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79" r:id="rId2"/>
    <p:sldId id="306" r:id="rId3"/>
    <p:sldId id="298" r:id="rId4"/>
    <p:sldId id="299" r:id="rId5"/>
    <p:sldId id="301" r:id="rId6"/>
    <p:sldId id="305" r:id="rId7"/>
    <p:sldId id="308" r:id="rId8"/>
    <p:sldId id="309" r:id="rId9"/>
    <p:sldId id="310" r:id="rId10"/>
    <p:sldId id="312" r:id="rId11"/>
    <p:sldId id="307" r:id="rId12"/>
  </p:sldIdLst>
  <p:sldSz cx="12192000" cy="6858000"/>
  <p:notesSz cx="6681788" cy="9812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1" userDrawn="1">
          <p15:clr>
            <a:srgbClr val="A4A3A4"/>
          </p15:clr>
        </p15:guide>
        <p15:guide id="2" pos="21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E2D"/>
    <a:srgbClr val="00B304"/>
    <a:srgbClr val="00AEE6"/>
    <a:srgbClr val="50CDD1"/>
    <a:srgbClr val="E83C3C"/>
    <a:srgbClr val="E8F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9012" autoAdjust="0"/>
    <p:restoredTop sz="94513" autoAdjust="0"/>
  </p:normalViewPr>
  <p:slideViewPr>
    <p:cSldViewPr>
      <p:cViewPr varScale="1">
        <p:scale>
          <a:sx n="71" d="100"/>
          <a:sy n="71" d="100"/>
        </p:scale>
        <p:origin x="45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25" d="100"/>
          <a:sy n="125" d="100"/>
        </p:scale>
        <p:origin x="1338" y="-2256"/>
      </p:cViewPr>
      <p:guideLst>
        <p:guide orient="horz" pos="3091"/>
        <p:guide pos="21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5441" cy="492321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84802" y="1"/>
            <a:ext cx="2895441" cy="492321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4DAB66B6-B05A-461C-8D2C-E67F7FD37A4F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20019"/>
            <a:ext cx="2895441" cy="49232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84802" y="9320019"/>
            <a:ext cx="2895441" cy="49232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B5097067-60FD-42E9-A9DF-73896CBB4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5020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5441" cy="492321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84802" y="1"/>
            <a:ext cx="2895441" cy="492321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D292399B-622F-4EBD-A0DC-9337E66E7EA9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27138"/>
            <a:ext cx="5884862" cy="3311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8179" y="4722188"/>
            <a:ext cx="5345430" cy="3863608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20019"/>
            <a:ext cx="2895441" cy="49232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84802" y="9320019"/>
            <a:ext cx="2895441" cy="49232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98B9CC42-2C85-466D-85F3-2EAD1553B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458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268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67406" y="4674356"/>
            <a:ext cx="5549959" cy="4404452"/>
          </a:xfrm>
        </p:spPr>
        <p:txBody>
          <a:bodyPr/>
          <a:lstStyle/>
          <a:p>
            <a:pPr indent="447632" algn="just"/>
            <a:r>
              <a:rPr lang="ru-RU" dirty="0" smtClean="0"/>
              <a:t>На текущий момент существуют следующие проблемы развития направления:</a:t>
            </a:r>
          </a:p>
          <a:p>
            <a:pPr marL="171433" indent="-171433" algn="just">
              <a:buFont typeface="Arial" panose="020B0604020202020204" pitchFamily="34" charset="0"/>
              <a:buChar char="•"/>
            </a:pPr>
            <a:r>
              <a:rPr lang="ru-RU" dirty="0" smtClean="0"/>
              <a:t>Несоответствие </a:t>
            </a:r>
            <a:r>
              <a:rPr lang="ru-RU" dirty="0"/>
              <a:t>уровня ИКТ-компетенции сотрудников учреждений дополнительного и среднего профессионального образования (УДО и СПО) требованиям к внедрению информационных систем и использованию современного оборудования. Необходимо постоянное повышение ИКТ –</a:t>
            </a:r>
            <a:r>
              <a:rPr lang="ru-RU" dirty="0" smtClean="0"/>
              <a:t>компетенций пользователей систем, особенно руководства </a:t>
            </a:r>
            <a:r>
              <a:rPr lang="ru-RU" dirty="0"/>
              <a:t>образовательных организаций.</a:t>
            </a:r>
          </a:p>
          <a:p>
            <a:pPr marL="171433" indent="-171433" algn="just">
              <a:buFont typeface="Arial" panose="020B0604020202020204" pitchFamily="34" charset="0"/>
              <a:buChar char="•"/>
            </a:pPr>
            <a:r>
              <a:rPr lang="ru-RU" dirty="0" smtClean="0"/>
              <a:t>Необходимость </a:t>
            </a:r>
            <a:r>
              <a:rPr lang="ru-RU" dirty="0"/>
              <a:t>обновления компьютерного оборудования в учреждениях СПО и УДО. Также существует проблема с моральным и физическим устареванием техники в школах. Поставленная в 2010-2011 годах техника в рамках республиканских программ «Компьютер-школе» и «Компьютер-учителю», также требует частичной замены.</a:t>
            </a:r>
          </a:p>
          <a:p>
            <a:pPr marL="171433" indent="-171433" algn="just">
              <a:buFont typeface="Arial" panose="020B0604020202020204" pitchFamily="34" charset="0"/>
              <a:buChar char="•"/>
            </a:pPr>
            <a:r>
              <a:rPr lang="ru-RU" dirty="0"/>
              <a:t>Существует серьезная проблема технической поддержки и текущего ремонта компьютерной техники, снятой с гарантийного обслуживания, на местах. Ранее данные работы проводились на аутсорсинге ОАО «</a:t>
            </a:r>
            <a:r>
              <a:rPr lang="en-US" dirty="0"/>
              <a:t>ICL </a:t>
            </a:r>
            <a:r>
              <a:rPr lang="ru-RU" dirty="0"/>
              <a:t>КПО ВС», который имеет сервисные центры по всей республике. Финансирование выделялось МОиН РТ. На текущий момент закончился срок гарантийного обслуживания на поставленную в 2010-2011 году компьютерной техники. Требуется выделение финансирования на ее текущий ремонт и поддержку.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3279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6046" algn="just"/>
            <a:r>
              <a:rPr lang="ru-RU" dirty="0"/>
              <a:t>Благодарю коллег за проведенную большую работу в 2013 году и искренне надеюсь на дальнейшее плодотворное сотрудничество в дальнейшем. Спасибо за внимание</a:t>
            </a:r>
            <a:r>
              <a:rPr lang="ru-RU" dirty="0" smtClean="0"/>
              <a:t>!</a:t>
            </a:r>
          </a:p>
          <a:p>
            <a:pPr indent="446046" algn="just"/>
            <a:r>
              <a:rPr lang="ru-RU" dirty="0" smtClean="0"/>
              <a:t>Позвольте в знак совместной успешной работы и за активную позицию в развитии информационного общества  выразить благодарность Министерству образования и науки Республики Татарстан.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391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68179" y="4722188"/>
            <a:ext cx="5345430" cy="4311695"/>
          </a:xfrm>
        </p:spPr>
        <p:txBody>
          <a:bodyPr/>
          <a:lstStyle/>
          <a:p>
            <a:pPr algn="just"/>
            <a:r>
              <a:rPr lang="ru-RU" dirty="0" smtClean="0"/>
              <a:t>В рамках развития инфраструктуры была проделана </a:t>
            </a:r>
            <a:r>
              <a:rPr lang="ru-RU" dirty="0" smtClean="0"/>
              <a:t>следующая совместная </a:t>
            </a:r>
            <a:r>
              <a:rPr lang="ru-RU" dirty="0" smtClean="0"/>
              <a:t>работа:</a:t>
            </a:r>
          </a:p>
          <a:p>
            <a:pPr marL="171433" indent="-171433" algn="just">
              <a:buFont typeface="Arial" panose="020B0604020202020204" pitchFamily="34" charset="0"/>
              <a:buChar char="•"/>
            </a:pPr>
            <a:r>
              <a:rPr lang="ru-RU" dirty="0" smtClean="0"/>
              <a:t>В течение 2013 года к ГИСТ РТ по ВОЛС было </a:t>
            </a:r>
            <a:r>
              <a:rPr lang="ru-RU" dirty="0" err="1" smtClean="0"/>
              <a:t>переподлючено</a:t>
            </a:r>
            <a:r>
              <a:rPr lang="ru-RU" dirty="0" smtClean="0"/>
              <a:t> </a:t>
            </a:r>
            <a:r>
              <a:rPr lang="ru-RU" b="1" dirty="0" smtClean="0"/>
              <a:t>174 </a:t>
            </a:r>
            <a:r>
              <a:rPr lang="ru-RU" dirty="0" smtClean="0"/>
              <a:t>школы, с численностью учащихся </a:t>
            </a:r>
            <a:r>
              <a:rPr lang="ru-RU" b="1" dirty="0" smtClean="0"/>
              <a:t>150</a:t>
            </a:r>
            <a:r>
              <a:rPr lang="ru-RU" dirty="0" smtClean="0"/>
              <a:t> и более человек. Общее количество школ </a:t>
            </a:r>
            <a:r>
              <a:rPr lang="ru-RU" dirty="0" err="1" smtClean="0"/>
              <a:t>переподключенных</a:t>
            </a:r>
            <a:r>
              <a:rPr lang="ru-RU" dirty="0" smtClean="0"/>
              <a:t> к ГИСТ РТ по ВОЛС </a:t>
            </a:r>
            <a:r>
              <a:rPr lang="ru-RU" dirty="0"/>
              <a:t>н</a:t>
            </a:r>
            <a:r>
              <a:rPr lang="ru-RU" dirty="0" smtClean="0"/>
              <a:t>а текущий момент составило </a:t>
            </a:r>
            <a:r>
              <a:rPr lang="ru-RU" b="1" dirty="0" smtClean="0"/>
              <a:t>599</a:t>
            </a:r>
            <a:r>
              <a:rPr lang="ru-RU" dirty="0" smtClean="0"/>
              <a:t> школ (в них в совокупности обучается </a:t>
            </a:r>
            <a:r>
              <a:rPr lang="ru-RU" b="1" dirty="0" smtClean="0"/>
              <a:t>84%</a:t>
            </a:r>
            <a:r>
              <a:rPr lang="ru-RU" dirty="0" smtClean="0"/>
              <a:t> всех учащихся республики)</a:t>
            </a:r>
          </a:p>
          <a:p>
            <a:pPr marL="171433" indent="-171433" algn="just">
              <a:buFont typeface="Arial" panose="020B0604020202020204" pitchFamily="34" charset="0"/>
              <a:buChar char="•"/>
            </a:pPr>
            <a:r>
              <a:rPr lang="ru-RU" dirty="0" smtClean="0"/>
              <a:t>В рамках расширения пилотного проекта в Зеленодольском районе учета посещаемости УДО персональной техникой (планшеты) были оснащены преподаватели еще </a:t>
            </a:r>
            <a:r>
              <a:rPr lang="ru-RU" b="1" dirty="0" smtClean="0"/>
              <a:t>5 районов</a:t>
            </a:r>
            <a:r>
              <a:rPr lang="ru-RU" dirty="0" smtClean="0"/>
              <a:t>. Также в зданиях УДО данных пяти районов были установлены точки доступа </a:t>
            </a:r>
            <a:r>
              <a:rPr lang="en-US" dirty="0" err="1" smtClean="0"/>
              <a:t>wi-fi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По итогам реализации долгосрочной целевой программы «Электронный Татарстан» (2011-2013) процент исполнения плановых индикаторов по мероприятию «Развитие ИКТ в образовании» составил </a:t>
            </a:r>
            <a:r>
              <a:rPr lang="ru-RU" b="1" dirty="0" smtClean="0"/>
              <a:t>100%.</a:t>
            </a:r>
          </a:p>
          <a:p>
            <a:pPr algn="just"/>
            <a:r>
              <a:rPr lang="ru-RU" dirty="0" smtClean="0"/>
              <a:t>НА 2014 год запланированы работы</a:t>
            </a:r>
          </a:p>
          <a:p>
            <a:pPr marL="171433" indent="-171433" algn="just">
              <a:buFont typeface="Arial" panose="020B0604020202020204" pitchFamily="34" charset="0"/>
              <a:buChar char="•"/>
            </a:pPr>
            <a:r>
              <a:rPr lang="ru-RU" dirty="0" smtClean="0"/>
              <a:t> по оснащению техникой учреждений среднего профессионального образования (СПО)</a:t>
            </a:r>
          </a:p>
          <a:p>
            <a:pPr marL="171433" indent="-171433" algn="just">
              <a:buFont typeface="Arial" panose="020B0604020202020204" pitchFamily="34" charset="0"/>
              <a:buChar char="•"/>
            </a:pPr>
            <a:r>
              <a:rPr lang="ru-RU" dirty="0" smtClean="0"/>
              <a:t>Развитие беспроводных сетей передачи данных (установка точек доступа в СПО и УДО, замена и расширение зоны покрытия в школах)</a:t>
            </a:r>
          </a:p>
          <a:p>
            <a:pPr marL="171433" indent="-171433" algn="just">
              <a:buFont typeface="Arial" panose="020B0604020202020204" pitchFamily="34" charset="0"/>
              <a:buChar char="•"/>
            </a:pPr>
            <a:r>
              <a:rPr lang="ru-RU" dirty="0" smtClean="0"/>
              <a:t>В рамках ГИСТ запланировано подключение детских садов по приоритетному списку Министерства образования и науки Республики Татарстан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201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6046" algn="just"/>
            <a:r>
              <a:rPr lang="ru-RU" dirty="0" smtClean="0"/>
              <a:t>В части развития информационной системы «Электронное образование в РТ» в 2013 году был создан и внедрен модуль электронного зачисления в СПО, включающий в себя автоматизацию процесса регистрации заявления в электронном виде, автоматическое построение рейтинга абитуриентов и электронное зачисление.</a:t>
            </a:r>
          </a:p>
          <a:p>
            <a:pPr indent="446046" algn="just"/>
            <a:r>
              <a:rPr lang="ru-RU" dirty="0" smtClean="0"/>
              <a:t>В 2014 году планируется развивать данное направление в части создания электронных журналов и зачетных книжек для включения в единую систему отчетности по успеваемости и посещаемости занятий.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439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68179" y="4674356"/>
            <a:ext cx="5345430" cy="3863608"/>
          </a:xfrm>
        </p:spPr>
        <p:txBody>
          <a:bodyPr/>
          <a:lstStyle/>
          <a:p>
            <a:pPr indent="534938" algn="just"/>
            <a:r>
              <a:rPr lang="ru-RU" dirty="0" smtClean="0"/>
              <a:t>Для общеобразовательных школ был внедрен модуль </a:t>
            </a:r>
            <a:r>
              <a:rPr lang="ru-RU" dirty="0" err="1" smtClean="0"/>
              <a:t>внутришкоьного</a:t>
            </a:r>
            <a:r>
              <a:rPr lang="ru-RU" dirty="0" smtClean="0"/>
              <a:t> документооборота (движение учащихся) и проведено мониторинговое исследование всех учащихся 5-11 классов. </a:t>
            </a:r>
          </a:p>
          <a:p>
            <a:pPr indent="534938" algn="just"/>
            <a:r>
              <a:rPr lang="ru-RU" dirty="0" err="1"/>
              <a:t>Внутришкольный</a:t>
            </a:r>
            <a:r>
              <a:rPr lang="ru-RU" dirty="0"/>
              <a:t> документооборот позволяет автоматизировать процесс создания и утверждения приказов о движении учащихся и навести порядок в работе пользователей с учетными данными учащихся.</a:t>
            </a:r>
          </a:p>
          <a:p>
            <a:pPr indent="534938" algn="just"/>
            <a:r>
              <a:rPr lang="ru-RU" dirty="0" smtClean="0"/>
              <a:t>Созданная система тестирования в дальнейшем будет использоваться для проведения срезов знаний и мониторинговых исследований.</a:t>
            </a:r>
          </a:p>
          <a:p>
            <a:pPr indent="534938" algn="just"/>
            <a:endParaRPr lang="ru-RU" dirty="0"/>
          </a:p>
          <a:p>
            <a:pPr indent="534938" algn="just"/>
            <a:r>
              <a:rPr lang="ru-RU" dirty="0" smtClean="0"/>
              <a:t>В 2014 году планируется в части развития документооборота создать и внедрить модуль кадрового учета сотрудников, а в части развития системы отчётности автоматизировать формирование отчетной формы ОШ-1 для того, чтобы облегчить работу школ по сбору данной формы отёчности и передачи ее в вышестоящие органы.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70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6046" algn="just"/>
            <a:r>
              <a:rPr lang="ru-RU" dirty="0" smtClean="0"/>
              <a:t>В 2013 году совместно был реализован крупный проект «ИТ-чемпион»</a:t>
            </a:r>
          </a:p>
          <a:p>
            <a:pPr indent="446046" algn="just"/>
            <a:r>
              <a:rPr lang="ru-RU" dirty="0" smtClean="0"/>
              <a:t>В нем приняли участие около </a:t>
            </a:r>
            <a:r>
              <a:rPr lang="ru-RU" b="1" dirty="0" smtClean="0"/>
              <a:t>253 тыс. </a:t>
            </a:r>
            <a:r>
              <a:rPr lang="ru-RU" dirty="0" smtClean="0"/>
              <a:t>школьников и </a:t>
            </a:r>
            <a:r>
              <a:rPr lang="ru-RU" b="1" dirty="0" smtClean="0"/>
              <a:t>320 тыс. </a:t>
            </a:r>
            <a:r>
              <a:rPr lang="ru-RU" dirty="0" smtClean="0"/>
              <a:t>взрослых.</a:t>
            </a:r>
          </a:p>
          <a:p>
            <a:pPr indent="446046" algn="just"/>
            <a:r>
              <a:rPr lang="ru-RU" dirty="0" smtClean="0"/>
              <a:t>В результате проведения конкурса общее количество пользователей Портала государственных и муниципальных услуг Республики Татарстан увеличилось до </a:t>
            </a:r>
            <a:r>
              <a:rPr lang="ru-RU" b="1" dirty="0" smtClean="0"/>
              <a:t>850 тыс. </a:t>
            </a:r>
            <a:r>
              <a:rPr lang="ru-RU" dirty="0" smtClean="0"/>
              <a:t>(прирост количества личных кабинетов  - </a:t>
            </a:r>
            <a:r>
              <a:rPr lang="ru-RU" b="1" dirty="0" smtClean="0"/>
              <a:t>40%</a:t>
            </a:r>
            <a:r>
              <a:rPr lang="ru-RU" dirty="0" smtClean="0"/>
              <a:t>).</a:t>
            </a:r>
          </a:p>
          <a:p>
            <a:pPr indent="446046" algn="just"/>
            <a:r>
              <a:rPr lang="ru-RU" dirty="0" smtClean="0"/>
              <a:t>В период проведения конкурса было совершенно более </a:t>
            </a:r>
            <a:r>
              <a:rPr lang="ru-RU" b="1" dirty="0" smtClean="0"/>
              <a:t>196 тыс. </a:t>
            </a:r>
            <a:r>
              <a:rPr lang="ru-RU" dirty="0" smtClean="0"/>
              <a:t>оплат на сумму </a:t>
            </a:r>
            <a:r>
              <a:rPr lang="ru-RU" b="1" dirty="0" smtClean="0"/>
              <a:t>159 млн. рублей</a:t>
            </a:r>
            <a:r>
              <a:rPr lang="ru-RU" dirty="0" smtClean="0"/>
              <a:t>.</a:t>
            </a:r>
          </a:p>
          <a:p>
            <a:pPr indent="446046" algn="just"/>
            <a:endParaRPr lang="ru-RU" dirty="0"/>
          </a:p>
          <a:p>
            <a:pPr indent="446046" algn="just"/>
            <a:r>
              <a:rPr lang="ru-RU" dirty="0" smtClean="0"/>
              <a:t>По итогам проведения конкурса в качестве призов победители получили </a:t>
            </a:r>
            <a:r>
              <a:rPr lang="ru-RU" b="1" dirty="0" smtClean="0"/>
              <a:t>474</a:t>
            </a:r>
            <a:r>
              <a:rPr lang="ru-RU" dirty="0" smtClean="0"/>
              <a:t> </a:t>
            </a:r>
            <a:r>
              <a:rPr lang="en-US" dirty="0" err="1" smtClean="0"/>
              <a:t>Ipad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Ipad</a:t>
            </a:r>
            <a:r>
              <a:rPr lang="en-US" dirty="0" smtClean="0"/>
              <a:t> mini</a:t>
            </a:r>
            <a:r>
              <a:rPr lang="ru-RU" dirty="0" smtClean="0"/>
              <a:t>, </a:t>
            </a:r>
            <a:r>
              <a:rPr lang="en-US" b="1" dirty="0" smtClean="0"/>
              <a:t>2 </a:t>
            </a:r>
            <a:r>
              <a:rPr lang="ru-RU" dirty="0" smtClean="0"/>
              <a:t>поездки заграницу и более </a:t>
            </a:r>
            <a:r>
              <a:rPr lang="ru-RU" b="1" dirty="0" smtClean="0"/>
              <a:t>2 тыс. </a:t>
            </a:r>
            <a:r>
              <a:rPr lang="ru-RU" dirty="0" smtClean="0"/>
              <a:t>других ценных призов.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308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7632" algn="just"/>
            <a:r>
              <a:rPr lang="ru-RU" dirty="0" smtClean="0"/>
              <a:t>В 2014 в г. Москве будет проводиться Всемирная олимпиада роботов (</a:t>
            </a:r>
            <a:r>
              <a:rPr lang="en-US" dirty="0"/>
              <a:t>World Robot </a:t>
            </a:r>
            <a:r>
              <a:rPr lang="en-US" dirty="0" smtClean="0"/>
              <a:t>Olympiad</a:t>
            </a:r>
            <a:r>
              <a:rPr lang="ru-RU" dirty="0" smtClean="0"/>
              <a:t>).</a:t>
            </a:r>
          </a:p>
          <a:p>
            <a:pPr indent="447632" algn="just"/>
            <a:r>
              <a:rPr lang="ru-RU" dirty="0" smtClean="0"/>
              <a:t>В 2013 году олимпиада проводилась в г.  Джакарта, в мероприятии участвовали команды их 40 стран.  На олимпиаде </a:t>
            </a:r>
            <a:r>
              <a:rPr lang="ru-RU" dirty="0"/>
              <a:t>было три номинации: </a:t>
            </a:r>
            <a:r>
              <a:rPr lang="ru-RU" dirty="0" smtClean="0"/>
              <a:t>основная</a:t>
            </a:r>
            <a:r>
              <a:rPr lang="ru-RU" dirty="0"/>
              <a:t>, творческая и футбол </a:t>
            </a:r>
            <a:r>
              <a:rPr lang="ru-RU" dirty="0" smtClean="0"/>
              <a:t>роботов. Результаты российских команд: </a:t>
            </a:r>
            <a:r>
              <a:rPr lang="ru-RU" dirty="0"/>
              <a:t>победа в творческой номинации (Санкт-Петербург), 2 и 3 место в футболе </a:t>
            </a:r>
            <a:r>
              <a:rPr lang="ru-RU" dirty="0" smtClean="0"/>
              <a:t>роботов. Делегация Татарстана присутствовала на мероприятие для изучения опыта.</a:t>
            </a:r>
          </a:p>
          <a:p>
            <a:pPr indent="447632" algn="just"/>
            <a:r>
              <a:rPr lang="ru-RU" dirty="0" smtClean="0"/>
              <a:t>Сейчас уже имеются базовые площадки для подготовки команд (</a:t>
            </a:r>
            <a:r>
              <a:rPr lang="en-US" dirty="0" smtClean="0"/>
              <a:t>STEM</a:t>
            </a:r>
            <a:r>
              <a:rPr lang="ru-RU" dirty="0" smtClean="0"/>
              <a:t>-центры Университета </a:t>
            </a:r>
            <a:r>
              <a:rPr lang="ru-RU" dirty="0" err="1" smtClean="0"/>
              <a:t>Иннополис</a:t>
            </a:r>
            <a:r>
              <a:rPr lang="ru-RU" dirty="0"/>
              <a:t> </a:t>
            </a:r>
            <a:r>
              <a:rPr lang="ru-RU" dirty="0" smtClean="0"/>
              <a:t>готовят __ команд).</a:t>
            </a:r>
          </a:p>
          <a:p>
            <a:pPr indent="447632" algn="just"/>
            <a:r>
              <a:rPr lang="ru-RU" dirty="0" smtClean="0"/>
              <a:t>Необходимо оснастить 54 центров компетенции комплектами робототехники и обеспечить подготовку руководителей команд, которые в свою очередь будут готовить сами команды. </a:t>
            </a:r>
          </a:p>
          <a:p>
            <a:pPr indent="447632" algn="just"/>
            <a:r>
              <a:rPr lang="ru-RU" dirty="0" smtClean="0"/>
              <a:t>В мае 2014 в г. Казани пройдет республиканский этап отбора команд для выбора представителей Республики Татарстан на всероссийском отборе.</a:t>
            </a:r>
          </a:p>
        </p:txBody>
      </p:sp>
    </p:spTree>
    <p:extLst>
      <p:ext uri="{BB962C8B-B14F-4D97-AF65-F5344CB8AC3E}">
        <p14:creationId xmlns:p14="http://schemas.microsoft.com/office/powerpoint/2010/main" val="3429134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6046" algn="just"/>
            <a:r>
              <a:rPr lang="ru-RU" dirty="0"/>
              <a:t>Хочу выделить популярную, а также социально-значимую услугу Портала государственных и муниципальных услуг РТ – это «Электронная очередь в детский сад»</a:t>
            </a:r>
            <a:r>
              <a:rPr lang="en-US" dirty="0"/>
              <a:t>,</a:t>
            </a:r>
            <a:r>
              <a:rPr lang="ru-RU" dirty="0"/>
              <a:t> реализованная в марте 2011 года на Портале </a:t>
            </a:r>
            <a:r>
              <a:rPr lang="ru-RU" dirty="0" err="1"/>
              <a:t>госуслуг</a:t>
            </a:r>
            <a:r>
              <a:rPr lang="ru-RU" dirty="0"/>
              <a:t> РТ.  Данная электронная услуга обеспечивает родителям возможность подачи заявления на зачисление в детский сад в электронном виде, не обращаясь в управления образования, контролировать очередность через электронный сервис, а также оплачивать услуги детского сада, не выходя из дома.</a:t>
            </a:r>
          </a:p>
          <a:p>
            <a:pPr indent="446046" algn="just"/>
            <a:r>
              <a:rPr lang="ru-RU" dirty="0"/>
              <a:t>Таким образом, в 2013 году оказано </a:t>
            </a:r>
            <a:r>
              <a:rPr lang="ru-RU" b="1" dirty="0"/>
              <a:t>88 258</a:t>
            </a:r>
            <a:r>
              <a:rPr lang="ru-RU" dirty="0"/>
              <a:t> электронных услуг, из них:</a:t>
            </a:r>
          </a:p>
          <a:p>
            <a:pPr marL="171433" indent="-171433" algn="just">
              <a:buFont typeface="Arial" panose="020B0604020202020204" pitchFamily="34" charset="0"/>
              <a:buChar char="•"/>
            </a:pPr>
            <a:r>
              <a:rPr lang="ru-RU" b="1" dirty="0"/>
              <a:t>45 525</a:t>
            </a:r>
            <a:r>
              <a:rPr lang="ru-RU" dirty="0"/>
              <a:t> поданных электронных заявлений на постановку на учет в детский сад;</a:t>
            </a:r>
          </a:p>
          <a:p>
            <a:pPr marL="171433" indent="-171433" algn="just">
              <a:buFont typeface="Arial" panose="020B0604020202020204" pitchFamily="34" charset="0"/>
              <a:buChar char="•"/>
            </a:pPr>
            <a:r>
              <a:rPr lang="ru-RU" b="1" dirty="0"/>
              <a:t>42 733</a:t>
            </a:r>
            <a:r>
              <a:rPr lang="ru-RU" dirty="0"/>
              <a:t> оплат услуг детского сада на общую сумму </a:t>
            </a:r>
            <a:r>
              <a:rPr lang="ru-RU" b="1" dirty="0"/>
              <a:t>57 008 196</a:t>
            </a:r>
            <a:r>
              <a:rPr lang="ru-RU" dirty="0"/>
              <a:t> рублей;</a:t>
            </a:r>
          </a:p>
          <a:p>
            <a:pPr marL="171433" indent="-171433" algn="just">
              <a:buFont typeface="Arial" panose="020B0604020202020204" pitchFamily="34" charset="0"/>
              <a:buChar char="•"/>
            </a:pPr>
            <a:r>
              <a:rPr lang="ru-RU" b="1" dirty="0"/>
              <a:t>1 825 251</a:t>
            </a:r>
            <a:r>
              <a:rPr lang="ru-RU" dirty="0"/>
              <a:t> раз воспользовались сервисом проверки очередности жители нашей республики на Портале </a:t>
            </a:r>
            <a:r>
              <a:rPr lang="ru-RU" dirty="0" err="1"/>
              <a:t>госуслуг</a:t>
            </a:r>
            <a:r>
              <a:rPr lang="ru-RU" dirty="0"/>
              <a:t> РТ;</a:t>
            </a:r>
          </a:p>
          <a:p>
            <a:pPr marL="171433" indent="-171433" algn="just">
              <a:buFont typeface="Arial" panose="020B0604020202020204" pitchFamily="34" charset="0"/>
              <a:buChar char="•"/>
            </a:pPr>
            <a:r>
              <a:rPr lang="ru-RU" dirty="0"/>
              <a:t>а также </a:t>
            </a:r>
            <a:r>
              <a:rPr lang="ru-RU" b="1" dirty="0"/>
              <a:t>44 734</a:t>
            </a:r>
            <a:r>
              <a:rPr lang="ru-RU" dirty="0"/>
              <a:t> раз посмотрели контакты управлений образования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338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6046" algn="just"/>
            <a:r>
              <a:rPr lang="ru-RU" dirty="0"/>
              <a:t>В 2013 году совместно с Министерством образования и науки РТ проведена большая работа по мониторингу хода оказания услуги «Электронная очередь в детский сад» (24 района 60 детских садов), по итогам которой были проведены зональные семинары по обучению пользователей АИС «Электронный детский сад», где работают непосредственно сотрудники управления образования и заведующие детскими садами.</a:t>
            </a:r>
          </a:p>
          <a:p>
            <a:pPr indent="446046" algn="just"/>
            <a:r>
              <a:rPr lang="ru-RU" dirty="0"/>
              <a:t>Для удобства при отслеживании родителями очередности в детский сад, вывели </a:t>
            </a:r>
            <a:r>
              <a:rPr lang="ru-RU" dirty="0" err="1"/>
              <a:t>Информер</a:t>
            </a:r>
            <a:r>
              <a:rPr lang="ru-RU" dirty="0"/>
              <a:t> очередности на Портале, который отображает всю необходимую актуальную информацию родителю (название детского сада, статус заявления и позиция в очередности в детский сад).</a:t>
            </a:r>
          </a:p>
          <a:p>
            <a:pPr indent="446046" algn="just"/>
            <a:r>
              <a:rPr lang="ru-RU" dirty="0"/>
              <a:t>Проведена работа с непосредственными получателями услуги посредством выведения опросов на Портале, в которых приняли участие 10 335 пользователей. Благодаря независимому и бдительному контролю родителями очередности в детский сад, использующими электронный сервис, и персонифицированному учету в АИС «Электронный детский сад» всех операций проводимых работниками управления образования и детского сада удается определить «проблемные зоны» по услуге «Электронная очередь в детский сад». Над ними мы усердно работаем с нашими коллегами из Министерства образования и науки РТ.</a:t>
            </a:r>
          </a:p>
        </p:txBody>
      </p:sp>
    </p:spTree>
    <p:extLst>
      <p:ext uri="{BB962C8B-B14F-4D97-AF65-F5344CB8AC3E}">
        <p14:creationId xmlns:p14="http://schemas.microsoft.com/office/powerpoint/2010/main" val="1703127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269875"/>
            <a:ext cx="5886450" cy="3311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10352" y="3747103"/>
            <a:ext cx="5345430" cy="5073278"/>
          </a:xfrm>
        </p:spPr>
        <p:txBody>
          <a:bodyPr/>
          <a:lstStyle/>
          <a:p>
            <a:pPr indent="446046"/>
            <a:r>
              <a:rPr lang="ru-RU" dirty="0"/>
              <a:t>В 2014 году нам предстоит значимая совместная работа, в приоритете повышение качества и доступности для жителей Республики Татарстан социально-значимой услуги на Портале </a:t>
            </a:r>
            <a:r>
              <a:rPr lang="ru-RU" dirty="0" err="1"/>
              <a:t>госуслуг</a:t>
            </a:r>
            <a:r>
              <a:rPr lang="ru-RU" dirty="0"/>
              <a:t> РТ, это:</a:t>
            </a:r>
          </a:p>
          <a:p>
            <a:pPr indent="446046"/>
            <a:r>
              <a:rPr lang="ru-RU" dirty="0"/>
              <a:t>Реализация подтверждения сведений о льготах при помощи системы межведомственного электронного взаимодействия, что позволит снизить обращения граждан в управления образования для подтверждения льготных документов; </a:t>
            </a:r>
          </a:p>
          <a:p>
            <a:pPr indent="446046"/>
            <a:r>
              <a:rPr lang="ru-RU" dirty="0"/>
              <a:t>Электронное тестирование и обучение сотрудников управлений образования и заведующих детских садов по предоставлению услуги и работы в АИС «Электронный детский сад».</a:t>
            </a:r>
          </a:p>
          <a:p>
            <a:pPr indent="446046"/>
            <a:r>
              <a:rPr lang="ru-RU" dirty="0"/>
              <a:t>Хочется отметить также значимую предстоящую работу - это разработка и утверждение Регламента по услуге «Проверка начислений по родительской плате, дополнительным услугам и оплата содержания ребенка в детском саду». Что позволит повысить персональную ответственность должностных лиц, участвующих в предоставлении муниципальной услуги,  а также полноту и качество предоставления услуги по оплате за содержание ребенка в детском саду.</a:t>
            </a:r>
          </a:p>
          <a:p>
            <a:pPr indent="446046"/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37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Vlad\Desktop\!Output\background1.jpg"/>
          <p:cNvPicPr>
            <a:picLocks noChangeAspect="1" noChangeArrowheads="1"/>
          </p:cNvPicPr>
          <p:nvPr userDrawn="1"/>
        </p:nvPicPr>
        <p:blipFill>
          <a:blip r:embed="rId2"/>
          <a:srcRect l="17579" r="742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lad\Desktop\!Output\bg.png"/>
          <p:cNvPicPr>
            <a:picLocks noChangeAspect="1" noChangeArrowheads="1"/>
          </p:cNvPicPr>
          <p:nvPr userDrawn="1"/>
        </p:nvPicPr>
        <p:blipFill>
          <a:blip r:embed="rId2"/>
          <a:srcRect r="1539" b="153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C298853-F75E-4C2E-B182-08C6841865C7}" type="datetime1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CA28640-FF8F-41ED-B1E0-288749848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27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6AD7E6-BEFC-43DE-9FDD-89B25F9096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B56BA-4046-45D5-95F4-92E75209C2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1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Vlad\Desktop\!Output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9776" y="116632"/>
            <a:ext cx="3714762" cy="37147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57" y="3501008"/>
            <a:ext cx="10363200" cy="1944216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AE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ЭЛЕКТРОННОЕ ОБРАЗОВАНИЕ В РТ</a:t>
            </a:r>
            <a:br>
              <a:rPr lang="ru-RU" sz="3200" b="1" dirty="0">
                <a:solidFill>
                  <a:srgbClr val="00AE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>
                <a:solidFill>
                  <a:srgbClr val="00AE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b="1" dirty="0">
                <a:solidFill>
                  <a:srgbClr val="00AE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 smtClean="0">
                <a:solidFill>
                  <a:srgbClr val="00AE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информатизации и связи Республики Татарстан</a:t>
            </a:r>
            <a:br>
              <a:rPr lang="ru-RU" sz="2400" b="1" dirty="0" smtClean="0">
                <a:solidFill>
                  <a:srgbClr val="00AE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 smtClean="0">
                <a:solidFill>
                  <a:srgbClr val="00AE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образования и науки Республики Татарстан</a:t>
            </a:r>
            <a:endParaRPr lang="ru-RU" dirty="0">
              <a:solidFill>
                <a:srgbClr val="00AE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2783632" y="194980"/>
            <a:ext cx="6912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small" dirty="0" smtClean="0">
                <a:solidFill>
                  <a:srgbClr val="E93E2D"/>
                </a:solidFill>
                <a:latin typeface="Calibri" panose="020F0502020204030204" pitchFamily="34" charset="0"/>
                <a:ea typeface="+mj-ea"/>
                <a:cs typeface="+mj-cs"/>
              </a:rPr>
              <a:t>Проблемы</a:t>
            </a:r>
            <a:endParaRPr lang="ru-RU" sz="3200" b="1" cap="small" dirty="0">
              <a:solidFill>
                <a:srgbClr val="E93E2D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161" y="190483"/>
            <a:ext cx="2190750" cy="5524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27448" y="1329371"/>
            <a:ext cx="102251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E83C3C"/>
              </a:buClr>
              <a:buSzPct val="100000"/>
              <a:buFont typeface="Calibri" panose="020F0502020204030204" pitchFamily="34" charset="0"/>
              <a:buChar char="―"/>
            </a:pP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Низкий уровень ИКТ-компетенции сотрудников СПО и УДО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457200" indent="-457200">
              <a:buClr>
                <a:srgbClr val="E83C3C"/>
              </a:buClr>
              <a:buSzPct val="100000"/>
              <a:buFont typeface="Calibri" panose="020F0502020204030204" pitchFamily="34" charset="0"/>
              <a:buChar char="―"/>
            </a:pP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Необходимо систематическое обновление парка компьютерной техники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457200" indent="-457200">
              <a:buClr>
                <a:srgbClr val="E83C3C"/>
              </a:buClr>
              <a:buSzPct val="100000"/>
              <a:buFont typeface="Calibri" panose="020F0502020204030204" pitchFamily="34" charset="0"/>
              <a:buChar char="―"/>
            </a:pP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Необходим текущий ремонт оборудования на местах</a:t>
            </a:r>
          </a:p>
          <a:p>
            <a:pPr>
              <a:buClr>
                <a:schemeClr val="tx1"/>
              </a:buClr>
              <a:buSzPct val="100000"/>
            </a:pPr>
            <a:endParaRPr lang="ru-RU" b="1" dirty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32104" y="3985317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small" dirty="0" smtClean="0">
                <a:solidFill>
                  <a:srgbClr val="E93E2D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Пути решения</a:t>
            </a:r>
            <a:endParaRPr lang="ru-RU" sz="3200" b="1" cap="small" dirty="0">
              <a:solidFill>
                <a:srgbClr val="E93E2D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95600" y="4509120"/>
            <a:ext cx="842493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E83C3C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Постоянное обучение пользователей</a:t>
            </a:r>
          </a:p>
          <a:p>
            <a:pPr marL="342900" indent="-342900">
              <a:buClr>
                <a:srgbClr val="E83C3C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Приоритетная замена устаревшей техники</a:t>
            </a:r>
          </a:p>
          <a:p>
            <a:pPr marL="342900" indent="-342900">
              <a:buClr>
                <a:srgbClr val="E83C3C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Сервисный контракт на </a:t>
            </a:r>
            <a:r>
              <a:rPr lang="ru-RU" sz="32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постгарантийное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обслуживание</a:t>
            </a:r>
          </a:p>
          <a:p>
            <a:pPr marL="342900" indent="-342900">
              <a:buClr>
                <a:srgbClr val="E83C3C"/>
              </a:buClr>
              <a:buSzPct val="100000"/>
              <a:buFont typeface="Wingdings" panose="05000000000000000000" pitchFamily="2" charset="2"/>
              <a:buChar char="ü"/>
            </a:pPr>
            <a:endParaRPr lang="ru-RU" b="1" dirty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9496" y="2852936"/>
            <a:ext cx="93426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AE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161" y="190483"/>
            <a:ext cx="2190750" cy="55245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B56BA-4046-45D5-95F4-92E75209C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077200" y="6245225"/>
            <a:ext cx="2133600" cy="4762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2783632" y="194980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small" dirty="0" smtClean="0">
                <a:solidFill>
                  <a:srgbClr val="50CDD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ИНФРАСТРУКТУРЫ</a:t>
            </a:r>
            <a:endParaRPr lang="ru-RU" sz="3200" b="1" cap="small" dirty="0">
              <a:solidFill>
                <a:srgbClr val="50CDD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470637" y="1176695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small" dirty="0" smtClean="0">
                <a:solidFill>
                  <a:srgbClr val="50CDD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</a:t>
            </a:r>
            <a:r>
              <a:rPr lang="ru-RU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cap="small" dirty="0" smtClean="0">
                <a:solidFill>
                  <a:srgbClr val="50CDD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</a:t>
            </a:r>
            <a:endParaRPr lang="ru-RU" sz="3200" b="1" cap="small" dirty="0">
              <a:solidFill>
                <a:srgbClr val="50CDD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4696" y="1835153"/>
            <a:ext cx="10081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ВОЛС - </a:t>
            </a:r>
            <a:r>
              <a:rPr lang="ru-RU" sz="2800" cap="small" dirty="0">
                <a:solidFill>
                  <a:srgbClr val="50CD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599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школ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800" cap="small" dirty="0">
                <a:solidFill>
                  <a:srgbClr val="50CD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84%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учащихся)</a:t>
            </a:r>
            <a:endParaRPr lang="ru-RU" sz="2800" cap="small" dirty="0" smtClean="0">
              <a:solidFill>
                <a:srgbClr val="50CDD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Планшеты преподавателям – УДО </a:t>
            </a:r>
            <a:r>
              <a:rPr lang="ru-RU" sz="2800" cap="small" dirty="0">
                <a:solidFill>
                  <a:srgbClr val="50CD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районов </a:t>
            </a:r>
            <a:endPara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Wi-Fi –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 </a:t>
            </a:r>
            <a:r>
              <a:rPr lang="ru-RU" sz="2800" cap="small" dirty="0">
                <a:solidFill>
                  <a:srgbClr val="50CD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районов</a:t>
            </a: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8077200" y="3512536"/>
            <a:ext cx="29523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small" dirty="0" smtClean="0">
                <a:solidFill>
                  <a:srgbClr val="50CDD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Планы</a:t>
            </a:r>
            <a:r>
              <a:rPr lang="ru-RU" sz="3200" b="1" cap="small" dirty="0" smtClean="0">
                <a:solidFill>
                  <a:srgbClr val="50CD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2014</a:t>
            </a:r>
            <a:endParaRPr lang="ru-RU" sz="3200" b="1" cap="small" dirty="0">
              <a:solidFill>
                <a:srgbClr val="50CDD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0770" y="4097311"/>
            <a:ext cx="874897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cap="small" dirty="0">
                <a:solidFill>
                  <a:srgbClr val="50CD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компьютеры, ноутбуки для преподавателей, мультимедийное оборудование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cap="small" dirty="0" smtClean="0">
                <a:solidFill>
                  <a:srgbClr val="50CD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Wi-Fi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развитие сетей в </a:t>
            </a:r>
            <a:r>
              <a:rPr lang="ru-RU" sz="28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УДО, школах</a:t>
            </a:r>
          </a:p>
          <a:p>
            <a:r>
              <a:rPr lang="ru-RU" sz="3200" cap="small" dirty="0">
                <a:solidFill>
                  <a:srgbClr val="50CD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ГИСТ РТ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Приоритетное подключение ДОУ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161" y="190483"/>
            <a:ext cx="2190750" cy="5524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B56BA-4046-45D5-95F4-92E75209C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991544" y="59725"/>
            <a:ext cx="89445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small" dirty="0" smtClean="0">
                <a:solidFill>
                  <a:srgbClr val="00B304"/>
                </a:solidFill>
                <a:latin typeface="Calibri" panose="020F0502020204030204" pitchFamily="34" charset="0"/>
                <a:ea typeface="+mj-ea"/>
                <a:cs typeface="+mj-cs"/>
              </a:rPr>
              <a:t>ИС «ЭЛЕКТРОННОЕ ОБРАЗОВАНИЕ В РТ»</a:t>
            </a:r>
            <a:endParaRPr lang="en-US" sz="3200" b="1" cap="small" dirty="0" smtClean="0">
              <a:solidFill>
                <a:srgbClr val="00B304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small" dirty="0" smtClean="0">
                <a:solidFill>
                  <a:srgbClr val="00B304"/>
                </a:solidFill>
                <a:latin typeface="Calibri" panose="020F0502020204030204" pitchFamily="34" charset="0"/>
                <a:ea typeface="+mj-ea"/>
                <a:cs typeface="+mj-cs"/>
              </a:rPr>
              <a:t>Среднее профессиональное образование</a:t>
            </a:r>
            <a:endParaRPr lang="ru-RU" sz="3200" b="1" cap="small" dirty="0">
              <a:solidFill>
                <a:srgbClr val="00B30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439144" y="1164049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small" dirty="0">
                <a:solidFill>
                  <a:srgbClr val="00B304"/>
                </a:solidFill>
                <a:latin typeface="Calibri" panose="020F0502020204030204" pitchFamily="34" charset="0"/>
                <a:ea typeface="+mj-ea"/>
                <a:cs typeface="+mj-cs"/>
              </a:rPr>
              <a:t>Итоги 2013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1424" y="1772831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Calibri" panose="020F0502020204030204" pitchFamily="34" charset="0"/>
                <a:cs typeface="Times New Roman" pitchFamily="18" charset="0"/>
              </a:rPr>
              <a:t>Электронная регистрация заявления на прием</a:t>
            </a:r>
            <a:endParaRPr lang="ru-RU" sz="2800" b="1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Calibri" panose="020F0502020204030204" pitchFamily="34" charset="0"/>
                <a:cs typeface="Times New Roman" pitchFamily="18" charset="0"/>
              </a:rPr>
              <a:t>Рейтинг абитуриентов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Calibri" panose="020F0502020204030204" pitchFamily="34" charset="0"/>
                <a:cs typeface="Times New Roman" pitchFamily="18" charset="0"/>
              </a:rPr>
              <a:t>Электронное зачисление</a:t>
            </a: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8400256" y="4052972"/>
            <a:ext cx="3312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small" dirty="0" smtClean="0">
                <a:solidFill>
                  <a:srgbClr val="00B30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Планы 2014</a:t>
            </a:r>
            <a:endParaRPr lang="ru-RU" sz="3200" b="1" cap="small" dirty="0">
              <a:solidFill>
                <a:srgbClr val="00B304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27848" y="4653136"/>
            <a:ext cx="6208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Calibri" panose="020F0502020204030204" pitchFamily="34" charset="0"/>
                <a:cs typeface="Times New Roman" pitchFamily="18" charset="0"/>
              </a:rPr>
              <a:t>Электронные журналы и зачетные книжки</a:t>
            </a:r>
            <a:endParaRPr lang="ru-RU" sz="2800" b="1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Calibri" panose="020F0502020204030204" pitchFamily="34" charset="0"/>
                <a:cs typeface="Times New Roman" pitchFamily="18" charset="0"/>
              </a:rPr>
              <a:t>Успеваемость и посещаемость занятий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001" y="3787847"/>
            <a:ext cx="3781839" cy="268117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200" y="1612380"/>
            <a:ext cx="2860804" cy="1874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5161" y="190483"/>
            <a:ext cx="2190750" cy="55245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B56BA-4046-45D5-95F4-92E75209C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991544" y="194980"/>
            <a:ext cx="8496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small" dirty="0" smtClean="0">
                <a:solidFill>
                  <a:srgbClr val="E93E2D"/>
                </a:solidFill>
                <a:latin typeface="Calibri" panose="020F0502020204030204" pitchFamily="34" charset="0"/>
                <a:ea typeface="+mj-ea"/>
                <a:cs typeface="+mj-cs"/>
              </a:rPr>
              <a:t>ИС «ЭЛЕКТРОННОЕ </a:t>
            </a:r>
            <a:r>
              <a:rPr lang="ru-RU" sz="3200" b="1" cap="small" dirty="0">
                <a:solidFill>
                  <a:srgbClr val="E93E2D"/>
                </a:solidFill>
                <a:latin typeface="Calibri" panose="020F0502020204030204" pitchFamily="34" charset="0"/>
                <a:ea typeface="+mj-ea"/>
                <a:cs typeface="+mj-cs"/>
              </a:rPr>
              <a:t>ОБРАЗОВАНИЕ В РТ</a:t>
            </a:r>
            <a:r>
              <a:rPr lang="ru-RU" sz="3200" b="1" cap="small" dirty="0" smtClean="0">
                <a:solidFill>
                  <a:srgbClr val="E93E2D"/>
                </a:solidFill>
                <a:latin typeface="Calibri" panose="020F0502020204030204" pitchFamily="34" charset="0"/>
                <a:ea typeface="+mj-ea"/>
                <a:cs typeface="+mj-cs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small" dirty="0" smtClean="0">
                <a:solidFill>
                  <a:srgbClr val="E93E2D"/>
                </a:solidFill>
                <a:latin typeface="Calibri" panose="020F0502020204030204" pitchFamily="34" charset="0"/>
                <a:ea typeface="+mj-ea"/>
                <a:cs typeface="+mj-cs"/>
              </a:rPr>
              <a:t>Общеобразовательные школы</a:t>
            </a:r>
            <a:endParaRPr lang="ru-RU" sz="3200" b="1" cap="small" dirty="0">
              <a:solidFill>
                <a:srgbClr val="E93E2D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271464" y="1340768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small" dirty="0">
                <a:solidFill>
                  <a:srgbClr val="E93E2D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 2013 </a:t>
            </a: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8400256" y="4173907"/>
            <a:ext cx="3312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small" dirty="0" smtClean="0">
                <a:solidFill>
                  <a:srgbClr val="E93E2D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Планы 2014</a:t>
            </a:r>
            <a:endParaRPr lang="ru-RU" sz="3200" b="1" cap="small" dirty="0">
              <a:solidFill>
                <a:srgbClr val="E93E2D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3432" y="1925543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Движение учащихся в рамках школьного документооборота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Тестирование учащихся 5-11 классов</a:t>
            </a:r>
            <a:endParaRPr lang="ru-RU" sz="2800" b="1" dirty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51784" y="4827252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Отчетная форма ОШ-1</a:t>
            </a:r>
            <a:endParaRPr lang="ru-RU" sz="2800" b="1" dirty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Кадровый учет сотрудников в рамках школьного документооборота</a:t>
            </a:r>
            <a:endParaRPr lang="ru-RU" sz="2800" b="1" dirty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985" y="1394353"/>
            <a:ext cx="2308455" cy="21262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464" y="4293096"/>
            <a:ext cx="2489881" cy="17459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5161" y="190483"/>
            <a:ext cx="2190750" cy="55245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B56BA-4046-45D5-95F4-92E75209C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2783632" y="194980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small" dirty="0" smtClean="0">
                <a:solidFill>
                  <a:srgbClr val="00B304"/>
                </a:solidFill>
                <a:latin typeface="Calibri" panose="020F0502020204030204" pitchFamily="34" charset="0"/>
                <a:ea typeface="+mj-ea"/>
                <a:cs typeface="+mj-cs"/>
              </a:rPr>
              <a:t>ИТ-ЧЕМПИОН</a:t>
            </a:r>
            <a:endParaRPr lang="ru-RU" sz="3200" b="1" cap="small" dirty="0">
              <a:solidFill>
                <a:srgbClr val="00B30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93188" y="1152740"/>
            <a:ext cx="9906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343472" y="1187764"/>
            <a:ext cx="823257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Приняли участие: </a:t>
            </a:r>
            <a:r>
              <a:rPr lang="ru-RU" sz="2400" b="1" cap="small" dirty="0">
                <a:solidFill>
                  <a:srgbClr val="00B30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253 тыс. школьников республики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Школьники привлекли на Портал услуг РТ: </a:t>
            </a:r>
            <a:r>
              <a:rPr lang="ru-RU" sz="2400" b="1" cap="small" dirty="0">
                <a:solidFill>
                  <a:srgbClr val="00B30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320 тыс. </a:t>
            </a:r>
            <a:r>
              <a:rPr lang="ru-RU" sz="2400" b="1" cap="small" dirty="0" smtClean="0">
                <a:solidFill>
                  <a:srgbClr val="00B30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взрослых</a:t>
            </a:r>
            <a:endParaRPr lang="ru-RU" sz="2400" b="1" cap="small" dirty="0">
              <a:solidFill>
                <a:srgbClr val="00B304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Количество личных кабинетов на Портале к концу декабря: </a:t>
            </a:r>
            <a:r>
              <a:rPr lang="ru-RU" sz="2400" b="1" cap="small" dirty="0">
                <a:solidFill>
                  <a:srgbClr val="00B30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850 тыс.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Прирост количества личных кабинетов на Портале: </a:t>
            </a:r>
            <a:r>
              <a:rPr lang="ru-RU" sz="2400" b="1" cap="small" dirty="0">
                <a:solidFill>
                  <a:srgbClr val="00B30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почти 40</a:t>
            </a:r>
            <a:r>
              <a:rPr lang="en-US" sz="2400" b="1" cap="small" dirty="0">
                <a:solidFill>
                  <a:srgbClr val="00B30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2400" b="1" cap="small" dirty="0">
              <a:solidFill>
                <a:srgbClr val="00B304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Совершено более </a:t>
            </a:r>
            <a:r>
              <a:rPr lang="ru-RU" sz="2400" b="1" cap="small" dirty="0">
                <a:solidFill>
                  <a:srgbClr val="00B30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196 тыс. оплат 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 сумму </a:t>
            </a:r>
            <a:r>
              <a:rPr lang="ru-RU" sz="2400" b="1" cap="small" dirty="0">
                <a:solidFill>
                  <a:srgbClr val="00B30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159 млн. 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5400" y="4825683"/>
            <a:ext cx="1367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small" dirty="0" smtClean="0">
                <a:solidFill>
                  <a:srgbClr val="00B30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9416" y="5283021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cap="small" dirty="0">
                <a:solidFill>
                  <a:srgbClr val="00B30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474</a:t>
            </a:r>
            <a:r>
              <a:rPr 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Ipad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и </a:t>
            </a:r>
            <a:r>
              <a:rPr lang="en-US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Ipad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mini</a:t>
            </a:r>
            <a:r>
              <a:rPr 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система 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предотвращения </a:t>
            </a:r>
            <a:endParaRPr lang="ru-RU" sz="2400" b="1" dirty="0" smtClean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lvl="0"/>
            <a:r>
              <a:rPr lang="ru-RU" sz="2400" b="1" cap="small" dirty="0">
                <a:solidFill>
                  <a:srgbClr val="00B30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поездки</a:t>
            </a:r>
            <a:r>
              <a:rPr lang="ru-RU" sz="2400" b="1" cap="small" dirty="0">
                <a:solidFill>
                  <a:srgbClr val="50CDD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(Диснейленд (г. Париж), семейный отдых)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Более </a:t>
            </a:r>
            <a:r>
              <a:rPr lang="ru-RU" sz="2400" b="1" cap="small" dirty="0">
                <a:solidFill>
                  <a:srgbClr val="00B30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тыс. </a:t>
            </a:r>
            <a:r>
              <a:rPr 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других ценных призов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161" y="190483"/>
            <a:ext cx="2190750" cy="55245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B56BA-4046-45D5-95F4-92E75209C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2783632" y="194980"/>
            <a:ext cx="69127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small" dirty="0" smtClean="0">
                <a:solidFill>
                  <a:srgbClr val="E93E2D"/>
                </a:solidFill>
                <a:latin typeface="Calibri" panose="020F0502020204030204" pitchFamily="34" charset="0"/>
                <a:ea typeface="+mj-ea"/>
                <a:cs typeface="+mj-cs"/>
              </a:rPr>
              <a:t>ВСЕМИРНАЯ ОЛИМПИАДА РОБОТОВ (WRO) в  ноябре 2014 г.</a:t>
            </a:r>
            <a:endParaRPr lang="ru-RU" sz="3200" b="1" cap="small" dirty="0">
              <a:solidFill>
                <a:srgbClr val="E93E2D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1504" y="1272198"/>
            <a:ext cx="4259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small" dirty="0" smtClean="0">
                <a:solidFill>
                  <a:srgbClr val="E93E2D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Джакарта (ноябрь 2013)</a:t>
            </a:r>
            <a:endParaRPr lang="ru-RU" sz="3200" b="1" cap="small" dirty="0">
              <a:solidFill>
                <a:srgbClr val="E93E2D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4752" y="1916833"/>
            <a:ext cx="6647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Команды 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более 40 стран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Сборная 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из России (Москва, Санкт-Петербург, Нижний Новгород, Челябинск и др.)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Номинации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: основная, творческая и футбол роботов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10769" y="3757143"/>
            <a:ext cx="3466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small" dirty="0" smtClean="0">
                <a:solidFill>
                  <a:srgbClr val="E93E2D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на 2014 год</a:t>
            </a:r>
            <a:endParaRPr lang="ru-RU" sz="3200" b="1" cap="small" dirty="0">
              <a:solidFill>
                <a:srgbClr val="E93E2D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75920" y="4341918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Подготовка команд на базе 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STEM-</a:t>
            </a:r>
            <a:r>
              <a:rPr 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центров и УДО</a:t>
            </a:r>
            <a:endParaRPr lang="ru-RU" sz="2400" b="1" dirty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Обеспечение команд робототехникой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Проведение 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WRO </a:t>
            </a:r>
            <a:r>
              <a:rPr lang="ru-RU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базе Университета </a:t>
            </a:r>
            <a:r>
              <a:rPr lang="ru-RU" sz="2400" b="1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Иннополис</a:t>
            </a:r>
            <a:endParaRPr lang="ru-RU" sz="2400" b="1" dirty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1337995"/>
            <a:ext cx="3090180" cy="2307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15" y="3915685"/>
            <a:ext cx="3192433" cy="2384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5161" y="190483"/>
            <a:ext cx="2190750" cy="55245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B56BA-4046-45D5-95F4-92E75209C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576" y="-225804"/>
            <a:ext cx="10972800" cy="994122"/>
          </a:xfrm>
        </p:spPr>
        <p:txBody>
          <a:bodyPr/>
          <a:lstStyle/>
          <a:p>
            <a:pPr algn="ctr" fontAlgn="base">
              <a:spcAft>
                <a:spcPct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rgbClr val="00AEE6"/>
                </a:solidFill>
                <a:latin typeface="Calibri" panose="020F0502020204030204" pitchFamily="34" charset="0"/>
              </a:rPr>
              <a:t>«ЭЛЕКТРОННАЯ ОЧЕРЕДЬ В ДЕТСКИЙ САД»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8008" y="3152122"/>
            <a:ext cx="6647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prstClr val="black"/>
              </a:buClr>
              <a:buSzPct val="100000"/>
              <a:buFont typeface="Wingdings" panose="05000000000000000000" pitchFamily="2" charset="2"/>
              <a:buChar char="ü"/>
            </a:pPr>
            <a:endParaRPr lang="ru-RU" sz="2400" b="1" dirty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8376" y="1210112"/>
            <a:ext cx="8545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sz="3600" b="1" cap="small" dirty="0">
                <a:solidFill>
                  <a:srgbClr val="00AEE6"/>
                </a:solidFill>
                <a:latin typeface="Calibri" panose="020F0502020204030204" pitchFamily="34" charset="0"/>
                <a:ea typeface="+mj-ea"/>
                <a:cs typeface="+mj-cs"/>
              </a:rPr>
              <a:t>88 258 </a:t>
            </a:r>
            <a:r>
              <a:rPr lang="ru-RU" sz="36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оказанных Э-услуг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012" y="3727884"/>
            <a:ext cx="3463713" cy="1388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" y="2095761"/>
            <a:ext cx="2362200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977" y="2031859"/>
            <a:ext cx="2324100" cy="86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95753" y="3122649"/>
            <a:ext cx="26545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ru-RU" sz="2800" b="1" cap="small" dirty="0">
                <a:solidFill>
                  <a:srgbClr val="00AEE6"/>
                </a:solidFill>
                <a:latin typeface="Calibri" panose="020F0502020204030204" pitchFamily="34" charset="0"/>
                <a:ea typeface="+mj-ea"/>
                <a:cs typeface="+mj-cs"/>
              </a:rPr>
              <a:t>45 525 </a:t>
            </a:r>
            <a:r>
              <a:rPr lang="ru-RU" sz="28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заявлений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69730" y="2998019"/>
            <a:ext cx="2654594" cy="134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ru-RU" sz="2800" b="1" cap="small" dirty="0">
                <a:solidFill>
                  <a:srgbClr val="00AEE6"/>
                </a:solidFill>
                <a:latin typeface="Calibri" panose="020F0502020204030204" pitchFamily="34" charset="0"/>
                <a:ea typeface="+mj-ea"/>
                <a:cs typeface="+mj-cs"/>
              </a:rPr>
              <a:t>42 733  </a:t>
            </a:r>
            <a:r>
              <a:rPr lang="ru-RU" sz="28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оплат на сумму</a:t>
            </a:r>
            <a:r>
              <a:rPr lang="ru-RU" sz="2800" b="1" dirty="0" smtClean="0">
                <a:solidFill>
                  <a:srgbClr val="7598D9">
                    <a:lumMod val="75000"/>
                  </a:srgbClr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ru-RU" sz="2800" b="1" cap="small" dirty="0" smtClean="0">
                <a:solidFill>
                  <a:srgbClr val="00AEE6"/>
                </a:solidFill>
                <a:latin typeface="Calibri" panose="020F0502020204030204" pitchFamily="34" charset="0"/>
                <a:ea typeface="+mj-ea"/>
                <a:cs typeface="+mj-cs"/>
              </a:rPr>
              <a:t>57 </a:t>
            </a:r>
            <a:r>
              <a:rPr lang="ru-RU" sz="2800" b="1" cap="small" dirty="0">
                <a:solidFill>
                  <a:srgbClr val="00AEE6"/>
                </a:solidFill>
                <a:latin typeface="Calibri" panose="020F0502020204030204" pitchFamily="34" charset="0"/>
                <a:ea typeface="+mj-ea"/>
                <a:cs typeface="+mj-cs"/>
              </a:rPr>
              <a:t>008 196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5161" y="190483"/>
            <a:ext cx="2190750" cy="552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4" y="4337680"/>
            <a:ext cx="2405236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35" y="4333498"/>
            <a:ext cx="2421784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523814" y="5453435"/>
            <a:ext cx="294642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ru-RU" sz="2800" b="1" cap="small" dirty="0">
                <a:solidFill>
                  <a:srgbClr val="00AEE6"/>
                </a:solidFill>
                <a:latin typeface="Calibri" panose="020F0502020204030204" pitchFamily="34" charset="0"/>
                <a:ea typeface="+mj-ea"/>
                <a:cs typeface="+mj-cs"/>
              </a:rPr>
              <a:t>44 734</a:t>
            </a:r>
            <a:r>
              <a:rPr lang="en-US" sz="2800" b="1" cap="small" dirty="0">
                <a:solidFill>
                  <a:srgbClr val="00AEE6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раз воспользовались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6918" y="5364568"/>
            <a:ext cx="2914561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ru-RU" sz="2800" b="1" cap="small" dirty="0">
                <a:solidFill>
                  <a:srgbClr val="00AEE6"/>
                </a:solidFill>
                <a:latin typeface="Calibri" panose="020F0502020204030204" pitchFamily="34" charset="0"/>
                <a:ea typeface="+mj-ea"/>
                <a:cs typeface="+mj-cs"/>
              </a:rPr>
              <a:t>1 825 251 </a:t>
            </a: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раз воспользовались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04477" y="3143109"/>
            <a:ext cx="6486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cap="small" dirty="0">
                <a:solidFill>
                  <a:srgbClr val="00AEE6"/>
                </a:solidFill>
                <a:latin typeface="Calibri" panose="020F0502020204030204" pitchFamily="34" charset="0"/>
                <a:ea typeface="+mj-ea"/>
                <a:cs typeface="+mj-cs"/>
              </a:rPr>
              <a:t>uslugi.tatarstan.ru</a:t>
            </a:r>
            <a:endParaRPr lang="ru-RU" sz="3200" b="1" cap="small" dirty="0">
              <a:solidFill>
                <a:srgbClr val="00AEE6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B56BA-4046-45D5-95F4-92E75209C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9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477" y="4725144"/>
            <a:ext cx="272924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-269010"/>
            <a:ext cx="10972800" cy="1143000"/>
          </a:xfrm>
        </p:spPr>
        <p:txBody>
          <a:bodyPr/>
          <a:lstStyle/>
          <a:p>
            <a:pPr algn="ctr" fontAlgn="base"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rgbClr val="50CDD1"/>
                </a:solidFill>
                <a:latin typeface="Calibri" panose="020F0502020204030204" pitchFamily="34" charset="0"/>
              </a:rPr>
              <a:t>«ЭЛЕКТРОННАЯ ОЧЕРЕДЬ В ДЕТСКИЙ САД»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9416" y="3356992"/>
            <a:ext cx="6647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prstClr val="black"/>
              </a:buClr>
              <a:buSzPct val="100000"/>
              <a:buFont typeface="Wingdings" panose="05000000000000000000" pitchFamily="2" charset="2"/>
              <a:buChar char="ü"/>
            </a:pPr>
            <a:endParaRPr lang="ru-RU" sz="2400" b="1" dirty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68008" y="1700808"/>
            <a:ext cx="511256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ru-RU" sz="2800" b="1" dirty="0" smtClean="0">
                <a:ln w="10541" cmpd="sng">
                  <a:solidFill>
                    <a:srgbClr val="FE8637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800" b="1" dirty="0">
              <a:ln w="10541" cmpd="sng">
                <a:solidFill>
                  <a:srgbClr val="FE8637">
                    <a:shade val="88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447" y="190483"/>
            <a:ext cx="2190750" cy="5524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47729" y="102762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small" dirty="0">
                <a:solidFill>
                  <a:srgbClr val="50CDD1"/>
                </a:solidFill>
                <a:latin typeface="Calibri" panose="020F0502020204030204" pitchFamily="34" charset="0"/>
                <a:ea typeface="+mj-ea"/>
                <a:cs typeface="+mj-cs"/>
              </a:rPr>
              <a:t>Что сделано в 2013 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83432" y="2254133"/>
            <a:ext cx="6398788" cy="387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800" b="1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Информер</a:t>
            </a:r>
            <a:r>
              <a:rPr lang="ru-RU" sz="28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очередности в детский </a:t>
            </a:r>
            <a:r>
              <a:rPr lang="ru-RU" sz="28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сад на </a:t>
            </a:r>
            <a:r>
              <a:rPr lang="ru-RU" sz="28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Портале </a:t>
            </a:r>
            <a:r>
              <a:rPr lang="en-US" sz="3600" b="1" cap="small" dirty="0">
                <a:solidFill>
                  <a:srgbClr val="50CDD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uslugi.tatarstan.ru</a:t>
            </a:r>
            <a:r>
              <a:rPr lang="ru-RU" sz="28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45720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Опрос </a:t>
            </a:r>
            <a:r>
              <a:rPr lang="ru-RU" sz="28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 Портале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uslugi.tatarstan.ru</a:t>
            </a:r>
            <a:r>
              <a:rPr lang="ru-RU" sz="28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</a:pPr>
            <a:r>
              <a:rPr lang="ru-RU" sz="3600" b="1" cap="small" dirty="0" smtClean="0">
                <a:solidFill>
                  <a:srgbClr val="50CDD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10 </a:t>
            </a:r>
            <a:r>
              <a:rPr lang="ru-RU" sz="3600" b="1" cap="small" dirty="0">
                <a:solidFill>
                  <a:srgbClr val="50CDD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335 </a:t>
            </a:r>
            <a:r>
              <a:rPr lang="ru-RU" sz="28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мнений граждан  </a:t>
            </a:r>
          </a:p>
          <a:p>
            <a:pPr marL="45720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Мониторинги </a:t>
            </a:r>
            <a:r>
              <a:rPr lang="ru-RU" sz="28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хода оказания услуги </a:t>
            </a:r>
          </a:p>
          <a:p>
            <a:pPr marL="45720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Зональные </a:t>
            </a:r>
            <a:r>
              <a:rPr lang="ru-RU" sz="28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семинары по обучению </a:t>
            </a:r>
            <a:endParaRPr lang="ru-RU" sz="2800" b="1" dirty="0" smtClean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</a:pPr>
            <a:r>
              <a:rPr lang="ru-RU" sz="28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    в </a:t>
            </a:r>
            <a:r>
              <a:rPr lang="ru-RU" sz="28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АИС «Электронный детский сад»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133" y="1844824"/>
            <a:ext cx="2789609" cy="1078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Ваше мнение о качестве оказания услуги «Электронная очередь в детский сад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477" y="3198977"/>
            <a:ext cx="2729245" cy="1158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176173" y="5183144"/>
            <a:ext cx="202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598D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dou.tatar.ru</a:t>
            </a:r>
            <a:endParaRPr lang="ru-RU" dirty="0">
              <a:solidFill>
                <a:srgbClr val="7598D9">
                  <a:lumMod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B56BA-4046-45D5-95F4-92E75209C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8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919" y="-243408"/>
            <a:ext cx="10972800" cy="11430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rgbClr val="00B304"/>
                </a:solidFill>
                <a:latin typeface="Calibri" panose="020F0502020204030204" pitchFamily="34" charset="0"/>
              </a:rPr>
              <a:t>«ЭЛЕКТРОННАЯ ОЧЕРЕДЬ В ДЕТСКИЙ САД»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447" y="190483"/>
            <a:ext cx="2190750" cy="552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7488" y="1259840"/>
            <a:ext cx="5434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small" dirty="0">
                <a:solidFill>
                  <a:srgbClr val="00B30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Приоритеты на 2014 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4747" y="2204864"/>
            <a:ext cx="10297143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3000" b="1" cap="small" dirty="0">
                <a:solidFill>
                  <a:srgbClr val="00B30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</a:t>
            </a:r>
            <a:r>
              <a:rPr lang="ru-RU" sz="3000" b="1" cap="small" dirty="0" smtClean="0">
                <a:solidFill>
                  <a:srgbClr val="00B30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лектронное тестирование </a:t>
            </a:r>
            <a:r>
              <a:rPr lang="ru-RU" sz="30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сотрудников </a:t>
            </a:r>
            <a:r>
              <a:rPr lang="ru-RU" sz="30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управлений образования  и заведующих детских садов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30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реализация </a:t>
            </a:r>
            <a:r>
              <a:rPr lang="ru-RU" sz="3000" b="1" cap="small" dirty="0">
                <a:solidFill>
                  <a:srgbClr val="00B30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3000" b="1" cap="small" dirty="0" smtClean="0">
                <a:solidFill>
                  <a:srgbClr val="00B30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одтверждения сведений </a:t>
            </a:r>
            <a:r>
              <a:rPr lang="ru-RU" sz="30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 </a:t>
            </a:r>
            <a:r>
              <a:rPr lang="ru-RU" sz="30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льготах </a:t>
            </a:r>
            <a:r>
              <a:rPr lang="ru-RU" sz="30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при </a:t>
            </a:r>
            <a:r>
              <a:rPr lang="ru-RU" sz="30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помощи </a:t>
            </a:r>
            <a:r>
              <a:rPr lang="ru-RU" sz="3000" cap="small" dirty="0">
                <a:solidFill>
                  <a:srgbClr val="00B30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СМЭВ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3000" b="1" cap="small" dirty="0" smtClean="0">
                <a:solidFill>
                  <a:srgbClr val="00B30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</a:t>
            </a:r>
            <a:r>
              <a:rPr lang="ru-RU" sz="3000" b="1" cap="small" dirty="0">
                <a:solidFill>
                  <a:srgbClr val="00B30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пользователей </a:t>
            </a:r>
            <a:r>
              <a:rPr lang="ru-RU" sz="30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АИС </a:t>
            </a:r>
            <a:r>
              <a:rPr lang="ru-RU" sz="30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«Электронный детский сад»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3000" b="1" cap="small" dirty="0" smtClean="0">
                <a:solidFill>
                  <a:srgbClr val="00B30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регламент </a:t>
            </a:r>
            <a:r>
              <a:rPr lang="ru-RU" sz="30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 </a:t>
            </a:r>
            <a:r>
              <a:rPr lang="ru-RU" sz="30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услуге «Проверка начислений по родительской плате</a:t>
            </a:r>
            <a:r>
              <a:rPr lang="en-US" sz="30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,</a:t>
            </a:r>
            <a:r>
              <a:rPr lang="ru-RU" sz="30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дополнительным услугам и оплата содержания ребенка в детском саду»</a:t>
            </a:r>
          </a:p>
          <a:p>
            <a:pPr marL="342900" indent="-342900">
              <a:buClr>
                <a:prstClr val="black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3000" b="1" cap="small" dirty="0">
                <a:solidFill>
                  <a:srgbClr val="00B30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популяризация э-услуг </a:t>
            </a:r>
            <a:r>
              <a:rPr lang="ru-RU" sz="30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 </a:t>
            </a:r>
            <a:r>
              <a:rPr lang="ru-RU" sz="30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дошкольному </a:t>
            </a:r>
            <a:r>
              <a:rPr lang="ru-RU" sz="30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образованию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598D9">
                  <a:lumMod val="50000"/>
                </a:srgbClr>
              </a:buClr>
              <a:buSzPct val="70000"/>
              <a:buFont typeface="Wingdings" panose="05000000000000000000" pitchFamily="2" charset="2"/>
              <a:buChar char="ü"/>
            </a:pPr>
            <a:endParaRPr lang="ru-RU" sz="2400" b="1" dirty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598D9">
                  <a:lumMod val="50000"/>
                </a:srgbClr>
              </a:buClr>
              <a:buSzPct val="70000"/>
            </a:pPr>
            <a:endParaRPr lang="ru-RU" sz="2400" b="1" dirty="0">
              <a:solidFill>
                <a:srgbClr val="7598D9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598D9">
                  <a:lumMod val="50000"/>
                </a:srgbClr>
              </a:buClr>
              <a:buSzPct val="70000"/>
            </a:pPr>
            <a:endParaRPr lang="ru-RU" sz="2400" b="1" dirty="0">
              <a:solidFill>
                <a:srgbClr val="7598D9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598D9">
                  <a:lumMod val="50000"/>
                </a:srgbClr>
              </a:buClr>
              <a:buSzPct val="70000"/>
            </a:pPr>
            <a:endParaRPr lang="ru-RU" sz="2400" b="1" dirty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B56BA-4046-45D5-95F4-92E75209C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61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2200</TotalTime>
  <Words>1556</Words>
  <Application>Microsoft Office PowerPoint</Application>
  <PresentationFormat>Широкоэкранный</PresentationFormat>
  <Paragraphs>138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Schoolbook</vt:lpstr>
      <vt:lpstr>Tahoma</vt:lpstr>
      <vt:lpstr>Times New Roman</vt:lpstr>
      <vt:lpstr>Wingdings</vt:lpstr>
      <vt:lpstr>Wingdings 2</vt:lpstr>
      <vt:lpstr>Эркер</vt:lpstr>
      <vt:lpstr>ЭЛЕКТРОННОЕ ОБРАЗОВАНИЕ В РТ  Министерство информатизации и связи Республики Татарстан Министерство образования и науки Республики Татарстан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«ЭЛЕКТРОННАЯ ОЧЕРЕДЬ В ДЕТСКИЙ САД»</vt:lpstr>
      <vt:lpstr> «ЭЛЕКТРОННАЯ ОЧЕРЕДЬ В ДЕТСКИЙ САД»</vt:lpstr>
      <vt:lpstr> «ЭЛЕКТРОННАЯ ОЧЕРЕДЬ В ДЕТСКИЙ САД»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образование в Республике Татарстан. Комплексный подход.</dc:title>
  <dc:creator>usver</dc:creator>
  <cp:lastModifiedBy>HakimBabai</cp:lastModifiedBy>
  <cp:revision>223</cp:revision>
  <cp:lastPrinted>2014-01-31T07:42:56Z</cp:lastPrinted>
  <dcterms:created xsi:type="dcterms:W3CDTF">2013-09-05T06:41:14Z</dcterms:created>
  <dcterms:modified xsi:type="dcterms:W3CDTF">2014-01-31T09:28:11Z</dcterms:modified>
</cp:coreProperties>
</file>