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4"/>
  </p:notesMasterIdLst>
  <p:sldIdLst>
    <p:sldId id="257" r:id="rId2"/>
    <p:sldId id="377" r:id="rId3"/>
    <p:sldId id="269" r:id="rId4"/>
    <p:sldId id="466" r:id="rId5"/>
    <p:sldId id="390" r:id="rId6"/>
    <p:sldId id="391" r:id="rId7"/>
    <p:sldId id="392" r:id="rId8"/>
    <p:sldId id="393" r:id="rId9"/>
    <p:sldId id="394" r:id="rId10"/>
    <p:sldId id="395" r:id="rId11"/>
    <p:sldId id="396" r:id="rId12"/>
    <p:sldId id="399" r:id="rId13"/>
    <p:sldId id="400" r:id="rId14"/>
    <p:sldId id="403" r:id="rId15"/>
    <p:sldId id="424" r:id="rId16"/>
    <p:sldId id="426" r:id="rId17"/>
    <p:sldId id="427" r:id="rId18"/>
    <p:sldId id="428" r:id="rId19"/>
    <p:sldId id="429" r:id="rId20"/>
    <p:sldId id="430" r:id="rId21"/>
    <p:sldId id="434" r:id="rId22"/>
    <p:sldId id="435" r:id="rId23"/>
    <p:sldId id="436" r:id="rId24"/>
    <p:sldId id="437" r:id="rId25"/>
    <p:sldId id="438" r:id="rId26"/>
    <p:sldId id="440" r:id="rId27"/>
    <p:sldId id="443" r:id="rId28"/>
    <p:sldId id="445" r:id="rId29"/>
    <p:sldId id="480" r:id="rId30"/>
    <p:sldId id="481" r:id="rId31"/>
    <p:sldId id="448" r:id="rId32"/>
    <p:sldId id="457" r:id="rId33"/>
    <p:sldId id="446" r:id="rId34"/>
    <p:sldId id="447" r:id="rId35"/>
    <p:sldId id="458" r:id="rId36"/>
    <p:sldId id="459" r:id="rId37"/>
    <p:sldId id="461" r:id="rId38"/>
    <p:sldId id="463" r:id="rId39"/>
    <p:sldId id="464" r:id="rId40"/>
    <p:sldId id="456" r:id="rId41"/>
    <p:sldId id="482" r:id="rId42"/>
    <p:sldId id="483" r:id="rId43"/>
    <p:sldId id="484" r:id="rId44"/>
    <p:sldId id="485" r:id="rId45"/>
    <p:sldId id="487" r:id="rId46"/>
    <p:sldId id="488" r:id="rId47"/>
    <p:sldId id="489" r:id="rId48"/>
    <p:sldId id="467" r:id="rId49"/>
    <p:sldId id="494" r:id="rId50"/>
    <p:sldId id="468" r:id="rId51"/>
    <p:sldId id="492" r:id="rId52"/>
    <p:sldId id="493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281" autoAdjust="0"/>
    <p:restoredTop sz="93066" autoAdjust="0"/>
  </p:normalViewPr>
  <p:slideViewPr>
    <p:cSldViewPr>
      <p:cViewPr varScale="1">
        <p:scale>
          <a:sx n="112" d="100"/>
          <a:sy n="112" d="100"/>
        </p:scale>
        <p:origin x="8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76;&#1083;&#1103;%20&#1086;&#1090;&#1095;&#1077;&#1090;&#1072;%202019\&#1086;&#1090;&#1095;&#1077;&#1090;%209%20&#1082;&#1083;&#1072;&#1089;&#1089;%202019\&#1050;&#1086;&#1087;&#1080;&#1103;%20&#1076;&#1083;&#1103;%20&#1057;&#1040;&#1054;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User\Desktop\&#1076;&#1083;&#1103;%20&#1086;&#1090;&#1095;&#1077;&#1090;&#1072;%202019\&#1086;&#1090;&#1095;&#1077;&#1090;%209%20&#1082;&#1083;&#1072;&#1089;&#1089;%202019\&#1050;&#1086;&#1087;&#1080;&#1103;%20&#1076;&#1083;&#1103;%20&#1057;&#1040;&#1054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>
                <a:solidFill>
                  <a:sysClr val="windowText" lastClr="000000"/>
                </a:solidFill>
                <a:effectLst/>
              </a:rPr>
              <a:t>Результаты выполнения заданий части 1  повышенного уровня  сложности разными группами учащихся</a:t>
            </a:r>
            <a:endParaRPr lang="ru-RU" sz="1800">
              <a:solidFill>
                <a:sysClr val="windowText" lastClr="00000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на "2"</c:v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cat>
            <c:numLit>
              <c:formatCode>General</c:formatCode>
              <c:ptCount val="6"/>
              <c:pt idx="0">
                <c:v>23</c:v>
              </c:pt>
              <c:pt idx="1">
                <c:v>24</c:v>
              </c:pt>
              <c:pt idx="2">
                <c:v>25</c:v>
              </c:pt>
              <c:pt idx="3">
                <c:v>26</c:v>
              </c:pt>
              <c:pt idx="4">
                <c:v>27</c:v>
              </c:pt>
              <c:pt idx="5">
                <c:v>28</c:v>
              </c:pt>
            </c:numLit>
          </c:cat>
          <c:val>
            <c:numRef>
              <c:f>Лист1!$E$25:$E$30</c:f>
              <c:numCache>
                <c:formatCode>General</c:formatCode>
                <c:ptCount val="6"/>
                <c:pt idx="0">
                  <c:v>100</c:v>
                </c:pt>
                <c:pt idx="1">
                  <c:v>33.33</c:v>
                </c:pt>
                <c:pt idx="2">
                  <c:v>33.33</c:v>
                </c:pt>
                <c:pt idx="3">
                  <c:v>0</c:v>
                </c:pt>
                <c:pt idx="4">
                  <c:v>33.33</c:v>
                </c:pt>
                <c:pt idx="5">
                  <c:v>33.33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36-4791-A789-2906F5A45C57}"/>
            </c:ext>
          </c:extLst>
        </c:ser>
        <c:ser>
          <c:idx val="1"/>
          <c:order val="1"/>
          <c:tx>
            <c:v>на "3"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cat>
            <c:numLit>
              <c:formatCode>General</c:formatCode>
              <c:ptCount val="6"/>
              <c:pt idx="0">
                <c:v>23</c:v>
              </c:pt>
              <c:pt idx="1">
                <c:v>24</c:v>
              </c:pt>
              <c:pt idx="2">
                <c:v>25</c:v>
              </c:pt>
              <c:pt idx="3">
                <c:v>26</c:v>
              </c:pt>
              <c:pt idx="4">
                <c:v>27</c:v>
              </c:pt>
              <c:pt idx="5">
                <c:v>28</c:v>
              </c:pt>
            </c:numLit>
          </c:cat>
          <c:val>
            <c:numRef>
              <c:f>Лист1!$F$25:$F$30</c:f>
              <c:numCache>
                <c:formatCode>General</c:formatCode>
                <c:ptCount val="6"/>
                <c:pt idx="0">
                  <c:v>85.51</c:v>
                </c:pt>
                <c:pt idx="1">
                  <c:v>78.97</c:v>
                </c:pt>
                <c:pt idx="2">
                  <c:v>70.09</c:v>
                </c:pt>
                <c:pt idx="3">
                  <c:v>17.29</c:v>
                </c:pt>
                <c:pt idx="4">
                  <c:v>47.660000000000011</c:v>
                </c:pt>
                <c:pt idx="5">
                  <c:v>73.83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36-4791-A789-2906F5A45C57}"/>
            </c:ext>
          </c:extLst>
        </c:ser>
        <c:ser>
          <c:idx val="2"/>
          <c:order val="2"/>
          <c:tx>
            <c:v>на "4"</c:v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cat>
            <c:numLit>
              <c:formatCode>General</c:formatCode>
              <c:ptCount val="6"/>
              <c:pt idx="0">
                <c:v>23</c:v>
              </c:pt>
              <c:pt idx="1">
                <c:v>24</c:v>
              </c:pt>
              <c:pt idx="2">
                <c:v>25</c:v>
              </c:pt>
              <c:pt idx="3">
                <c:v>26</c:v>
              </c:pt>
              <c:pt idx="4">
                <c:v>27</c:v>
              </c:pt>
              <c:pt idx="5">
                <c:v>28</c:v>
              </c:pt>
            </c:numLit>
          </c:cat>
          <c:val>
            <c:numRef>
              <c:f>Лист1!$G$25:$G$30</c:f>
              <c:numCache>
                <c:formatCode>General</c:formatCode>
                <c:ptCount val="6"/>
                <c:pt idx="0">
                  <c:v>98.36999999999999</c:v>
                </c:pt>
                <c:pt idx="1">
                  <c:v>95.59</c:v>
                </c:pt>
                <c:pt idx="2">
                  <c:v>95.11999999999999</c:v>
                </c:pt>
                <c:pt idx="3">
                  <c:v>52.03</c:v>
                </c:pt>
                <c:pt idx="4">
                  <c:v>86.06</c:v>
                </c:pt>
                <c:pt idx="5">
                  <c:v>89.66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D36-4791-A789-2906F5A45C57}"/>
            </c:ext>
          </c:extLst>
        </c:ser>
        <c:ser>
          <c:idx val="3"/>
          <c:order val="3"/>
          <c:tx>
            <c:v>на "5"</c:v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38100">
                <a:solidFill>
                  <a:schemeClr val="accent4"/>
                </a:solidFill>
              </a:ln>
              <a:effectLst/>
            </c:spPr>
          </c:marker>
          <c:cat>
            <c:numLit>
              <c:formatCode>General</c:formatCode>
              <c:ptCount val="6"/>
              <c:pt idx="0">
                <c:v>23</c:v>
              </c:pt>
              <c:pt idx="1">
                <c:v>24</c:v>
              </c:pt>
              <c:pt idx="2">
                <c:v>25</c:v>
              </c:pt>
              <c:pt idx="3">
                <c:v>26</c:v>
              </c:pt>
              <c:pt idx="4">
                <c:v>27</c:v>
              </c:pt>
              <c:pt idx="5">
                <c:v>28</c:v>
              </c:pt>
            </c:numLit>
          </c:cat>
          <c:val>
            <c:numRef>
              <c:f>Лист1!$H$25:$H$30</c:f>
              <c:numCache>
                <c:formatCode>General</c:formatCode>
                <c:ptCount val="6"/>
                <c:pt idx="0">
                  <c:v>100</c:v>
                </c:pt>
                <c:pt idx="1">
                  <c:v>99.88</c:v>
                </c:pt>
                <c:pt idx="2">
                  <c:v>98.66</c:v>
                </c:pt>
                <c:pt idx="3">
                  <c:v>88.7</c:v>
                </c:pt>
                <c:pt idx="4">
                  <c:v>98.66</c:v>
                </c:pt>
                <c:pt idx="5">
                  <c:v>99.03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D36-4791-A789-2906F5A45C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660800"/>
        <c:axId val="105662720"/>
      </c:lineChart>
      <c:catAx>
        <c:axId val="10566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662720"/>
        <c:crosses val="autoZero"/>
        <c:auto val="1"/>
        <c:lblAlgn val="ctr"/>
        <c:lblOffset val="100"/>
        <c:noMultiLvlLbl val="0"/>
      </c:catAx>
      <c:valAx>
        <c:axId val="105662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6608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>
                <a:solidFill>
                  <a:sysClr val="windowText" lastClr="000000"/>
                </a:solidFill>
                <a:effectLst/>
              </a:rPr>
              <a:t>Результаты выполнения заданий части 2  разными группами учащихся</a:t>
            </a:r>
            <a:endParaRPr lang="ru-RU" sz="1800">
              <a:solidFill>
                <a:sysClr val="windowText" lastClr="00000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на "5"</c:v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38100">
                <a:solidFill>
                  <a:schemeClr val="accent4"/>
                </a:solidFill>
              </a:ln>
              <a:effectLst/>
            </c:spPr>
          </c:marker>
          <c:cat>
            <c:numLit>
              <c:formatCode>General</c:formatCode>
              <c:ptCount val="4"/>
              <c:pt idx="0">
                <c:v>29</c:v>
              </c:pt>
              <c:pt idx="1">
                <c:v>30</c:v>
              </c:pt>
              <c:pt idx="2">
                <c:v>31</c:v>
              </c:pt>
              <c:pt idx="3">
                <c:v>32</c:v>
              </c:pt>
            </c:numLit>
          </c:cat>
          <c:val>
            <c:numRef>
              <c:f>Лист1!$E$31:$H$31</c:f>
              <c:numCache>
                <c:formatCode>General</c:formatCode>
                <c:ptCount val="4"/>
                <c:pt idx="0">
                  <c:v>33.33</c:v>
                </c:pt>
                <c:pt idx="1">
                  <c:v>76.16</c:v>
                </c:pt>
                <c:pt idx="2">
                  <c:v>92.33</c:v>
                </c:pt>
                <c:pt idx="3">
                  <c:v>99.88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6A-4FFF-818B-66ECEC1EB2AB}"/>
            </c:ext>
          </c:extLst>
        </c:ser>
        <c:ser>
          <c:idx val="1"/>
          <c:order val="1"/>
          <c:tx>
            <c:v>на "4"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cat>
            <c:numLit>
              <c:formatCode>General</c:formatCode>
              <c:ptCount val="4"/>
              <c:pt idx="0">
                <c:v>29</c:v>
              </c:pt>
              <c:pt idx="1">
                <c:v>30</c:v>
              </c:pt>
              <c:pt idx="2">
                <c:v>31</c:v>
              </c:pt>
              <c:pt idx="3">
                <c:v>32</c:v>
              </c:pt>
            </c:numLit>
          </c:cat>
          <c:val>
            <c:numRef>
              <c:f>Лист1!$E$32:$H$32</c:f>
              <c:numCache>
                <c:formatCode>General</c:formatCode>
                <c:ptCount val="4"/>
                <c:pt idx="0">
                  <c:v>0</c:v>
                </c:pt>
                <c:pt idx="1">
                  <c:v>57.01</c:v>
                </c:pt>
                <c:pt idx="2">
                  <c:v>72.77</c:v>
                </c:pt>
                <c:pt idx="3">
                  <c:v>93.92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6A-4FFF-818B-66ECEC1EB2AB}"/>
            </c:ext>
          </c:extLst>
        </c:ser>
        <c:ser>
          <c:idx val="2"/>
          <c:order val="2"/>
          <c:tx>
            <c:v>на "3"</c:v>
          </c:tx>
          <c:spPr>
            <a:ln w="3810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8100">
                <a:solidFill>
                  <a:schemeClr val="bg1">
                    <a:lumMod val="65000"/>
                  </a:schemeClr>
                </a:solidFill>
              </a:ln>
              <a:effectLst/>
            </c:spPr>
          </c:marker>
          <c:cat>
            <c:numLit>
              <c:formatCode>General</c:formatCode>
              <c:ptCount val="4"/>
              <c:pt idx="0">
                <c:v>29</c:v>
              </c:pt>
              <c:pt idx="1">
                <c:v>30</c:v>
              </c:pt>
              <c:pt idx="2">
                <c:v>31</c:v>
              </c:pt>
              <c:pt idx="3">
                <c:v>32</c:v>
              </c:pt>
            </c:numLit>
          </c:cat>
          <c:val>
            <c:numRef>
              <c:f>Лист1!$E$33:$H$33</c:f>
              <c:numCache>
                <c:formatCode>General</c:formatCode>
                <c:ptCount val="4"/>
                <c:pt idx="0">
                  <c:v>0</c:v>
                </c:pt>
                <c:pt idx="1">
                  <c:v>28.97</c:v>
                </c:pt>
                <c:pt idx="2">
                  <c:v>49.220000000000013</c:v>
                </c:pt>
                <c:pt idx="3">
                  <c:v>89.669999999999987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76A-4FFF-818B-66ECEC1EB2AB}"/>
            </c:ext>
          </c:extLst>
        </c:ser>
        <c:ser>
          <c:idx val="3"/>
          <c:order val="3"/>
          <c:tx>
            <c:v>на "2"</c:v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38100">
                <a:solidFill>
                  <a:schemeClr val="accent5"/>
                </a:solidFill>
              </a:ln>
              <a:effectLst/>
            </c:spPr>
          </c:marker>
          <c:cat>
            <c:numLit>
              <c:formatCode>General</c:formatCode>
              <c:ptCount val="4"/>
              <c:pt idx="0">
                <c:v>29</c:v>
              </c:pt>
              <c:pt idx="1">
                <c:v>30</c:v>
              </c:pt>
              <c:pt idx="2">
                <c:v>31</c:v>
              </c:pt>
              <c:pt idx="3">
                <c:v>32</c:v>
              </c:pt>
            </c:numLit>
          </c:cat>
          <c:val>
            <c:numRef>
              <c:f>Лист1!$E$34:$H$34</c:f>
              <c:numCache>
                <c:formatCode>General</c:formatCode>
                <c:ptCount val="4"/>
                <c:pt idx="0">
                  <c:v>0</c:v>
                </c:pt>
                <c:pt idx="1">
                  <c:v>13.55</c:v>
                </c:pt>
                <c:pt idx="2">
                  <c:v>29.04</c:v>
                </c:pt>
                <c:pt idx="3">
                  <c:v>60.27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76A-4FFF-818B-66ECEC1EB2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197376"/>
        <c:axId val="106199296"/>
      </c:lineChart>
      <c:catAx>
        <c:axId val="10619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199296"/>
        <c:crosses val="autoZero"/>
        <c:auto val="1"/>
        <c:lblAlgn val="ctr"/>
        <c:lblOffset val="100"/>
        <c:noMultiLvlLbl val="0"/>
      </c:catAx>
      <c:valAx>
        <c:axId val="106199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1973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0.19754</cdr:x>
      <cdr:y>0.69355</cdr:y>
    </cdr:from>
    <cdr:to>
      <cdr:x>0.29631</cdr:x>
      <cdr:y>1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728192" y="3384376"/>
          <a:ext cx="864096" cy="136815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0.40332</cdr:x>
      <cdr:y>0.7451</cdr:y>
    </cdr:from>
    <cdr:to>
      <cdr:x>0.50209</cdr:x>
      <cdr:y>1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3528431" y="2736305"/>
          <a:ext cx="864085" cy="93610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0.61732</cdr:x>
      <cdr:y>0.83871</cdr:y>
    </cdr:from>
    <cdr:to>
      <cdr:x>0.71609</cdr:x>
      <cdr:y>1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5400600" y="3960440"/>
          <a:ext cx="864085" cy="72008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95269-8456-4D59-95DF-6B2AF049FE7A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2F13C-E551-4AD5-8B1C-F7C24BFB0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016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2F13C-E551-4AD5-8B1C-F7C24BFB0BB1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314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48139"/>
            <a:ext cx="8458200" cy="1470025"/>
          </a:xfrm>
        </p:spPr>
        <p:txBody>
          <a:bodyPr>
            <a:noAutofit/>
          </a:bodyPr>
          <a:lstStyle/>
          <a:p>
            <a:r>
              <a:rPr lang="ru-RU" sz="6000" dirty="0" smtClean="0"/>
              <a:t>Актуальные проблемы итоговой аттестации и пути их решения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3284984"/>
            <a:ext cx="4953000" cy="1752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Биология</a:t>
            </a:r>
            <a:r>
              <a:rPr lang="ru-RU" sz="4000" b="1" dirty="0" smtClean="0"/>
              <a:t> 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5949280"/>
            <a:ext cx="7522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Председатель предметной комиссии  ЕГЭ по биологии, </a:t>
            </a:r>
          </a:p>
          <a:p>
            <a:pPr algn="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учитель биологии высшей квалификационной категории </a:t>
            </a:r>
          </a:p>
          <a:p>
            <a:pPr algn="r"/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Акшаева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Елена Юрьевна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156548"/>
            <a:ext cx="7992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/>
              <a:t>Анализ результатов итоговой аттестации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/>
              <a:t>Изменения в </a:t>
            </a:r>
            <a:r>
              <a:rPr lang="ru-RU" sz="2000" b="1" dirty="0" err="1" smtClean="0"/>
              <a:t>КИМах</a:t>
            </a:r>
            <a:r>
              <a:rPr lang="ru-RU" sz="2000" b="1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/>
              <a:t> </a:t>
            </a:r>
            <a:r>
              <a:rPr lang="ru-RU" sz="2000" b="1" dirty="0"/>
              <a:t>Проблемы выпускников при выполнении </a:t>
            </a:r>
            <a:r>
              <a:rPr lang="ru-RU" sz="2000" b="1" dirty="0" smtClean="0"/>
              <a:t>заданий </a:t>
            </a:r>
            <a:r>
              <a:rPr lang="ru-RU" sz="2000" b="1" dirty="0"/>
              <a:t>ОГЭ и ЕГЭ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/>
              <a:t>Возможные решения проблем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45837797"/>
              </p:ext>
            </p:extLst>
          </p:nvPr>
        </p:nvGraphicFramePr>
        <p:xfrm>
          <a:off x="179512" y="2924944"/>
          <a:ext cx="874846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350397"/>
              </p:ext>
            </p:extLst>
          </p:nvPr>
        </p:nvGraphicFramePr>
        <p:xfrm>
          <a:off x="946328" y="332620"/>
          <a:ext cx="7214832" cy="2592324"/>
        </p:xfrm>
        <a:graphic>
          <a:graphicData uri="http://schemas.openxmlformats.org/drawingml/2006/table">
            <a:tbl>
              <a:tblPr/>
              <a:tblGrid>
                <a:gridCol w="895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9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3280">
                <a:tc>
                  <a:txBody>
                    <a:bodyPr/>
                    <a:lstStyle/>
                    <a:p>
                      <a:pPr marR="180340">
                        <a:lnSpc>
                          <a:spcPct val="105000"/>
                        </a:lnSpc>
                        <a:spcAft>
                          <a:spcPts val="15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457" marR="65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80340">
                        <a:lnSpc>
                          <a:spcPct val="105000"/>
                        </a:lnSpc>
                        <a:spcAft>
                          <a:spcPts val="15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Содержание задания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457" marR="65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013">
                <a:tc>
                  <a:txBody>
                    <a:bodyPr/>
                    <a:lstStyle/>
                    <a:p>
                      <a:pPr marR="180340">
                        <a:lnSpc>
                          <a:spcPct val="105000"/>
                        </a:lnSpc>
                        <a:spcAft>
                          <a:spcPts val="15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457" marR="65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80340">
                        <a:lnSpc>
                          <a:spcPct val="105000"/>
                        </a:lnSpc>
                        <a:spcAft>
                          <a:spcPts val="15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Умение работать с текстом биологического содержания (понимать, сравнивать, обобщать)</a:t>
                      </a:r>
                    </a:p>
                  </a:txBody>
                  <a:tcPr marL="65457" marR="65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013">
                <a:tc>
                  <a:txBody>
                    <a:bodyPr/>
                    <a:lstStyle/>
                    <a:p>
                      <a:pPr marR="180340">
                        <a:lnSpc>
                          <a:spcPct val="105000"/>
                        </a:lnSpc>
                        <a:spcAft>
                          <a:spcPts val="15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457" marR="65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80340">
                        <a:lnSpc>
                          <a:spcPct val="105000"/>
                        </a:lnSpc>
                        <a:spcAft>
                          <a:spcPts val="15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Умение работать со статистическими данными, представленными в табличной форме</a:t>
                      </a:r>
                    </a:p>
                  </a:txBody>
                  <a:tcPr marL="65457" marR="65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013">
                <a:tc>
                  <a:txBody>
                    <a:bodyPr/>
                    <a:lstStyle/>
                    <a:p>
                      <a:pPr marR="180340">
                        <a:lnSpc>
                          <a:spcPct val="105000"/>
                        </a:lnSpc>
                        <a:spcAft>
                          <a:spcPts val="15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457" marR="65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80340">
                        <a:lnSpc>
                          <a:spcPct val="105000"/>
                        </a:lnSpc>
                        <a:spcAft>
                          <a:spcPts val="15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Умение определять энергозатраты при различной физической нагрузке. Составлять рационы питания</a:t>
                      </a:r>
                    </a:p>
                  </a:txBody>
                  <a:tcPr marL="65457" marR="65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013">
                <a:tc>
                  <a:txBody>
                    <a:bodyPr/>
                    <a:lstStyle/>
                    <a:p>
                      <a:pPr marR="180340">
                        <a:lnSpc>
                          <a:spcPct val="105000"/>
                        </a:lnSpc>
                        <a:spcAft>
                          <a:spcPts val="15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457" marR="65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80340">
                        <a:lnSpc>
                          <a:spcPct val="105000"/>
                        </a:lnSpc>
                        <a:spcAft>
                          <a:spcPts val="15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Умение обосновывать необходимость рационального и здорового питания</a:t>
                      </a:r>
                    </a:p>
                  </a:txBody>
                  <a:tcPr marL="65457" marR="65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11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548680"/>
            <a:ext cx="89644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29  - работа с текстом «Представления о роли мозга в древности»</a:t>
            </a:r>
          </a:p>
          <a:p>
            <a:endParaRPr lang="ru-RU" dirty="0" smtClean="0"/>
          </a:p>
          <a:p>
            <a:r>
              <a:rPr lang="ru-RU" dirty="0" smtClean="0"/>
              <a:t>30 - работа со статистическими данными, представленными в табличной форме. Затруднения при выполнении заданий были связано </a:t>
            </a:r>
            <a:r>
              <a:rPr lang="ru-RU" b="1" dirty="0" smtClean="0">
                <a:solidFill>
                  <a:srgbClr val="860000"/>
                </a:solidFill>
              </a:rPr>
              <a:t>с неумением вникать в смысл вопросов</a:t>
            </a:r>
            <a:r>
              <a:rPr lang="ru-RU" dirty="0" smtClean="0"/>
              <a:t>, например, не обращали внимания на то, что в вопросе употребляется единственное число и приводили все подходящие ответы. </a:t>
            </a:r>
          </a:p>
          <a:p>
            <a:endParaRPr lang="ru-RU" dirty="0" smtClean="0"/>
          </a:p>
          <a:p>
            <a:pPr algn="just"/>
            <a:r>
              <a:rPr lang="ru-RU" dirty="0" smtClean="0"/>
              <a:t>31 – определение  </a:t>
            </a:r>
            <a:r>
              <a:rPr lang="ru-RU" dirty="0" err="1" smtClean="0"/>
              <a:t>энергозатрат</a:t>
            </a:r>
            <a:r>
              <a:rPr lang="ru-RU" dirty="0" smtClean="0"/>
              <a:t> спортсменки при определенном виде деятельности за некоторое время. Затем с помощью другой таблицы следовало составить меню, комбинируя блюда, соответствующие двум параметрам: калорийность, количество углеводов, заявленные в условии. </a:t>
            </a:r>
            <a:r>
              <a:rPr lang="ru-RU" i="1" dirty="0" smtClean="0"/>
              <a:t>Ошибки при выполнении задания были связаны </a:t>
            </a:r>
            <a:r>
              <a:rPr lang="ru-RU" b="1" dirty="0" smtClean="0">
                <a:solidFill>
                  <a:srgbClr val="860000"/>
                </a:solidFill>
              </a:rPr>
              <a:t>с невнимательным прочтением условия</a:t>
            </a:r>
          </a:p>
          <a:p>
            <a:pPr algn="just"/>
            <a:endParaRPr lang="ru-RU" i="1" dirty="0" smtClean="0"/>
          </a:p>
          <a:p>
            <a:r>
              <a:rPr lang="ru-RU" dirty="0" smtClean="0"/>
              <a:t>32 – отвечали на вопрос - как избежать в пище избытка жиров и холестерина. В ответах детей чаще присутствовал </a:t>
            </a:r>
            <a:r>
              <a:rPr lang="ru-RU" b="1" dirty="0" smtClean="0">
                <a:solidFill>
                  <a:srgbClr val="860000"/>
                </a:solidFill>
              </a:rPr>
              <a:t>один элемент ответа </a:t>
            </a:r>
            <a:r>
              <a:rPr lang="ru-RU" dirty="0" smtClean="0"/>
              <a:t>о нахождении холестерина в жирной пище. 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627784" y="566124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60000"/>
                </a:solidFill>
              </a:rPr>
              <a:t>ИЛИ НЕ ЗНАЮТ, НЕ ПОМНЯТ</a:t>
            </a:r>
            <a:endParaRPr lang="ru-RU" b="1" dirty="0">
              <a:solidFill>
                <a:srgbClr val="8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6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052736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Произошло </a:t>
            </a:r>
            <a:r>
              <a:rPr lang="ru-RU" sz="2400" b="1" dirty="0" smtClean="0"/>
              <a:t>сокращение</a:t>
            </a:r>
            <a:r>
              <a:rPr lang="ru-RU" sz="2400" dirty="0" smtClean="0"/>
              <a:t> количества заданий </a:t>
            </a:r>
            <a:r>
              <a:rPr lang="ru-RU" sz="2400" b="1" dirty="0" smtClean="0"/>
              <a:t>с 32 до 30</a:t>
            </a:r>
            <a:r>
              <a:rPr lang="ru-RU" sz="2400" dirty="0" smtClean="0"/>
              <a:t>, максимальный первичный балл уменьшился </a:t>
            </a:r>
            <a:r>
              <a:rPr lang="ru-RU" sz="2400" b="1" dirty="0" smtClean="0"/>
              <a:t>с 46 до 45. 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В части 1 работы включены </a:t>
            </a:r>
            <a:r>
              <a:rPr lang="ru-RU" sz="2400" b="1" dirty="0" smtClean="0"/>
              <a:t>новые модели</a:t>
            </a:r>
            <a:r>
              <a:rPr lang="ru-RU" sz="2400" dirty="0" smtClean="0"/>
              <a:t> заданий в линиях </a:t>
            </a:r>
            <a:r>
              <a:rPr lang="ru-RU" sz="2400" b="1" dirty="0" smtClean="0"/>
              <a:t>1 и 20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В части 2 добавлена </a:t>
            </a:r>
            <a:r>
              <a:rPr lang="ru-RU" sz="2400" b="1" dirty="0" smtClean="0"/>
              <a:t>новая линия </a:t>
            </a:r>
            <a:r>
              <a:rPr lang="ru-RU" sz="2400" dirty="0" smtClean="0"/>
              <a:t>заданий </a:t>
            </a:r>
            <a:r>
              <a:rPr lang="ru-RU" sz="2400" b="1" dirty="0" smtClean="0"/>
              <a:t>27</a:t>
            </a:r>
            <a:r>
              <a:rPr lang="ru-RU" sz="2400" dirty="0" smtClean="0"/>
              <a:t>, линия </a:t>
            </a:r>
            <a:r>
              <a:rPr lang="ru-RU" sz="2400" b="1" dirty="0" smtClean="0"/>
              <a:t>30</a:t>
            </a:r>
            <a:endParaRPr lang="ru-RU" sz="2400" dirty="0" smtClean="0"/>
          </a:p>
          <a:p>
            <a:pPr algn="just"/>
            <a:r>
              <a:rPr lang="ru-RU" sz="2400" dirty="0" smtClean="0"/>
              <a:t>(задания 31 и 32 в модели 2019 г.) претерпела значительную переработку.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577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 Изменения в КИМ 2020 года по сравнению с 2019 годом</a:t>
            </a:r>
          </a:p>
        </p:txBody>
      </p:sp>
    </p:spTree>
    <p:extLst>
      <p:ext uri="{BB962C8B-B14F-4D97-AF65-F5344CB8AC3E}">
        <p14:creationId xmlns:p14="http://schemas.microsoft.com/office/powerpoint/2010/main" val="51383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 l="7644" t="21497" r="33497" b="20831"/>
          <a:stretch>
            <a:fillRect/>
          </a:stretch>
        </p:blipFill>
        <p:spPr bwMode="auto">
          <a:xfrm>
            <a:off x="0" y="548680"/>
            <a:ext cx="554461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96136" y="1196752"/>
            <a:ext cx="3347864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1. Как в </a:t>
            </a:r>
            <a:r>
              <a:rPr lang="ru-RU" b="1" dirty="0" err="1" smtClean="0"/>
              <a:t>егэ</a:t>
            </a:r>
            <a:r>
              <a:rPr lang="ru-RU" b="1" dirty="0" smtClean="0"/>
              <a:t>, эксперимент, смогут ли… в </a:t>
            </a:r>
            <a:r>
              <a:rPr lang="ru-RU" b="1" dirty="0" err="1" smtClean="0"/>
              <a:t>имен.падеже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615608" y="2636912"/>
            <a:ext cx="3528392" cy="23083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20 на 2 балла. График + еще один ответ, т.е. 2 из пяти. Т.К. все показывали хороший результат, даже двоечники</a:t>
            </a:r>
          </a:p>
          <a:p>
            <a:r>
              <a:rPr lang="ru-RU" b="1" dirty="0" smtClean="0"/>
              <a:t>1 балл – слабые знания</a:t>
            </a:r>
          </a:p>
          <a:p>
            <a:r>
              <a:rPr lang="ru-RU" b="1" dirty="0" smtClean="0"/>
              <a:t>Остальные баллы - посильнее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5661248"/>
            <a:ext cx="7992888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26. Высокая степень дифференциации – слабые набирают только 1 балл, сильные на 3 балла, поэтому оставили, только требуется подробная инструкция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5190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1" y="1340768"/>
          <a:ext cx="8820474" cy="1200248"/>
        </p:xfrm>
        <a:graphic>
          <a:graphicData uri="http://schemas.openxmlformats.org/drawingml/2006/table">
            <a:tbl>
              <a:tblPr/>
              <a:tblGrid>
                <a:gridCol w="3821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0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47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0045">
                <a:tc>
                  <a:txBody>
                    <a:bodyPr/>
                    <a:lstStyle/>
                    <a:p>
                      <a:pPr indent="2800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Отметка по пятибалльной шкале 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10" marR="47034" marT="130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495" indent="2800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«2» </a:t>
                      </a: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10" marR="47034" marT="130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2735" indent="-234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«3» </a:t>
                      </a: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10" marR="47034" marT="130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" indent="2800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«4» </a:t>
                      </a: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10" marR="47034" marT="130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9855" indent="2800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«5» 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10" marR="47034" marT="130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235">
                <a:tc>
                  <a:txBody>
                    <a:bodyPr/>
                    <a:lstStyle/>
                    <a:p>
                      <a:pPr indent="2800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Общий балл 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10" marR="47034" marT="130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indent="2800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0 – 12 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10" marR="47034" marT="130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-234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13–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25 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10" marR="47034" marT="130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3030" indent="1524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26–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36 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10" marR="47034" marT="130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035" indent="2800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37 – 46 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10" marR="47034" marT="130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4437112"/>
          <a:ext cx="8568952" cy="1200248"/>
        </p:xfrm>
        <a:graphic>
          <a:graphicData uri="http://schemas.openxmlformats.org/drawingml/2006/table">
            <a:tbl>
              <a:tblPr/>
              <a:tblGrid>
                <a:gridCol w="3712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5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8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98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0045">
                <a:tc>
                  <a:txBody>
                    <a:bodyPr/>
                    <a:lstStyle/>
                    <a:p>
                      <a:pPr indent="2800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Отметка по пятибалльной шкале 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10" marR="47034" marT="130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495" indent="2800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«2» </a:t>
                      </a: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10" marR="47034" marT="130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2735" indent="-234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«3» </a:t>
                      </a: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10" marR="47034" marT="130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" indent="2800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«4» </a:t>
                      </a: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10" marR="47034" marT="130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9855" indent="2800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«5» </a:t>
                      </a: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10" marR="47034" marT="130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235">
                <a:tc>
                  <a:txBody>
                    <a:bodyPr/>
                    <a:lstStyle/>
                    <a:p>
                      <a:pPr indent="2800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Общий балл 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10" marR="47034" marT="130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indent="2800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0 – 12 </a:t>
                      </a: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10" marR="47034" marT="130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-234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13–24 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10" marR="47034" marT="130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3030" indent="1524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25– 35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10" marR="47034" marT="130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035" indent="2800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36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45 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410" marR="47034" marT="130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865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Перевод первичных баллов в отметки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56176" y="8367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Было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407707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Стало 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09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35854" y="2794573"/>
            <a:ext cx="912009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66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666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На рисунке изображён пример, иллюстрирующий присущее всем живым организмам свойство воспроизведения себе подобных, обеспечивающее непрерывность и преемственность жизни. 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666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Какой тип размножения амёбы — половой или бесполый — иллюстрирует данный процесс?</a:t>
            </a:r>
          </a:p>
        </p:txBody>
      </p:sp>
      <p:pic>
        <p:nvPicPr>
          <p:cNvPr id="8194" name="Picture 2" descr="https://bio11-vpr.sdamgia.ru/get_file?id=358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404045"/>
            <a:ext cx="4752528" cy="130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7504" y="929310"/>
            <a:ext cx="84249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66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666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На графике изображена электрокардиограмма пациента. Какое свойство живых систем он иллюстрирует?</a:t>
            </a:r>
          </a:p>
        </p:txBody>
      </p:sp>
      <p:pic>
        <p:nvPicPr>
          <p:cNvPr id="8196" name="Picture 4" descr="https://bio-oge.sdamgia.ru/get_file?id=21222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709" y="1615169"/>
            <a:ext cx="4673026" cy="114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35854" y="344535"/>
            <a:ext cx="9648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Пример</a:t>
            </a:r>
            <a:r>
              <a:rPr lang="ru-RU" sz="3200" dirty="0"/>
              <a:t> </a:t>
            </a:r>
            <a:r>
              <a:rPr lang="ru-RU" sz="3200" dirty="0" smtClean="0"/>
              <a:t>новых заданий №1</a:t>
            </a:r>
            <a:endParaRPr lang="ru-RU" sz="32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65791" y="2773471"/>
            <a:ext cx="8496944" cy="7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5576" y="5805264"/>
            <a:ext cx="7632848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Веер : РИТМИЧНОСТЬ, ЦИКЛИЧНОСТЬ</a:t>
            </a:r>
          </a:p>
          <a:p>
            <a:r>
              <a:rPr lang="ru-RU" b="1" dirty="0" smtClean="0"/>
              <a:t>У детей необходимо формировать навык сбора веера</a:t>
            </a:r>
          </a:p>
          <a:p>
            <a:r>
              <a:rPr lang="ru-RU" b="1" dirty="0" smtClean="0"/>
              <a:t>Тренировочные задания в </a:t>
            </a:r>
            <a:r>
              <a:rPr lang="ru-RU" b="1" dirty="0" err="1" smtClean="0"/>
              <a:t>КИМах</a:t>
            </a:r>
            <a:r>
              <a:rPr lang="ru-RU" b="1" dirty="0" smtClean="0"/>
              <a:t> ВПР 5-7 классов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5137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1520" y="1384409"/>
            <a:ext cx="848130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Ученик рассматривал под микроскопом клетку простейшего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инфузорию - туфельку сделал следующий рисунок. Что обозначено под буквой А?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______________________________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1520" y="3107958"/>
            <a:ext cx="4609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00"/>
          </a:p>
        </p:txBody>
      </p:sp>
      <p:pic>
        <p:nvPicPr>
          <p:cNvPr id="5" name="Рисунок 4" descr="Похожее изображение"/>
          <p:cNvPicPr/>
          <p:nvPr/>
        </p:nvPicPr>
        <p:blipFill>
          <a:blip r:embed="rId2" cstate="print">
            <a:grayscl/>
          </a:blip>
          <a:srcRect t="16883" b="16450"/>
          <a:stretch>
            <a:fillRect/>
          </a:stretch>
        </p:blipFill>
        <p:spPr bwMode="auto">
          <a:xfrm rot="6407144" flipV="1">
            <a:off x="3873368" y="3698839"/>
            <a:ext cx="3250006" cy="245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"/>
          <p:cNvSpPr>
            <a:spLocks/>
          </p:cNvSpPr>
          <p:nvPr/>
        </p:nvSpPr>
        <p:spPr bwMode="auto">
          <a:xfrm>
            <a:off x="1475656" y="5085184"/>
            <a:ext cx="879400" cy="791071"/>
          </a:xfrm>
          <a:prstGeom prst="borderCallout1">
            <a:avLst>
              <a:gd name="adj1" fmla="val -30769"/>
              <a:gd name="adj2" fmla="val 32431"/>
              <a:gd name="adj3" fmla="val -32520"/>
              <a:gd name="adj4" fmla="val 429230"/>
            </a:avLst>
          </a:prstGeom>
          <a:solidFill>
            <a:srgbClr val="FFFFFF"/>
          </a:solidFill>
          <a:ln w="3810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88086"/>
            <a:ext cx="9217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Пример заданий из КИМ ВПР 5класс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7574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88086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Пример</a:t>
            </a:r>
            <a:r>
              <a:rPr lang="ru-RU" sz="3600" dirty="0"/>
              <a:t> заданий</a:t>
            </a:r>
            <a:r>
              <a:rPr lang="ru-RU" sz="3600" dirty="0" smtClean="0"/>
              <a:t> из КИМ ВПР 6класс</a:t>
            </a:r>
            <a:endParaRPr lang="ru-RU" sz="36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551" y="1386128"/>
            <a:ext cx="828092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На рисунке изображено размножение гидры пресноводной.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1" name="Рисунок 9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785"/>
          <a:stretch>
            <a:fillRect/>
          </a:stretch>
        </p:blipFill>
        <p:spPr bwMode="auto">
          <a:xfrm>
            <a:off x="2089540" y="5046746"/>
            <a:ext cx="5108936" cy="181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9330" y="1832636"/>
            <a:ext cx="8629151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4.1. Какой тип размножения гидры показан на рисунке?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__________________________________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4.2. Как называется особь, на которой формируется дочерняя особь?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__________________________________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4.3. В какое время года гидра размножается таким способом?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___________________________________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22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88086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Пример </a:t>
            </a:r>
            <a:r>
              <a:rPr lang="ru-RU" sz="3600" dirty="0"/>
              <a:t>заданий </a:t>
            </a:r>
            <a:r>
              <a:rPr lang="ru-RU" sz="3600" dirty="0" smtClean="0"/>
              <a:t>из КИМ ВПР 7класс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57527"/>
            <a:ext cx="7632848" cy="545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3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4820" b="1814"/>
          <a:stretch/>
        </p:blipFill>
        <p:spPr>
          <a:xfrm>
            <a:off x="251520" y="1268760"/>
            <a:ext cx="8352928" cy="2880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488086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Пример </a:t>
            </a:r>
            <a:r>
              <a:rPr lang="ru-RU" sz="3600" dirty="0"/>
              <a:t>заданий </a:t>
            </a:r>
            <a:r>
              <a:rPr lang="ru-RU" sz="3600" dirty="0" smtClean="0"/>
              <a:t>из КИМ ВПР 7класс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7390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85486" y="701824"/>
            <a:ext cx="8610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000" b="1" dirty="0" smtClean="0">
                <a:solidFill>
                  <a:schemeClr val="accent5">
                    <a:lumMod val="50000"/>
                  </a:schemeClr>
                </a:solidFill>
              </a:rPr>
              <a:t>ЕГЭ  и  ОГЭ</a:t>
            </a:r>
            <a:endParaRPr lang="ru-RU" altLang="ru-RU" sz="40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395536" y="1844824"/>
            <a:ext cx="8496944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altLang="ru-RU" sz="3600" b="1" dirty="0"/>
              <a:t>Обеспечение объективности в оценке достижений учащихся</a:t>
            </a:r>
            <a:r>
              <a:rPr lang="ru-RU" altLang="ru-RU" sz="3600" b="1" dirty="0" smtClean="0"/>
              <a:t>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ru-RU" altLang="ru-RU" dirty="0" smtClean="0"/>
              <a:t>Однозначность </a:t>
            </a:r>
            <a:r>
              <a:rPr lang="ru-RU" altLang="ru-RU" dirty="0"/>
              <a:t>оценки;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ru-RU" altLang="ru-RU" dirty="0"/>
              <a:t>Одинаковая процедура проверки;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ru-RU" altLang="ru-RU" dirty="0"/>
              <a:t>Полная гласность;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ru-RU" altLang="ru-RU" dirty="0"/>
              <a:t>Четкое определение оценки и минимальной границы до экзамена;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ru-RU" altLang="ru-RU" dirty="0"/>
              <a:t>Информационная безопасность.</a:t>
            </a:r>
          </a:p>
        </p:txBody>
      </p:sp>
    </p:spTree>
    <p:extLst>
      <p:ext uri="{BB962C8B-B14F-4D97-AF65-F5344CB8AC3E}">
        <p14:creationId xmlns:p14="http://schemas.microsoft.com/office/powerpoint/2010/main" val="258845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2880" y="404664"/>
            <a:ext cx="8229600" cy="1066800"/>
          </a:xfrm>
        </p:spPr>
        <p:txBody>
          <a:bodyPr/>
          <a:lstStyle/>
          <a:p>
            <a:r>
              <a:rPr lang="ru-RU" dirty="0" smtClean="0"/>
              <a:t>Работа в заданиями №№2-19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1689478"/>
            <a:ext cx="8892480" cy="483586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При выполнении данного вида заданий ученику важно не только указать верный ответ, но и объяснить самому себе, почему выбранный ответ – правильный. </a:t>
            </a:r>
          </a:p>
          <a:p>
            <a:endParaRPr lang="ru-RU" dirty="0"/>
          </a:p>
          <a:p>
            <a:r>
              <a:rPr lang="ru-RU" dirty="0" smtClean="0"/>
              <a:t>Только в этом случае можно быть уверенным в том, что выбранный ответ совпадет с эталонным</a:t>
            </a:r>
          </a:p>
          <a:p>
            <a:endParaRPr lang="ru-RU" dirty="0"/>
          </a:p>
          <a:p>
            <a:r>
              <a:rPr lang="ru-RU" dirty="0" smtClean="0"/>
              <a:t>При повторении материала курса биологии важно отрабатывать это действие. Объяснение должно быть логичным и непротиворечивым, опираться на имеющиеся знания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066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323528" y="4437112"/>
          <a:ext cx="8352928" cy="1417320"/>
        </p:xfrm>
        <a:graphic>
          <a:graphicData uri="http://schemas.openxmlformats.org/drawingml/2006/table">
            <a:tbl>
              <a:tblPr/>
              <a:tblGrid>
                <a:gridCol w="4176464">
                  <a:extLst>
                    <a:ext uri="{9D8B030D-6E8A-4147-A177-3AD203B41FA5}">
                      <a16:colId xmlns:a16="http://schemas.microsoft.com/office/drawing/2014/main" val="2599490512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32968618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Структура клетки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Процесс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359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Цитоплазматическая мембрана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Транспорт веществ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514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…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Синтез белков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39828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25865" y="1772816"/>
            <a:ext cx="885698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66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666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Между структурами клетки и процессами, указанными в столбцах приведённой ниже таблицы, имеется определённая связь.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666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666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Какой термин следует вписать на место пропуска в этой таблице?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666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 лизосома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666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 вакуоль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666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 рибосома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666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4) клеточный центр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84584" y="717668"/>
            <a:ext cx="9648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Пример</a:t>
            </a:r>
            <a:r>
              <a:rPr lang="ru-RU" sz="3200" dirty="0"/>
              <a:t> </a:t>
            </a:r>
            <a:r>
              <a:rPr lang="ru-RU" sz="3200" dirty="0" smtClean="0"/>
              <a:t>заданий №18 ОГЭ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7576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28800"/>
            <a:ext cx="8610376" cy="48384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488086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Пример </a:t>
            </a:r>
            <a:r>
              <a:rPr lang="ru-RU" sz="3600" dirty="0"/>
              <a:t>заданий </a:t>
            </a:r>
            <a:r>
              <a:rPr lang="ru-RU" sz="3600" dirty="0" smtClean="0"/>
              <a:t>из КИМ ВПР 7класс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3923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87216" y="5877272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Задание 18,19 только для тех, кто учил, или кому повезет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83568" y="654117"/>
            <a:ext cx="8136904" cy="5544616"/>
            <a:chOff x="1475656" y="563488"/>
            <a:chExt cx="7344816" cy="475252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26202" t="10828" r="17346" b="24205"/>
            <a:stretch/>
          </p:blipFill>
          <p:spPr>
            <a:xfrm>
              <a:off x="1475656" y="563488"/>
              <a:ext cx="7344816" cy="475252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987824" y="4005064"/>
              <a:ext cx="57606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b="1" dirty="0"/>
                <a:t>1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087216" y="5783235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Задание 18,19 только для тех, кто учил, или кому повезет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78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4584" y="717668"/>
            <a:ext cx="9648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Пример</a:t>
            </a:r>
            <a:r>
              <a:rPr lang="ru-RU" sz="3200" dirty="0"/>
              <a:t> </a:t>
            </a:r>
            <a:r>
              <a:rPr lang="ru-RU" sz="3200" dirty="0" smtClean="0"/>
              <a:t>заданий №19 ОГЭ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84784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Верны ли следующие суждения о цепях питания?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А. При переходе с одного трофического уровня на другой количество энергии увеличивается.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Б. Цепи питания могут начинаться с органических остатков.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1) верно только А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2) верно только Б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3) верны оба суждения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4) оба суждения неверны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11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356" y="1412776"/>
            <a:ext cx="8262720" cy="3312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488086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Пример </a:t>
            </a:r>
            <a:r>
              <a:rPr lang="ru-RU" sz="3600" dirty="0"/>
              <a:t>заданий </a:t>
            </a:r>
            <a:r>
              <a:rPr lang="ru-RU" sz="3600" dirty="0" smtClean="0"/>
              <a:t>из КИМ ВПР 7класс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6872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7678" t="21512" r="35623" b="18208"/>
          <a:stretch>
            <a:fillRect/>
          </a:stretch>
        </p:blipFill>
        <p:spPr bwMode="auto">
          <a:xfrm>
            <a:off x="179512" y="169957"/>
            <a:ext cx="7920880" cy="647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488810" y="3083648"/>
            <a:ext cx="4645024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Два вопроса – математический расчет, два – биологический вывод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488810" y="4005064"/>
            <a:ext cx="4752528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На 1 балл смогут сделать все</a:t>
            </a:r>
          </a:p>
          <a:p>
            <a:r>
              <a:rPr lang="ru-RU" dirty="0"/>
              <a:t>На 2 балла – умение делать вывод</a:t>
            </a:r>
          </a:p>
        </p:txBody>
      </p:sp>
    </p:spTree>
    <p:extLst>
      <p:ext uri="{BB962C8B-B14F-4D97-AF65-F5344CB8AC3E}">
        <p14:creationId xmlns:p14="http://schemas.microsoft.com/office/powerpoint/2010/main" val="134747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6381" t="11417" r="11355" b="24648"/>
          <a:stretch/>
        </p:blipFill>
        <p:spPr>
          <a:xfrm>
            <a:off x="0" y="476672"/>
            <a:ext cx="9144000" cy="52790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0032" y="3116177"/>
            <a:ext cx="396044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От обратного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5861" t="60912" r="9571" b="20129"/>
          <a:stretch/>
        </p:blipFill>
        <p:spPr>
          <a:xfrm>
            <a:off x="827584" y="5423242"/>
            <a:ext cx="7344816" cy="143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6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6424" t="24253" r="14794" b="18996"/>
          <a:stretch/>
        </p:blipFill>
        <p:spPr>
          <a:xfrm>
            <a:off x="179512" y="980728"/>
            <a:ext cx="8712968" cy="56989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5854" y="344535"/>
            <a:ext cx="9648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Пример</a:t>
            </a:r>
            <a:r>
              <a:rPr lang="ru-RU" sz="3200" dirty="0"/>
              <a:t> </a:t>
            </a:r>
            <a:r>
              <a:rPr lang="ru-RU" sz="3200" dirty="0" smtClean="0"/>
              <a:t>заданий №22 ОГЭ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2820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53801" y="2306528"/>
          <a:ext cx="8642277" cy="2590800"/>
        </p:xfrm>
        <a:graphic>
          <a:graphicData uri="http://schemas.openxmlformats.org/drawingml/2006/table">
            <a:tbl>
              <a:tblPr/>
              <a:tblGrid>
                <a:gridCol w="5512101">
                  <a:extLst>
                    <a:ext uri="{9D8B030D-6E8A-4147-A177-3AD203B41FA5}">
                      <a16:colId xmlns:a16="http://schemas.microsoft.com/office/drawing/2014/main" val="3009103938"/>
                    </a:ext>
                  </a:extLst>
                </a:gridCol>
                <a:gridCol w="320547">
                  <a:extLst>
                    <a:ext uri="{9D8B030D-6E8A-4147-A177-3AD203B41FA5}">
                      <a16:colId xmlns:a16="http://schemas.microsoft.com/office/drawing/2014/main" val="1602150700"/>
                    </a:ext>
                  </a:extLst>
                </a:gridCol>
                <a:gridCol w="2809629">
                  <a:extLst>
                    <a:ext uri="{9D8B030D-6E8A-4147-A177-3AD203B41FA5}">
                      <a16:colId xmlns:a16="http://schemas.microsoft.com/office/drawing/2014/main" val="24026382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ПРИЗНАКИ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КЛАССЫ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98647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А) У части представителей в развитии имеется стадия куколки.</a:t>
                      </a:r>
                    </a:p>
                    <a:p>
                      <a:pPr algn="l" fontAlgn="t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Б) Подавляющее большинство представителей — хищники.</a:t>
                      </a:r>
                    </a:p>
                    <a:p>
                      <a:pPr algn="l" fontAlgn="t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В) Тело состоит из головы, груди и брюшка.</a:t>
                      </a:r>
                    </a:p>
                    <a:p>
                      <a:pPr algn="l" fontAlgn="t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Г) Способны поглощать только жидкую пищу.</a:t>
                      </a:r>
                    </a:p>
                    <a:p>
                      <a:pPr algn="l" fontAlgn="t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Д) Имеют четыре пары ходильных ног.</a:t>
                      </a:r>
                    </a:p>
                    <a:p>
                      <a:pPr algn="l" fontAlgn="t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Е) На голове могут располагаться простые и сложные глаза.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1) Насекомые</a:t>
                      </a:r>
                    </a:p>
                    <a:p>
                      <a:pPr algn="l" fontAlgn="t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2) Паукообразные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867407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53801" y="5053961"/>
          <a:ext cx="4032450" cy="1121238"/>
        </p:xfrm>
        <a:graphic>
          <a:graphicData uri="http://schemas.openxmlformats.org/drawingml/2006/table">
            <a:tbl>
              <a:tblPr/>
              <a:tblGrid>
                <a:gridCol w="672075">
                  <a:extLst>
                    <a:ext uri="{9D8B030D-6E8A-4147-A177-3AD203B41FA5}">
                      <a16:colId xmlns:a16="http://schemas.microsoft.com/office/drawing/2014/main" val="1657251769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416711270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1407398196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3648568994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3954213451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740583208"/>
                    </a:ext>
                  </a:extLst>
                </a:gridCol>
              </a:tblGrid>
              <a:tr h="5606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А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Б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В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Г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Д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Е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7573818"/>
                  </a:ext>
                </a:extLst>
              </a:tr>
              <a:tr h="560619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3104111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0402" y="847641"/>
            <a:ext cx="8989076" cy="14298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4436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66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Установите соответствие между признаками и классами животных, для которых эти признаки характерны: к каждому элементу первого столбца подберите соответствующий элемент из второго столбца.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Запишите в ответ цифры, расположив их в порядке, соответствующем буквам: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46353" y="3966674"/>
            <a:ext cx="22322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Любая тема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5854" y="344535"/>
            <a:ext cx="9648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Пример</a:t>
            </a:r>
            <a:r>
              <a:rPr lang="ru-RU" sz="3200" dirty="0"/>
              <a:t> </a:t>
            </a:r>
            <a:r>
              <a:rPr lang="ru-RU" sz="3200" dirty="0" smtClean="0"/>
              <a:t>заданий №23 ОГЭ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372396" y="4460418"/>
            <a:ext cx="2481255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/>
              <a:t>Задание  </a:t>
            </a:r>
            <a:r>
              <a:rPr lang="ru-RU" i="1" dirty="0" err="1" smtClean="0"/>
              <a:t>знаниевое</a:t>
            </a:r>
            <a:r>
              <a:rPr lang="ru-RU" i="1" dirty="0" smtClean="0"/>
              <a:t>, требует глубоких знаний по предмету, доступно для учащихся с повышенным и высоким уровнем знаний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16082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2" y="1844824"/>
          <a:ext cx="8280922" cy="2870856"/>
        </p:xfrm>
        <a:graphic>
          <a:graphicData uri="http://schemas.openxmlformats.org/drawingml/2006/table">
            <a:tbl>
              <a:tblPr/>
              <a:tblGrid>
                <a:gridCol w="942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2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2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7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24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75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70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14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4175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12464">
                <a:tc rowSpan="3">
                  <a:txBody>
                    <a:bodyPr/>
                    <a:lstStyle/>
                    <a:p>
                      <a:pPr marL="781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26" marR="29882" marT="43628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marL="311150" marR="2692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Количество и процент выпускников, получивших данную отметку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26" marR="29882" marT="43628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939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Средний балл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26" marR="29882" marT="43628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60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Отметка «2»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26" marR="29882" marT="43628" marB="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152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Отметка «3»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26" marR="29882" marT="43628" marB="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152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Отметка «4»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26" marR="29882" marT="43628" marB="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565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Отметка «5»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26" marR="29882" marT="43628" marB="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1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чел.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26" marR="29882" marT="43628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26" marR="29882" marT="43628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чел.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26" marR="29882" marT="43628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26" marR="29882" marT="43628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3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чел.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26" marR="29882" marT="43628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26" marR="29882" marT="43628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чел.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26" marR="29882" marT="43628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26" marR="29882" marT="43628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464"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26" marR="29882" marT="43628" marB="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59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26" marR="29882" marT="43628" marB="0" anchor="b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0,62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26" marR="29882" marT="43628" marB="0" anchor="b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4832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26" marR="29882" marT="43628" marB="0" anchor="b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50,50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26" marR="29882" marT="43628" marB="0" anchor="b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3883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26" marR="29882" marT="43628" marB="0" anchor="b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40,58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26" marR="29882" marT="43628" marB="0" anchor="b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795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26" marR="29882" marT="43628" marB="0" anchor="b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8,31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26" marR="29882" marT="43628" marB="0" anchor="b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48,89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26" marR="29882" marT="43628" marB="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464"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26" marR="29882" marT="43628" marB="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26" marR="29882" marT="43628" marB="0" anchor="b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0,08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26" marR="29882" marT="43628" marB="0" anchor="b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4145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26" marR="29882" marT="43628" marB="0" anchor="b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47,57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26" marR="29882" marT="43628" marB="0" anchor="b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3637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26" marR="29882" marT="43628" marB="0" anchor="b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41,74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26" marR="29882" marT="43628" marB="0" anchor="b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924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26" marR="29882" marT="43628" marB="0" anchor="b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10,60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26" marR="29882" marT="43628" marB="0" anchor="b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52,35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26" marR="29882" marT="43628" marB="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464"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26" marR="29882" marT="43628" marB="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26" marR="29882" marT="43628" marB="0" anchor="b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0,19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26" marR="29882" marT="43628" marB="0" anchor="b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976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26" marR="29882" marT="43628" marB="0" anchor="b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13,21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26" marR="29882" marT="43628" marB="0" anchor="b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3831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26" marR="29882" marT="43628" marB="0" anchor="b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51,85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26" marR="29882" marT="43628" marB="0" anchor="b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2567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26" marR="29882" marT="43628" marB="0" anchor="b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34,75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26" marR="29882" marT="43628" marB="0" anchor="b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86,60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26" marR="29882" marT="43628" marB="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069848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Сравнение результатов ОГЭ по биологии в Республике Татарстан 2017-2019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гг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436096" y="4293096"/>
            <a:ext cx="864096" cy="50405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79912" y="4221088"/>
            <a:ext cx="864096" cy="50405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020272" y="4221088"/>
            <a:ext cx="864096" cy="50405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956376" y="4221088"/>
            <a:ext cx="864096" cy="50405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27584" y="494116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Всего: 7338 человек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68760"/>
            <a:ext cx="7632848" cy="54759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488086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Пример </a:t>
            </a:r>
            <a:r>
              <a:rPr lang="ru-RU" sz="3600" dirty="0"/>
              <a:t>заданий </a:t>
            </a:r>
            <a:r>
              <a:rPr lang="ru-RU" sz="3600" dirty="0" smtClean="0"/>
              <a:t>из КИМ ВПР 7класс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9220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0526" t="66509" r="8422" b="20917"/>
          <a:stretch/>
        </p:blipFill>
        <p:spPr>
          <a:xfrm>
            <a:off x="251520" y="4869160"/>
            <a:ext cx="8084424" cy="9361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9" y="944724"/>
            <a:ext cx="8761286" cy="33843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312469" y="359949"/>
            <a:ext cx="9648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Пример</a:t>
            </a:r>
            <a:r>
              <a:rPr lang="ru-RU" sz="3200" dirty="0"/>
              <a:t> </a:t>
            </a:r>
            <a:r>
              <a:rPr lang="ru-RU" sz="3200" dirty="0" smtClean="0"/>
              <a:t>заданий №24 ОГЭ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335944" y="381617"/>
            <a:ext cx="628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!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21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3951685" y="3590449"/>
          <a:ext cx="1285876" cy="327660"/>
        </p:xfrm>
        <a:graphic>
          <a:graphicData uri="http://schemas.openxmlformats.org/drawingml/2006/table">
            <a:tbl>
              <a:tblPr/>
              <a:tblGrid>
                <a:gridCol w="321469">
                  <a:extLst>
                    <a:ext uri="{9D8B030D-6E8A-4147-A177-3AD203B41FA5}">
                      <a16:colId xmlns:a16="http://schemas.microsoft.com/office/drawing/2014/main" val="3718914135"/>
                    </a:ext>
                  </a:extLst>
                </a:gridCol>
                <a:gridCol w="321469">
                  <a:extLst>
                    <a:ext uri="{9D8B030D-6E8A-4147-A177-3AD203B41FA5}">
                      <a16:colId xmlns:a16="http://schemas.microsoft.com/office/drawing/2014/main" val="234246436"/>
                    </a:ext>
                  </a:extLst>
                </a:gridCol>
                <a:gridCol w="321469">
                  <a:extLst>
                    <a:ext uri="{9D8B030D-6E8A-4147-A177-3AD203B41FA5}">
                      <a16:colId xmlns:a16="http://schemas.microsoft.com/office/drawing/2014/main" val="194021859"/>
                    </a:ext>
                  </a:extLst>
                </a:gridCol>
                <a:gridCol w="321469">
                  <a:extLst>
                    <a:ext uri="{9D8B030D-6E8A-4147-A177-3AD203B41FA5}">
                      <a16:colId xmlns:a16="http://schemas.microsoft.com/office/drawing/2014/main" val="968087269"/>
                    </a:ext>
                  </a:extLst>
                </a:gridCol>
              </a:tblGrid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А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Б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В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Г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6160318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9361538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5496" y="1327313"/>
            <a:ext cx="8818254" cy="31729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0" tIns="33327" rIns="0" bIns="0" numCol="1" anchor="ctr" anchorCtr="0" compatLnSpc="1">
            <a:prstTxWarp prst="textNoShape">
              <a:avLst/>
            </a:prstTxWarp>
            <a:spAutoFit/>
          </a:bodyPr>
          <a:lstStyle>
            <a:lvl1pPr indent="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167879" defTabSz="685800"/>
            <a:r>
              <a:rPr lang="ru-RU" altLang="ru-RU" sz="1350" dirty="0">
                <a:solidFill>
                  <a:srgbClr val="000000"/>
                </a:solidFill>
                <a:latin typeface="Verdana" panose="020B0604030504040204" pitchFamily="34" charset="0"/>
              </a:rPr>
              <a:t>Вставьте в текст «Дыхание растений» пропущенные термины из предложенного перечня, используя для этого цифровые обозначения. Запишите в текст цифры выбранных ответов, а затем получившуюся последовательность цифр (по тексту) впишите в приведённую ниже таблицу.</a:t>
            </a:r>
          </a:p>
          <a:p>
            <a:pPr indent="167879" defTabSz="685800"/>
            <a:r>
              <a:rPr lang="ru-RU" altLang="ru-RU" sz="1500" dirty="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  <a:r>
              <a:rPr lang="ru-RU" altLang="ru-RU" sz="1500" b="1" dirty="0">
                <a:solidFill>
                  <a:srgbClr val="000000"/>
                </a:solidFill>
                <a:latin typeface="Verdana" panose="020B0604030504040204" pitchFamily="34" charset="0"/>
              </a:rPr>
              <a:t>ДЫХАНИЕ РАСТЕНИЙ</a:t>
            </a:r>
            <a:endParaRPr lang="ru-RU" altLang="ru-RU" sz="15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indent="167879" algn="just" defTabSz="685800"/>
            <a:r>
              <a:rPr lang="ru-RU" altLang="ru-RU" sz="1500" dirty="0">
                <a:solidFill>
                  <a:srgbClr val="000000"/>
                </a:solidFill>
                <a:latin typeface="Verdana" panose="020B0604030504040204" pitchFamily="34" charset="0"/>
              </a:rPr>
              <a:t>Процесс дыхания растений протекает постоянно. В ходе этого процесса организм растения потребляет ___________ (А), а выделяет ___________ (Б). Ненужные газообразные вещества удаляются из растения путём диффузии. В листе они удаляются через особые образования — ___________ (В), расположенные в кожице. При дыхании освобождается энергия органических веществ, запасённая в ходе ___________ (Г), происходящего в зелёных частях растения на свету.</a:t>
            </a:r>
          </a:p>
          <a:p>
            <a:pPr indent="167879" defTabSz="685800"/>
            <a:r>
              <a:rPr lang="ru-RU" altLang="ru-RU" sz="1500" dirty="0">
                <a:solidFill>
                  <a:srgbClr val="000000"/>
                </a:solidFill>
                <a:latin typeface="Verdana" panose="020B0604030504040204" pitchFamily="34" charset="0"/>
              </a:rPr>
              <a:t>  </a:t>
            </a:r>
            <a:r>
              <a:rPr lang="ru-RU" altLang="ru-RU" sz="1350" dirty="0">
                <a:solidFill>
                  <a:srgbClr val="000000"/>
                </a:solidFill>
                <a:latin typeface="Verdana" panose="020B0604030504040204" pitchFamily="34" charset="0"/>
              </a:rPr>
              <a:t>ПЕРЕЧЕНЬ ТЕРМИНОВ:</a:t>
            </a:r>
          </a:p>
          <a:p>
            <a:pPr indent="167879" defTabSz="685800"/>
            <a:r>
              <a:rPr lang="ru-RU" altLang="ru-RU" sz="1500" dirty="0"/>
              <a:t/>
            </a:r>
            <a:br>
              <a:rPr lang="ru-RU" altLang="ru-RU" sz="1500" dirty="0"/>
            </a:br>
            <a:endParaRPr lang="ru-RU" altLang="ru-RU" sz="15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165204" y="4149242"/>
          <a:ext cx="6913096" cy="754380"/>
        </p:xfrm>
        <a:graphic>
          <a:graphicData uri="http://schemas.openxmlformats.org/drawingml/2006/table">
            <a:tbl>
              <a:tblPr/>
              <a:tblGrid>
                <a:gridCol w="1728274">
                  <a:extLst>
                    <a:ext uri="{9D8B030D-6E8A-4147-A177-3AD203B41FA5}">
                      <a16:colId xmlns:a16="http://schemas.microsoft.com/office/drawing/2014/main" val="1687687367"/>
                    </a:ext>
                  </a:extLst>
                </a:gridCol>
                <a:gridCol w="1728274">
                  <a:extLst>
                    <a:ext uri="{9D8B030D-6E8A-4147-A177-3AD203B41FA5}">
                      <a16:colId xmlns:a16="http://schemas.microsoft.com/office/drawing/2014/main" val="2382731065"/>
                    </a:ext>
                  </a:extLst>
                </a:gridCol>
                <a:gridCol w="1728274">
                  <a:extLst>
                    <a:ext uri="{9D8B030D-6E8A-4147-A177-3AD203B41FA5}">
                      <a16:colId xmlns:a16="http://schemas.microsoft.com/office/drawing/2014/main" val="2731272154"/>
                    </a:ext>
                  </a:extLst>
                </a:gridCol>
                <a:gridCol w="1728274">
                  <a:extLst>
                    <a:ext uri="{9D8B030D-6E8A-4147-A177-3AD203B41FA5}">
                      <a16:colId xmlns:a16="http://schemas.microsoft.com/office/drawing/2014/main" val="1920522980"/>
                    </a:ext>
                  </a:extLst>
                </a:gridCol>
              </a:tblGrid>
              <a:tr h="26289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1) вода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2) испарение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3) кислород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4) транспирация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29136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5) углекислый газ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6) устьица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7) фотосинтез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8) чечевичка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49037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95141" y="563988"/>
            <a:ext cx="8783159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spc="-38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Задания 25. Пропущенные термины и понятия из числа предложенных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5490" t="70776" r="14251" b="17617"/>
          <a:stretch/>
        </p:blipFill>
        <p:spPr>
          <a:xfrm>
            <a:off x="683568" y="5517232"/>
            <a:ext cx="7560841" cy="98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4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453307"/>
            <a:ext cx="4320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Рассмотрите фотографию листа дуба черешчатого. Выберите характеристики, соответствующие его строению, по следующему плану: тип листа, жилкование листа, форма листа; тип листа по соотношению длины, ширины, расположению наиболее широкой части, форме края. При выполнении работы используйте линейку.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14338" name="Picture 2" descr="https://bio-oge.sdamgia.ru/get_file?id=212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36096" y="1052736"/>
            <a:ext cx="3312368" cy="421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684584" y="717668"/>
            <a:ext cx="9648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Пример</a:t>
            </a:r>
            <a:r>
              <a:rPr lang="ru-RU" sz="3200" dirty="0"/>
              <a:t> </a:t>
            </a:r>
            <a:r>
              <a:rPr lang="ru-RU" sz="3200" dirty="0" smtClean="0"/>
              <a:t>заданий №26 ОГЭ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4398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73" y="1134417"/>
            <a:ext cx="8360863" cy="29326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488086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Пример </a:t>
            </a:r>
            <a:r>
              <a:rPr lang="ru-RU" sz="3600" dirty="0"/>
              <a:t>заданий </a:t>
            </a:r>
            <a:r>
              <a:rPr lang="ru-RU" sz="3600" dirty="0" smtClean="0"/>
              <a:t>из КИМ ВПР 7класс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037" y="4202919"/>
            <a:ext cx="6733333" cy="2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0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 l="7599" t="20759" r="32366" b="20918"/>
          <a:stretch>
            <a:fillRect/>
          </a:stretch>
        </p:blipFill>
        <p:spPr bwMode="auto">
          <a:xfrm>
            <a:off x="224898" y="1081858"/>
            <a:ext cx="6141089" cy="458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668000" y="2423935"/>
            <a:ext cx="2396732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350" b="1" dirty="0"/>
              <a:t>27, хорошая задача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8000" y="3069877"/>
            <a:ext cx="2396732" cy="5078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350" b="1" dirty="0"/>
              <a:t>30, всегда были проблемы</a:t>
            </a:r>
          </a:p>
        </p:txBody>
      </p:sp>
    </p:spTree>
    <p:extLst>
      <p:ext uri="{BB962C8B-B14F-4D97-AF65-F5344CB8AC3E}">
        <p14:creationId xmlns:p14="http://schemas.microsoft.com/office/powerpoint/2010/main" val="343222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908" y="501991"/>
            <a:ext cx="8717973" cy="857250"/>
          </a:xfrm>
        </p:spPr>
        <p:txBody>
          <a:bodyPr>
            <a:normAutofit/>
          </a:bodyPr>
          <a:lstStyle/>
          <a:p>
            <a:r>
              <a:rPr lang="ru-RU" sz="2400" b="1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Задания 27. Объяснение роли биологии в современном мире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6809" y="2243389"/>
            <a:ext cx="389659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solidFill>
                  <a:srgbClr val="000000"/>
                </a:solidFill>
                <a:latin typeface="Verdana" panose="020B0604030504040204" pitchFamily="34" charset="0"/>
              </a:rPr>
              <a:t>Рассмотрите рисунок с изображением стопы человека. Как называют нарушение формы стопы, изображённое на рисунке под цифрой 2?</a:t>
            </a:r>
          </a:p>
          <a:p>
            <a:pPr algn="just"/>
            <a:r>
              <a:rPr lang="ru-RU" sz="1500" dirty="0">
                <a:solidFill>
                  <a:srgbClr val="000000"/>
                </a:solidFill>
                <a:latin typeface="Verdana" panose="020B0604030504040204" pitchFamily="34" charset="0"/>
              </a:rPr>
              <a:t>Назовите одну из причин появления такого заболевания у человека.</a:t>
            </a:r>
          </a:p>
        </p:txBody>
      </p:sp>
      <p:pic>
        <p:nvPicPr>
          <p:cNvPr id="12290" name="Picture 2" descr="https://bio-oge.sdamgia.ru/get_file?id=199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0543"/>
            <a:ext cx="4564895" cy="202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186362" y="1658344"/>
            <a:ext cx="3500438" cy="2146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167879" algn="just" defTabSz="685800"/>
            <a:r>
              <a:rPr lang="ru-RU" altLang="ru-RU" sz="1500" dirty="0">
                <a:solidFill>
                  <a:srgbClr val="000000"/>
                </a:solidFill>
                <a:latin typeface="Verdana" panose="020B0604030504040204" pitchFamily="34" charset="0"/>
              </a:rPr>
              <a:t>Если к свежеприготовленному временному препарату клеток кожицы лука добавить немного соленой воды, то внутреннее содержимое клетки сморщится так, как это показано на рисунке. Какой процесс происходит и в чём его причина?</a:t>
            </a:r>
            <a:endParaRPr lang="ru-RU" altLang="ru-RU" sz="1500" dirty="0"/>
          </a:p>
          <a:p>
            <a:pPr algn="just" defTabSz="685800"/>
            <a:r>
              <a:rPr lang="ru-RU" altLang="ru-RU" sz="1500" dirty="0">
                <a:solidFill>
                  <a:srgbClr val="000000"/>
                </a:solidFill>
                <a:latin typeface="Verdana" panose="020B0604030504040204" pitchFamily="34" charset="0"/>
              </a:rPr>
              <a:t>  </a:t>
            </a:r>
          </a:p>
        </p:txBody>
      </p:sp>
      <p:pic>
        <p:nvPicPr>
          <p:cNvPr id="12292" name="Picture 4" descr="https://bio-oge.sdamgia.ru/get_file?id=200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928465"/>
            <a:ext cx="3271838" cy="178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34252" y="1359241"/>
            <a:ext cx="2296391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350" b="1" dirty="0"/>
              <a:t>Любой раздел биологии</a:t>
            </a:r>
          </a:p>
          <a:p>
            <a:r>
              <a:rPr lang="ru-RU" sz="1350" b="1" dirty="0"/>
              <a:t>Как называется </a:t>
            </a:r>
          </a:p>
          <a:p>
            <a:r>
              <a:rPr lang="ru-RU" sz="1350" b="1" dirty="0"/>
              <a:t>Какие функции</a:t>
            </a:r>
          </a:p>
        </p:txBody>
      </p:sp>
    </p:spTree>
    <p:extLst>
      <p:ext uri="{BB962C8B-B14F-4D97-AF65-F5344CB8AC3E}">
        <p14:creationId xmlns:p14="http://schemas.microsoft.com/office/powerpoint/2010/main" val="84841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" y="548879"/>
            <a:ext cx="9215438" cy="857250"/>
          </a:xfrm>
        </p:spPr>
        <p:txBody>
          <a:bodyPr>
            <a:normAutofit/>
          </a:bodyPr>
          <a:lstStyle/>
          <a:p>
            <a:r>
              <a:rPr lang="ru-RU" sz="2400" b="1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Задания 28. Работа с текстом биологического содержания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8588" y="2783282"/>
            <a:ext cx="8743950" cy="29421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3327" rIns="0" bIns="0" numCol="1" anchor="ctr" anchorCtr="0" compatLnSpc="1">
            <a:prstTxWarp prst="textNoShape">
              <a:avLst/>
            </a:prstTxWarp>
            <a:spAutoFit/>
          </a:bodyPr>
          <a:lstStyle>
            <a:lvl1pPr indent="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167879" algn="just" defTabSz="685800"/>
            <a:r>
              <a:rPr lang="ru-RU" altLang="ru-RU" sz="900" b="1" dirty="0">
                <a:solidFill>
                  <a:srgbClr val="000000"/>
                </a:solidFill>
                <a:latin typeface="Verdana" panose="020B0604030504040204" pitchFamily="34" charset="0"/>
              </a:rPr>
              <a:t>КОКОСОВАЯ ПАЛЬМА</a:t>
            </a:r>
            <a:endParaRPr lang="ru-RU" altLang="ru-RU" sz="9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indent="167879" algn="just" defTabSz="685800"/>
            <a:r>
              <a:rPr lang="ru-RU" altLang="ru-RU" sz="900" dirty="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</a:p>
          <a:p>
            <a:pPr indent="167879" algn="just" defTabSz="685800"/>
            <a:r>
              <a:rPr lang="ru-RU" altLang="ru-RU" sz="900" dirty="0">
                <a:solidFill>
                  <a:srgbClr val="000000"/>
                </a:solidFill>
                <a:latin typeface="Verdana" panose="020B0604030504040204" pitchFamily="34" charset="0"/>
              </a:rPr>
              <a:t>В числе самых распространённых в мире пальм кокосовая (</a:t>
            </a:r>
            <a:r>
              <a:rPr lang="ru-RU" altLang="ru-RU" sz="900" dirty="0" err="1">
                <a:solidFill>
                  <a:srgbClr val="000000"/>
                </a:solidFill>
                <a:latin typeface="Verdana" panose="020B0604030504040204" pitchFamily="34" charset="0"/>
              </a:rPr>
              <a:t>Cocos</a:t>
            </a:r>
            <a:r>
              <a:rPr lang="ru-RU" altLang="ru-RU" sz="9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900" dirty="0" err="1">
                <a:solidFill>
                  <a:srgbClr val="000000"/>
                </a:solidFill>
                <a:latin typeface="Verdana" panose="020B0604030504040204" pitchFamily="34" charset="0"/>
              </a:rPr>
              <a:t>nucifera</a:t>
            </a:r>
            <a:r>
              <a:rPr lang="ru-RU" altLang="ru-RU" sz="900" dirty="0">
                <a:solidFill>
                  <a:srgbClr val="000000"/>
                </a:solidFill>
                <a:latin typeface="Verdana" panose="020B0604030504040204" pitchFamily="34" charset="0"/>
              </a:rPr>
              <a:t>). Название ей дали матросы экспедиции </a:t>
            </a:r>
            <a:r>
              <a:rPr lang="ru-RU" altLang="ru-RU" sz="900" dirty="0" err="1">
                <a:solidFill>
                  <a:srgbClr val="000000"/>
                </a:solidFill>
                <a:latin typeface="Verdana" panose="020B0604030504040204" pitchFamily="34" charset="0"/>
              </a:rPr>
              <a:t>Васко</a:t>
            </a:r>
            <a:r>
              <a:rPr lang="ru-RU" altLang="ru-RU" sz="900" dirty="0">
                <a:solidFill>
                  <a:srgbClr val="000000"/>
                </a:solidFill>
                <a:latin typeface="Verdana" panose="020B0604030504040204" pitchFamily="34" charset="0"/>
              </a:rPr>
              <a:t> да Гамы, которые усмотрели в её волокнистых лохматых плодах сходство с обезьяньей мордочкой (в португальском языке слово «обезьяна» звучит как «</a:t>
            </a:r>
            <a:r>
              <a:rPr lang="ru-RU" altLang="ru-RU" sz="900" dirty="0" err="1">
                <a:solidFill>
                  <a:srgbClr val="000000"/>
                </a:solidFill>
                <a:latin typeface="Verdana" panose="020B0604030504040204" pitchFamily="34" charset="0"/>
              </a:rPr>
              <a:t>коко</a:t>
            </a:r>
            <a:r>
              <a:rPr lang="ru-RU" altLang="ru-RU" sz="900" dirty="0">
                <a:solidFill>
                  <a:srgbClr val="000000"/>
                </a:solidFill>
                <a:latin typeface="Verdana" panose="020B0604030504040204" pitchFamily="34" charset="0"/>
              </a:rPr>
              <a:t>»). Плоды кокосовой пальмы – волокнистые костянки длиной до 30 см и массой до 2 кг. Кокосовую пальму заслуженно называют деревом жизни, она входит в число 10 важнейших деревьев мира.</a:t>
            </a:r>
          </a:p>
          <a:p>
            <a:pPr indent="167879" algn="just" defTabSz="685800"/>
            <a:r>
              <a:rPr lang="ru-RU" altLang="ru-RU" sz="900" dirty="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</a:p>
          <a:p>
            <a:pPr indent="167879" algn="just" defTabSz="685800"/>
            <a:r>
              <a:rPr lang="ru-RU" altLang="ru-RU" sz="900" dirty="0">
                <a:solidFill>
                  <a:srgbClr val="000000"/>
                </a:solidFill>
                <a:latin typeface="Verdana" panose="020B0604030504040204" pitchFamily="34" charset="0"/>
              </a:rPr>
              <a:t>Плоды пальмы используют для получения масла, жмыха. Масло – пищевое и техническое – отжимают из зрелого ореха. В нём есть твёрдая белая «копра», содержащая до 35% кокосового масла, а остающийся жмых – прекрасный корм для скота. А если орех ещё незрелый, вместо довольно твёрдой копры внутри окажется кокосовое «молоко», которое можно использовать как питьё. Волокно из оболочки плодов – прочное, эластичное, устойчивое к солёной морской воде – служит материалом для изготовления верёвок, канатов, циновок. Из твёрдой оболочки ореха делают посуду, гребни, браслеты, музыкальные инструменты и другие изделия.</a:t>
            </a:r>
          </a:p>
          <a:p>
            <a:pPr indent="167879" algn="just" defTabSz="685800"/>
            <a:r>
              <a:rPr lang="ru-RU" altLang="ru-RU" sz="900" dirty="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</a:p>
          <a:p>
            <a:pPr indent="167879" algn="just" defTabSz="685800"/>
            <a:r>
              <a:rPr lang="ru-RU" altLang="ru-RU" sz="900" dirty="0">
                <a:solidFill>
                  <a:srgbClr val="000000"/>
                </a:solidFill>
                <a:latin typeface="Verdana" panose="020B0604030504040204" pitchFamily="34" charset="0"/>
              </a:rPr>
              <a:t>Кокосовые орехи надёжно защищены скорлупой, и это помогает кокосовой пальме расселяться, преодолевая пространства между океаническими островами. Несколько недель волны океана могут нести орех к новым островам, и за это время скорлупа ореха не пропускает опасную солёную воду внутрь. Выброшенный на пустынный берег острова орех прорастает и под палящим тропическим солнцем. У зародыша пальмы есть запас воды.</a:t>
            </a:r>
          </a:p>
          <a:p>
            <a:pPr indent="167879" algn="just" defTabSz="685800"/>
            <a:r>
              <a:rPr lang="ru-RU" altLang="ru-RU" sz="900" dirty="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</a:p>
          <a:p>
            <a:pPr indent="167879" algn="just" defTabSz="685800"/>
            <a:r>
              <a:rPr lang="ru-RU" altLang="ru-RU" sz="900" dirty="0">
                <a:solidFill>
                  <a:srgbClr val="000000"/>
                </a:solidFill>
                <a:latin typeface="Verdana" panose="020B0604030504040204" pitchFamily="34" charset="0"/>
              </a:rPr>
              <a:t>Ствол кокосовой пальмы достигает 20–25 м в высоту и до 0,5 м в диаметре, завершаясь веером перистых листьев. Отдельные листья могут достигать длины в 6,5 м и ширины до 1,5 м. Остатки оснований их черешков придают поверхности ствола характерный ступенчатый вид. После плодоношения пальмы отмирают, поэтому их стволы можно использовать сразу после сбора урожая.</a:t>
            </a:r>
            <a:endParaRPr lang="ru-RU" altLang="ru-RU" sz="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5" y="1406129"/>
            <a:ext cx="895826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67879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350" dirty="0">
                <a:solidFill>
                  <a:srgbClr val="000000"/>
                </a:solidFill>
                <a:latin typeface="Verdana" panose="020B0604030504040204" pitchFamily="34" charset="0"/>
              </a:rPr>
              <a:t>Используя содержание текста «Кокосовая пальма» и знания школьного курса биологии, ответьте на вопросы.</a:t>
            </a:r>
          </a:p>
          <a:p>
            <a:pPr indent="167879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350" dirty="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</a:p>
          <a:p>
            <a:pPr indent="167879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350" dirty="0">
                <a:solidFill>
                  <a:srgbClr val="000000"/>
                </a:solidFill>
                <a:latin typeface="Verdana" panose="020B0604030504040204" pitchFamily="34" charset="0"/>
              </a:rPr>
              <a:t>1) Сколько семян содержится в плоде кокосовой пальмы?</a:t>
            </a:r>
          </a:p>
          <a:p>
            <a:pPr indent="167879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350" dirty="0">
                <a:solidFill>
                  <a:srgbClr val="000000"/>
                </a:solidFill>
                <a:latin typeface="Verdana" panose="020B0604030504040204" pitchFamily="34" charset="0"/>
              </a:rPr>
              <a:t>2) Почему кокосовый орех может произрастать в засушливых условиях?</a:t>
            </a:r>
          </a:p>
          <a:p>
            <a:pPr indent="167879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350" dirty="0">
                <a:solidFill>
                  <a:srgbClr val="000000"/>
                </a:solidFill>
                <a:latin typeface="Verdana" panose="020B0604030504040204" pitchFamily="34" charset="0"/>
              </a:rPr>
              <a:t>3) Почему сборщики кокоса легко забираются на пальмы?</a:t>
            </a:r>
            <a:endParaRPr lang="ru-RU" altLang="ru-RU" sz="2100" dirty="0"/>
          </a:p>
        </p:txBody>
      </p:sp>
    </p:spTree>
    <p:extLst>
      <p:ext uri="{BB962C8B-B14F-4D97-AF65-F5344CB8AC3E}">
        <p14:creationId xmlns:p14="http://schemas.microsoft.com/office/powerpoint/2010/main" val="87441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0032"/>
            <a:ext cx="9133609" cy="857250"/>
          </a:xfrm>
        </p:spPr>
        <p:txBody>
          <a:bodyPr>
            <a:normAutofit/>
          </a:bodyPr>
          <a:lstStyle/>
          <a:p>
            <a:r>
              <a:rPr lang="ru-RU" sz="2100" b="1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Задания 29. Статистические данные, представленные в табличной форме</a:t>
            </a:r>
            <a:endParaRPr lang="ru-RU" sz="21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337282"/>
            <a:ext cx="8518274" cy="4455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indent="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167879" algn="just" defTabSz="685800"/>
            <a:r>
              <a:rPr lang="ru-RU" altLang="ru-RU" sz="1500" dirty="0">
                <a:solidFill>
                  <a:srgbClr val="000000"/>
                </a:solidFill>
                <a:latin typeface="Verdana" panose="020B0604030504040204" pitchFamily="34" charset="0"/>
              </a:rPr>
              <a:t>Пользуясь таб­ли­цей «Состояние не­ко­то­рых жизненных про­цес­сов у мле­ко­пи­та­ю­щих в пе­ри­од активности и во время спячки» и зна­ни­я­ми из об­ла­сти биологии, от­веть­те на сле­ду­ю­щие вопросы.</a:t>
            </a:r>
            <a:endParaRPr lang="ru-RU" altLang="ru-RU" sz="1500" dirty="0"/>
          </a:p>
          <a:p>
            <a:pPr indent="167879" algn="just" defTabSz="685800"/>
            <a:r>
              <a:rPr lang="ru-RU" altLang="ru-RU" sz="1500" dirty="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</a:p>
          <a:p>
            <a:pPr indent="167879" algn="just" defTabSz="685800"/>
            <a:r>
              <a:rPr lang="ru-RU" altLang="ru-RU" sz="1500" dirty="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</a:p>
          <a:p>
            <a:pPr indent="167879" algn="just" defTabSz="685800"/>
            <a:endParaRPr lang="ru-RU" altLang="ru-RU" sz="15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indent="167879" algn="just" defTabSz="685800"/>
            <a:endParaRPr lang="ru-RU" altLang="ru-RU" sz="15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indent="167879" algn="just" defTabSz="685800"/>
            <a:endParaRPr lang="ru-RU" altLang="ru-RU" sz="15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indent="167879" algn="just" defTabSz="685800"/>
            <a:endParaRPr lang="ru-RU" altLang="ru-RU" sz="15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indent="167879" algn="just" defTabSz="685800"/>
            <a:endParaRPr lang="ru-RU" altLang="ru-RU" sz="15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indent="167879" algn="just" defTabSz="685800"/>
            <a:endParaRPr lang="ru-RU" altLang="ru-RU" sz="15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indent="167879" algn="just" defTabSz="685800"/>
            <a:endParaRPr lang="ru-RU" altLang="ru-RU" sz="15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indent="167879" algn="just" defTabSz="685800"/>
            <a:endParaRPr lang="ru-RU" altLang="ru-RU" sz="15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indent="167879" algn="just" defTabSz="685800"/>
            <a:endParaRPr lang="ru-RU" altLang="ru-RU" sz="15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indent="167879" algn="just" defTabSz="685800"/>
            <a:r>
              <a:rPr lang="ru-RU" altLang="ru-RU" sz="1500" dirty="0">
                <a:solidFill>
                  <a:srgbClr val="000000"/>
                </a:solidFill>
                <a:latin typeface="Verdana" panose="020B0604030504040204" pitchFamily="34" charset="0"/>
              </a:rPr>
              <a:t>1) Опус­ка­ет­ся ли тем­пе­ра­ту­ра тела жи­вот­ных ниже 0 °C во время спячки?</a:t>
            </a:r>
            <a:endParaRPr lang="ru-RU" altLang="ru-RU" sz="1500" dirty="0"/>
          </a:p>
          <a:p>
            <a:pPr indent="167879" algn="just" defTabSz="685800"/>
            <a:r>
              <a:rPr lang="ru-RU" altLang="ru-RU" sz="1500" dirty="0">
                <a:solidFill>
                  <a:srgbClr val="000000"/>
                </a:solidFill>
                <a:latin typeface="Verdana" panose="020B0604030504040204" pitchFamily="34" charset="0"/>
              </a:rPr>
              <a:t>2) Кто из пе­ре­чис­лен­ных животных в норме боль­ше тратит энер­гии в пе­ри­од их активности?</a:t>
            </a:r>
            <a:endParaRPr lang="ru-RU" altLang="ru-RU" sz="1500" dirty="0"/>
          </a:p>
          <a:p>
            <a:pPr indent="167879" algn="just" defTabSz="685800"/>
            <a:r>
              <a:rPr lang="ru-RU" altLang="ru-RU" sz="1500" dirty="0">
                <a:solidFill>
                  <a:srgbClr val="000000"/>
                </a:solidFill>
                <a:latin typeface="Verdana" panose="020B0604030504040204" pitchFamily="34" charset="0"/>
              </a:rPr>
              <a:t>3) Кто из пе­ре­чис­лен­ных животных боль­ше остальных те­ря­ет в весе за время спяч­ки и почему?</a:t>
            </a:r>
            <a:endParaRPr lang="ru-RU" altLang="ru-RU" sz="15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509151" y="2088373"/>
          <a:ext cx="7595760" cy="2453757"/>
        </p:xfrm>
        <a:graphic>
          <a:graphicData uri="http://schemas.openxmlformats.org/drawingml/2006/table">
            <a:tbl>
              <a:tblPr/>
              <a:tblGrid>
                <a:gridCol w="1265960">
                  <a:extLst>
                    <a:ext uri="{9D8B030D-6E8A-4147-A177-3AD203B41FA5}">
                      <a16:colId xmlns:a16="http://schemas.microsoft.com/office/drawing/2014/main" val="2804096172"/>
                    </a:ext>
                  </a:extLst>
                </a:gridCol>
                <a:gridCol w="1265960">
                  <a:extLst>
                    <a:ext uri="{9D8B030D-6E8A-4147-A177-3AD203B41FA5}">
                      <a16:colId xmlns:a16="http://schemas.microsoft.com/office/drawing/2014/main" val="3128948676"/>
                    </a:ext>
                  </a:extLst>
                </a:gridCol>
                <a:gridCol w="1265960">
                  <a:extLst>
                    <a:ext uri="{9D8B030D-6E8A-4147-A177-3AD203B41FA5}">
                      <a16:colId xmlns:a16="http://schemas.microsoft.com/office/drawing/2014/main" val="932580331"/>
                    </a:ext>
                  </a:extLst>
                </a:gridCol>
                <a:gridCol w="1265960">
                  <a:extLst>
                    <a:ext uri="{9D8B030D-6E8A-4147-A177-3AD203B41FA5}">
                      <a16:colId xmlns:a16="http://schemas.microsoft.com/office/drawing/2014/main" val="4206360541"/>
                    </a:ext>
                  </a:extLst>
                </a:gridCol>
                <a:gridCol w="1265960">
                  <a:extLst>
                    <a:ext uri="{9D8B030D-6E8A-4147-A177-3AD203B41FA5}">
                      <a16:colId xmlns:a16="http://schemas.microsoft.com/office/drawing/2014/main" val="4255930244"/>
                    </a:ext>
                  </a:extLst>
                </a:gridCol>
                <a:gridCol w="1265960">
                  <a:extLst>
                    <a:ext uri="{9D8B030D-6E8A-4147-A177-3AD203B41FA5}">
                      <a16:colId xmlns:a16="http://schemas.microsoft.com/office/drawing/2014/main" val="2594097009"/>
                    </a:ext>
                  </a:extLst>
                </a:gridCol>
              </a:tblGrid>
              <a:tr h="309483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Название</a:t>
                      </a:r>
                      <a:b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животного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Пульс в минуту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Температура тела, °С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 потери</a:t>
                      </a:r>
                      <a:b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в весе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235914"/>
                  </a:ext>
                </a:extLst>
              </a:tr>
              <a:tr h="5084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в период</a:t>
                      </a:r>
                      <a:b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активности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во время</a:t>
                      </a:r>
                      <a:b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спячки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в период</a:t>
                      </a:r>
                      <a:b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активности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во время</a:t>
                      </a:r>
                      <a:b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спячки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295676"/>
                  </a:ext>
                </a:extLst>
              </a:tr>
              <a:tr h="309483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Ёж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75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35,5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3,1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31,2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576300"/>
                  </a:ext>
                </a:extLst>
              </a:tr>
              <a:tr h="508436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Летучая мышь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420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37,5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2,6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33,5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0779426"/>
                  </a:ext>
                </a:extLst>
              </a:tr>
              <a:tr h="309483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Хомяк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175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38,5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4,5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749704"/>
                  </a:ext>
                </a:extLst>
              </a:tr>
              <a:tr h="508436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Жёлтый суслик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225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37,0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1,4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43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5399740"/>
                  </a:ext>
                </a:extLst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1331640" y="5517232"/>
            <a:ext cx="266429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58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855" y="386008"/>
            <a:ext cx="4727864" cy="1198607"/>
          </a:xfrm>
        </p:spPr>
        <p:txBody>
          <a:bodyPr>
            <a:normAutofit/>
          </a:bodyPr>
          <a:lstStyle/>
          <a:p>
            <a:r>
              <a:rPr lang="ru-RU" sz="2100" b="1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Задание 30. Решать учебные задачи. Определение </a:t>
            </a:r>
            <a:r>
              <a:rPr lang="ru-RU" sz="2100" b="1" spc="-3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энерготрат</a:t>
            </a:r>
            <a:endParaRPr lang="ru-RU" sz="2100" b="1" spc="-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082" y="1584614"/>
            <a:ext cx="4644520" cy="196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dirty="0">
                <a:solidFill>
                  <a:srgbClr val="000000"/>
                </a:solidFill>
                <a:latin typeface="Verdana" panose="020B0604030504040204" pitchFamily="34" charset="0"/>
              </a:rPr>
              <a:t>Наталья съела на второй завтрак омлет с ветчиной и чай с сахаром.</a:t>
            </a:r>
          </a:p>
          <a:p>
            <a:pPr algn="just"/>
            <a:r>
              <a:rPr lang="ru-RU" sz="1350" dirty="0">
                <a:solidFill>
                  <a:srgbClr val="000000"/>
                </a:solidFill>
                <a:latin typeface="Verdana" panose="020B0604030504040204" pitchFamily="34" charset="0"/>
              </a:rPr>
              <a:t>1) Какова энергетическая ценность завтрака?</a:t>
            </a:r>
          </a:p>
          <a:p>
            <a:pPr algn="just"/>
            <a:r>
              <a:rPr lang="ru-RU" sz="1350" dirty="0">
                <a:solidFill>
                  <a:srgbClr val="000000"/>
                </a:solidFill>
                <a:latin typeface="Verdana" panose="020B0604030504040204" pitchFamily="34" charset="0"/>
              </a:rPr>
              <a:t>2) Соответствует ли энергетическая ценность завтрака Натальи нормам для 15-летнего подростка, если за весь день с 4 приёмами пиши она получила 2900 ккал?</a:t>
            </a:r>
          </a:p>
          <a:p>
            <a:pPr algn="just"/>
            <a:r>
              <a:rPr lang="ru-RU" sz="1350" dirty="0">
                <a:solidFill>
                  <a:srgbClr val="000000"/>
                </a:solidFill>
                <a:latin typeface="Verdana" panose="020B0604030504040204" pitchFamily="34" charset="0"/>
              </a:rPr>
              <a:t>3) </a:t>
            </a:r>
            <a:r>
              <a:rPr lang="ru-RU" sz="1350" b="1" dirty="0">
                <a:solidFill>
                  <a:srgbClr val="C00000"/>
                </a:solidFill>
                <a:latin typeface="Verdana" panose="020B0604030504040204" pitchFamily="34" charset="0"/>
              </a:rPr>
              <a:t>Какие питательные вещества начинают расщепляться в желудке?</a:t>
            </a:r>
          </a:p>
        </p:txBody>
      </p:sp>
      <p:pic>
        <p:nvPicPr>
          <p:cNvPr id="1026" name="Picture 2" descr="https://bio-oge.sdamgia.ru/get_file?id=87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1264637"/>
            <a:ext cx="4134664" cy="386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bio-oge.sdamgia.ru/get_file?id=87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37" y="3621232"/>
            <a:ext cx="3782016" cy="214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72295" y="5876743"/>
            <a:ext cx="7632848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Метапредметный</a:t>
            </a:r>
            <a:r>
              <a:rPr lang="ru-RU" b="1" dirty="0" smtClean="0">
                <a:solidFill>
                  <a:schemeClr val="bg1"/>
                </a:solidFill>
              </a:rPr>
              <a:t> подход – математический  расчет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Биологический расчет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6216" y="6338408"/>
            <a:ext cx="2088232" cy="369332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Веер ответов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4053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530632"/>
              </p:ext>
            </p:extLst>
          </p:nvPr>
        </p:nvGraphicFramePr>
        <p:xfrm>
          <a:off x="179512" y="1513852"/>
          <a:ext cx="6607689" cy="4048506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2646021">
                  <a:extLst>
                    <a:ext uri="{9D8B030D-6E8A-4147-A177-3AD203B41FA5}">
                      <a16:colId xmlns:a16="http://schemas.microsoft.com/office/drawing/2014/main" val="1372875852"/>
                    </a:ext>
                  </a:extLst>
                </a:gridCol>
                <a:gridCol w="832407">
                  <a:extLst>
                    <a:ext uri="{9D8B030D-6E8A-4147-A177-3AD203B41FA5}">
                      <a16:colId xmlns:a16="http://schemas.microsoft.com/office/drawing/2014/main" val="561920983"/>
                    </a:ext>
                  </a:extLst>
                </a:gridCol>
                <a:gridCol w="832407">
                  <a:extLst>
                    <a:ext uri="{9D8B030D-6E8A-4147-A177-3AD203B41FA5}">
                      <a16:colId xmlns:a16="http://schemas.microsoft.com/office/drawing/2014/main" val="4001035864"/>
                    </a:ext>
                  </a:extLst>
                </a:gridCol>
                <a:gridCol w="765618">
                  <a:extLst>
                    <a:ext uri="{9D8B030D-6E8A-4147-A177-3AD203B41FA5}">
                      <a16:colId xmlns:a16="http://schemas.microsoft.com/office/drawing/2014/main" val="2892593123"/>
                    </a:ext>
                  </a:extLst>
                </a:gridCol>
                <a:gridCol w="7656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56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8046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100" dirty="0">
                          <a:effectLst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100" dirty="0">
                          <a:effectLst/>
                        </a:rPr>
                        <a:t>Субъект РФ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190175"/>
                  </a:ext>
                </a:extLst>
              </a:tr>
              <a:tr h="3680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100" dirty="0" smtClean="0">
                          <a:effectLst/>
                        </a:rPr>
                        <a:t>2015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100" dirty="0" smtClean="0">
                          <a:effectLst/>
                        </a:rPr>
                        <a:t>2016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100" dirty="0" smtClean="0">
                          <a:effectLst/>
                        </a:rPr>
                        <a:t>2017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100" b="1" dirty="0" smtClean="0">
                          <a:solidFill>
                            <a:srgbClr val="92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2100" b="1" dirty="0">
                        <a:solidFill>
                          <a:srgbClr val="92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014991616"/>
                  </a:ext>
                </a:extLst>
              </a:tr>
              <a:tr h="11041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100">
                          <a:effectLst/>
                        </a:rPr>
                        <a:t>Не преодолели минимального балла</a:t>
                      </a:r>
                      <a:endParaRPr lang="ru-RU" sz="2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167</a:t>
                      </a:r>
                      <a:endParaRPr lang="ru-RU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</a:rPr>
                        <a:t>246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0" dirty="0">
                          <a:solidFill>
                            <a:schemeClr val="tx1"/>
                          </a:solidFill>
                          <a:effectLst/>
                        </a:rPr>
                        <a:t>231</a:t>
                      </a:r>
                      <a:endParaRPr lang="ru-RU" sz="2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273</a:t>
                      </a: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kern="1200" dirty="0">
                          <a:solidFill>
                            <a:srgbClr val="92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222</a:t>
                      </a: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572700114"/>
                  </a:ext>
                </a:extLst>
              </a:tr>
              <a:tr h="736092">
                <a:tc>
                  <a:txBody>
                    <a:bodyPr/>
                    <a:lstStyle/>
                    <a:p>
                      <a:pPr marL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</a:rPr>
                        <a:t>Средний балл </a:t>
                      </a:r>
                      <a:endParaRPr lang="ru-RU" sz="2100" dirty="0" smtClean="0">
                        <a:effectLst/>
                      </a:endParaRPr>
                    </a:p>
                    <a:p>
                      <a:pPr marL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100" dirty="0">
                        <a:effectLst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58,42</a:t>
                      </a:r>
                      <a:endParaRPr lang="ru-RU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58,78</a:t>
                      </a:r>
                      <a:endParaRPr lang="ru-RU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0" dirty="0">
                          <a:solidFill>
                            <a:schemeClr val="tx1"/>
                          </a:solidFill>
                          <a:effectLst/>
                        </a:rPr>
                        <a:t>58,50</a:t>
                      </a:r>
                      <a:endParaRPr lang="ru-RU" sz="2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57,62</a:t>
                      </a: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kern="1200" dirty="0">
                          <a:solidFill>
                            <a:srgbClr val="92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57,75</a:t>
                      </a: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2285049309"/>
                  </a:ext>
                </a:extLst>
              </a:tr>
              <a:tr h="7360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100" dirty="0">
                          <a:effectLst/>
                        </a:rPr>
                        <a:t>Получили от 81 до 100 баллов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273</a:t>
                      </a:r>
                      <a:endParaRPr lang="ru-RU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346</a:t>
                      </a:r>
                      <a:endParaRPr lang="ru-RU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0" dirty="0">
                          <a:solidFill>
                            <a:schemeClr val="tx1"/>
                          </a:solidFill>
                          <a:effectLst/>
                        </a:rPr>
                        <a:t>310</a:t>
                      </a:r>
                      <a:endParaRPr lang="ru-RU" sz="2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352</a:t>
                      </a: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kern="1200" dirty="0">
                          <a:solidFill>
                            <a:srgbClr val="92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247</a:t>
                      </a: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623627823"/>
                  </a:ext>
                </a:extLst>
              </a:tr>
              <a:tr h="7360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100" dirty="0">
                          <a:effectLst/>
                        </a:rPr>
                        <a:t>Получили 100 баллов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3</a:t>
                      </a:r>
                      <a:endParaRPr lang="ru-RU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</a:rPr>
                        <a:t>4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2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kern="1200" dirty="0">
                          <a:solidFill>
                            <a:srgbClr val="92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360412581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76745" y="1061969"/>
            <a:ext cx="769966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445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700" b="1" cap="all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Результаты ЕГЭ по биологии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3717032"/>
            <a:ext cx="1750869" cy="369332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920000"/>
                </a:solidFill>
              </a:rPr>
              <a:t>По РФ - 52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426527" y="2121973"/>
            <a:ext cx="0" cy="2832264"/>
          </a:xfrm>
          <a:prstGeom prst="line">
            <a:avLst/>
          </a:prstGeom>
          <a:ln w="381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6644244" y="2674175"/>
            <a:ext cx="8907" cy="436418"/>
          </a:xfrm>
          <a:prstGeom prst="straightConnector1">
            <a:avLst/>
          </a:prstGeom>
          <a:ln>
            <a:solidFill>
              <a:srgbClr val="9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6633854" y="4409457"/>
            <a:ext cx="8907" cy="436418"/>
          </a:xfrm>
          <a:prstGeom prst="straightConnector1">
            <a:avLst/>
          </a:prstGeom>
          <a:ln>
            <a:solidFill>
              <a:srgbClr val="9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91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7678" t="32637" r="34442" b="22403"/>
          <a:stretch/>
        </p:blipFill>
        <p:spPr bwMode="auto">
          <a:xfrm>
            <a:off x="-1" y="908719"/>
            <a:ext cx="6732241" cy="402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34336" y="2253492"/>
            <a:ext cx="3096344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Все задания в банке на сайте ФИПИ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5337639"/>
            <a:ext cx="7272808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Биология – самый сложный экзамен : много разделов, несколько лет с 5 по 9 класс, нет определенного ответа с иными формулировками</a:t>
            </a:r>
            <a:endParaRPr lang="ru-RU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166790" y="266745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Вывод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67085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9406" y="944725"/>
            <a:ext cx="837610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cap="all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Изменения  </a:t>
            </a:r>
            <a:r>
              <a:rPr lang="ru-RU" sz="2700" b="1" cap="all" dirty="0" err="1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КИМ</a:t>
            </a:r>
            <a:r>
              <a:rPr lang="ru-RU" sz="2700" b="1" dirty="0" err="1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ов</a:t>
            </a:r>
            <a:r>
              <a:rPr lang="ru-RU" sz="2700" b="1" cap="all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2019 </a:t>
            </a:r>
            <a:r>
              <a:rPr lang="ru-RU" sz="27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года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5713" y="1038982"/>
            <a:ext cx="1231322" cy="41549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</a:rPr>
              <a:t>Часть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5713" y="2611502"/>
            <a:ext cx="1231322" cy="73866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</a:rPr>
              <a:t>Часть 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93971" y="1782412"/>
            <a:ext cx="32627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ПРАКТИКО-ОРИЕНТИРОВАННАЯ НАПРАВЛЕННОСТЬ КИМ</a:t>
            </a:r>
          </a:p>
          <a:p>
            <a:endParaRPr lang="ru-RU" dirty="0"/>
          </a:p>
          <a:p>
            <a:r>
              <a:rPr lang="ru-RU" altLang="ru-RU" dirty="0">
                <a:ea typeface="Calibri" panose="020F0502020204030204" pitchFamily="34" charset="0"/>
                <a:cs typeface="Times New Roman" panose="02020603050405020304" pitchFamily="18" charset="0"/>
              </a:rPr>
              <a:t>СИСТЕМНО-ДЕЯТЕЛЬНОСТНЫЙ ПОДХОД </a:t>
            </a:r>
          </a:p>
          <a:p>
            <a:endParaRPr lang="ru-RU" alt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5226584" y="2416275"/>
            <a:ext cx="529936" cy="789709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" name="Прямоугольник 12"/>
          <p:cNvSpPr/>
          <p:nvPr/>
        </p:nvSpPr>
        <p:spPr>
          <a:xfrm>
            <a:off x="226838" y="1467452"/>
            <a:ext cx="4953032" cy="113107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350" dirty="0">
                <a:solidFill>
                  <a:prstClr val="black"/>
                </a:solidFill>
              </a:rPr>
              <a:t>задание 2 с </a:t>
            </a:r>
            <a:r>
              <a:rPr lang="ru-RU" sz="1350" b="1" dirty="0">
                <a:solidFill>
                  <a:prstClr val="black"/>
                </a:solidFill>
              </a:rPr>
              <a:t>множественным выбором </a:t>
            </a:r>
            <a:r>
              <a:rPr lang="ru-RU" sz="1350" dirty="0">
                <a:solidFill>
                  <a:prstClr val="black"/>
                </a:solidFill>
              </a:rPr>
              <a:t>на 2 балла - на задание по работе с </a:t>
            </a:r>
            <a:r>
              <a:rPr lang="ru-RU" sz="1350" b="1" dirty="0">
                <a:solidFill>
                  <a:prstClr val="black"/>
                </a:solidFill>
              </a:rPr>
              <a:t>таблицей</a:t>
            </a:r>
            <a:r>
              <a:rPr lang="ru-RU" sz="1350" dirty="0">
                <a:solidFill>
                  <a:prstClr val="black"/>
                </a:solidFill>
              </a:rPr>
              <a:t> на дополнение недостающей информации</a:t>
            </a:r>
          </a:p>
          <a:p>
            <a:pPr algn="just">
              <a:buFont typeface="Arial" pitchFamily="34" charset="0"/>
              <a:buChar char="•"/>
            </a:pPr>
            <a:r>
              <a:rPr lang="ru-RU" sz="1350" dirty="0">
                <a:solidFill>
                  <a:prstClr val="black"/>
                </a:solidFill>
              </a:rPr>
              <a:t>в связи с чем общий первичный балл понизился с 59 до 58</a:t>
            </a:r>
            <a:endParaRPr lang="ru-RU" sz="135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26838" y="3080838"/>
            <a:ext cx="4943769" cy="113107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350" dirty="0">
                <a:solidFill>
                  <a:prstClr val="black"/>
                </a:solidFill>
              </a:rPr>
              <a:t>задание 27 – </a:t>
            </a:r>
            <a:r>
              <a:rPr lang="ru-RU" sz="1350" b="1" dirty="0">
                <a:solidFill>
                  <a:prstClr val="black"/>
                </a:solidFill>
              </a:rPr>
              <a:t>новый сюжет </a:t>
            </a:r>
            <a:r>
              <a:rPr lang="ru-RU" sz="1350" dirty="0">
                <a:solidFill>
                  <a:prstClr val="black"/>
                </a:solidFill>
              </a:rPr>
              <a:t>на работу с таблицей генетического кода</a:t>
            </a:r>
          </a:p>
          <a:p>
            <a:pPr>
              <a:buFont typeface="Arial" pitchFamily="34" charset="0"/>
              <a:buChar char="•"/>
            </a:pPr>
            <a:r>
              <a:rPr lang="ru-RU" sz="1350" dirty="0">
                <a:solidFill>
                  <a:prstClr val="black"/>
                </a:solidFill>
              </a:rPr>
              <a:t>задание 28  - </a:t>
            </a:r>
            <a:r>
              <a:rPr lang="ru-RU" sz="1350" b="1" dirty="0">
                <a:solidFill>
                  <a:prstClr val="black"/>
                </a:solidFill>
              </a:rPr>
              <a:t>усложнены </a:t>
            </a:r>
            <a:r>
              <a:rPr lang="ru-RU" sz="1350" dirty="0">
                <a:solidFill>
                  <a:prstClr val="black"/>
                </a:solidFill>
              </a:rPr>
              <a:t>генетические задачи на сцепленное наследование генов в </a:t>
            </a:r>
            <a:r>
              <a:rPr lang="ru-RU" sz="1350" dirty="0" err="1">
                <a:solidFill>
                  <a:prstClr val="black"/>
                </a:solidFill>
              </a:rPr>
              <a:t>аутосомах</a:t>
            </a:r>
            <a:r>
              <a:rPr lang="ru-RU" sz="1350" dirty="0">
                <a:solidFill>
                  <a:prstClr val="black"/>
                </a:solidFill>
              </a:rPr>
              <a:t> и половых хромосомах </a:t>
            </a:r>
            <a:endParaRPr lang="ru-RU" sz="135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65712" y="4500457"/>
            <a:ext cx="837610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cap="all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Изменения </a:t>
            </a:r>
            <a:r>
              <a:rPr lang="ru-RU" sz="27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</a:t>
            </a:r>
            <a:r>
              <a:rPr lang="ru-RU" sz="2700" b="1" cap="all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700" b="1" cap="all" dirty="0" err="1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КИМ</a:t>
            </a:r>
            <a:r>
              <a:rPr lang="ru-RU" sz="2700" b="1" dirty="0" err="1">
                <a:solidFill>
                  <a:schemeClr val="tx2">
                    <a:lumMod val="50000"/>
                  </a:schemeClr>
                </a:solidFill>
              </a:rPr>
              <a:t>ах</a:t>
            </a:r>
            <a:r>
              <a:rPr lang="ru-RU" sz="2700" b="1" cap="all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2020 </a:t>
            </a:r>
            <a:r>
              <a:rPr lang="ru-RU" sz="27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года не планируется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42653" y="4985205"/>
            <a:ext cx="861406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300" b="1" dirty="0">
                <a:solidFill>
                  <a:srgbClr val="920000"/>
                </a:solidFill>
              </a:rPr>
              <a:t>НО,</a:t>
            </a:r>
            <a:r>
              <a:rPr lang="ru-RU" sz="1350" dirty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В отдельных линиях </a:t>
            </a:r>
            <a:r>
              <a:rPr lang="ru-RU" b="1" dirty="0">
                <a:solidFill>
                  <a:prstClr val="black"/>
                </a:solidFill>
              </a:rPr>
              <a:t>могут быть </a:t>
            </a:r>
            <a:r>
              <a:rPr lang="ru-RU" dirty="0">
                <a:solidFill>
                  <a:prstClr val="black"/>
                </a:solidFill>
              </a:rPr>
              <a:t>предложены задания </a:t>
            </a:r>
            <a:r>
              <a:rPr lang="ru-RU" b="1" dirty="0">
                <a:solidFill>
                  <a:prstClr val="black"/>
                </a:solidFill>
              </a:rPr>
              <a:t>с новыми сюжетами.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41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8319" b="6780"/>
          <a:stretch/>
        </p:blipFill>
        <p:spPr>
          <a:xfrm>
            <a:off x="-43478" y="857250"/>
            <a:ext cx="9187478" cy="43009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8294" y="5408374"/>
            <a:ext cx="7367452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К 2022 ГОДУ ПОЛНОСТЬЮ ИЗМЕНИТЬСЯ КИМ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55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11081" r="1081" b="71815"/>
          <a:stretch/>
        </p:blipFill>
        <p:spPr>
          <a:xfrm>
            <a:off x="0" y="1272886"/>
            <a:ext cx="7990607" cy="2742844"/>
          </a:xfrm>
          <a:prstGeom prst="rect">
            <a:avLst/>
          </a:prstGeom>
        </p:spPr>
      </p:pic>
      <p:sp>
        <p:nvSpPr>
          <p:cNvPr id="3" name="Правая фигурная скобка 2"/>
          <p:cNvSpPr/>
          <p:nvPr/>
        </p:nvSpPr>
        <p:spPr>
          <a:xfrm>
            <a:off x="7725640" y="1413035"/>
            <a:ext cx="665018" cy="1371600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" name="TextBox 3"/>
          <p:cNvSpPr txBox="1"/>
          <p:nvPr/>
        </p:nvSpPr>
        <p:spPr>
          <a:xfrm>
            <a:off x="7990609" y="1532659"/>
            <a:ext cx="11533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/>
              <a:t>Теория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90608" y="2990674"/>
            <a:ext cx="115339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/>
              <a:t>Анализ - Ответ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24692" y="3396779"/>
            <a:ext cx="5507182" cy="2078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124692" y="3695863"/>
            <a:ext cx="4717472" cy="1039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288973" y="3706255"/>
            <a:ext cx="2275609" cy="1039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авая фигурная скобка 11"/>
          <p:cNvSpPr/>
          <p:nvPr/>
        </p:nvSpPr>
        <p:spPr>
          <a:xfrm>
            <a:off x="7821758" y="3075697"/>
            <a:ext cx="379268" cy="524753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" name="Объект 3"/>
          <p:cNvSpPr txBox="1">
            <a:spLocks/>
          </p:cNvSpPr>
          <p:nvPr/>
        </p:nvSpPr>
        <p:spPr>
          <a:xfrm>
            <a:off x="0" y="914339"/>
            <a:ext cx="8468591" cy="592169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700" b="1" dirty="0"/>
              <a:t>Линия 25. Исследовательские задачи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64674" y="4494524"/>
            <a:ext cx="5554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/>
              <a:t>Будут включены исследовательские задачи</a:t>
            </a:r>
          </a:p>
        </p:txBody>
      </p:sp>
    </p:spTree>
    <p:extLst>
      <p:ext uri="{BB962C8B-B14F-4D97-AF65-F5344CB8AC3E}">
        <p14:creationId xmlns:p14="http://schemas.microsoft.com/office/powerpoint/2010/main" val="406315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6331" t="25847" r="4740" b="8267"/>
          <a:stretch>
            <a:fillRect/>
          </a:stretch>
        </p:blipFill>
        <p:spPr bwMode="auto">
          <a:xfrm>
            <a:off x="552203" y="1699805"/>
            <a:ext cx="7113611" cy="405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03712" y="994410"/>
            <a:ext cx="66718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/>
              <a:t>Вызывает затруднения у участников экзамена, дают нечеткие, односложные ответы, чаще на 1 балл </a:t>
            </a:r>
          </a:p>
        </p:txBody>
      </p:sp>
    </p:spTree>
    <p:extLst>
      <p:ext uri="{BB962C8B-B14F-4D97-AF65-F5344CB8AC3E}">
        <p14:creationId xmlns:p14="http://schemas.microsoft.com/office/powerpoint/2010/main" val="406262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3"/>
          <p:cNvSpPr txBox="1">
            <a:spLocks/>
          </p:cNvSpPr>
          <p:nvPr/>
        </p:nvSpPr>
        <p:spPr>
          <a:xfrm>
            <a:off x="301336" y="1106745"/>
            <a:ext cx="8468591" cy="592169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700" b="1" dirty="0"/>
              <a:t>Линия 27. Задачи на генетический код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066" y="1612217"/>
            <a:ext cx="857250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Усложнение</a:t>
            </a:r>
            <a:r>
              <a:rPr lang="ru-RU" sz="2400" dirty="0"/>
              <a:t>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в условии задачи есть мутации (</a:t>
            </a:r>
            <a:r>
              <a:rPr lang="ru-RU" sz="2400" b="1" dirty="0"/>
              <a:t>не одна, на два триплета</a:t>
            </a:r>
            <a:r>
              <a:rPr lang="ru-RU" sz="2400" dirty="0"/>
              <a:t>),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описание свойств генетического кода (избыточность, специфичность и др.)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задачи с 5</a:t>
            </a:r>
            <a:r>
              <a:rPr lang="ru-RU" sz="2700" dirty="0"/>
              <a:t> и 3 штрих концами ДНК и РНК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385463" y="1106744"/>
            <a:ext cx="384464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250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8763" y="4449096"/>
            <a:ext cx="8271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Проблемы: Оформление! Путают тире и запятые!</a:t>
            </a:r>
          </a:p>
          <a:p>
            <a:endParaRPr lang="ru-RU" sz="2400" b="1" dirty="0"/>
          </a:p>
          <a:p>
            <a:r>
              <a:rPr lang="ru-RU" sz="2400" b="1" dirty="0"/>
              <a:t>Все виды РНК – НЕ ПОНИМАЮТ УСЛОВИЕ!  </a:t>
            </a:r>
          </a:p>
        </p:txBody>
      </p:sp>
    </p:spTree>
    <p:extLst>
      <p:ext uri="{BB962C8B-B14F-4D97-AF65-F5344CB8AC3E}">
        <p14:creationId xmlns:p14="http://schemas.microsoft.com/office/powerpoint/2010/main" val="241167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39" y="19271"/>
            <a:ext cx="5891629" cy="368226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46</a:t>
            </a:fld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177" y="2636912"/>
            <a:ext cx="6300719" cy="393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2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4904"/>
            <a:ext cx="6300719" cy="3937949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07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8094518" cy="503959"/>
          </a:xfrm>
        </p:spPr>
        <p:txBody>
          <a:bodyPr>
            <a:normAutofit/>
          </a:bodyPr>
          <a:lstStyle/>
          <a:p>
            <a:r>
              <a:rPr lang="ru-RU" sz="2700" b="1" cap="all" dirty="0">
                <a:solidFill>
                  <a:schemeClr val="tx2">
                    <a:lumMod val="50000"/>
                  </a:schemeClr>
                </a:solidFill>
              </a:rPr>
              <a:t> типичные Ошибки экзаменующихся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99" y="1327483"/>
            <a:ext cx="3963531" cy="460436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1" indent="0" defTabSz="342900">
              <a:buClr>
                <a:schemeClr val="bg2">
                  <a:lumMod val="50000"/>
                </a:schemeClr>
              </a:buClr>
              <a:buNone/>
              <a:defRPr/>
            </a:pPr>
            <a:r>
              <a:rPr lang="ru-RU" sz="1800" b="1" dirty="0">
                <a:solidFill>
                  <a:schemeClr val="tx1"/>
                </a:solidFill>
              </a:rPr>
              <a:t>Исполнительские ошибки</a:t>
            </a:r>
          </a:p>
          <a:p>
            <a:pPr marL="257175" lvl="1" indent="-257175" defTabSz="3429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sz="1800" dirty="0">
                <a:solidFill>
                  <a:schemeClr val="tx1"/>
                </a:solidFill>
              </a:rPr>
              <a:t>связаны с не умением выпускников организовать свою работу при выполнении заданий </a:t>
            </a:r>
          </a:p>
          <a:p>
            <a:pPr marL="257175" lvl="1" indent="-257175" defTabSz="3429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sz="1800" dirty="0">
                <a:solidFill>
                  <a:schemeClr val="tx1"/>
                </a:solidFill>
              </a:rPr>
              <a:t> не пониманием значимости чтения общей инструкции  и инструкции к предложенным заданиям</a:t>
            </a:r>
          </a:p>
          <a:p>
            <a:pPr marL="257175" lvl="1" indent="-257175" defTabSz="3429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sz="1800" dirty="0">
                <a:solidFill>
                  <a:schemeClr val="tx1"/>
                </a:solidFill>
              </a:rPr>
              <a:t>не соблюдением временных интервалов выполнения заданий и записи ответов в соответствии с инструкцией к заданию и  его номером</a:t>
            </a:r>
          </a:p>
          <a:p>
            <a:pPr marL="257175" lvl="1" indent="-257175" defTabSz="3429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sz="1800" dirty="0">
                <a:solidFill>
                  <a:schemeClr val="tx1"/>
                </a:solidFill>
              </a:rPr>
              <a:t>почерк неразборчивый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499991" y="1327483"/>
            <a:ext cx="4517907" cy="46043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34290" rIns="0" bIns="3429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342900">
              <a:lnSpc>
                <a:spcPct val="100000"/>
              </a:lnSpc>
              <a:buClr>
                <a:schemeClr val="bg2">
                  <a:lumMod val="50000"/>
                </a:schemeClr>
              </a:buClr>
              <a:buNone/>
              <a:defRPr/>
            </a:pPr>
            <a:r>
              <a:rPr lang="ru-RU" b="1" dirty="0">
                <a:solidFill>
                  <a:schemeClr val="tx1"/>
                </a:solidFill>
              </a:rPr>
              <a:t>Содержательные ошибки</a:t>
            </a:r>
          </a:p>
          <a:p>
            <a:pPr marL="257175" lvl="1" indent="-257175" defTabSz="342900">
              <a:lnSpc>
                <a:spcPct val="10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schemeClr val="tx1"/>
                </a:solidFill>
              </a:rPr>
              <a:t>неверный ответ на поставленный вопрос</a:t>
            </a:r>
          </a:p>
          <a:p>
            <a:pPr marL="257175" lvl="1" indent="-257175" defTabSz="342900">
              <a:lnSpc>
                <a:spcPct val="10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schemeClr val="tx1"/>
                </a:solidFill>
              </a:rPr>
              <a:t>бытовые объяснения</a:t>
            </a:r>
          </a:p>
          <a:p>
            <a:pPr marL="257175" lvl="1" indent="-257175" defTabSz="342900">
              <a:lnSpc>
                <a:spcPct val="10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schemeClr val="tx1"/>
                </a:solidFill>
              </a:rPr>
              <a:t>фантазийные версии ответов</a:t>
            </a:r>
          </a:p>
          <a:p>
            <a:pPr marL="257175" lvl="1" indent="-257175" defTabSz="342900">
              <a:lnSpc>
                <a:spcPct val="10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schemeClr val="tx1"/>
                </a:solidFill>
              </a:rPr>
              <a:t>не владеет информацией об объекте, указанном в вопросе</a:t>
            </a:r>
          </a:p>
          <a:p>
            <a:pPr marL="257175" lvl="1" indent="-257175" defTabSz="342900">
              <a:lnSpc>
                <a:spcPct val="10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schemeClr val="tx1"/>
                </a:solidFill>
              </a:rPr>
              <a:t>работа с рисунками и схемами изображённого </a:t>
            </a:r>
          </a:p>
          <a:p>
            <a:pPr marL="257175" lvl="1" indent="-257175" defTabSz="342900">
              <a:lnSpc>
                <a:spcPct val="10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schemeClr val="tx1"/>
                </a:solidFill>
              </a:rPr>
              <a:t>объекта, процесса, явления  с избыточной и недостаточной знаковой информацией по структуре объекта, процесса, явления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5656" y="6117950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МЕДЛЕННОЕ МЫШЛЕНИЕ</a:t>
            </a:r>
          </a:p>
          <a:p>
            <a:pPr algn="ctr"/>
            <a:r>
              <a:rPr lang="ru-RU" b="1" dirty="0" smtClean="0"/>
              <a:t>МОТИВАЦИЯ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9220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7786" t="14608" r="7988" b="1724"/>
          <a:stretch/>
        </p:blipFill>
        <p:spPr>
          <a:xfrm>
            <a:off x="114400" y="1143000"/>
            <a:ext cx="8568952" cy="453650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15616" y="476672"/>
            <a:ext cx="4680520" cy="503959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cap="all" dirty="0" smtClean="0">
                <a:solidFill>
                  <a:schemeClr val="tx2">
                    <a:lumMod val="50000"/>
                  </a:schemeClr>
                </a:solidFill>
              </a:rPr>
              <a:t> российский учебник</a:t>
            </a:r>
            <a:endParaRPr lang="ru-RU" sz="2700" b="1" cap="all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86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6" y="476672"/>
          <a:ext cx="8352928" cy="5504229"/>
        </p:xfrm>
        <a:graphic>
          <a:graphicData uri="http://schemas.openxmlformats.org/drawingml/2006/table">
            <a:tbl>
              <a:tblPr/>
              <a:tblGrid>
                <a:gridCol w="580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1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2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2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75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89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marL="120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Содержание задания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640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Средний </a:t>
                      </a:r>
                      <a:r>
                        <a:rPr lang="ru-RU" sz="1600" smtClean="0"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vert="vert27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«2»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vert="vert27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«3»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vert="vert27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«4»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vert="vert27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«5»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vert="vert27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816">
                <a:tc>
                  <a:txBody>
                    <a:bodyPr/>
                    <a:lstStyle/>
                    <a:p>
                      <a:pPr marR="127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Роль биологии в формировании современной естественнонаучной картины мира, в практической деятельности людей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88,58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33,33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62,15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87,46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96,84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528">
                <a:tc>
                  <a:txBody>
                    <a:bodyPr/>
                    <a:lstStyle/>
                    <a:p>
                      <a:pPr marR="127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Клеточное строение организмов как доказательство их родства, единства живой природы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82,33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33,33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62,62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78,89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91,13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816">
                <a:tc>
                  <a:txBody>
                    <a:bodyPr/>
                    <a:lstStyle/>
                    <a:p>
                      <a:pPr marR="127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Признаки организмов. Одноклеточные и многоклеточные организмы. Царство Бактерии. Царство Грибы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84,74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62,62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83,16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93,2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242">
                <a:tc>
                  <a:txBody>
                    <a:bodyPr/>
                    <a:lstStyle/>
                    <a:p>
                      <a:pPr marR="127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Царство Растения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91,11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66,67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67,29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90,36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98,13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242">
                <a:tc>
                  <a:txBody>
                    <a:bodyPr/>
                    <a:lstStyle/>
                    <a:p>
                      <a:pPr marR="127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Царство Растения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88,37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33,33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59,81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87,11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97,33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242">
                <a:tc>
                  <a:txBody>
                    <a:bodyPr/>
                    <a:lstStyle/>
                    <a:p>
                      <a:pPr marR="127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Царство Животные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96,42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66,67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85,51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96,75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99,03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242">
                <a:tc>
                  <a:txBody>
                    <a:bodyPr/>
                    <a:lstStyle/>
                    <a:p>
                      <a:pPr marR="127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Царство Животные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87,69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33,33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60,75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85,37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97,33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07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958" r="895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111552" y="2600908"/>
            <a:ext cx="4032448" cy="1656184"/>
          </a:xfrm>
        </p:spPr>
        <p:txBody>
          <a:bodyPr>
            <a:noAutofit/>
          </a:bodyPr>
          <a:lstStyle/>
          <a:p>
            <a:r>
              <a:rPr lang="ru-RU" sz="2400" dirty="0" smtClean="0"/>
              <a:t>ТОТ УРОВЕНЬ МЫШЛЕНИЯ, КОТОРЫЙ СОЗДАЛ ПРОБЛЕМУ – НЕ МОЖЕТ ЕЕ РЕШИТЬ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8296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11727" y="911640"/>
            <a:ext cx="7980218" cy="422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257175"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При подготовке в ЕГЭ по биологии целесообразно проработать темы, ежегодно вызывающие затруднения у экзаменуемых: </a:t>
            </a:r>
            <a:r>
              <a:rPr lang="ru-RU" sz="15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матричный синтез белка, реализация наследственной информации, эволюция органического мира, система и многообразие органического мира, эволюционные факторы географического видообразования. </a:t>
            </a:r>
          </a:p>
          <a:p>
            <a:pPr indent="257175" algn="just" defTabSz="685800" fontAlgn="base">
              <a:spcBef>
                <a:spcPct val="0"/>
              </a:spcBef>
              <a:spcAft>
                <a:spcPct val="0"/>
              </a:spcAft>
            </a:pPr>
            <a:endParaRPr lang="ru-RU" sz="1500" dirty="0">
              <a:latin typeface="Arial" pitchFamily="34" charset="0"/>
              <a:cs typeface="Arial" pitchFamily="34" charset="0"/>
            </a:endParaRPr>
          </a:p>
          <a:p>
            <a:pPr indent="257175"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 Следует уделить большее внимание </a:t>
            </a:r>
            <a:r>
              <a:rPr lang="ru-RU" sz="15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практико-ориентированным заданиям</a:t>
            </a:r>
            <a:r>
              <a:rPr lang="ru-RU" sz="15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indent="257175"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ru-RU" sz="1500" dirty="0">
              <a:latin typeface="Arial" pitchFamily="34" charset="0"/>
              <a:cs typeface="Arial" pitchFamily="34" charset="0"/>
            </a:endParaRPr>
          </a:p>
          <a:p>
            <a:pPr indent="257175"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 Для успешного решения задач по цитологии и молекулярным основам наследственности необходимо повторить учебный материал </a:t>
            </a:r>
            <a:r>
              <a:rPr lang="ru-RU" sz="15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митозе, мейозе, циклах развития растений,</a:t>
            </a:r>
            <a:r>
              <a:rPr lang="ru-RU" sz="15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передаче наследственной информации в процессе биосинтеза белка. </a:t>
            </a:r>
          </a:p>
          <a:p>
            <a:pPr indent="257175"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500" dirty="0">
              <a:latin typeface="Arial" pitchFamily="34" charset="0"/>
              <a:cs typeface="Arial" pitchFamily="34" charset="0"/>
            </a:endParaRPr>
          </a:p>
          <a:p>
            <a:pPr indent="257175"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12. Для подготовки к выполнению заданий со свободным развернутым ответом необходимо научить учащихся вникать в суть вопроса. Очень многое зависит от правильного прочтения вопроса. Необходимо научить </a:t>
            </a:r>
            <a:r>
              <a:rPr lang="ru-RU" sz="15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внимательно читать условие задания</a:t>
            </a:r>
            <a:r>
              <a:rPr lang="ru-RU" sz="15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затем пересказать смысл этого задания, прежде чем приступать к ответу. В ходе подготовки следует учить кратко, обоснованно и по существу поставленного вопроса письменно излагать свои мысли, применять теоретические знания на практике, в новых ситуациях, связанных с повседневной жизнью, а также при решении биологических задач. 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9987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34389" y="1551801"/>
            <a:ext cx="7989125" cy="353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257175"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13. </a:t>
            </a:r>
            <a:r>
              <a:rPr lang="ru-RU" sz="15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Подготовку к единому государственному экзамену </a:t>
            </a:r>
            <a:r>
              <a:rPr lang="ru-RU" sz="15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следует начинать не в 11 классе, а </a:t>
            </a:r>
            <a:r>
              <a:rPr lang="ru-RU" sz="15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гораздо раньше</a:t>
            </a:r>
            <a:r>
              <a:rPr lang="ru-RU" sz="15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уже в ходе подготовки к государственной итоговой аттестации при окончании 9 класса. Данные государственной (итоговой) аттестации выпускников основной школы в новой форме в масштабе Российской Федерации </a:t>
            </a:r>
            <a:r>
              <a:rPr lang="ru-RU" sz="15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коррелируют</a:t>
            </a:r>
            <a:r>
              <a:rPr lang="ru-RU" sz="15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результатами ЕГЭ. ГИА-9 и ЕГЭ по биологии проверяют одинаковое содержание общебиологических знаний и умений, сохраняют преемственность. Поэтому необходимо ориентировать выпускников 9 классов на подготовку и сдачу ГИА-9 с тем, чтобы легче было в 11 классе сдать ЕГЭ.</a:t>
            </a:r>
          </a:p>
          <a:p>
            <a:pPr indent="257175" algn="just" defTabSz="685800" fontAlgn="base">
              <a:spcBef>
                <a:spcPct val="0"/>
              </a:spcBef>
              <a:spcAft>
                <a:spcPct val="0"/>
              </a:spcAft>
            </a:pPr>
            <a:endParaRPr lang="ru-RU" sz="15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257175"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14. Используя рекомендованную учебную литературу, обеспечить </a:t>
            </a:r>
            <a:r>
              <a:rPr lang="ru-RU" sz="15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повторение и закрепление </a:t>
            </a:r>
            <a:r>
              <a:rPr lang="ru-RU" sz="15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материала по биологии по всем содержательным блокам единого государственного экзамена, необходимо использовать учебники нескольких рекомендованных линий, так как объем изложенного материала в них различается. Необходимо взять за основу учебники линии В.В.Пасечника  и Н.И.Сонина, как учебники для усвоения материала  высокого уровня сложности и дополнительно использовать пособия по тренировочным тестам, подготовленные авторами-составителями КИМ ЕГЭ.</a:t>
            </a:r>
          </a:p>
        </p:txBody>
      </p:sp>
    </p:spTree>
    <p:extLst>
      <p:ext uri="{BB962C8B-B14F-4D97-AF65-F5344CB8AC3E}">
        <p14:creationId xmlns:p14="http://schemas.microsoft.com/office/powerpoint/2010/main" val="1551494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1" y="476672"/>
          <a:ext cx="8892479" cy="5754594"/>
        </p:xfrm>
        <a:graphic>
          <a:graphicData uri="http://schemas.openxmlformats.org/drawingml/2006/table">
            <a:tbl>
              <a:tblPr/>
              <a:tblGrid>
                <a:gridCol w="618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1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70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1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70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18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19102">
                <a:tc>
                  <a:txBody>
                    <a:bodyPr/>
                    <a:lstStyle/>
                    <a:p>
                      <a:pPr marL="120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Содержание задания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640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Средний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vert="vert27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«2»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vert="vert27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«3»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vert="vert27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«4»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vert="vert27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«5»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vert="vert27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102">
                <a:tc>
                  <a:txBody>
                    <a:bodyPr/>
                    <a:lstStyle/>
                    <a:p>
                      <a:pPr marR="127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Общий план строения и процессы жизнедеятельности. Сходство человека с животными и отличие от них. Размножение и развитие организма человека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95,48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33,33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85,05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94,66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99,27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528">
                <a:tc>
                  <a:txBody>
                    <a:bodyPr/>
                    <a:lstStyle/>
                    <a:p>
                      <a:pPr marR="127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Нейрогуморальная регуляция процессов жизнедеятельности организма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89,37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63,55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86,64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99,27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242">
                <a:tc>
                  <a:txBody>
                    <a:bodyPr/>
                    <a:lstStyle/>
                    <a:p>
                      <a:pPr marL="6223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Опора и движение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78,06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43,93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75,84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89,55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242">
                <a:tc>
                  <a:txBody>
                    <a:bodyPr/>
                    <a:lstStyle/>
                    <a:p>
                      <a:pPr marL="647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Внутренняя среда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87,9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66,67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53,74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86,06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98,87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242">
                <a:tc>
                  <a:txBody>
                    <a:bodyPr/>
                    <a:lstStyle/>
                    <a:p>
                      <a:pPr marL="6223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Транспорт веществ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85,27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54,67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82,35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96,6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242">
                <a:tc>
                  <a:txBody>
                    <a:bodyPr/>
                    <a:lstStyle/>
                    <a:p>
                      <a:pPr marL="6223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Питание. Дыхание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83,69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45,79</a:t>
                      </a: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80,49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97,21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242">
                <a:tc>
                  <a:txBody>
                    <a:bodyPr/>
                    <a:lstStyle/>
                    <a:p>
                      <a:pPr marL="6223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Обмен веществ. Выделение. Покровы тела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90,95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33,33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66,36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89,66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98,91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242">
                <a:tc>
                  <a:txBody>
                    <a:bodyPr/>
                    <a:lstStyle/>
                    <a:p>
                      <a:pPr marL="6223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Органы чувств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77,49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33,33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kumimoji="0" lang="ru-RU" sz="1800" b="1" kern="1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1,78</a:t>
                      </a: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73,29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93,92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242">
                <a:tc>
                  <a:txBody>
                    <a:bodyPr/>
                    <a:lstStyle/>
                    <a:p>
                      <a:pPr marL="6223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Психология и поведение человека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66,39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31,31</a:t>
                      </a:r>
                      <a:endParaRPr lang="ru-RU" sz="1800" b="1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61,32</a:t>
                      </a:r>
                      <a:endParaRPr lang="ru-RU" sz="1800" b="1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81,04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7816">
                <a:tc>
                  <a:txBody>
                    <a:bodyPr/>
                    <a:lstStyle/>
                    <a:p>
                      <a:pPr marL="6223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Соблюдение санитарно-гигиенических норм и правил здорового образа жизни. Приемы оказания первой доврачебной помощи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42,03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46,26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41,23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41,92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147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548682"/>
          <a:ext cx="8640958" cy="6283702"/>
        </p:xfrm>
        <a:graphic>
          <a:graphicData uri="http://schemas.openxmlformats.org/drawingml/2006/table">
            <a:tbl>
              <a:tblPr/>
              <a:tblGrid>
                <a:gridCol w="934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1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99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01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24134">
                <a:tc>
                  <a:txBody>
                    <a:bodyPr/>
                    <a:lstStyle/>
                    <a:p>
                      <a:pPr marL="120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Содержание задания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640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Средний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vert="vert27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«2»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vert="vert27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«3»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vert="vert27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«4»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vert="vert27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«5»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vert="vert27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4267">
                <a:tc>
                  <a:txBody>
                    <a:bodyPr/>
                    <a:lstStyle/>
                    <a:p>
                      <a:pPr marL="6223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Влияние экологических факторов на организмы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79,75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46,26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76,77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91,74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1325">
                <a:tc>
                  <a:txBody>
                    <a:bodyPr/>
                    <a:lstStyle/>
                    <a:p>
                      <a:pPr marL="6223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Экосистемная организация живой природы. Биосфера. Учение об эволюции органического мира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92,21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33,33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71,03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91,87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98,9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1325">
                <a:tc>
                  <a:txBody>
                    <a:bodyPr/>
                    <a:lstStyle/>
                    <a:p>
                      <a:pPr marL="6223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Умение интерпретировать результаты научных исследований, представленные в графической форме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75,22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49,07</a:t>
                      </a: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71,2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86,51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8384">
                <a:tc>
                  <a:txBody>
                    <a:bodyPr/>
                    <a:lstStyle/>
                    <a:p>
                      <a:pPr marL="6223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Умение определять структуру объекта, выделять значимые функциональные связи и отношения между частями целого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85,11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47,66</a:t>
                      </a: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83,04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97,33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4267">
                <a:tc>
                  <a:txBody>
                    <a:bodyPr/>
                    <a:lstStyle/>
                    <a:p>
                      <a:pPr marL="6223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Умение оценивать правильность биологических суждений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73,38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33,33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31,78</a:t>
                      </a: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68,01</a:t>
                      </a: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89,91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68" marR="32742" marT="33954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52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23528" y="620688"/>
            <a:ext cx="8352928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экзамена с разным уровнем подготовки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хорошо справляются с заданиями 4,6,11: без труда находят определение почки растений (4); знают классы типа Членистоногие (6); указывают причину малокровия (11).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7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86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Плохо подготовленные участники экзамена неверно отвечают или не приступают к заданиям 3,9,10,12,13,16,17,21: не владеют знаниями о строении скелета (9), функционировании вегетативной нервной системы (10), строения и физиологии клетки (3,21), динамического стереотипа (16), профилактических мер при развитии плоскостопия (17)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Надо отметить, что в заданиях 16 и 17 допускают ошибки представители всех групп участников ОГЭ 2019 года.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результатов выполнения </a:t>
            </a:r>
            <a:r>
              <a:rPr lang="ru-RU" sz="1700" b="1" dirty="0" smtClean="0">
                <a:solidFill>
                  <a:srgbClr val="86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заданий 20 и 21 выявил слабые умения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интерпретировать данные графика и работать с таблицей у групп, экзаменующихся со недостаточно хорошей подготовкой. «Сильные» дети успешны в этих заданиях. </a:t>
            </a: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Оценка истинности суждения в вопросе 22 требует глубокого и точного понимания биологического явления, что формируется с большим трудом в отношении объемного биологического материала, особенно в отношении процессов жизнедеятельности. Традиционно трудным оказалось проявить требуемое умение при выполнении задания, касающееся </a:t>
            </a:r>
            <a:r>
              <a:rPr lang="ru-RU" sz="1700" b="1" dirty="0" smtClean="0">
                <a:solidFill>
                  <a:srgbClr val="86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особенностям гуморальной регуляции функций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организма человека, группе детей, написавших экзамен на «2», «3», «4». 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41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0" y="188640"/>
          <a:ext cx="889248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4298753"/>
            <a:ext cx="9144000" cy="23083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08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23.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признаки человека как представителя класса Млекопитающие -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множественный выбор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508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24. выбор признаков строения и  образа жизни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вида гадюки обыкновенной. Выбирали поведение и физиологию</a:t>
            </a:r>
          </a:p>
          <a:p>
            <a:pPr marL="0" marR="0" lvl="0" indent="3508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25. соответствие особенностей царств Растения и Животные </a:t>
            </a:r>
          </a:p>
          <a:p>
            <a:pPr marL="0" marR="0" lvl="0" indent="3508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26.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установление последовательности действий в эксперименте по доказательству образование крахмала на свету </a:t>
            </a:r>
          </a:p>
          <a:p>
            <a:pPr marL="0" marR="0" lvl="0" indent="3508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27. недостающие термины в текст «Систематические категории» </a:t>
            </a:r>
          </a:p>
          <a:p>
            <a:pPr marL="0" marR="0" lvl="0" indent="3508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28.соотношение морфологических признаков листа черники с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предложенными моделями.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23528" y="5445224"/>
            <a:ext cx="576064" cy="288032"/>
          </a:xfrm>
          <a:prstGeom prst="ellipse">
            <a:avLst/>
          </a:prstGeom>
          <a:noFill/>
          <a:ln w="38100"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17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1650</TotalTime>
  <Words>2753</Words>
  <Application>Microsoft Office PowerPoint</Application>
  <PresentationFormat>Экран (4:3)</PresentationFormat>
  <Paragraphs>603</Paragraphs>
  <Slides>52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61" baseType="lpstr">
      <vt:lpstr>Arial</vt:lpstr>
      <vt:lpstr>Calibri</vt:lpstr>
      <vt:lpstr>Georgia</vt:lpstr>
      <vt:lpstr>Times New Roman</vt:lpstr>
      <vt:lpstr>Trebuchet MS</vt:lpstr>
      <vt:lpstr>Verdana</vt:lpstr>
      <vt:lpstr>Wingdings</vt:lpstr>
      <vt:lpstr>Wingdings 2</vt:lpstr>
      <vt:lpstr>Городская</vt:lpstr>
      <vt:lpstr>Актуальные проблемы итоговой аттестации и пути их решения</vt:lpstr>
      <vt:lpstr>ЕГЭ  и  ОГЭ</vt:lpstr>
      <vt:lpstr>Сравнение результатов ОГЭ по биологии в Республике Татарстан 2017-2019 гг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в заданиями №№2-19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Задания 27. Объяснение роли биологии в современном мире</vt:lpstr>
      <vt:lpstr>Задания 28. Работа с текстом биологического содержания</vt:lpstr>
      <vt:lpstr>Задания 29. Статистические данные, представленные в табличной форме</vt:lpstr>
      <vt:lpstr>Задание 30. Решать учебные задачи. Определение энерготрат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типичные Ошибки экзаменующихся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ОГЭ 9 класс</dc:title>
  <dc:creator>Z</dc:creator>
  <cp:lastModifiedBy>Гульфия Ахвердиева</cp:lastModifiedBy>
  <cp:revision>177</cp:revision>
  <dcterms:created xsi:type="dcterms:W3CDTF">2019-12-02T15:10:33Z</dcterms:created>
  <dcterms:modified xsi:type="dcterms:W3CDTF">2020-04-04T07:45:29Z</dcterms:modified>
</cp:coreProperties>
</file>