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79" r:id="rId2"/>
    <p:sldId id="523" r:id="rId3"/>
    <p:sldId id="510" r:id="rId4"/>
    <p:sldId id="512" r:id="rId5"/>
    <p:sldId id="513" r:id="rId6"/>
    <p:sldId id="495" r:id="rId7"/>
    <p:sldId id="496" r:id="rId8"/>
    <p:sldId id="514" r:id="rId9"/>
    <p:sldId id="498" r:id="rId10"/>
    <p:sldId id="499" r:id="rId11"/>
    <p:sldId id="501" r:id="rId12"/>
    <p:sldId id="502" r:id="rId13"/>
    <p:sldId id="504" r:id="rId14"/>
    <p:sldId id="505" r:id="rId15"/>
    <p:sldId id="506" r:id="rId16"/>
    <p:sldId id="476" r:id="rId17"/>
    <p:sldId id="515" r:id="rId18"/>
    <p:sldId id="516" r:id="rId19"/>
    <p:sldId id="517" r:id="rId20"/>
    <p:sldId id="518" r:id="rId21"/>
    <p:sldId id="519" r:id="rId22"/>
    <p:sldId id="520" r:id="rId23"/>
    <p:sldId id="521" r:id="rId24"/>
    <p:sldId id="522" r:id="rId25"/>
    <p:sldId id="477" r:id="rId26"/>
    <p:sldId id="480" r:id="rId27"/>
  </p:sldIdLst>
  <p:sldSz cx="9144000" cy="5143500" type="screen16x9"/>
  <p:notesSz cx="9866313" cy="67357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4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3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5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15" algn="l" defTabSz="91428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857" algn="l" defTabSz="91428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00" algn="l" defTabSz="91428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143" algn="l" defTabSz="91428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2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39" autoAdjust="0"/>
    <p:restoredTop sz="94624" autoAdjust="0"/>
  </p:normalViewPr>
  <p:slideViewPr>
    <p:cSldViewPr>
      <p:cViewPr>
        <p:scale>
          <a:sx n="100" d="100"/>
          <a:sy n="100" d="100"/>
        </p:scale>
        <p:origin x="-1944" y="-10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275561" cy="336631"/>
          </a:xfrm>
          <a:prstGeom prst="rect">
            <a:avLst/>
          </a:prstGeom>
        </p:spPr>
        <p:txBody>
          <a:bodyPr vert="horz" lIns="90760" tIns="45380" rIns="90760" bIns="453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9167" y="2"/>
            <a:ext cx="4275560" cy="336631"/>
          </a:xfrm>
          <a:prstGeom prst="rect">
            <a:avLst/>
          </a:prstGeom>
        </p:spPr>
        <p:txBody>
          <a:bodyPr vert="horz" lIns="90760" tIns="45380" rIns="90760" bIns="453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962399-C8BC-4F17-8E82-6EE15C326452}" type="datetimeFigureOut">
              <a:rPr lang="ru-RU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397561"/>
            <a:ext cx="4275561" cy="336631"/>
          </a:xfrm>
          <a:prstGeom prst="rect">
            <a:avLst/>
          </a:prstGeom>
        </p:spPr>
        <p:txBody>
          <a:bodyPr vert="horz" lIns="90760" tIns="45380" rIns="90760" bIns="453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9167" y="6397561"/>
            <a:ext cx="4275560" cy="336631"/>
          </a:xfrm>
          <a:prstGeom prst="rect">
            <a:avLst/>
          </a:prstGeom>
        </p:spPr>
        <p:txBody>
          <a:bodyPr vert="horz" lIns="90760" tIns="45380" rIns="90760" bIns="453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7B2F5B-3709-4CA7-80BA-1E1EE49302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670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275561" cy="336631"/>
          </a:xfrm>
          <a:prstGeom prst="rect">
            <a:avLst/>
          </a:prstGeom>
        </p:spPr>
        <p:txBody>
          <a:bodyPr vert="horz" lIns="90760" tIns="45380" rIns="90760" bIns="453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9167" y="2"/>
            <a:ext cx="4275560" cy="336631"/>
          </a:xfrm>
          <a:prstGeom prst="rect">
            <a:avLst/>
          </a:prstGeom>
        </p:spPr>
        <p:txBody>
          <a:bodyPr vert="horz" lIns="90760" tIns="45380" rIns="90760" bIns="453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4DA860D-5876-4857-BD8B-E547AE27A48D}" type="datetimeFigureOut">
              <a:rPr lang="ru-RU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2400" y="506413"/>
            <a:ext cx="4481513" cy="2522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0" tIns="45380" rIns="90760" bIns="4538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792" y="3199569"/>
            <a:ext cx="7892733" cy="3031251"/>
          </a:xfrm>
          <a:prstGeom prst="rect">
            <a:avLst/>
          </a:prstGeom>
        </p:spPr>
        <p:txBody>
          <a:bodyPr vert="horz" lIns="90760" tIns="45380" rIns="90760" bIns="4538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6397561"/>
            <a:ext cx="4275561" cy="336631"/>
          </a:xfrm>
          <a:prstGeom prst="rect">
            <a:avLst/>
          </a:prstGeom>
        </p:spPr>
        <p:txBody>
          <a:bodyPr vert="horz" lIns="90760" tIns="45380" rIns="90760" bIns="453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9167" y="6397561"/>
            <a:ext cx="4275560" cy="336631"/>
          </a:xfrm>
          <a:prstGeom prst="rect">
            <a:avLst/>
          </a:prstGeom>
        </p:spPr>
        <p:txBody>
          <a:bodyPr vert="horz" lIns="90760" tIns="45380" rIns="90760" bIns="453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74203FE-C283-446F-92D0-FDE0EC0F0F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10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5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2924A-7BFF-4905-B031-F33875F23C50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C4B2E-EB75-4C87-9883-51863D5A52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B4982-9A40-46D5-9321-D11E2C77E275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A1CCC-AFA9-4FDA-8B62-FC5E18386F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594B-4F16-46CA-9A34-FEB316613791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DCE15-23C1-4D20-8AF6-D1309CBA70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70263-73C3-454E-9F21-836FD2FF9AC9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FAABA-FA5A-4944-940C-A8188472EE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EE9FD-5F20-498F-BFF1-DB83567B694D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48F1-1100-49AA-8C55-8E5014CA4F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02598-C5ED-4528-9056-49C35A5F2682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0E628-C5C7-4B60-B17A-B22C62CD71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B9AD3-892C-4C65-BAE8-BFC7E526F2FE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65D19-AF58-43B0-8B79-A99A238AC3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D62B9-F1D8-449F-9FC6-F52FCC3258FC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567F5-858E-4E7B-8B08-27FEE6681E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CB962-A47C-4BEB-95AC-027BCAA18A9C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4E9A0-85AD-4505-B83A-02C4E308E7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00B38-B4C1-4A49-8FDA-76B1087917CC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93057-643D-461D-953C-DA18A034BA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8" indent="0">
              <a:buNone/>
              <a:defRPr sz="2400"/>
            </a:lvl3pPr>
            <a:lvl4pPr marL="1371430" indent="0">
              <a:buNone/>
              <a:defRPr sz="2000"/>
            </a:lvl4pPr>
            <a:lvl5pPr marL="1828574" indent="0">
              <a:buNone/>
              <a:defRPr sz="2000"/>
            </a:lvl5pPr>
            <a:lvl6pPr marL="2285715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3AC75-28AA-4E63-9614-F81AFEB99D5E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F8DC-6400-4DEE-9791-C00267FF7B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8EE67E-BC8A-4832-8C6F-62AEF71DC4FE}" type="datetime1">
              <a:rPr lang="ru-RU" smtClean="0"/>
              <a:pPr>
                <a:defRPr/>
              </a:pPr>
              <a:t>22.09.2016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0472C7-F08E-4ADF-ADF4-B65F1AD3C7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4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7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57" indent="-342857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9" indent="-28571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4" indent="-22857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5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cid:2:13084:5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cid:2:13084:0" TargetMode="Externa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" y="2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142847" y="1275606"/>
            <a:ext cx="8786873" cy="1938962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Региональная 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система оценки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качества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образования </a:t>
            </a:r>
            <a:endParaRPr lang="ru-RU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Республике Татарстан</a:t>
            </a:r>
            <a:endParaRPr lang="ru-RU" sz="40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918497" y="3579862"/>
            <a:ext cx="4702175" cy="1512094"/>
          </a:xfrm>
          <a:prstGeom prst="rect">
            <a:avLst/>
          </a:prstGeom>
          <a:ln>
            <a:noFill/>
          </a:ln>
          <a:effectLst/>
        </p:spPr>
        <p:txBody>
          <a:bodyPr lIns="91410" tIns="45705" rIns="91410" bIns="4570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Т.Т.Федорова, </a:t>
            </a:r>
          </a:p>
          <a:p>
            <a:pPr algn="l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начальник управления </a:t>
            </a:r>
          </a:p>
          <a:p>
            <a:pPr algn="l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образования</a:t>
            </a:r>
            <a:endParaRPr lang="ru-RU" sz="2000" b="1" i="1" dirty="0">
              <a:solidFill>
                <a:srgbClr val="1F497D"/>
              </a:solidFill>
            </a:endParaRPr>
          </a:p>
        </p:txBody>
      </p:sp>
      <p:pic>
        <p:nvPicPr>
          <p:cNvPr id="148486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-25317" r="3548" b="-12151"/>
          <a:stretch>
            <a:fillRect/>
          </a:stretch>
        </p:blipFill>
        <p:spPr bwMode="auto">
          <a:xfrm>
            <a:off x="-136524" y="286942"/>
            <a:ext cx="9388475" cy="6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9" b="-52907"/>
          <a:stretch>
            <a:fillRect/>
          </a:stretch>
        </p:blipFill>
        <p:spPr bwMode="auto">
          <a:xfrm>
            <a:off x="-136524" y="4726432"/>
            <a:ext cx="9388475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123480"/>
            <a:ext cx="1076328" cy="106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586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1011808"/>
            <a:ext cx="4040188" cy="479822"/>
          </a:xfrm>
        </p:spPr>
        <p:txBody>
          <a:bodyPr/>
          <a:lstStyle/>
          <a:p>
            <a:r>
              <a:rPr lang="ru-RU" dirty="0" smtClean="0">
                <a:solidFill>
                  <a:srgbClr val="A8246F"/>
                </a:solidFill>
              </a:rPr>
              <a:t>Ноябрь</a:t>
            </a:r>
            <a:endParaRPr lang="ru-RU" dirty="0">
              <a:solidFill>
                <a:srgbClr val="A8246F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1552500"/>
            <a:ext cx="4752528" cy="2963466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4</a:t>
            </a:r>
            <a:r>
              <a:rPr lang="ru-RU" sz="2000" b="1" dirty="0" smtClean="0">
                <a:solidFill>
                  <a:srgbClr val="0070C0"/>
                </a:solidFill>
              </a:rPr>
              <a:t>. </a:t>
            </a:r>
            <a:r>
              <a:rPr lang="ru-RU" sz="2000" b="1" dirty="0" smtClean="0">
                <a:solidFill>
                  <a:srgbClr val="C00000"/>
                </a:solidFill>
              </a:rPr>
              <a:t>Четвертные директорские контрольные работы: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6, 7 классы - русский язык, математика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8, 9 классы - физика, химия, математика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5</a:t>
            </a:r>
            <a:r>
              <a:rPr lang="ru-RU" sz="2000" b="1" dirty="0" smtClean="0">
                <a:solidFill>
                  <a:srgbClr val="0070C0"/>
                </a:solidFill>
              </a:rPr>
              <a:t>. Пробные ЕГЭ по математике,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русскому языку, ЕРЭ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Проекты ЕГЭ без двоек, ЕГЭ на пять с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5+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56176" y="1011808"/>
            <a:ext cx="4041775" cy="479822"/>
          </a:xfrm>
        </p:spPr>
        <p:txBody>
          <a:bodyPr/>
          <a:lstStyle/>
          <a:p>
            <a:r>
              <a:rPr lang="ru-RU" dirty="0" smtClean="0">
                <a:solidFill>
                  <a:srgbClr val="A8246F"/>
                </a:solidFill>
              </a:rPr>
              <a:t>Декабрь</a:t>
            </a:r>
            <a:endParaRPr lang="ru-RU" dirty="0">
              <a:solidFill>
                <a:srgbClr val="A8246F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32040" y="1631156"/>
            <a:ext cx="4113783" cy="2963466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1.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Изучение уровня готовности дошкольников (8 ДОУ)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2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. Независимая оценка качества знаний учащихся </a:t>
            </a:r>
            <a:r>
              <a:rPr lang="ru-RU" sz="2000" b="1" dirty="0">
                <a:solidFill>
                  <a:srgbClr val="002060"/>
                </a:solidFill>
              </a:rPr>
              <a:t>7</a:t>
            </a:r>
            <a:r>
              <a:rPr lang="ru-RU" sz="2000" b="1" dirty="0" smtClean="0">
                <a:solidFill>
                  <a:srgbClr val="002060"/>
                </a:solidFill>
              </a:rPr>
              <a:t>, 8 </a:t>
            </a:r>
            <a:r>
              <a:rPr lang="ru-RU" sz="2000" b="1" dirty="0">
                <a:solidFill>
                  <a:srgbClr val="002060"/>
                </a:solidFill>
              </a:rPr>
              <a:t>классов </a:t>
            </a:r>
            <a:r>
              <a:rPr lang="ru-RU" sz="2000" b="1" dirty="0">
                <a:solidFill>
                  <a:srgbClr val="0070C0"/>
                </a:solidFill>
              </a:rPr>
              <a:t>по русскому языку, математике, физике, </a:t>
            </a:r>
            <a:r>
              <a:rPr lang="ru-RU" sz="2000" b="1" dirty="0" smtClean="0">
                <a:solidFill>
                  <a:srgbClr val="0070C0"/>
                </a:solidFill>
              </a:rPr>
              <a:t>истории,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обществознанию</a:t>
            </a:r>
            <a:r>
              <a:rPr lang="ru-RU" sz="2000" b="1" dirty="0">
                <a:solidFill>
                  <a:srgbClr val="0070C0"/>
                </a:solidFill>
              </a:rPr>
              <a:t>, биологии в рамках </a:t>
            </a:r>
            <a:r>
              <a:rPr lang="ru-RU" sz="2000" b="1" dirty="0" smtClean="0">
                <a:solidFill>
                  <a:srgbClr val="0070C0"/>
                </a:solidFill>
              </a:rPr>
              <a:t>КС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(Апастовский, Буинский районы)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3. Итоговое сочинение 11 классов</a:t>
            </a:r>
            <a:endParaRPr lang="ru-RU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" y="99030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2016-2017 учебный год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0272" y="4530154"/>
            <a:ext cx="2133600" cy="273844"/>
          </a:xfrm>
        </p:spPr>
        <p:txBody>
          <a:bodyPr/>
          <a:lstStyle/>
          <a:p>
            <a:pPr>
              <a:defRPr/>
            </a:pPr>
            <a:fld id="{3D8567F5-858E-4E7B-8B08-27FEE6681E58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86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7916" y="771551"/>
            <a:ext cx="4040188" cy="576063"/>
          </a:xfrm>
        </p:spPr>
        <p:txBody>
          <a:bodyPr/>
          <a:lstStyle/>
          <a:p>
            <a:r>
              <a:rPr lang="ru-RU" dirty="0" smtClean="0">
                <a:solidFill>
                  <a:srgbClr val="A8246F"/>
                </a:solidFill>
              </a:rPr>
              <a:t>Декабрь</a:t>
            </a:r>
            <a:endParaRPr lang="ru-RU" dirty="0">
              <a:solidFill>
                <a:srgbClr val="A8246F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1334" y="1347614"/>
            <a:ext cx="4564682" cy="2952328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4</a:t>
            </a:r>
            <a:r>
              <a:rPr lang="ru-RU" sz="2000" b="1" dirty="0" smtClean="0">
                <a:solidFill>
                  <a:srgbClr val="0070C0"/>
                </a:solidFill>
              </a:rPr>
              <a:t>. </a:t>
            </a:r>
            <a:r>
              <a:rPr lang="ru-RU" sz="2000" b="1" dirty="0" smtClean="0">
                <a:solidFill>
                  <a:srgbClr val="C00000"/>
                </a:solidFill>
              </a:rPr>
              <a:t>Полугодовые муниципальные контрольные работы: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6, 7 классы - русский язык, математика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8, 9 классы - история, химия, география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5. </a:t>
            </a:r>
            <a:r>
              <a:rPr lang="ru-RU" sz="2000" b="1" dirty="0" smtClean="0">
                <a:solidFill>
                  <a:srgbClr val="00B050"/>
                </a:solidFill>
              </a:rPr>
              <a:t>Независимая оценка качества знаний учащихся по математике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в 7-х классах (ФИОКО)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8857" y="843559"/>
            <a:ext cx="4041775" cy="504056"/>
          </a:xfrm>
        </p:spPr>
        <p:txBody>
          <a:bodyPr/>
          <a:lstStyle/>
          <a:p>
            <a:r>
              <a:rPr lang="ru-RU" dirty="0" smtClean="0">
                <a:solidFill>
                  <a:srgbClr val="A8246F"/>
                </a:solidFill>
              </a:rPr>
              <a:t>Январь</a:t>
            </a:r>
            <a:endParaRPr lang="ru-RU" dirty="0">
              <a:solidFill>
                <a:srgbClr val="A8246F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8023" y="1340966"/>
            <a:ext cx="4248473" cy="3247008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1. Региональный этап олимпиады учителей математики, физики, химии, биологии, русского языка, татарского языка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2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. Независимая оценка качества знаний учащихся </a:t>
            </a:r>
            <a:r>
              <a:rPr lang="ru-RU" sz="2000" b="1" dirty="0">
                <a:solidFill>
                  <a:srgbClr val="002060"/>
                </a:solidFill>
              </a:rPr>
              <a:t>7</a:t>
            </a:r>
            <a:r>
              <a:rPr lang="ru-RU" sz="2000" b="1" dirty="0" smtClean="0">
                <a:solidFill>
                  <a:srgbClr val="002060"/>
                </a:solidFill>
              </a:rPr>
              <a:t>, 8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классов по русскому языку, математике, физике, истории, обществознанию, биологии в рамках </a:t>
            </a:r>
            <a:r>
              <a:rPr lang="ru-RU" sz="2000" b="1" dirty="0" smtClean="0">
                <a:solidFill>
                  <a:srgbClr val="0070C0"/>
                </a:solidFill>
              </a:rPr>
              <a:t>КС </a:t>
            </a:r>
            <a:r>
              <a:rPr lang="ru-RU" sz="2000" b="1" dirty="0" smtClean="0">
                <a:solidFill>
                  <a:srgbClr val="002060"/>
                </a:solidFill>
              </a:rPr>
              <a:t>(Лаишевский, Тюлячинский районы)</a:t>
            </a:r>
            <a:endParaRPr lang="ru-RU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0272" y="4530154"/>
            <a:ext cx="2133600" cy="273844"/>
          </a:xfrm>
        </p:spPr>
        <p:txBody>
          <a:bodyPr/>
          <a:lstStyle/>
          <a:p>
            <a:pPr>
              <a:defRPr/>
            </a:pPr>
            <a:fld id="{3D8567F5-858E-4E7B-8B08-27FEE6681E5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2016-2017 учебный год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" y="99030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105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1932" y="915566"/>
            <a:ext cx="4040188" cy="479822"/>
          </a:xfrm>
        </p:spPr>
        <p:txBody>
          <a:bodyPr/>
          <a:lstStyle/>
          <a:p>
            <a:r>
              <a:rPr lang="ru-RU" dirty="0" smtClean="0">
                <a:solidFill>
                  <a:srgbClr val="A8246F"/>
                </a:solidFill>
              </a:rPr>
              <a:t>Январь</a:t>
            </a:r>
            <a:endParaRPr lang="ru-RU" dirty="0">
              <a:solidFill>
                <a:srgbClr val="A8246F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1707654"/>
            <a:ext cx="4824536" cy="296346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3</a:t>
            </a:r>
            <a:r>
              <a:rPr lang="ru-RU" b="1" dirty="0" smtClean="0">
                <a:solidFill>
                  <a:srgbClr val="0070C0"/>
                </a:solidFill>
              </a:rPr>
              <a:t>. Пробный ОГЭ по математике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Пробный ОГЭ по русскому языку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Пробный ЕРТ по татарскому языку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Проекты ОГЭ без двоек, ОГЭ на пять с плюсом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84168" y="939800"/>
            <a:ext cx="4041775" cy="479822"/>
          </a:xfrm>
        </p:spPr>
        <p:txBody>
          <a:bodyPr/>
          <a:lstStyle/>
          <a:p>
            <a:r>
              <a:rPr lang="ru-RU" dirty="0" smtClean="0">
                <a:solidFill>
                  <a:srgbClr val="A8246F"/>
                </a:solidFill>
              </a:rPr>
              <a:t>Февраль</a:t>
            </a:r>
            <a:endParaRPr lang="ru-RU" dirty="0">
              <a:solidFill>
                <a:srgbClr val="A8246F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38737" y="1491630"/>
            <a:ext cx="4041775" cy="296346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1. Независимая оценка качества знаний учащихся 10-х классов по русскому языку, обществознанию, химии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2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. </a:t>
            </a:r>
            <a:r>
              <a:rPr lang="ru-RU" b="1" dirty="0" smtClean="0">
                <a:solidFill>
                  <a:srgbClr val="00B050"/>
                </a:solidFill>
              </a:rPr>
              <a:t>НИКО по химии, биологии, физической культуре (выборка)</a:t>
            </a:r>
            <a:endParaRPr lang="ru-RU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57200" y="-2053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4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2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43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57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2016-2017 учебный год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" y="99030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0272" y="4515966"/>
            <a:ext cx="2133600" cy="273844"/>
          </a:xfrm>
        </p:spPr>
        <p:txBody>
          <a:bodyPr/>
          <a:lstStyle/>
          <a:p>
            <a:pPr>
              <a:defRPr/>
            </a:pPr>
            <a:fld id="{3D8567F5-858E-4E7B-8B08-27FEE6681E5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105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1932" y="915567"/>
            <a:ext cx="4040188" cy="432047"/>
          </a:xfrm>
        </p:spPr>
        <p:txBody>
          <a:bodyPr/>
          <a:lstStyle/>
          <a:p>
            <a:r>
              <a:rPr lang="ru-RU" dirty="0" smtClean="0">
                <a:solidFill>
                  <a:srgbClr val="A8246F"/>
                </a:solidFill>
              </a:rPr>
              <a:t>Февраль</a:t>
            </a:r>
            <a:endParaRPr lang="ru-RU" dirty="0">
              <a:solidFill>
                <a:srgbClr val="A8246F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1334" y="1412974"/>
            <a:ext cx="5068738" cy="331901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3</a:t>
            </a:r>
            <a:r>
              <a:rPr lang="ru-RU" b="1" dirty="0" smtClean="0">
                <a:solidFill>
                  <a:srgbClr val="0070C0"/>
                </a:solidFill>
              </a:rPr>
              <a:t>. </a:t>
            </a:r>
            <a:r>
              <a:rPr lang="ru-RU" b="1" dirty="0">
                <a:solidFill>
                  <a:srgbClr val="0070C0"/>
                </a:solidFill>
              </a:rPr>
              <a:t>Независимая оценка качества знаний учащихся </a:t>
            </a:r>
            <a:r>
              <a:rPr lang="ru-RU" b="1" dirty="0">
                <a:solidFill>
                  <a:srgbClr val="002060"/>
                </a:solidFill>
              </a:rPr>
              <a:t>7</a:t>
            </a:r>
            <a:r>
              <a:rPr lang="ru-RU" b="1" dirty="0" smtClean="0">
                <a:solidFill>
                  <a:srgbClr val="002060"/>
                </a:solidFill>
              </a:rPr>
              <a:t>, 8 </a:t>
            </a:r>
            <a:r>
              <a:rPr lang="ru-RU" b="1" dirty="0">
                <a:solidFill>
                  <a:srgbClr val="002060"/>
                </a:solidFill>
              </a:rPr>
              <a:t>классов </a:t>
            </a:r>
            <a:r>
              <a:rPr lang="ru-RU" b="1" dirty="0">
                <a:solidFill>
                  <a:srgbClr val="0070C0"/>
                </a:solidFill>
              </a:rPr>
              <a:t>по русскому языку, математике, физике, истории, обществознанию, биологии в рамках </a:t>
            </a:r>
            <a:r>
              <a:rPr lang="ru-RU" b="1" dirty="0" smtClean="0">
                <a:solidFill>
                  <a:srgbClr val="0070C0"/>
                </a:solidFill>
              </a:rPr>
              <a:t>КС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>
                <a:solidFill>
                  <a:srgbClr val="002060"/>
                </a:solidFill>
              </a:rPr>
              <a:t>К</a:t>
            </a:r>
            <a:r>
              <a:rPr lang="ru-RU" b="1" dirty="0" smtClean="0">
                <a:solidFill>
                  <a:srgbClr val="002060"/>
                </a:solidFill>
              </a:rPr>
              <a:t>айбицкий, Верхнеуслонский районы)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4. Контрольные срезы в 8,9 классах по физике, химии (ФИОКО)</a:t>
            </a:r>
            <a:endParaRPr lang="ru-RU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22913" y="843558"/>
            <a:ext cx="4041775" cy="479822"/>
          </a:xfrm>
        </p:spPr>
        <p:txBody>
          <a:bodyPr/>
          <a:lstStyle/>
          <a:p>
            <a:r>
              <a:rPr lang="ru-RU" dirty="0" smtClean="0">
                <a:solidFill>
                  <a:srgbClr val="A8246F"/>
                </a:solidFill>
              </a:rPr>
              <a:t>Март</a:t>
            </a:r>
            <a:endParaRPr lang="ru-RU" dirty="0">
              <a:solidFill>
                <a:srgbClr val="A8246F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2120" y="1408484"/>
            <a:ext cx="4041775" cy="296346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Пробные ЕГЭ по русскому языку, математике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Пробные ЕРЭ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Проекты «ЕГЭ без двоек», «ЕГЭ на отлично»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2016-2017 учебный год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" y="99030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0272" y="4530154"/>
            <a:ext cx="2133600" cy="273844"/>
          </a:xfrm>
        </p:spPr>
        <p:txBody>
          <a:bodyPr/>
          <a:lstStyle/>
          <a:p>
            <a:pPr>
              <a:defRPr/>
            </a:pPr>
            <a:fld id="{3D8567F5-858E-4E7B-8B08-27FEE6681E5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497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723776"/>
            <a:ext cx="4040188" cy="479822"/>
          </a:xfrm>
        </p:spPr>
        <p:txBody>
          <a:bodyPr/>
          <a:lstStyle/>
          <a:p>
            <a:r>
              <a:rPr lang="ru-RU" dirty="0" smtClean="0">
                <a:solidFill>
                  <a:srgbClr val="A8246F"/>
                </a:solidFill>
              </a:rPr>
              <a:t>Март</a:t>
            </a:r>
            <a:endParaRPr lang="ru-RU" dirty="0">
              <a:solidFill>
                <a:srgbClr val="A8246F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1491630"/>
            <a:ext cx="4564683" cy="2963466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4</a:t>
            </a:r>
            <a:r>
              <a:rPr lang="ru-RU" sz="2000" b="1" dirty="0" smtClean="0">
                <a:solidFill>
                  <a:srgbClr val="0070C0"/>
                </a:solidFill>
              </a:rPr>
              <a:t>. </a:t>
            </a:r>
            <a:r>
              <a:rPr lang="ru-RU" sz="2000" b="1" dirty="0">
                <a:solidFill>
                  <a:srgbClr val="0070C0"/>
                </a:solidFill>
              </a:rPr>
              <a:t>Независимая оценка качества знаний учащихся </a:t>
            </a:r>
            <a:r>
              <a:rPr lang="ru-RU" sz="2000" b="1" dirty="0">
                <a:solidFill>
                  <a:srgbClr val="002060"/>
                </a:solidFill>
              </a:rPr>
              <a:t>7</a:t>
            </a:r>
            <a:r>
              <a:rPr lang="ru-RU" sz="2000" b="1" dirty="0" smtClean="0">
                <a:solidFill>
                  <a:srgbClr val="002060"/>
                </a:solidFill>
              </a:rPr>
              <a:t>, 8 </a:t>
            </a:r>
            <a:r>
              <a:rPr lang="ru-RU" sz="2000" b="1" dirty="0">
                <a:solidFill>
                  <a:srgbClr val="002060"/>
                </a:solidFill>
              </a:rPr>
              <a:t>классов </a:t>
            </a:r>
            <a:r>
              <a:rPr lang="ru-RU" sz="2000" b="1" dirty="0">
                <a:solidFill>
                  <a:srgbClr val="0070C0"/>
                </a:solidFill>
              </a:rPr>
              <a:t>по русскому языку, математике, физике, истории, обществознанию, биологии в рамках </a:t>
            </a:r>
            <a:r>
              <a:rPr lang="ru-RU" sz="2000" b="1" dirty="0" smtClean="0">
                <a:solidFill>
                  <a:srgbClr val="0070C0"/>
                </a:solidFill>
              </a:rPr>
              <a:t>КС </a:t>
            </a:r>
            <a:r>
              <a:rPr lang="ru-RU" sz="2000" b="1" dirty="0" smtClean="0">
                <a:solidFill>
                  <a:srgbClr val="002060"/>
                </a:solidFill>
              </a:rPr>
              <a:t>(Ютазинский, </a:t>
            </a:r>
            <a:r>
              <a:rPr lang="ru-RU" sz="2000" b="1" dirty="0">
                <a:solidFill>
                  <a:srgbClr val="002060"/>
                </a:solidFill>
              </a:rPr>
              <a:t>М</a:t>
            </a:r>
            <a:r>
              <a:rPr lang="ru-RU" sz="2000" b="1" dirty="0" smtClean="0">
                <a:solidFill>
                  <a:srgbClr val="002060"/>
                </a:solidFill>
              </a:rPr>
              <a:t>услюмовский районы)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5</a:t>
            </a:r>
            <a:r>
              <a:rPr lang="ru-RU" sz="2000" b="1" dirty="0" smtClean="0">
                <a:solidFill>
                  <a:srgbClr val="0070C0"/>
                </a:solidFill>
              </a:rPr>
              <a:t>. Региональный этап олимпиады учителей по истории, обществознанию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B050"/>
                </a:solidFill>
              </a:rPr>
              <a:t>6</a:t>
            </a:r>
            <a:r>
              <a:rPr lang="ru-RU" sz="2000" b="1" dirty="0" smtClean="0">
                <a:solidFill>
                  <a:srgbClr val="00B050"/>
                </a:solidFill>
              </a:rPr>
              <a:t>.НИКО. ОБЖ 6,8 классы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74841" y="771550"/>
            <a:ext cx="4041775" cy="432048"/>
          </a:xfrm>
        </p:spPr>
        <p:txBody>
          <a:bodyPr/>
          <a:lstStyle/>
          <a:p>
            <a:r>
              <a:rPr lang="ru-RU" dirty="0" smtClean="0">
                <a:solidFill>
                  <a:srgbClr val="A8246F"/>
                </a:solidFill>
              </a:rPr>
              <a:t>Апрель</a:t>
            </a:r>
            <a:endParaRPr lang="ru-RU" dirty="0">
              <a:solidFill>
                <a:srgbClr val="A8246F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1196950"/>
            <a:ext cx="4536504" cy="3535040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1. ВПР 11 классы: физика, химия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2. ВПР 4 классы: русский язык, окружающий мир, математика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3.ВПР 5 классы: математика, история, биология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4</a:t>
            </a:r>
            <a:r>
              <a:rPr lang="ru-RU" sz="2000" b="1" dirty="0" smtClean="0">
                <a:solidFill>
                  <a:srgbClr val="0070C0"/>
                </a:solidFill>
              </a:rPr>
              <a:t>. Независимая </a:t>
            </a:r>
            <a:r>
              <a:rPr lang="ru-RU" sz="2000" b="1" dirty="0">
                <a:solidFill>
                  <a:srgbClr val="0070C0"/>
                </a:solidFill>
              </a:rPr>
              <a:t>оценка качества знаний учащихся </a:t>
            </a:r>
            <a:r>
              <a:rPr lang="ru-RU" sz="2000" b="1" dirty="0">
                <a:solidFill>
                  <a:srgbClr val="002060"/>
                </a:solidFill>
              </a:rPr>
              <a:t>7</a:t>
            </a:r>
            <a:r>
              <a:rPr lang="ru-RU" sz="2000" b="1" dirty="0" smtClean="0">
                <a:solidFill>
                  <a:srgbClr val="002060"/>
                </a:solidFill>
              </a:rPr>
              <a:t>, 8 </a:t>
            </a:r>
            <a:r>
              <a:rPr lang="ru-RU" sz="2000" b="1" dirty="0">
                <a:solidFill>
                  <a:srgbClr val="002060"/>
                </a:solidFill>
              </a:rPr>
              <a:t>классов </a:t>
            </a:r>
            <a:r>
              <a:rPr lang="ru-RU" sz="2000" b="1" dirty="0">
                <a:solidFill>
                  <a:srgbClr val="0070C0"/>
                </a:solidFill>
              </a:rPr>
              <a:t>по русскому языку, математике, физике, истории, обществознанию, биологии </a:t>
            </a:r>
            <a:r>
              <a:rPr lang="ru-RU" sz="2000" b="1" dirty="0" smtClean="0">
                <a:solidFill>
                  <a:srgbClr val="0070C0"/>
                </a:solidFill>
              </a:rPr>
              <a:t>в </a:t>
            </a:r>
            <a:r>
              <a:rPr lang="ru-RU" sz="2000" b="1" dirty="0">
                <a:solidFill>
                  <a:srgbClr val="0070C0"/>
                </a:solidFill>
              </a:rPr>
              <a:t>рамках </a:t>
            </a:r>
            <a:r>
              <a:rPr lang="ru-RU" sz="2000" b="1" dirty="0" smtClean="0">
                <a:solidFill>
                  <a:srgbClr val="0070C0"/>
                </a:solidFill>
              </a:rPr>
              <a:t>КС </a:t>
            </a:r>
            <a:r>
              <a:rPr lang="ru-RU" sz="2000" b="1" dirty="0" smtClean="0">
                <a:solidFill>
                  <a:srgbClr val="002060"/>
                </a:solidFill>
              </a:rPr>
              <a:t>(Дрожжановский, Рыбно-Слободский районы)</a:t>
            </a:r>
            <a:endParaRPr lang="ru-RU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2016-2017 учебный год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" y="99030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0272" y="4530154"/>
            <a:ext cx="2133600" cy="273844"/>
          </a:xfrm>
        </p:spPr>
        <p:txBody>
          <a:bodyPr/>
          <a:lstStyle/>
          <a:p>
            <a:pPr>
              <a:defRPr/>
            </a:pPr>
            <a:fld id="{3D8567F5-858E-4E7B-8B08-27FEE6681E58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569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3940" y="1151335"/>
            <a:ext cx="4040188" cy="479822"/>
          </a:xfrm>
        </p:spPr>
        <p:txBody>
          <a:bodyPr/>
          <a:lstStyle/>
          <a:p>
            <a:r>
              <a:rPr lang="ru-RU" dirty="0" smtClean="0">
                <a:solidFill>
                  <a:srgbClr val="A8246F"/>
                </a:solidFill>
              </a:rPr>
              <a:t>Май</a:t>
            </a:r>
            <a:endParaRPr lang="ru-RU" dirty="0">
              <a:solidFill>
                <a:srgbClr val="A8246F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1563638"/>
            <a:ext cx="4402832" cy="296346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1</a:t>
            </a:r>
            <a:r>
              <a:rPr lang="ru-RU" b="1" dirty="0" smtClean="0">
                <a:solidFill>
                  <a:srgbClr val="0070C0"/>
                </a:solidFill>
              </a:rPr>
              <a:t>. Итоговые республиканские контрольные работы: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5, 6 классы </a:t>
            </a:r>
            <a:r>
              <a:rPr lang="ru-RU" b="1" dirty="0" smtClean="0">
                <a:solidFill>
                  <a:srgbClr val="0070C0"/>
                </a:solidFill>
              </a:rPr>
              <a:t>- русский язык, математика, татарский язык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7 класс </a:t>
            </a:r>
            <a:r>
              <a:rPr lang="ru-RU" b="1" dirty="0" smtClean="0">
                <a:solidFill>
                  <a:srgbClr val="0070C0"/>
                </a:solidFill>
              </a:rPr>
              <a:t>- математика, история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8 класс </a:t>
            </a:r>
            <a:r>
              <a:rPr lang="ru-RU" b="1" dirty="0">
                <a:solidFill>
                  <a:srgbClr val="0070C0"/>
                </a:solidFill>
              </a:rPr>
              <a:t>- математика, русский язык, физика</a:t>
            </a: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72200" y="1203598"/>
            <a:ext cx="4041775" cy="432048"/>
          </a:xfrm>
        </p:spPr>
        <p:txBody>
          <a:bodyPr/>
          <a:lstStyle/>
          <a:p>
            <a:r>
              <a:rPr lang="ru-RU" dirty="0" smtClean="0">
                <a:solidFill>
                  <a:srgbClr val="A8246F"/>
                </a:solidFill>
              </a:rPr>
              <a:t>Май</a:t>
            </a:r>
            <a:endParaRPr lang="ru-RU" dirty="0">
              <a:solidFill>
                <a:srgbClr val="A8246F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78697" y="1556990"/>
            <a:ext cx="4365303" cy="281496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2. ВПР 11 класс биология, география, история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2016-2017 учебный год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" y="99030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0272" y="4530154"/>
            <a:ext cx="2133600" cy="273844"/>
          </a:xfrm>
        </p:spPr>
        <p:txBody>
          <a:bodyPr/>
          <a:lstStyle/>
          <a:p>
            <a:pPr>
              <a:defRPr/>
            </a:pPr>
            <a:fld id="{3D8567F5-858E-4E7B-8B08-27FEE6681E58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650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0538"/>
            <a:ext cx="8569269" cy="5640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Методические службы Республики Татарстан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по итогам </a:t>
            </a:r>
            <a:r>
              <a:rPr lang="ru-RU" sz="2400" b="1" dirty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2015/2016 учебного года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515966"/>
            <a:ext cx="2133600" cy="273844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1" y="3219822"/>
            <a:ext cx="4680520" cy="553992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 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75944"/>
              </p:ext>
            </p:extLst>
          </p:nvPr>
        </p:nvGraphicFramePr>
        <p:xfrm>
          <a:off x="1403648" y="843558"/>
          <a:ext cx="6552726" cy="3807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363"/>
                <a:gridCol w="3276363"/>
              </a:tblGrid>
              <a:tr h="34720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Муниципальные образования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720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Лениногорский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район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Алексеевский район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720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Бугульминский район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Высокогорский район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720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г.Набережные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Челны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Менделеевский район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720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г.Казань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Пестречинский район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720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Азнакаевский район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Алькеевский район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720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Актанышский район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Новошешминский район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720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Арский район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Сармановский район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Кукморский район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720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Мамадышский район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Черемшанский район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720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Сабинский район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6" y="99030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604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51470"/>
            <a:ext cx="8229600" cy="857250"/>
          </a:xfrm>
        </p:spPr>
        <p:txBody>
          <a:bodyPr/>
          <a:lstStyle/>
          <a:p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эффективности </a:t>
            </a:r>
            <a:b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муниципальных методических служб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336" y="1059582"/>
            <a:ext cx="8741144" cy="3607049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</a:rPr>
              <a:t>Методическое и информационное сопровождение программы внедрения и реализации ФГОС дошкольного, начального общего, основного общего образования</a:t>
            </a: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</a:rPr>
              <a:t>Методическое сопровождение составления учебных планов, рабочих программ, предпрофильной подготовки и профильного обучения. Организация сетевого взаимодействия с учреждениями профессионального образования</a:t>
            </a: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</a:rPr>
              <a:t>Организационно-методическое сопровождение инновационной деятельности в образовательной организации, в том числе методическое сопровождение введения новых технологий, современных методик и практик</a:t>
            </a:r>
          </a:p>
          <a:p>
            <a:endParaRPr lang="ru-RU" sz="2000" dirty="0"/>
          </a:p>
        </p:txBody>
      </p:sp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6" y="99030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3"/>
          <p:cNvSpPr txBox="1">
            <a:spLocks/>
          </p:cNvSpPr>
          <p:nvPr/>
        </p:nvSpPr>
        <p:spPr>
          <a:xfrm>
            <a:off x="6974904" y="4515966"/>
            <a:ext cx="2133600" cy="273844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6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00151"/>
            <a:ext cx="8712968" cy="3394472"/>
          </a:xfrm>
        </p:spPr>
        <p:txBody>
          <a:bodyPr/>
          <a:lstStyle/>
          <a:p>
            <a:pPr marL="449263" indent="-449263" algn="just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4. Организационно-методическое сопровождение экспериментальной деятельности в образовательных организациях в том числе кураторство за ходом эксперимента</a:t>
            </a:r>
            <a:endParaRPr lang="ru-RU" sz="2000" b="1" dirty="0">
              <a:solidFill>
                <a:srgbClr val="0070C0"/>
              </a:solidFill>
            </a:endParaRPr>
          </a:p>
          <a:p>
            <a:pPr marL="449263" indent="-449263" algn="just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5.   Выявление, сопровождение и поддержка интеллектуально-одаренных детей. Методическое сопровождение работы педагогов-тренеров с одаренными детьми</a:t>
            </a:r>
          </a:p>
          <a:p>
            <a:pPr marL="449263" indent="-449263" algn="just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6.   Методическое сопровождение развития дополнительного образования детей, выявление и сопровождение талантливых детей в художественно-эстетическом, творческом, техническом и спортивно-хореографическом направлениях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90872" y="5147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4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2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43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57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эффективности </a:t>
            </a:r>
            <a:b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муниципальных методических служб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6" y="99030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3"/>
          <p:cNvSpPr txBox="1">
            <a:spLocks/>
          </p:cNvSpPr>
          <p:nvPr/>
        </p:nvSpPr>
        <p:spPr>
          <a:xfrm>
            <a:off x="6974904" y="4515966"/>
            <a:ext cx="2133600" cy="273844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61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00151"/>
            <a:ext cx="8856984" cy="3394472"/>
          </a:xfrm>
        </p:spPr>
        <p:txBody>
          <a:bodyPr/>
          <a:lstStyle/>
          <a:p>
            <a:pPr marL="266700" indent="-266700" algn="just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7. Организационно-методическое сопровождение подготовки и проведения государственной итоговой аттестации выпускников 9-х и 11-х классов</a:t>
            </a:r>
          </a:p>
          <a:p>
            <a:pPr marL="266700" indent="-266700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8. Организационно-методическое сопровождение  повышения качественного состава педагогических работников</a:t>
            </a:r>
          </a:p>
          <a:p>
            <a:pPr marL="266700" indent="-266700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9. Организационно-методическое сопровождение конкурсов профессионального мастерства различной направленности</a:t>
            </a:r>
          </a:p>
          <a:p>
            <a:pPr marL="266700" indent="-266700" algn="just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10. Методическое сопровождение организации сетевого взаимодействия </a:t>
            </a:r>
          </a:p>
          <a:p>
            <a:pPr marL="266700" indent="-266700" algn="just">
              <a:buNone/>
            </a:pP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    в ИС «Электронной образование в РТ»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6974904" y="4515966"/>
            <a:ext cx="2133600" cy="273844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90872" y="5147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4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2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43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57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эффективности </a:t>
            </a:r>
            <a:b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муниципальных методических служб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6" y="99030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576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515966"/>
            <a:ext cx="2133600" cy="273844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6" y="99030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cid:2:13084:0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75606"/>
            <a:ext cx="3600400" cy="28083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 descr="cid:2:13084:5"/>
          <p:cNvPicPr/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446" y="1280274"/>
            <a:ext cx="3888010" cy="280364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1814" y="192259"/>
            <a:ext cx="8569269" cy="56405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Мониторинг качества образования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26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195486"/>
            <a:ext cx="8229600" cy="857250"/>
          </a:xfrm>
        </p:spPr>
        <p:txBody>
          <a:bodyPr/>
          <a:lstStyle/>
          <a:p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«Дорожная карта» </a:t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повышению эффективности деятельности муниципальных методических служб на 2016-2017 учебный год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336" y="1131590"/>
            <a:ext cx="8741144" cy="33944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A8246F"/>
                </a:solidFill>
              </a:rPr>
              <a:t>1. Презентация опыта работы лучших методических служб:</a:t>
            </a:r>
          </a:p>
          <a:p>
            <a:pPr algn="just"/>
            <a:r>
              <a:rPr lang="ru-RU" sz="1800" b="1" dirty="0" smtClean="0">
                <a:solidFill>
                  <a:srgbClr val="002060"/>
                </a:solidFill>
              </a:rPr>
              <a:t>Июль</a:t>
            </a:r>
            <a:r>
              <a:rPr lang="ru-RU" sz="1800" b="1" dirty="0" smtClean="0">
                <a:solidFill>
                  <a:srgbClr val="0070C0"/>
                </a:solidFill>
              </a:rPr>
              <a:t> «Формирование единого методического образовательного пространства муниципального района» - </a:t>
            </a:r>
            <a:r>
              <a:rPr lang="ru-RU" sz="1800" b="1" dirty="0">
                <a:solidFill>
                  <a:srgbClr val="002060"/>
                </a:solidFill>
              </a:rPr>
              <a:t>Л</a:t>
            </a:r>
            <a:r>
              <a:rPr lang="ru-RU" sz="1800" b="1" dirty="0" smtClean="0">
                <a:solidFill>
                  <a:srgbClr val="002060"/>
                </a:solidFill>
              </a:rPr>
              <a:t>ениногорский район</a:t>
            </a:r>
          </a:p>
          <a:p>
            <a:pPr algn="just"/>
            <a:r>
              <a:rPr lang="ru-RU" sz="1800" b="1" dirty="0" smtClean="0">
                <a:solidFill>
                  <a:srgbClr val="002060"/>
                </a:solidFill>
              </a:rPr>
              <a:t>Сентябрь</a:t>
            </a:r>
            <a:r>
              <a:rPr lang="ru-RU" sz="1800" b="1" dirty="0" smtClean="0">
                <a:solidFill>
                  <a:srgbClr val="0070C0"/>
                </a:solidFill>
              </a:rPr>
              <a:t> «Муниципальная модель методического сопровождения реализации ФГОС общего образования» - </a:t>
            </a:r>
            <a:r>
              <a:rPr lang="ru-RU" sz="1800" b="1" dirty="0" smtClean="0">
                <a:solidFill>
                  <a:srgbClr val="002060"/>
                </a:solidFill>
              </a:rPr>
              <a:t>Мамадышский район</a:t>
            </a:r>
          </a:p>
          <a:p>
            <a:pPr algn="just"/>
            <a:r>
              <a:rPr lang="ru-RU" sz="1800" b="1" dirty="0" smtClean="0">
                <a:solidFill>
                  <a:srgbClr val="002060"/>
                </a:solidFill>
              </a:rPr>
              <a:t>Октябрь </a:t>
            </a:r>
            <a:r>
              <a:rPr lang="ru-RU" sz="1800" b="1" dirty="0" smtClean="0">
                <a:solidFill>
                  <a:srgbClr val="0070C0"/>
                </a:solidFill>
              </a:rPr>
              <a:t>«Повышение качества образования через формирование и развитие профессиональной культуры педагогического сообщества» ,Проект «Управление школой:проектирование нового качества результатов» - </a:t>
            </a:r>
            <a:r>
              <a:rPr lang="ru-RU" sz="1800" b="1" dirty="0" smtClean="0">
                <a:solidFill>
                  <a:srgbClr val="002060"/>
                </a:solidFill>
              </a:rPr>
              <a:t>Казань</a:t>
            </a:r>
          </a:p>
          <a:p>
            <a:pPr algn="just"/>
            <a:r>
              <a:rPr lang="ru-RU" sz="1800" b="1" dirty="0" smtClean="0">
                <a:solidFill>
                  <a:srgbClr val="002060"/>
                </a:solidFill>
              </a:rPr>
              <a:t>Ноябрь</a:t>
            </a:r>
            <a:r>
              <a:rPr lang="ru-RU" sz="1800" b="1" dirty="0" smtClean="0">
                <a:solidFill>
                  <a:srgbClr val="0070C0"/>
                </a:solidFill>
              </a:rPr>
              <a:t> «Повышение профессиональной компетентности руководящих и педагогических кадров в области теории и практики образования как фактора, способствующего развитию муниципальной системы образования» - 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     Сабинский район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6" y="99030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3"/>
          <p:cNvSpPr txBox="1">
            <a:spLocks/>
          </p:cNvSpPr>
          <p:nvPr/>
        </p:nvSpPr>
        <p:spPr>
          <a:xfrm>
            <a:off x="6974904" y="4515966"/>
            <a:ext cx="2133600" cy="273844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76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337518"/>
            <a:ext cx="8928992" cy="3394472"/>
          </a:xfrm>
        </p:spPr>
        <p:txBody>
          <a:bodyPr/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Декабрь</a:t>
            </a:r>
            <a:r>
              <a:rPr lang="ru-RU" sz="2000" b="1" dirty="0" smtClean="0">
                <a:solidFill>
                  <a:srgbClr val="0070C0"/>
                </a:solidFill>
              </a:rPr>
              <a:t> «Непрерывный процесс развития педагогических работников как стратегический ориентир методической работы в условиях реализации ФГОС» - </a:t>
            </a:r>
            <a:r>
              <a:rPr lang="ru-RU" sz="2000" b="1" dirty="0" smtClean="0">
                <a:solidFill>
                  <a:srgbClr val="002060"/>
                </a:solidFill>
              </a:rPr>
              <a:t>Набережные Челны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Январь</a:t>
            </a:r>
            <a:r>
              <a:rPr lang="ru-RU" sz="2000" b="1" dirty="0" smtClean="0">
                <a:solidFill>
                  <a:srgbClr val="0070C0"/>
                </a:solidFill>
              </a:rPr>
              <a:t> «Развитие профессиональных компетенций педагогов района как фактор повышения качества достижений и развития личности ребенка в условиях формирования современной модели образования» - </a:t>
            </a:r>
            <a:r>
              <a:rPr lang="ru-RU" sz="2000" b="1" dirty="0" smtClean="0">
                <a:solidFill>
                  <a:srgbClr val="002060"/>
                </a:solidFill>
              </a:rPr>
              <a:t>Кукморский район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Февраль</a:t>
            </a:r>
            <a:r>
              <a:rPr lang="ru-RU" sz="2000" b="1" dirty="0" smtClean="0">
                <a:solidFill>
                  <a:srgbClr val="0070C0"/>
                </a:solidFill>
              </a:rPr>
              <a:t> «Инновационная модель сопровождения повышения профессионального мастерства педагогических кадров» - </a:t>
            </a:r>
            <a:r>
              <a:rPr lang="ru-RU" sz="2000" b="1" dirty="0" smtClean="0">
                <a:solidFill>
                  <a:srgbClr val="002060"/>
                </a:solidFill>
              </a:rPr>
              <a:t>Азнакаевский район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62880" y="195486"/>
            <a:ext cx="8229600" cy="857250"/>
          </a:xfrm>
        </p:spPr>
        <p:txBody>
          <a:bodyPr/>
          <a:lstStyle/>
          <a:p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«Дорожная карта» </a:t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повышению эффективности деятельности муниципальных методических служб на 2016-2017 учебный год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6" y="99030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3"/>
          <p:cNvSpPr txBox="1">
            <a:spLocks/>
          </p:cNvSpPr>
          <p:nvPr/>
        </p:nvSpPr>
        <p:spPr>
          <a:xfrm>
            <a:off x="6974904" y="4515966"/>
            <a:ext cx="2133600" cy="273844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76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28" y="1553542"/>
            <a:ext cx="8885160" cy="3394472"/>
          </a:xfrm>
        </p:spPr>
        <p:txBody>
          <a:bodyPr/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Март </a:t>
            </a:r>
            <a:r>
              <a:rPr lang="ru-RU" sz="2000" b="1" dirty="0" smtClean="0">
                <a:solidFill>
                  <a:srgbClr val="0070C0"/>
                </a:solidFill>
              </a:rPr>
              <a:t>«Создание единого методического и информационно-образовательного пространства через развитие конкурсного движения педагогов» - </a:t>
            </a:r>
            <a:r>
              <a:rPr lang="ru-RU" sz="2000" b="1" dirty="0" smtClean="0">
                <a:solidFill>
                  <a:srgbClr val="002060"/>
                </a:solidFill>
              </a:rPr>
              <a:t>Актанышский район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Апрель</a:t>
            </a:r>
            <a:r>
              <a:rPr lang="ru-RU" sz="2000" b="1" dirty="0" smtClean="0">
                <a:solidFill>
                  <a:srgbClr val="0070C0"/>
                </a:solidFill>
              </a:rPr>
              <a:t>  «Методическое обеспечение персонального сопровождения реализации индивидуальной профессиональной педагогической программы учителя-предметника» - </a:t>
            </a:r>
            <a:r>
              <a:rPr lang="ru-RU" sz="2000" b="1" dirty="0" smtClean="0">
                <a:solidFill>
                  <a:srgbClr val="002060"/>
                </a:solidFill>
              </a:rPr>
              <a:t>Арский район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Май</a:t>
            </a:r>
            <a:r>
              <a:rPr lang="ru-RU" sz="2000" b="1" dirty="0" smtClean="0">
                <a:solidFill>
                  <a:srgbClr val="0070C0"/>
                </a:solidFill>
              </a:rPr>
              <a:t> «</a:t>
            </a:r>
            <a:r>
              <a:rPr lang="ru-RU" sz="2000" b="1" dirty="0">
                <a:solidFill>
                  <a:srgbClr val="0070C0"/>
                </a:solidFill>
              </a:rPr>
              <a:t>М</a:t>
            </a:r>
            <a:r>
              <a:rPr lang="ru-RU" sz="2000" b="1" dirty="0" smtClean="0">
                <a:solidFill>
                  <a:srgbClr val="0070C0"/>
                </a:solidFill>
              </a:rPr>
              <a:t>етодические проекты в управлении качеством образования» - </a:t>
            </a:r>
            <a:r>
              <a:rPr lang="ru-RU" sz="2000" b="1" dirty="0">
                <a:solidFill>
                  <a:srgbClr val="002060"/>
                </a:solidFill>
              </a:rPr>
              <a:t>Б</a:t>
            </a:r>
            <a:r>
              <a:rPr lang="ru-RU" sz="2000" b="1" dirty="0" smtClean="0">
                <a:solidFill>
                  <a:srgbClr val="002060"/>
                </a:solidFill>
              </a:rPr>
              <a:t>угульма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6974904" y="4515966"/>
            <a:ext cx="2133600" cy="273844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62880" y="195486"/>
            <a:ext cx="8229600" cy="857250"/>
          </a:xfrm>
        </p:spPr>
        <p:txBody>
          <a:bodyPr/>
          <a:lstStyle/>
          <a:p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«Дорожная карта» </a:t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повышению эффективности деятельности муниципальных методических служб на 2016-2017 учебный год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6" y="99030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290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336" y="1200151"/>
            <a:ext cx="8741144" cy="3394472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A8246F"/>
                </a:solidFill>
              </a:rPr>
              <a:t>2. Методические десанты в «слабые» районы: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Алексеевский, Апастовский,Тюлячинский, Новошешминский, Тукаевский, Лаишевский, Черемшанский, Высокогорский муниципальные районы</a:t>
            </a:r>
          </a:p>
          <a:p>
            <a:pPr marL="0" indent="0">
              <a:buNone/>
            </a:pP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Мониторинг знаний учащихся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Работа с нормативными документами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Аналитическая деятельность руководителя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Профессиональное развитие педагогов и т.д.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6" y="99030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62880" y="195486"/>
            <a:ext cx="8229600" cy="857250"/>
          </a:xfrm>
        </p:spPr>
        <p:txBody>
          <a:bodyPr/>
          <a:lstStyle/>
          <a:p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«Дорожная карта» </a:t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повышению эффективности деятельности муниципальных методических служб на 2016-2017 учебный год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6974904" y="4515966"/>
            <a:ext cx="2133600" cy="273844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290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336" y="1553542"/>
            <a:ext cx="8885160" cy="33944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A8246F"/>
                </a:solidFill>
              </a:rPr>
              <a:t>3</a:t>
            </a:r>
            <a:r>
              <a:rPr lang="ru-RU" sz="2000" b="1" dirty="0" smtClean="0">
                <a:solidFill>
                  <a:srgbClr val="A8246F"/>
                </a:solidFill>
              </a:rPr>
              <a:t>. Реализация совместного проекта по повышению профессиональной компетентности методистов совместно с ЦРО издательства «Просвещение»</a:t>
            </a:r>
          </a:p>
          <a:p>
            <a:pPr marL="0" indent="0" algn="just">
              <a:buNone/>
            </a:pPr>
            <a:endParaRPr lang="ru-RU" sz="2000" b="1" dirty="0" smtClean="0">
              <a:solidFill>
                <a:srgbClr val="A8246F"/>
              </a:solidFill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A8246F"/>
                </a:solidFill>
              </a:rPr>
              <a:t>4. Работа по профессиональному развитию заместителей </a:t>
            </a:r>
            <a:r>
              <a:rPr lang="ru-RU" sz="2000" b="1" dirty="0">
                <a:solidFill>
                  <a:srgbClr val="A8246F"/>
                </a:solidFill>
              </a:rPr>
              <a:t>д</a:t>
            </a:r>
            <a:r>
              <a:rPr lang="ru-RU" sz="2000" b="1" dirty="0" smtClean="0">
                <a:solidFill>
                  <a:srgbClr val="A8246F"/>
                </a:solidFill>
              </a:rPr>
              <a:t>иректоров по учебной работе совместно с отделом кадровой политики </a:t>
            </a:r>
            <a:r>
              <a:rPr lang="ru-RU" sz="2000" b="1" dirty="0" err="1" smtClean="0">
                <a:solidFill>
                  <a:srgbClr val="A8246F"/>
                </a:solidFill>
              </a:rPr>
              <a:t>К.Ушаковым</a:t>
            </a:r>
            <a:endParaRPr lang="ru-RU" sz="2000" b="1" dirty="0" smtClean="0">
              <a:solidFill>
                <a:srgbClr val="A8246F"/>
              </a:solidFill>
            </a:endParaRPr>
          </a:p>
          <a:p>
            <a:pPr marL="0" indent="0" algn="just">
              <a:buNone/>
            </a:pPr>
            <a:endParaRPr lang="ru-RU" sz="2000" b="1" dirty="0" smtClean="0">
              <a:solidFill>
                <a:srgbClr val="A8246F"/>
              </a:solidFill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A8246F"/>
                </a:solidFill>
              </a:rPr>
              <a:t>5. Форум (выездной) замов по учебной-методической работе (</a:t>
            </a:r>
            <a:r>
              <a:rPr lang="ru-RU" sz="2000" b="1" dirty="0">
                <a:solidFill>
                  <a:srgbClr val="A8246F"/>
                </a:solidFill>
              </a:rPr>
              <a:t>3</a:t>
            </a:r>
            <a:r>
              <a:rPr lang="ru-RU" sz="2000" b="1" dirty="0" smtClean="0">
                <a:solidFill>
                  <a:srgbClr val="A8246F"/>
                </a:solidFill>
              </a:rPr>
              <a:t> дня) по актуальным вопросам организации управленческой работы в школе</a:t>
            </a:r>
          </a:p>
        </p:txBody>
      </p:sp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6" y="99030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62880" y="195486"/>
            <a:ext cx="8229600" cy="857250"/>
          </a:xfrm>
        </p:spPr>
        <p:txBody>
          <a:bodyPr/>
          <a:lstStyle/>
          <a:p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«Дорожная карта» </a:t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повышению эффективности деятельности муниципальных методических служб на 2016-2017 учебный год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6974904" y="4515966"/>
            <a:ext cx="2133600" cy="273844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92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814" y="192259"/>
            <a:ext cx="8569269" cy="56405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Грант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«Лучший методист»</a:t>
            </a:r>
            <a:endParaRPr lang="ru-RU" sz="3200" b="1" dirty="0">
              <a:solidFill>
                <a:srgbClr val="A824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515966"/>
            <a:ext cx="2133600" cy="273844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150886"/>
            <a:ext cx="7704856" cy="295464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n-lt"/>
              </a:rPr>
              <a:t>Содержание гранта: </a:t>
            </a:r>
            <a:r>
              <a:rPr lang="ru-RU" sz="2400" b="1" dirty="0">
                <a:solidFill>
                  <a:srgbClr val="A8246F"/>
                </a:solidFill>
                <a:latin typeface="+mn-lt"/>
              </a:rPr>
              <a:t>единовременная выплата </a:t>
            </a:r>
          </a:p>
          <a:p>
            <a:pPr algn="ctr"/>
            <a:r>
              <a:rPr lang="ru-RU" sz="2400" b="1" dirty="0">
                <a:solidFill>
                  <a:srgbClr val="A8246F"/>
                </a:solidFill>
                <a:latin typeface="+mn-lt"/>
              </a:rPr>
              <a:t>130 000 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рублей 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для 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методистов, осуществляющих информационно-методическое сопровождение педагогических работников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+mn-lt"/>
              </a:rPr>
              <a:t>общеобразовательных организаций </a:t>
            </a:r>
          </a:p>
          <a:p>
            <a:endParaRPr lang="ru-RU" sz="24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+mn-lt"/>
              </a:rPr>
              <a:t>Количество грантополучателей 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–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rgbClr val="A8246F"/>
                </a:solidFill>
                <a:latin typeface="+mn-lt"/>
              </a:rPr>
              <a:t>300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человек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6" y="99030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218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44449"/>
            <a:ext cx="9175750" cy="523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028800"/>
            <a:ext cx="9144000" cy="83096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algn="ctr"/>
            <a:r>
              <a:rPr lang="ru-RU" altLang="ru-RU" sz="4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СПАСИБО ЗА ВНИМАНИЕ!</a:t>
            </a:r>
            <a:endParaRPr lang="ru-RU" sz="4800" kern="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966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3479"/>
            <a:ext cx="9144000" cy="4392487"/>
          </a:xfrm>
        </p:spPr>
        <p:txBody>
          <a:bodyPr/>
          <a:lstStyle/>
          <a:p>
            <a:pPr>
              <a:tabLst>
                <a:tab pos="1524000" algn="l"/>
              </a:tabLst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Внутренний контроль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1.Директорские контрольные работы по итогам 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8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 </a:t>
            </a:r>
            <a:r>
              <a:rPr lang="ru-RU" sz="28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четверти</a:t>
            </a:r>
            <a:br>
              <a:rPr lang="ru-RU" sz="28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(осенние каникулы с 31.10.2016 по 06.11.2016, </a:t>
            </a:r>
            <a:br>
              <a:rPr lang="ru-RU" sz="28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проведение контрольных работ с 18.10.16 по 21.10.16)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6,7 классы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русский язык, математика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8,9 классы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физика, химия, математика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Контроль: 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МОУО; оценки выставляются в журнал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0892" y="4530154"/>
            <a:ext cx="2133600" cy="273844"/>
          </a:xfrm>
        </p:spPr>
        <p:txBody>
          <a:bodyPr/>
          <a:lstStyle/>
          <a:p>
            <a:pPr>
              <a:defRPr/>
            </a:pPr>
            <a:fld id="{A35C4B2E-EB75-4C87-9883-51863D5A52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68586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041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5486"/>
            <a:ext cx="9144000" cy="4392487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Внутренний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контроль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Муниципальные контрольные работы по итогам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8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ru-RU" sz="28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полугодия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(зимние каникулы с 26.12.2016 по 08.01.2017</a:t>
            </a:r>
            <a:br>
              <a:rPr lang="ru-RU" sz="28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проведение контрольных </a:t>
            </a:r>
            <a:r>
              <a:rPr lang="ru-RU" sz="28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 </a:t>
            </a:r>
            <a:br>
              <a:rPr lang="ru-RU" sz="28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13.12.2016 по 16.12.2016)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6,7 классы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 язык, математика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8,9 классы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история, химия, физика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Контроль: 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МОиН РТ; оценки выставляются в журнал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0892" y="4530154"/>
            <a:ext cx="2133600" cy="273844"/>
          </a:xfrm>
        </p:spPr>
        <p:txBody>
          <a:bodyPr/>
          <a:lstStyle/>
          <a:p>
            <a:pPr>
              <a:defRPr/>
            </a:pPr>
            <a:fld id="{A35C4B2E-EB75-4C87-9883-51863D5A52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68586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650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7494"/>
            <a:ext cx="9144000" cy="4392487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Республиканские контрольные работы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итогам года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(проведение контрольных работ с 20.04.2017)</a:t>
            </a:r>
            <a:br>
              <a:rPr lang="ru-RU" sz="28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8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5,6 классы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 язык, математика, татарский язык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класс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история, математика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 класс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математика, русский язык, физика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Контроль: 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МОиН РТ; оценки выставляются в журнал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0892" y="4530154"/>
            <a:ext cx="2133600" cy="273844"/>
          </a:xfrm>
        </p:spPr>
        <p:txBody>
          <a:bodyPr/>
          <a:lstStyle/>
          <a:p>
            <a:pPr>
              <a:defRPr/>
            </a:pPr>
            <a:fld id="{A35C4B2E-EB75-4C87-9883-51863D5A52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68586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650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9542"/>
            <a:ext cx="7776864" cy="324036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Оценочные процедуры уровня знаний школьников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2016-2017 учебном году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0272" y="4530154"/>
            <a:ext cx="2133600" cy="273844"/>
          </a:xfrm>
        </p:spPr>
        <p:txBody>
          <a:bodyPr/>
          <a:lstStyle/>
          <a:p>
            <a:pPr>
              <a:defRPr/>
            </a:pPr>
            <a:fld id="{3D8567F5-858E-4E7B-8B08-27FEE6681E5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4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" y="99030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067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2016-2017 учебный год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55948" y="867792"/>
            <a:ext cx="4040188" cy="479822"/>
          </a:xfrm>
        </p:spPr>
        <p:txBody>
          <a:bodyPr/>
          <a:lstStyle/>
          <a:p>
            <a:r>
              <a:rPr lang="ru-RU" dirty="0" smtClean="0">
                <a:solidFill>
                  <a:srgbClr val="A8246F"/>
                </a:solidFill>
              </a:rPr>
              <a:t>Сентябрь</a:t>
            </a:r>
            <a:endParaRPr lang="ru-RU" dirty="0">
              <a:solidFill>
                <a:srgbClr val="A8246F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1480492"/>
            <a:ext cx="4272921" cy="296346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00B050"/>
                </a:solidFill>
              </a:rPr>
              <a:t>1 класс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-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оценка готовности первоклассников к школе (</a:t>
            </a:r>
            <a:r>
              <a:rPr lang="en-US" b="1" dirty="0" smtClean="0">
                <a:solidFill>
                  <a:srgbClr val="00B050"/>
                </a:solidFill>
              </a:rPr>
              <a:t>IPIPS)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00B050"/>
                </a:solidFill>
              </a:rPr>
              <a:t>Исследование готовности первоклассников к обучению в школе 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     </a:t>
            </a:r>
            <a:r>
              <a:rPr lang="ru-RU" b="1" dirty="0" smtClean="0">
                <a:solidFill>
                  <a:srgbClr val="00B050"/>
                </a:solidFill>
              </a:rPr>
              <a:t>(100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%)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02833" y="861144"/>
            <a:ext cx="4041775" cy="479822"/>
          </a:xfrm>
        </p:spPr>
        <p:txBody>
          <a:bodyPr/>
          <a:lstStyle/>
          <a:p>
            <a:r>
              <a:rPr lang="ru-RU" dirty="0" smtClean="0">
                <a:solidFill>
                  <a:srgbClr val="A8246F"/>
                </a:solidFill>
              </a:rPr>
              <a:t>Сентябрь</a:t>
            </a:r>
            <a:endParaRPr lang="ru-RU" dirty="0">
              <a:solidFill>
                <a:srgbClr val="A8246F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72000" y="1484982"/>
            <a:ext cx="4464496" cy="303098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</a:rPr>
              <a:t>3. Независимая </a:t>
            </a:r>
            <a:r>
              <a:rPr lang="ru-RU" b="1" dirty="0">
                <a:solidFill>
                  <a:srgbClr val="0070C0"/>
                </a:solidFill>
              </a:rPr>
              <a:t>оценка качества знаний учащихся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</a:rPr>
              <a:t>7, 8 </a:t>
            </a:r>
            <a:r>
              <a:rPr lang="ru-RU" b="1" dirty="0">
                <a:solidFill>
                  <a:srgbClr val="002060"/>
                </a:solidFill>
              </a:rPr>
              <a:t>классов </a:t>
            </a:r>
            <a:r>
              <a:rPr lang="ru-RU" b="1" dirty="0">
                <a:solidFill>
                  <a:srgbClr val="0070C0"/>
                </a:solidFill>
              </a:rPr>
              <a:t>по русскому языку, математике, физике, истории, обществознанию, биологии в рамках </a:t>
            </a:r>
            <a:r>
              <a:rPr lang="ru-RU" b="1" dirty="0" smtClean="0">
                <a:solidFill>
                  <a:srgbClr val="0070C0"/>
                </a:solidFill>
              </a:rPr>
              <a:t>КС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(Спасский,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Пестречинский районы)</a:t>
            </a:r>
            <a:endParaRPr lang="ru-RU" b="1" dirty="0">
              <a:solidFill>
                <a:srgbClr val="002060"/>
              </a:solidFill>
            </a:endParaRPr>
          </a:p>
          <a:p>
            <a:pPr marL="457200" indent="-457200">
              <a:spcBef>
                <a:spcPts val="0"/>
              </a:spcBef>
              <a:buAutoNum type="arabicPeriod"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" y="99030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0272" y="4530154"/>
            <a:ext cx="2133600" cy="273844"/>
          </a:xfrm>
        </p:spPr>
        <p:txBody>
          <a:bodyPr/>
          <a:lstStyle/>
          <a:p>
            <a:pPr>
              <a:defRPr/>
            </a:pPr>
            <a:fld id="{3D8567F5-858E-4E7B-8B08-27FEE6681E58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103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23900" y="987574"/>
            <a:ext cx="4040188" cy="479822"/>
          </a:xfrm>
        </p:spPr>
        <p:txBody>
          <a:bodyPr/>
          <a:lstStyle/>
          <a:p>
            <a:r>
              <a:rPr lang="ru-RU" dirty="0" smtClean="0">
                <a:solidFill>
                  <a:srgbClr val="A8246F"/>
                </a:solidFill>
              </a:rPr>
              <a:t>Октябрь</a:t>
            </a:r>
            <a:endParaRPr lang="ru-RU" dirty="0">
              <a:solidFill>
                <a:srgbClr val="A8246F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1" y="1631156"/>
            <a:ext cx="4416937" cy="296346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000" b="1" dirty="0">
                <a:solidFill>
                  <a:srgbClr val="00B050"/>
                </a:solidFill>
              </a:rPr>
              <a:t>3 </a:t>
            </a:r>
            <a:r>
              <a:rPr lang="ru-RU" sz="2000" b="1" dirty="0" smtClean="0">
                <a:solidFill>
                  <a:srgbClr val="00B050"/>
                </a:solidFill>
              </a:rPr>
              <a:t>классы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-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русский </a:t>
            </a:r>
            <a:r>
              <a:rPr lang="ru-RU" sz="2000" b="1" dirty="0">
                <a:solidFill>
                  <a:srgbClr val="00B050"/>
                </a:solidFill>
              </a:rPr>
              <a:t>язык, </a:t>
            </a:r>
            <a:r>
              <a:rPr lang="ru-RU" sz="2000" b="1" dirty="0" smtClean="0">
                <a:solidFill>
                  <a:srgbClr val="00B050"/>
                </a:solidFill>
              </a:rPr>
              <a:t>математика</a:t>
            </a:r>
            <a:endParaRPr lang="ru-RU" sz="2000" b="1" dirty="0">
              <a:solidFill>
                <a:srgbClr val="00B050"/>
              </a:solidFill>
            </a:endParaRP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rgbClr val="00B050"/>
                </a:solidFill>
              </a:rPr>
              <a:t>5 </a:t>
            </a:r>
            <a:r>
              <a:rPr lang="ru-RU" sz="2000" b="1" dirty="0" smtClean="0">
                <a:solidFill>
                  <a:srgbClr val="00B050"/>
                </a:solidFill>
              </a:rPr>
              <a:t>классы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-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русский </a:t>
            </a:r>
            <a:r>
              <a:rPr lang="ru-RU" sz="2000" b="1" dirty="0">
                <a:solidFill>
                  <a:srgbClr val="00B050"/>
                </a:solidFill>
              </a:rPr>
              <a:t>язык, математика, окружающий </a:t>
            </a:r>
            <a:r>
              <a:rPr lang="ru-RU" sz="2000" b="1" dirty="0" smtClean="0">
                <a:solidFill>
                  <a:srgbClr val="00B050"/>
                </a:solidFill>
              </a:rPr>
              <a:t>мир</a:t>
            </a:r>
            <a:endParaRPr lang="ru-RU" sz="2000" b="1" dirty="0">
              <a:solidFill>
                <a:srgbClr val="00B050"/>
              </a:solidFill>
            </a:endParaRP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00B050"/>
                </a:solidFill>
              </a:rPr>
              <a:t>НИКО (иностранный язык 5,8 класс)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68144" y="987574"/>
            <a:ext cx="4041775" cy="479822"/>
          </a:xfrm>
        </p:spPr>
        <p:txBody>
          <a:bodyPr/>
          <a:lstStyle/>
          <a:p>
            <a:r>
              <a:rPr lang="ru-RU" dirty="0" smtClean="0">
                <a:solidFill>
                  <a:srgbClr val="A8246F"/>
                </a:solidFill>
              </a:rPr>
              <a:t>Октябрь</a:t>
            </a:r>
            <a:endParaRPr lang="ru-RU" dirty="0">
              <a:solidFill>
                <a:srgbClr val="A8246F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8" y="1563638"/>
            <a:ext cx="4175434" cy="303098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70C0"/>
                </a:solidFill>
              </a:rPr>
              <a:t>4</a:t>
            </a:r>
            <a:r>
              <a:rPr lang="ru-RU" sz="2000" b="1" dirty="0" smtClean="0">
                <a:solidFill>
                  <a:srgbClr val="0070C0"/>
                </a:solidFill>
              </a:rPr>
              <a:t>. Независимая оценка качества знаний учащихся </a:t>
            </a:r>
            <a:r>
              <a:rPr lang="ru-RU" sz="2000" b="1" dirty="0" smtClean="0">
                <a:solidFill>
                  <a:srgbClr val="002060"/>
                </a:solidFill>
              </a:rPr>
              <a:t>4, 6, 8 классов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по татарскому языку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70C0"/>
                </a:solidFill>
              </a:rPr>
              <a:t>5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Независимая </a:t>
            </a:r>
            <a:r>
              <a:rPr lang="ru-RU" sz="2000" b="1" dirty="0">
                <a:solidFill>
                  <a:srgbClr val="0070C0"/>
                </a:solidFill>
              </a:rPr>
              <a:t>оценка качества знаний учащихся </a:t>
            </a:r>
            <a:r>
              <a:rPr lang="ru-RU" sz="2000" b="1" dirty="0">
                <a:solidFill>
                  <a:srgbClr val="002060"/>
                </a:solidFill>
              </a:rPr>
              <a:t>7</a:t>
            </a:r>
            <a:r>
              <a:rPr lang="ru-RU" sz="2000" b="1" dirty="0" smtClean="0">
                <a:solidFill>
                  <a:srgbClr val="002060"/>
                </a:solidFill>
              </a:rPr>
              <a:t>, 8 </a:t>
            </a:r>
            <a:r>
              <a:rPr lang="ru-RU" sz="2000" b="1" dirty="0">
                <a:solidFill>
                  <a:srgbClr val="002060"/>
                </a:solidFill>
              </a:rPr>
              <a:t>классов </a:t>
            </a:r>
            <a:r>
              <a:rPr lang="ru-RU" sz="2000" b="1" dirty="0">
                <a:solidFill>
                  <a:srgbClr val="0070C0"/>
                </a:solidFill>
              </a:rPr>
              <a:t>по русскому языку, математике, физике, истории, обществознанию, биологии в рамках </a:t>
            </a:r>
            <a:r>
              <a:rPr lang="ru-RU" sz="2000" b="1" dirty="0" smtClean="0">
                <a:solidFill>
                  <a:srgbClr val="0070C0"/>
                </a:solidFill>
              </a:rPr>
              <a:t>КС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(Алексеевский, Черемшанский </a:t>
            </a:r>
            <a:r>
              <a:rPr lang="ru-RU" sz="2000" b="1" dirty="0">
                <a:solidFill>
                  <a:srgbClr val="0070C0"/>
                </a:solidFill>
              </a:rPr>
              <a:t>районы</a:t>
            </a:r>
            <a:r>
              <a:rPr lang="ru-RU" sz="2000" b="1" dirty="0" smtClean="0">
                <a:solidFill>
                  <a:srgbClr val="0070C0"/>
                </a:solidFill>
              </a:rPr>
              <a:t>)</a:t>
            </a:r>
            <a:endParaRPr lang="ru-RU" sz="2000" b="1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  <a:buAutoNum type="arabicPeriod"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" y="99030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2016-2017 учебный год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0272" y="4530154"/>
            <a:ext cx="2133600" cy="273844"/>
          </a:xfrm>
        </p:spPr>
        <p:txBody>
          <a:bodyPr/>
          <a:lstStyle/>
          <a:p>
            <a:pPr>
              <a:defRPr/>
            </a:pPr>
            <a:fld id="{3D8567F5-858E-4E7B-8B08-27FEE6681E5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584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151335"/>
            <a:ext cx="4040188" cy="479822"/>
          </a:xfrm>
        </p:spPr>
        <p:txBody>
          <a:bodyPr/>
          <a:lstStyle/>
          <a:p>
            <a:r>
              <a:rPr lang="ru-RU" dirty="0" smtClean="0">
                <a:solidFill>
                  <a:srgbClr val="A8246F"/>
                </a:solidFill>
              </a:rPr>
              <a:t>Ноябрь</a:t>
            </a:r>
            <a:endParaRPr lang="ru-RU" dirty="0">
              <a:solidFill>
                <a:srgbClr val="A8246F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1" y="1631156"/>
            <a:ext cx="4416937" cy="2963466"/>
          </a:xfrm>
        </p:spPr>
        <p:txBody>
          <a:bodyPr/>
          <a:lstStyle/>
          <a:p>
            <a:pPr marL="457200" indent="-457200">
              <a:buFont typeface="Arial" charset="0"/>
              <a:buAutoNum type="arabicPeriod"/>
            </a:pPr>
            <a:r>
              <a:rPr lang="ru-RU" b="1" dirty="0">
                <a:solidFill>
                  <a:srgbClr val="0070C0"/>
                </a:solidFill>
              </a:rPr>
              <a:t>Независимая оценка качества знаний учащихся </a:t>
            </a:r>
            <a:r>
              <a:rPr lang="ru-RU" b="1" dirty="0">
                <a:solidFill>
                  <a:srgbClr val="002060"/>
                </a:solidFill>
              </a:rPr>
              <a:t>4</a:t>
            </a:r>
            <a:r>
              <a:rPr lang="ru-RU" b="1" dirty="0" smtClean="0">
                <a:solidFill>
                  <a:srgbClr val="002060"/>
                </a:solidFill>
              </a:rPr>
              <a:t>, 6, 8 </a:t>
            </a:r>
            <a:r>
              <a:rPr lang="ru-RU" b="1" dirty="0">
                <a:solidFill>
                  <a:srgbClr val="002060"/>
                </a:solidFill>
              </a:rPr>
              <a:t>классов </a:t>
            </a:r>
            <a:r>
              <a:rPr lang="ru-RU" b="1" dirty="0" smtClean="0">
                <a:solidFill>
                  <a:srgbClr val="0070C0"/>
                </a:solidFill>
              </a:rPr>
              <a:t>по иностранному языку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Диагностическое тестирование учителей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-предметников</a:t>
            </a:r>
            <a:endParaRPr lang="ru-RU" b="1" dirty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24128" y="1151335"/>
            <a:ext cx="4041775" cy="479822"/>
          </a:xfrm>
        </p:spPr>
        <p:txBody>
          <a:bodyPr/>
          <a:lstStyle/>
          <a:p>
            <a:r>
              <a:rPr lang="ru-RU" dirty="0" smtClean="0">
                <a:solidFill>
                  <a:srgbClr val="A8246F"/>
                </a:solidFill>
              </a:rPr>
              <a:t>Ноябрь</a:t>
            </a:r>
            <a:endParaRPr lang="ru-RU" dirty="0">
              <a:solidFill>
                <a:srgbClr val="A8246F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8" y="1563638"/>
            <a:ext cx="4319450" cy="303098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0070C0"/>
                </a:solidFill>
              </a:rPr>
              <a:t>3</a:t>
            </a:r>
            <a:r>
              <a:rPr lang="ru-RU" b="1" dirty="0" smtClean="0">
                <a:solidFill>
                  <a:srgbClr val="0070C0"/>
                </a:solidFill>
              </a:rPr>
              <a:t>. Независимая оценка качества знаний учащихся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</a:rPr>
              <a:t>7, 8 </a:t>
            </a:r>
            <a:r>
              <a:rPr lang="ru-RU" b="1" dirty="0" smtClean="0">
                <a:solidFill>
                  <a:srgbClr val="0070C0"/>
                </a:solidFill>
              </a:rPr>
              <a:t>классов по русскому языку, математике, физике, истории, обществознанию, биологии в рамках КС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(Алькеевский, Сармановский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районы)</a:t>
            </a: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2016-2017 учебный год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" y="99030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0272" y="4530154"/>
            <a:ext cx="2133600" cy="273844"/>
          </a:xfrm>
        </p:spPr>
        <p:txBody>
          <a:bodyPr/>
          <a:lstStyle/>
          <a:p>
            <a:pPr>
              <a:defRPr/>
            </a:pPr>
            <a:fld id="{3D8567F5-858E-4E7B-8B08-27FEE6681E58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256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5710</TotalTime>
  <Words>1294</Words>
  <Application>Microsoft Office PowerPoint</Application>
  <PresentationFormat>Экран (16:9)</PresentationFormat>
  <Paragraphs>187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Мониторинг качества образования</vt:lpstr>
      <vt:lpstr>Внутренний контроль  1.Директорские контрольные работы по итогам  I четверти (осенние каникулы с 31.10.2016 по 06.11.2016,  проведение контрольных работ с 18.10.16 по 21.10.16) 6,7 классы - русский язык, математика    8,9 классы - физика, химия, математика  Контроль: МОУО; оценки выставляются в журнал</vt:lpstr>
      <vt:lpstr>Внутренний контроль 2. Муниципальные контрольные работы по итогам  I полугодия: (зимние каникулы с 26.12.2016 по 08.01.2017 проведение контрольных работ  с 13.12.2016 по 16.12.2016) 6,7 классы - русский язык, математика 8,9 классы - история, химия, физика  Контроль: МОиН РТ; оценки выставляются в журнал</vt:lpstr>
      <vt:lpstr> 3. Республиканские контрольные работы  по итогам года: (проведение контрольных работ с 20.04.2017)  5,6 классы - русский язык, математика, татарский язык 7 класс - история, математика 8 класс - математика, русский язык, физика  Контроль: МОиН РТ; оценки выставляются в журнал</vt:lpstr>
      <vt:lpstr>Оценочные процедуры уровня знаний школьников  в 2016-2017 учебном году</vt:lpstr>
      <vt:lpstr>2016-2017 учебный год</vt:lpstr>
      <vt:lpstr>2016-2017 учебный год</vt:lpstr>
      <vt:lpstr>2016-2017 учебный год</vt:lpstr>
      <vt:lpstr>2016-2017 учебный год</vt:lpstr>
      <vt:lpstr>2016-2017 учебный год</vt:lpstr>
      <vt:lpstr>Презентация PowerPoint</vt:lpstr>
      <vt:lpstr>2016-2017 учебный год</vt:lpstr>
      <vt:lpstr>2016-2017 учебный год</vt:lpstr>
      <vt:lpstr>2016-2017 учебный год</vt:lpstr>
      <vt:lpstr> Методические службы Республики Татарстан по итогам 2015/2016 учебного года</vt:lpstr>
      <vt:lpstr>Критерии эффективности  муниципальных методических служб</vt:lpstr>
      <vt:lpstr>Презентация PowerPoint</vt:lpstr>
      <vt:lpstr>Презентация PowerPoint</vt:lpstr>
      <vt:lpstr>«Дорожная карта»  по повышению эффективности деятельности муниципальных методических служб на 2016-2017 учебный год</vt:lpstr>
      <vt:lpstr>«Дорожная карта»  по повышению эффективности деятельности муниципальных методических служб на 2016-2017 учебный год</vt:lpstr>
      <vt:lpstr>«Дорожная карта»  по повышению эффективности деятельности муниципальных методических служб на 2016-2017 учебный год</vt:lpstr>
      <vt:lpstr>«Дорожная карта»  по повышению эффективности деятельности муниципальных методических служб на 2016-2017 учебный год</vt:lpstr>
      <vt:lpstr>«Дорожная карта»  по повышению эффективности деятельности муниципальных методических служб на 2016-2017 учебный год</vt:lpstr>
      <vt:lpstr>Грант «Лучший методист»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Amirova</dc:creator>
  <cp:lastModifiedBy>User</cp:lastModifiedBy>
  <cp:revision>490</cp:revision>
  <cp:lastPrinted>2016-09-21T13:09:17Z</cp:lastPrinted>
  <dcterms:created xsi:type="dcterms:W3CDTF">2013-10-22T07:31:15Z</dcterms:created>
  <dcterms:modified xsi:type="dcterms:W3CDTF">2016-09-22T08:59:03Z</dcterms:modified>
</cp:coreProperties>
</file>