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69" r:id="rId2"/>
  </p:sldMasterIdLst>
  <p:notesMasterIdLst>
    <p:notesMasterId r:id="rId33"/>
  </p:notesMasterIdLst>
  <p:handoutMasterIdLst>
    <p:handoutMasterId r:id="rId34"/>
  </p:handoutMasterIdLst>
  <p:sldIdLst>
    <p:sldId id="419" r:id="rId3"/>
    <p:sldId id="447" r:id="rId4"/>
    <p:sldId id="448" r:id="rId5"/>
    <p:sldId id="449" r:id="rId6"/>
    <p:sldId id="450" r:id="rId7"/>
    <p:sldId id="451" r:id="rId8"/>
    <p:sldId id="452" r:id="rId9"/>
    <p:sldId id="453" r:id="rId10"/>
    <p:sldId id="454" r:id="rId11"/>
    <p:sldId id="455" r:id="rId12"/>
    <p:sldId id="456" r:id="rId13"/>
    <p:sldId id="457" r:id="rId14"/>
    <p:sldId id="458" r:id="rId15"/>
    <p:sldId id="430" r:id="rId16"/>
    <p:sldId id="431" r:id="rId17"/>
    <p:sldId id="432" r:id="rId18"/>
    <p:sldId id="433"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310" r:id="rId32"/>
  </p:sldIdLst>
  <p:sldSz cx="9144000" cy="5143500" type="screen16x9"/>
  <p:notesSz cx="9926638" cy="6797675"/>
  <p:defaultTextStyle>
    <a:defPPr>
      <a:defRPr lang="ru-RU"/>
    </a:defPPr>
    <a:lvl1pPr marL="0" algn="l" defTabSz="914063" rtl="0" eaLnBrk="1" latinLnBrk="0" hangingPunct="1">
      <a:defRPr sz="1800" kern="1200">
        <a:solidFill>
          <a:schemeClr val="tx1"/>
        </a:solidFill>
        <a:latin typeface="+mn-lt"/>
        <a:ea typeface="+mn-ea"/>
        <a:cs typeface="+mn-cs"/>
      </a:defRPr>
    </a:lvl1pPr>
    <a:lvl2pPr marL="457022" algn="l" defTabSz="914063" rtl="0" eaLnBrk="1" latinLnBrk="0" hangingPunct="1">
      <a:defRPr sz="1800" kern="1200">
        <a:solidFill>
          <a:schemeClr val="tx1"/>
        </a:solidFill>
        <a:latin typeface="+mn-lt"/>
        <a:ea typeface="+mn-ea"/>
        <a:cs typeface="+mn-cs"/>
      </a:defRPr>
    </a:lvl2pPr>
    <a:lvl3pPr marL="914063" algn="l" defTabSz="914063" rtl="0" eaLnBrk="1" latinLnBrk="0" hangingPunct="1">
      <a:defRPr sz="1800" kern="1200">
        <a:solidFill>
          <a:schemeClr val="tx1"/>
        </a:solidFill>
        <a:latin typeface="+mn-lt"/>
        <a:ea typeface="+mn-ea"/>
        <a:cs typeface="+mn-cs"/>
      </a:defRPr>
    </a:lvl3pPr>
    <a:lvl4pPr marL="1371090" algn="l" defTabSz="914063" rtl="0" eaLnBrk="1" latinLnBrk="0" hangingPunct="1">
      <a:defRPr sz="1800" kern="1200">
        <a:solidFill>
          <a:schemeClr val="tx1"/>
        </a:solidFill>
        <a:latin typeface="+mn-lt"/>
        <a:ea typeface="+mn-ea"/>
        <a:cs typeface="+mn-cs"/>
      </a:defRPr>
    </a:lvl4pPr>
    <a:lvl5pPr marL="1828124" algn="l" defTabSz="914063" rtl="0" eaLnBrk="1" latinLnBrk="0" hangingPunct="1">
      <a:defRPr sz="1800" kern="1200">
        <a:solidFill>
          <a:schemeClr val="tx1"/>
        </a:solidFill>
        <a:latin typeface="+mn-lt"/>
        <a:ea typeface="+mn-ea"/>
        <a:cs typeface="+mn-cs"/>
      </a:defRPr>
    </a:lvl5pPr>
    <a:lvl6pPr marL="2285145" algn="l" defTabSz="914063" rtl="0" eaLnBrk="1" latinLnBrk="0" hangingPunct="1">
      <a:defRPr sz="1800" kern="1200">
        <a:solidFill>
          <a:schemeClr val="tx1"/>
        </a:solidFill>
        <a:latin typeface="+mn-lt"/>
        <a:ea typeface="+mn-ea"/>
        <a:cs typeface="+mn-cs"/>
      </a:defRPr>
    </a:lvl6pPr>
    <a:lvl7pPr marL="2742167" algn="l" defTabSz="914063" rtl="0" eaLnBrk="1" latinLnBrk="0" hangingPunct="1">
      <a:defRPr sz="1800" kern="1200">
        <a:solidFill>
          <a:schemeClr val="tx1"/>
        </a:solidFill>
        <a:latin typeface="+mn-lt"/>
        <a:ea typeface="+mn-ea"/>
        <a:cs typeface="+mn-cs"/>
      </a:defRPr>
    </a:lvl7pPr>
    <a:lvl8pPr marL="3199200" algn="l" defTabSz="914063" rtl="0" eaLnBrk="1" latinLnBrk="0" hangingPunct="1">
      <a:defRPr sz="1800" kern="1200">
        <a:solidFill>
          <a:schemeClr val="tx1"/>
        </a:solidFill>
        <a:latin typeface="+mn-lt"/>
        <a:ea typeface="+mn-ea"/>
        <a:cs typeface="+mn-cs"/>
      </a:defRPr>
    </a:lvl8pPr>
    <a:lvl9pPr marL="3656228" algn="l" defTabSz="9140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824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605" autoAdjust="0"/>
    <p:restoredTop sz="95439" autoAdjust="0"/>
  </p:normalViewPr>
  <p:slideViewPr>
    <p:cSldViewPr>
      <p:cViewPr>
        <p:scale>
          <a:sx n="100" d="100"/>
          <a:sy n="100" d="100"/>
        </p:scale>
        <p:origin x="-1860" y="-7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72F77-4F28-4DE7-B6D0-4B7CFE17EFC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51C23CF3-A86D-44A7-ACE5-58987BC2D034}">
      <dgm:prSet custT="1"/>
      <dgm:spPr/>
      <dgm:t>
        <a:bodyPr/>
        <a:lstStyle/>
        <a:p>
          <a:r>
            <a:rPr lang="ru-RU" sz="1500" b="1" dirty="0" smtClean="0">
              <a:solidFill>
                <a:srgbClr val="000099"/>
              </a:solidFill>
              <a:latin typeface="Calibri" panose="020F0502020204030204" pitchFamily="34" charset="0"/>
            </a:rPr>
            <a:t>Формы общественного наблюдения</a:t>
          </a:r>
          <a:endParaRPr lang="ru-RU" sz="1500" b="1" dirty="0">
            <a:solidFill>
              <a:srgbClr val="000099"/>
            </a:solidFill>
            <a:latin typeface="Calibri" panose="020F0502020204030204" pitchFamily="34" charset="0"/>
          </a:endParaRPr>
        </a:p>
      </dgm:t>
    </dgm:pt>
    <dgm:pt modelId="{694A449D-432D-497F-A362-FA209B0A570F}" type="parTrans" cxnId="{DE92EE80-B266-4FE9-9A08-B4103A468628}">
      <dgm:prSet/>
      <dgm:spPr/>
      <dgm:t>
        <a:bodyPr/>
        <a:lstStyle/>
        <a:p>
          <a:endParaRPr lang="ru-RU" sz="1400" b="1">
            <a:solidFill>
              <a:srgbClr val="000099"/>
            </a:solidFill>
            <a:latin typeface="Cambria" panose="02040503050406030204" pitchFamily="18" charset="0"/>
          </a:endParaRPr>
        </a:p>
      </dgm:t>
    </dgm:pt>
    <dgm:pt modelId="{DF2F3511-CA8E-4F41-A171-1ED850C70837}" type="sibTrans" cxnId="{DE92EE80-B266-4FE9-9A08-B4103A468628}">
      <dgm:prSet/>
      <dgm:spPr/>
      <dgm:t>
        <a:bodyPr/>
        <a:lstStyle/>
        <a:p>
          <a:endParaRPr lang="ru-RU" sz="1400" b="1">
            <a:solidFill>
              <a:srgbClr val="000099"/>
            </a:solidFill>
            <a:latin typeface="Cambria" panose="02040503050406030204" pitchFamily="18" charset="0"/>
          </a:endParaRPr>
        </a:p>
      </dgm:t>
    </dgm:pt>
    <dgm:pt modelId="{7A8CB93F-9A1C-44CD-A2BF-1CAE4CB9C3C4}">
      <dgm:prSet custT="1"/>
      <dgm:spPr/>
      <dgm:t>
        <a:bodyPr/>
        <a:lstStyle/>
        <a:p>
          <a:r>
            <a:rPr lang="ru-RU" sz="1500" b="1" dirty="0" smtClean="0">
              <a:solidFill>
                <a:srgbClr val="000099"/>
              </a:solidFill>
              <a:latin typeface="Calibri" panose="020F0502020204030204" pitchFamily="34" charset="0"/>
            </a:rPr>
            <a:t>Сведения, указываемые в заявлении (исключены конкретные ППЭ)</a:t>
          </a:r>
          <a:endParaRPr lang="ru-RU" sz="1500" b="1" dirty="0">
            <a:solidFill>
              <a:srgbClr val="000099"/>
            </a:solidFill>
            <a:latin typeface="Calibri" panose="020F0502020204030204" pitchFamily="34" charset="0"/>
          </a:endParaRPr>
        </a:p>
      </dgm:t>
    </dgm:pt>
    <dgm:pt modelId="{EA734C97-9159-416B-8188-86D727811D0A}" type="parTrans" cxnId="{9DC1A3F3-FF6E-4772-84AD-D014F91E62B9}">
      <dgm:prSet/>
      <dgm:spPr/>
      <dgm:t>
        <a:bodyPr/>
        <a:lstStyle/>
        <a:p>
          <a:endParaRPr lang="ru-RU" sz="1400" b="1">
            <a:solidFill>
              <a:srgbClr val="000099"/>
            </a:solidFill>
            <a:latin typeface="Cambria" panose="02040503050406030204" pitchFamily="18" charset="0"/>
          </a:endParaRPr>
        </a:p>
      </dgm:t>
    </dgm:pt>
    <dgm:pt modelId="{FCEA9754-BB88-46AF-8E32-4EE302CF31E9}" type="sibTrans" cxnId="{9DC1A3F3-FF6E-4772-84AD-D014F91E62B9}">
      <dgm:prSet/>
      <dgm:spPr/>
      <dgm:t>
        <a:bodyPr/>
        <a:lstStyle/>
        <a:p>
          <a:endParaRPr lang="ru-RU" sz="1400" b="1">
            <a:solidFill>
              <a:srgbClr val="000099"/>
            </a:solidFill>
            <a:latin typeface="Cambria" panose="02040503050406030204" pitchFamily="18" charset="0"/>
          </a:endParaRPr>
        </a:p>
      </dgm:t>
    </dgm:pt>
    <dgm:pt modelId="{D3DCC1A2-3431-49D8-AED0-D5E190D2DC4C}">
      <dgm:prSet custT="1"/>
      <dgm:spPr/>
      <dgm:t>
        <a:bodyPr/>
        <a:lstStyle/>
        <a:p>
          <a:r>
            <a:rPr lang="ru-RU" sz="1500" b="1" dirty="0" smtClean="0">
              <a:solidFill>
                <a:srgbClr val="000099"/>
              </a:solidFill>
              <a:latin typeface="Calibri" panose="020F0502020204030204" pitchFamily="34" charset="0"/>
            </a:rPr>
            <a:t>Сроки подачи заявления (не ранее 1 февраля и не позднее, чем за 3 рабочих дня до начала экзаменов по соответствующим учебным предметам)</a:t>
          </a:r>
          <a:endParaRPr lang="ru-RU" sz="1500" b="1" dirty="0">
            <a:solidFill>
              <a:srgbClr val="000099"/>
            </a:solidFill>
            <a:latin typeface="Calibri" panose="020F0502020204030204" pitchFamily="34" charset="0"/>
          </a:endParaRPr>
        </a:p>
      </dgm:t>
    </dgm:pt>
    <dgm:pt modelId="{23F29BA3-F563-49C3-922F-82193C296285}" type="parTrans" cxnId="{60A14149-146F-4C99-909A-2A901126D7EF}">
      <dgm:prSet/>
      <dgm:spPr/>
      <dgm:t>
        <a:bodyPr/>
        <a:lstStyle/>
        <a:p>
          <a:endParaRPr lang="ru-RU" sz="1400" b="1">
            <a:solidFill>
              <a:srgbClr val="000099"/>
            </a:solidFill>
            <a:latin typeface="Cambria" panose="02040503050406030204" pitchFamily="18" charset="0"/>
          </a:endParaRPr>
        </a:p>
      </dgm:t>
    </dgm:pt>
    <dgm:pt modelId="{B4045CAF-3CE5-4B53-BB73-6906CCB18679}" type="sibTrans" cxnId="{60A14149-146F-4C99-909A-2A901126D7EF}">
      <dgm:prSet/>
      <dgm:spPr/>
      <dgm:t>
        <a:bodyPr/>
        <a:lstStyle/>
        <a:p>
          <a:endParaRPr lang="ru-RU" sz="1400" b="1">
            <a:solidFill>
              <a:srgbClr val="000099"/>
            </a:solidFill>
            <a:latin typeface="Cambria" panose="02040503050406030204" pitchFamily="18" charset="0"/>
          </a:endParaRPr>
        </a:p>
      </dgm:t>
    </dgm:pt>
    <dgm:pt modelId="{2199A003-57DE-47A8-9BD5-E5074D3B132F}">
      <dgm:prSet custT="1"/>
      <dgm:spPr/>
      <dgm:t>
        <a:bodyPr/>
        <a:lstStyle/>
        <a:p>
          <a:r>
            <a:rPr lang="ru-RU" sz="1500" b="1" dirty="0" smtClean="0">
              <a:solidFill>
                <a:srgbClr val="000099"/>
              </a:solidFill>
              <a:latin typeface="Calibri" panose="020F0502020204030204" pitchFamily="34" charset="0"/>
            </a:rPr>
            <a:t>Обязательная подготовка с выдачей соответствующего документа</a:t>
          </a:r>
          <a:endParaRPr lang="ru-RU" sz="1500" b="1" dirty="0">
            <a:solidFill>
              <a:srgbClr val="000099"/>
            </a:solidFill>
            <a:latin typeface="Calibri" panose="020F0502020204030204" pitchFamily="34" charset="0"/>
          </a:endParaRPr>
        </a:p>
      </dgm:t>
    </dgm:pt>
    <dgm:pt modelId="{AA604CCA-B17A-417C-A3A6-E5F74000FF76}" type="parTrans" cxnId="{16EEBC64-B5A1-488D-9799-2AA541B2840E}">
      <dgm:prSet/>
      <dgm:spPr/>
      <dgm:t>
        <a:bodyPr/>
        <a:lstStyle/>
        <a:p>
          <a:endParaRPr lang="ru-RU" sz="1400" b="1">
            <a:solidFill>
              <a:srgbClr val="000099"/>
            </a:solidFill>
            <a:latin typeface="Cambria" panose="02040503050406030204" pitchFamily="18" charset="0"/>
          </a:endParaRPr>
        </a:p>
      </dgm:t>
    </dgm:pt>
    <dgm:pt modelId="{3F45FD22-6FF1-4B6A-9A56-7AD5BEA994DC}" type="sibTrans" cxnId="{16EEBC64-B5A1-488D-9799-2AA541B2840E}">
      <dgm:prSet/>
      <dgm:spPr/>
      <dgm:t>
        <a:bodyPr/>
        <a:lstStyle/>
        <a:p>
          <a:endParaRPr lang="ru-RU" sz="1400" b="1">
            <a:solidFill>
              <a:srgbClr val="000099"/>
            </a:solidFill>
            <a:latin typeface="Cambria" panose="02040503050406030204" pitchFamily="18" charset="0"/>
          </a:endParaRPr>
        </a:p>
      </dgm:t>
    </dgm:pt>
    <dgm:pt modelId="{A8184952-5191-4478-BC04-D58B62D8669F}">
      <dgm:prSet custT="1"/>
      <dgm:spPr/>
      <dgm:t>
        <a:bodyPr/>
        <a:lstStyle/>
        <a:p>
          <a:r>
            <a:rPr lang="ru-RU" sz="1500" b="1" dirty="0" smtClean="0">
              <a:solidFill>
                <a:srgbClr val="000099"/>
              </a:solidFill>
              <a:latin typeface="Calibri" panose="020F0502020204030204" pitchFamily="34" charset="0"/>
            </a:rPr>
            <a:t>Распределение общественных наблюдателей </a:t>
          </a:r>
          <a:r>
            <a:rPr lang="ru-RU" sz="1500" b="1" dirty="0" err="1" smtClean="0">
              <a:solidFill>
                <a:srgbClr val="000099"/>
              </a:solidFill>
              <a:latin typeface="Calibri" panose="020F0502020204030204" pitchFamily="34" charset="0"/>
            </a:rPr>
            <a:t>ОИВом</a:t>
          </a:r>
          <a:r>
            <a:rPr lang="ru-RU" sz="1500" b="1" dirty="0" smtClean="0">
              <a:solidFill>
                <a:srgbClr val="000099"/>
              </a:solidFill>
              <a:latin typeface="Calibri" panose="020F0502020204030204" pitchFamily="34" charset="0"/>
            </a:rPr>
            <a:t> по местам проведения ГИА</a:t>
          </a:r>
          <a:endParaRPr lang="ru-RU" sz="1500" b="1" dirty="0">
            <a:solidFill>
              <a:srgbClr val="000099"/>
            </a:solidFill>
            <a:latin typeface="Calibri" panose="020F0502020204030204" pitchFamily="34" charset="0"/>
          </a:endParaRPr>
        </a:p>
      </dgm:t>
    </dgm:pt>
    <dgm:pt modelId="{6E6C2609-AE08-497A-8DC8-965BC9A9BF26}" type="parTrans" cxnId="{51466F90-1EE7-4398-8569-104366D4D633}">
      <dgm:prSet/>
      <dgm:spPr/>
      <dgm:t>
        <a:bodyPr/>
        <a:lstStyle/>
        <a:p>
          <a:endParaRPr lang="ru-RU" sz="1400" b="1">
            <a:solidFill>
              <a:srgbClr val="000099"/>
            </a:solidFill>
            <a:latin typeface="Cambria" panose="02040503050406030204" pitchFamily="18" charset="0"/>
          </a:endParaRPr>
        </a:p>
      </dgm:t>
    </dgm:pt>
    <dgm:pt modelId="{E492BCB8-8F55-4DA0-87D1-CD5A854AF047}" type="sibTrans" cxnId="{51466F90-1EE7-4398-8569-104366D4D633}">
      <dgm:prSet/>
      <dgm:spPr/>
      <dgm:t>
        <a:bodyPr/>
        <a:lstStyle/>
        <a:p>
          <a:endParaRPr lang="ru-RU" sz="1400" b="1">
            <a:solidFill>
              <a:srgbClr val="000099"/>
            </a:solidFill>
            <a:latin typeface="Cambria" panose="02040503050406030204" pitchFamily="18" charset="0"/>
          </a:endParaRPr>
        </a:p>
      </dgm:t>
    </dgm:pt>
    <dgm:pt modelId="{60F79A6C-286F-4791-8617-8B10107A1B86}">
      <dgm:prSet custT="1"/>
      <dgm:spPr/>
      <dgm:t>
        <a:bodyPr/>
        <a:lstStyle/>
        <a:p>
          <a:r>
            <a:rPr lang="ru-RU" sz="1500" b="1" dirty="0" smtClean="0">
              <a:solidFill>
                <a:srgbClr val="000099"/>
              </a:solidFill>
              <a:latin typeface="Calibri" panose="020F0502020204030204" pitchFamily="34" charset="0"/>
            </a:rPr>
            <a:t>Выдача удостоверений с приложением графика мест наблюдения</a:t>
          </a:r>
          <a:endParaRPr lang="ru-RU" sz="1500" b="1" dirty="0">
            <a:solidFill>
              <a:srgbClr val="000099"/>
            </a:solidFill>
            <a:latin typeface="Calibri" panose="020F0502020204030204" pitchFamily="34" charset="0"/>
          </a:endParaRPr>
        </a:p>
      </dgm:t>
    </dgm:pt>
    <dgm:pt modelId="{0C7B3EBE-DA60-4186-AED6-FA6835703B4C}" type="parTrans" cxnId="{60716976-AA98-4E29-80D0-F144072F1EF4}">
      <dgm:prSet/>
      <dgm:spPr/>
      <dgm:t>
        <a:bodyPr/>
        <a:lstStyle/>
        <a:p>
          <a:endParaRPr lang="ru-RU" sz="1400" b="1">
            <a:solidFill>
              <a:srgbClr val="000099"/>
            </a:solidFill>
            <a:latin typeface="Cambria" panose="02040503050406030204" pitchFamily="18" charset="0"/>
          </a:endParaRPr>
        </a:p>
      </dgm:t>
    </dgm:pt>
    <dgm:pt modelId="{F6BFDDC8-3956-405F-A123-923B19D5191A}" type="sibTrans" cxnId="{60716976-AA98-4E29-80D0-F144072F1EF4}">
      <dgm:prSet/>
      <dgm:spPr/>
      <dgm:t>
        <a:bodyPr/>
        <a:lstStyle/>
        <a:p>
          <a:endParaRPr lang="ru-RU" sz="1400" b="1">
            <a:solidFill>
              <a:srgbClr val="000099"/>
            </a:solidFill>
            <a:latin typeface="Cambria" panose="02040503050406030204" pitchFamily="18" charset="0"/>
          </a:endParaRPr>
        </a:p>
      </dgm:t>
    </dgm:pt>
    <dgm:pt modelId="{9D8F65A7-D399-449D-954E-EC86539197D5}" type="pres">
      <dgm:prSet presAssocID="{47972F77-4F28-4DE7-B6D0-4B7CFE17EFC6}" presName="linear" presStyleCnt="0">
        <dgm:presLayoutVars>
          <dgm:animLvl val="lvl"/>
          <dgm:resizeHandles val="exact"/>
        </dgm:presLayoutVars>
      </dgm:prSet>
      <dgm:spPr/>
      <dgm:t>
        <a:bodyPr/>
        <a:lstStyle/>
        <a:p>
          <a:endParaRPr lang="ru-RU"/>
        </a:p>
      </dgm:t>
    </dgm:pt>
    <dgm:pt modelId="{B9575C4D-D944-4706-AE46-1A7C28035723}" type="pres">
      <dgm:prSet presAssocID="{51C23CF3-A86D-44A7-ACE5-58987BC2D034}" presName="parentText" presStyleLbl="node1" presStyleIdx="0" presStyleCnt="6">
        <dgm:presLayoutVars>
          <dgm:chMax val="0"/>
          <dgm:bulletEnabled val="1"/>
        </dgm:presLayoutVars>
      </dgm:prSet>
      <dgm:spPr/>
      <dgm:t>
        <a:bodyPr/>
        <a:lstStyle/>
        <a:p>
          <a:endParaRPr lang="ru-RU"/>
        </a:p>
      </dgm:t>
    </dgm:pt>
    <dgm:pt modelId="{808108FB-212B-4736-B1D4-F23BA06A3552}" type="pres">
      <dgm:prSet presAssocID="{DF2F3511-CA8E-4F41-A171-1ED850C70837}" presName="spacer" presStyleCnt="0"/>
      <dgm:spPr/>
    </dgm:pt>
    <dgm:pt modelId="{C4FFB372-CE46-46C0-BE24-FCE88915AD20}" type="pres">
      <dgm:prSet presAssocID="{7A8CB93F-9A1C-44CD-A2BF-1CAE4CB9C3C4}" presName="parentText" presStyleLbl="node1" presStyleIdx="1" presStyleCnt="6">
        <dgm:presLayoutVars>
          <dgm:chMax val="0"/>
          <dgm:bulletEnabled val="1"/>
        </dgm:presLayoutVars>
      </dgm:prSet>
      <dgm:spPr/>
      <dgm:t>
        <a:bodyPr/>
        <a:lstStyle/>
        <a:p>
          <a:endParaRPr lang="ru-RU"/>
        </a:p>
      </dgm:t>
    </dgm:pt>
    <dgm:pt modelId="{4199C8D1-5532-4231-AE9D-AD61F2C001EE}" type="pres">
      <dgm:prSet presAssocID="{FCEA9754-BB88-46AF-8E32-4EE302CF31E9}" presName="spacer" presStyleCnt="0"/>
      <dgm:spPr/>
    </dgm:pt>
    <dgm:pt modelId="{16BC6F7F-6E15-4CD9-A139-DEF9D96A886E}" type="pres">
      <dgm:prSet presAssocID="{D3DCC1A2-3431-49D8-AED0-D5E190D2DC4C}" presName="parentText" presStyleLbl="node1" presStyleIdx="2" presStyleCnt="6">
        <dgm:presLayoutVars>
          <dgm:chMax val="0"/>
          <dgm:bulletEnabled val="1"/>
        </dgm:presLayoutVars>
      </dgm:prSet>
      <dgm:spPr/>
      <dgm:t>
        <a:bodyPr/>
        <a:lstStyle/>
        <a:p>
          <a:endParaRPr lang="ru-RU"/>
        </a:p>
      </dgm:t>
    </dgm:pt>
    <dgm:pt modelId="{4BFDD7CE-3C45-499E-AD62-484553940234}" type="pres">
      <dgm:prSet presAssocID="{B4045CAF-3CE5-4B53-BB73-6906CCB18679}" presName="spacer" presStyleCnt="0"/>
      <dgm:spPr/>
    </dgm:pt>
    <dgm:pt modelId="{666DC479-E49F-44A3-BF53-AC062DAC7A2F}" type="pres">
      <dgm:prSet presAssocID="{2199A003-57DE-47A8-9BD5-E5074D3B132F}" presName="parentText" presStyleLbl="node1" presStyleIdx="3" presStyleCnt="6">
        <dgm:presLayoutVars>
          <dgm:chMax val="0"/>
          <dgm:bulletEnabled val="1"/>
        </dgm:presLayoutVars>
      </dgm:prSet>
      <dgm:spPr/>
      <dgm:t>
        <a:bodyPr/>
        <a:lstStyle/>
        <a:p>
          <a:endParaRPr lang="ru-RU"/>
        </a:p>
      </dgm:t>
    </dgm:pt>
    <dgm:pt modelId="{941E3276-D591-4DA2-89AB-DE8904D63BC1}" type="pres">
      <dgm:prSet presAssocID="{3F45FD22-6FF1-4B6A-9A56-7AD5BEA994DC}" presName="spacer" presStyleCnt="0"/>
      <dgm:spPr/>
    </dgm:pt>
    <dgm:pt modelId="{A8683018-8C43-45DC-9039-E826C27B1F10}" type="pres">
      <dgm:prSet presAssocID="{A8184952-5191-4478-BC04-D58B62D8669F}" presName="parentText" presStyleLbl="node1" presStyleIdx="4" presStyleCnt="6">
        <dgm:presLayoutVars>
          <dgm:chMax val="0"/>
          <dgm:bulletEnabled val="1"/>
        </dgm:presLayoutVars>
      </dgm:prSet>
      <dgm:spPr/>
      <dgm:t>
        <a:bodyPr/>
        <a:lstStyle/>
        <a:p>
          <a:endParaRPr lang="ru-RU"/>
        </a:p>
      </dgm:t>
    </dgm:pt>
    <dgm:pt modelId="{DA411745-8320-4B57-86F3-9BC42D479E79}" type="pres">
      <dgm:prSet presAssocID="{E492BCB8-8F55-4DA0-87D1-CD5A854AF047}" presName="spacer" presStyleCnt="0"/>
      <dgm:spPr/>
    </dgm:pt>
    <dgm:pt modelId="{4257FFA3-F945-453A-814A-A259933E48BB}" type="pres">
      <dgm:prSet presAssocID="{60F79A6C-286F-4791-8617-8B10107A1B86}" presName="parentText" presStyleLbl="node1" presStyleIdx="5" presStyleCnt="6">
        <dgm:presLayoutVars>
          <dgm:chMax val="0"/>
          <dgm:bulletEnabled val="1"/>
        </dgm:presLayoutVars>
      </dgm:prSet>
      <dgm:spPr/>
      <dgm:t>
        <a:bodyPr/>
        <a:lstStyle/>
        <a:p>
          <a:endParaRPr lang="ru-RU"/>
        </a:p>
      </dgm:t>
    </dgm:pt>
  </dgm:ptLst>
  <dgm:cxnLst>
    <dgm:cxn modelId="{A6901D25-B6BF-4D3F-8E2F-91D39A5153B1}" type="presOf" srcId="{51C23CF3-A86D-44A7-ACE5-58987BC2D034}" destId="{B9575C4D-D944-4706-AE46-1A7C28035723}" srcOrd="0" destOrd="0" presId="urn:microsoft.com/office/officeart/2005/8/layout/vList2"/>
    <dgm:cxn modelId="{74954EE8-7649-4456-BB21-FA6487DFDF02}" type="presOf" srcId="{D3DCC1A2-3431-49D8-AED0-D5E190D2DC4C}" destId="{16BC6F7F-6E15-4CD9-A139-DEF9D96A886E}" srcOrd="0" destOrd="0" presId="urn:microsoft.com/office/officeart/2005/8/layout/vList2"/>
    <dgm:cxn modelId="{735667BC-8108-4BEA-A9B4-F6A0A54E0428}" type="presOf" srcId="{2199A003-57DE-47A8-9BD5-E5074D3B132F}" destId="{666DC479-E49F-44A3-BF53-AC062DAC7A2F}" srcOrd="0" destOrd="0" presId="urn:microsoft.com/office/officeart/2005/8/layout/vList2"/>
    <dgm:cxn modelId="{DE92EE80-B266-4FE9-9A08-B4103A468628}" srcId="{47972F77-4F28-4DE7-B6D0-4B7CFE17EFC6}" destId="{51C23CF3-A86D-44A7-ACE5-58987BC2D034}" srcOrd="0" destOrd="0" parTransId="{694A449D-432D-497F-A362-FA209B0A570F}" sibTransId="{DF2F3511-CA8E-4F41-A171-1ED850C70837}"/>
    <dgm:cxn modelId="{C4BF725F-B69B-488D-8C83-F789E9A29F87}" type="presOf" srcId="{A8184952-5191-4478-BC04-D58B62D8669F}" destId="{A8683018-8C43-45DC-9039-E826C27B1F10}" srcOrd="0" destOrd="0" presId="urn:microsoft.com/office/officeart/2005/8/layout/vList2"/>
    <dgm:cxn modelId="{4152299C-0DDA-4749-BC5E-4303C14885EF}" type="presOf" srcId="{60F79A6C-286F-4791-8617-8B10107A1B86}" destId="{4257FFA3-F945-453A-814A-A259933E48BB}" srcOrd="0" destOrd="0" presId="urn:microsoft.com/office/officeart/2005/8/layout/vList2"/>
    <dgm:cxn modelId="{882550FD-A074-48F1-B934-899DB8718BB1}" type="presOf" srcId="{7A8CB93F-9A1C-44CD-A2BF-1CAE4CB9C3C4}" destId="{C4FFB372-CE46-46C0-BE24-FCE88915AD20}" srcOrd="0" destOrd="0" presId="urn:microsoft.com/office/officeart/2005/8/layout/vList2"/>
    <dgm:cxn modelId="{60716976-AA98-4E29-80D0-F144072F1EF4}" srcId="{47972F77-4F28-4DE7-B6D0-4B7CFE17EFC6}" destId="{60F79A6C-286F-4791-8617-8B10107A1B86}" srcOrd="5" destOrd="0" parTransId="{0C7B3EBE-DA60-4186-AED6-FA6835703B4C}" sibTransId="{F6BFDDC8-3956-405F-A123-923B19D5191A}"/>
    <dgm:cxn modelId="{51466F90-1EE7-4398-8569-104366D4D633}" srcId="{47972F77-4F28-4DE7-B6D0-4B7CFE17EFC6}" destId="{A8184952-5191-4478-BC04-D58B62D8669F}" srcOrd="4" destOrd="0" parTransId="{6E6C2609-AE08-497A-8DC8-965BC9A9BF26}" sibTransId="{E492BCB8-8F55-4DA0-87D1-CD5A854AF047}"/>
    <dgm:cxn modelId="{16EEBC64-B5A1-488D-9799-2AA541B2840E}" srcId="{47972F77-4F28-4DE7-B6D0-4B7CFE17EFC6}" destId="{2199A003-57DE-47A8-9BD5-E5074D3B132F}" srcOrd="3" destOrd="0" parTransId="{AA604CCA-B17A-417C-A3A6-E5F74000FF76}" sibTransId="{3F45FD22-6FF1-4B6A-9A56-7AD5BEA994DC}"/>
    <dgm:cxn modelId="{60A14149-146F-4C99-909A-2A901126D7EF}" srcId="{47972F77-4F28-4DE7-B6D0-4B7CFE17EFC6}" destId="{D3DCC1A2-3431-49D8-AED0-D5E190D2DC4C}" srcOrd="2" destOrd="0" parTransId="{23F29BA3-F563-49C3-922F-82193C296285}" sibTransId="{B4045CAF-3CE5-4B53-BB73-6906CCB18679}"/>
    <dgm:cxn modelId="{9DC1A3F3-FF6E-4772-84AD-D014F91E62B9}" srcId="{47972F77-4F28-4DE7-B6D0-4B7CFE17EFC6}" destId="{7A8CB93F-9A1C-44CD-A2BF-1CAE4CB9C3C4}" srcOrd="1" destOrd="0" parTransId="{EA734C97-9159-416B-8188-86D727811D0A}" sibTransId="{FCEA9754-BB88-46AF-8E32-4EE302CF31E9}"/>
    <dgm:cxn modelId="{888448E4-0BBD-4C64-8EA5-FCA47FE71717}" type="presOf" srcId="{47972F77-4F28-4DE7-B6D0-4B7CFE17EFC6}" destId="{9D8F65A7-D399-449D-954E-EC86539197D5}" srcOrd="0" destOrd="0" presId="urn:microsoft.com/office/officeart/2005/8/layout/vList2"/>
    <dgm:cxn modelId="{261C763A-6042-4532-906D-32FB7819E57A}" type="presParOf" srcId="{9D8F65A7-D399-449D-954E-EC86539197D5}" destId="{B9575C4D-D944-4706-AE46-1A7C28035723}" srcOrd="0" destOrd="0" presId="urn:microsoft.com/office/officeart/2005/8/layout/vList2"/>
    <dgm:cxn modelId="{9A321726-5EB1-44CE-A3F5-304DFC490532}" type="presParOf" srcId="{9D8F65A7-D399-449D-954E-EC86539197D5}" destId="{808108FB-212B-4736-B1D4-F23BA06A3552}" srcOrd="1" destOrd="0" presId="urn:microsoft.com/office/officeart/2005/8/layout/vList2"/>
    <dgm:cxn modelId="{6DAD51BA-C9CF-4918-8C56-3A5B7E88E652}" type="presParOf" srcId="{9D8F65A7-D399-449D-954E-EC86539197D5}" destId="{C4FFB372-CE46-46C0-BE24-FCE88915AD20}" srcOrd="2" destOrd="0" presId="urn:microsoft.com/office/officeart/2005/8/layout/vList2"/>
    <dgm:cxn modelId="{BF740248-956E-4EC3-86DB-AA8CBE2C50C3}" type="presParOf" srcId="{9D8F65A7-D399-449D-954E-EC86539197D5}" destId="{4199C8D1-5532-4231-AE9D-AD61F2C001EE}" srcOrd="3" destOrd="0" presId="urn:microsoft.com/office/officeart/2005/8/layout/vList2"/>
    <dgm:cxn modelId="{175A6EF1-3337-4F63-8B42-C4AFACB6BA28}" type="presParOf" srcId="{9D8F65A7-D399-449D-954E-EC86539197D5}" destId="{16BC6F7F-6E15-4CD9-A139-DEF9D96A886E}" srcOrd="4" destOrd="0" presId="urn:microsoft.com/office/officeart/2005/8/layout/vList2"/>
    <dgm:cxn modelId="{1570F29C-63E6-4BA3-AA1E-289C19DAE22D}" type="presParOf" srcId="{9D8F65A7-D399-449D-954E-EC86539197D5}" destId="{4BFDD7CE-3C45-499E-AD62-484553940234}" srcOrd="5" destOrd="0" presId="urn:microsoft.com/office/officeart/2005/8/layout/vList2"/>
    <dgm:cxn modelId="{4B50D77F-ABF4-4EE1-8AA4-759957EDA64C}" type="presParOf" srcId="{9D8F65A7-D399-449D-954E-EC86539197D5}" destId="{666DC479-E49F-44A3-BF53-AC062DAC7A2F}" srcOrd="6" destOrd="0" presId="urn:microsoft.com/office/officeart/2005/8/layout/vList2"/>
    <dgm:cxn modelId="{667F68CA-F684-4C62-BF41-A89AB1083990}" type="presParOf" srcId="{9D8F65A7-D399-449D-954E-EC86539197D5}" destId="{941E3276-D591-4DA2-89AB-DE8904D63BC1}" srcOrd="7" destOrd="0" presId="urn:microsoft.com/office/officeart/2005/8/layout/vList2"/>
    <dgm:cxn modelId="{6191BE12-0122-4C95-976C-3A442F238C3F}" type="presParOf" srcId="{9D8F65A7-D399-449D-954E-EC86539197D5}" destId="{A8683018-8C43-45DC-9039-E826C27B1F10}" srcOrd="8" destOrd="0" presId="urn:microsoft.com/office/officeart/2005/8/layout/vList2"/>
    <dgm:cxn modelId="{1F4282F6-C08C-467B-8A92-A3ADF7E6F325}" type="presParOf" srcId="{9D8F65A7-D399-449D-954E-EC86539197D5}" destId="{DA411745-8320-4B57-86F3-9BC42D479E79}" srcOrd="9" destOrd="0" presId="urn:microsoft.com/office/officeart/2005/8/layout/vList2"/>
    <dgm:cxn modelId="{EF5917E5-8B0A-448C-BEAE-DF07FE4499DD}" type="presParOf" srcId="{9D8F65A7-D399-449D-954E-EC86539197D5}" destId="{4257FFA3-F945-453A-814A-A259933E48BB}"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972F77-4F28-4DE7-B6D0-4B7CFE17EFC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C22A3CF4-CEBA-4E83-9D62-AEB4C1E7215E}">
      <dgm:prSet custT="1"/>
      <dgm:spPr/>
      <dgm:t>
        <a:bodyPr/>
        <a:lstStyle/>
        <a:p>
          <a:pPr algn="ctr"/>
          <a:r>
            <a:rPr lang="ru-RU" sz="2800" b="1" dirty="0" smtClean="0">
              <a:solidFill>
                <a:srgbClr val="000099"/>
              </a:solidFill>
              <a:latin typeface="+mn-lt"/>
              <a:cs typeface="Times New Roman" panose="02020603050405020304" pitchFamily="18" charset="0"/>
            </a:rPr>
            <a:t>ЦЕЛЬ:</a:t>
          </a:r>
        </a:p>
        <a:p>
          <a:pPr algn="ctr"/>
          <a:r>
            <a:rPr lang="ru-RU" sz="3200" b="1" dirty="0" smtClean="0">
              <a:solidFill>
                <a:srgbClr val="000099"/>
              </a:solidFill>
              <a:latin typeface="+mn-lt"/>
              <a:cs typeface="Times New Roman" panose="02020603050405020304" pitchFamily="18" charset="0"/>
            </a:rPr>
            <a:t>формирование </a:t>
          </a:r>
          <a:r>
            <a:rPr lang="ru-RU" sz="3200" b="1" dirty="0">
              <a:solidFill>
                <a:srgbClr val="000099"/>
              </a:solidFill>
              <a:latin typeface="+mn-lt"/>
              <a:cs typeface="Times New Roman" panose="02020603050405020304" pitchFamily="18" charset="0"/>
            </a:rPr>
            <a:t>единого подхода при подготовке и проведении ГИА</a:t>
          </a:r>
        </a:p>
      </dgm:t>
    </dgm:pt>
    <dgm:pt modelId="{0AF0D3D5-9EBF-4EBA-A873-FCE0AE1213B4}" type="sibTrans" cxnId="{A09055B6-C39F-4C6C-9DEF-5DAB6798DFEB}">
      <dgm:prSet/>
      <dgm:spPr/>
      <dgm:t>
        <a:bodyPr/>
        <a:lstStyle/>
        <a:p>
          <a:endParaRPr lang="ru-RU"/>
        </a:p>
      </dgm:t>
    </dgm:pt>
    <dgm:pt modelId="{9C4E2CE2-5D1A-4C70-B7D8-EE793559C85C}" type="parTrans" cxnId="{A09055B6-C39F-4C6C-9DEF-5DAB6798DFEB}">
      <dgm:prSet/>
      <dgm:spPr/>
      <dgm:t>
        <a:bodyPr/>
        <a:lstStyle/>
        <a:p>
          <a:endParaRPr lang="ru-RU"/>
        </a:p>
      </dgm:t>
    </dgm:pt>
    <dgm:pt modelId="{9D8F65A7-D399-449D-954E-EC86539197D5}" type="pres">
      <dgm:prSet presAssocID="{47972F77-4F28-4DE7-B6D0-4B7CFE17EFC6}" presName="linear" presStyleCnt="0">
        <dgm:presLayoutVars>
          <dgm:animLvl val="lvl"/>
          <dgm:resizeHandles val="exact"/>
        </dgm:presLayoutVars>
      </dgm:prSet>
      <dgm:spPr/>
      <dgm:t>
        <a:bodyPr/>
        <a:lstStyle/>
        <a:p>
          <a:endParaRPr lang="ru-RU"/>
        </a:p>
      </dgm:t>
    </dgm:pt>
    <dgm:pt modelId="{276B83B5-6D1D-4B22-9CEA-F7AB6DB1CF9A}" type="pres">
      <dgm:prSet presAssocID="{C22A3CF4-CEBA-4E83-9D62-AEB4C1E7215E}" presName="parentText" presStyleLbl="node1" presStyleIdx="0" presStyleCnt="1" custScaleY="667393">
        <dgm:presLayoutVars>
          <dgm:chMax val="0"/>
          <dgm:bulletEnabled val="1"/>
        </dgm:presLayoutVars>
      </dgm:prSet>
      <dgm:spPr/>
      <dgm:t>
        <a:bodyPr/>
        <a:lstStyle/>
        <a:p>
          <a:endParaRPr lang="ru-RU"/>
        </a:p>
      </dgm:t>
    </dgm:pt>
  </dgm:ptLst>
  <dgm:cxnLst>
    <dgm:cxn modelId="{F95A3901-09AC-46E3-A5F9-9AECC55D96C1}" type="presOf" srcId="{C22A3CF4-CEBA-4E83-9D62-AEB4C1E7215E}" destId="{276B83B5-6D1D-4B22-9CEA-F7AB6DB1CF9A}" srcOrd="0" destOrd="0" presId="urn:microsoft.com/office/officeart/2005/8/layout/vList2"/>
    <dgm:cxn modelId="{A09055B6-C39F-4C6C-9DEF-5DAB6798DFEB}" srcId="{47972F77-4F28-4DE7-B6D0-4B7CFE17EFC6}" destId="{C22A3CF4-CEBA-4E83-9D62-AEB4C1E7215E}" srcOrd="0" destOrd="0" parTransId="{9C4E2CE2-5D1A-4C70-B7D8-EE793559C85C}" sibTransId="{0AF0D3D5-9EBF-4EBA-A873-FCE0AE1213B4}"/>
    <dgm:cxn modelId="{0D18E3CC-485C-438D-B557-3C366732984F}" type="presOf" srcId="{47972F77-4F28-4DE7-B6D0-4B7CFE17EFC6}" destId="{9D8F65A7-D399-449D-954E-EC86539197D5}" srcOrd="0" destOrd="0" presId="urn:microsoft.com/office/officeart/2005/8/layout/vList2"/>
    <dgm:cxn modelId="{02EAD7DE-0318-472B-B33F-F9AA23C63D49}" type="presParOf" srcId="{9D8F65A7-D399-449D-954E-EC86539197D5}" destId="{276B83B5-6D1D-4B22-9CEA-F7AB6DB1CF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75C4D-D944-4706-AE46-1A7C28035723}">
      <dsp:nvSpPr>
        <dsp:cNvPr id="0" name=""/>
        <dsp:cNvSpPr/>
      </dsp:nvSpPr>
      <dsp:spPr>
        <a:xfrm>
          <a:off x="0" y="26146"/>
          <a:ext cx="7456486" cy="592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1" kern="1200" dirty="0" smtClean="0">
              <a:solidFill>
                <a:srgbClr val="000099"/>
              </a:solidFill>
              <a:latin typeface="Calibri" panose="020F0502020204030204" pitchFamily="34" charset="0"/>
            </a:rPr>
            <a:t>Формы общественного наблюдения</a:t>
          </a:r>
          <a:endParaRPr lang="ru-RU" sz="1500" b="1" kern="1200" dirty="0">
            <a:solidFill>
              <a:srgbClr val="000099"/>
            </a:solidFill>
            <a:latin typeface="Calibri" panose="020F0502020204030204" pitchFamily="34" charset="0"/>
          </a:endParaRPr>
        </a:p>
      </dsp:txBody>
      <dsp:txXfrm>
        <a:off x="28900" y="55046"/>
        <a:ext cx="7398686" cy="534220"/>
      </dsp:txXfrm>
    </dsp:sp>
    <dsp:sp modelId="{C4FFB372-CE46-46C0-BE24-FCE88915AD20}">
      <dsp:nvSpPr>
        <dsp:cNvPr id="0" name=""/>
        <dsp:cNvSpPr/>
      </dsp:nvSpPr>
      <dsp:spPr>
        <a:xfrm>
          <a:off x="0" y="684406"/>
          <a:ext cx="7456486" cy="592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1" kern="1200" dirty="0" smtClean="0">
              <a:solidFill>
                <a:srgbClr val="000099"/>
              </a:solidFill>
              <a:latin typeface="Calibri" panose="020F0502020204030204" pitchFamily="34" charset="0"/>
            </a:rPr>
            <a:t>Сведения, указываемые в заявлении (исключены конкретные ППЭ)</a:t>
          </a:r>
          <a:endParaRPr lang="ru-RU" sz="1500" b="1" kern="1200" dirty="0">
            <a:solidFill>
              <a:srgbClr val="000099"/>
            </a:solidFill>
            <a:latin typeface="Calibri" panose="020F0502020204030204" pitchFamily="34" charset="0"/>
          </a:endParaRPr>
        </a:p>
      </dsp:txBody>
      <dsp:txXfrm>
        <a:off x="28900" y="713306"/>
        <a:ext cx="7398686" cy="534220"/>
      </dsp:txXfrm>
    </dsp:sp>
    <dsp:sp modelId="{16BC6F7F-6E15-4CD9-A139-DEF9D96A886E}">
      <dsp:nvSpPr>
        <dsp:cNvPr id="0" name=""/>
        <dsp:cNvSpPr/>
      </dsp:nvSpPr>
      <dsp:spPr>
        <a:xfrm>
          <a:off x="0" y="1342666"/>
          <a:ext cx="7456486" cy="592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1" kern="1200" dirty="0" smtClean="0">
              <a:solidFill>
                <a:srgbClr val="000099"/>
              </a:solidFill>
              <a:latin typeface="Calibri" panose="020F0502020204030204" pitchFamily="34" charset="0"/>
            </a:rPr>
            <a:t>Сроки подачи заявления (не ранее 1 февраля и не позднее, чем за 3 рабочих дня до начала экзаменов по соответствующим учебным предметам)</a:t>
          </a:r>
          <a:endParaRPr lang="ru-RU" sz="1500" b="1" kern="1200" dirty="0">
            <a:solidFill>
              <a:srgbClr val="000099"/>
            </a:solidFill>
            <a:latin typeface="Calibri" panose="020F0502020204030204" pitchFamily="34" charset="0"/>
          </a:endParaRPr>
        </a:p>
      </dsp:txBody>
      <dsp:txXfrm>
        <a:off x="28900" y="1371566"/>
        <a:ext cx="7398686" cy="534220"/>
      </dsp:txXfrm>
    </dsp:sp>
    <dsp:sp modelId="{666DC479-E49F-44A3-BF53-AC062DAC7A2F}">
      <dsp:nvSpPr>
        <dsp:cNvPr id="0" name=""/>
        <dsp:cNvSpPr/>
      </dsp:nvSpPr>
      <dsp:spPr>
        <a:xfrm>
          <a:off x="0" y="2000926"/>
          <a:ext cx="7456486" cy="592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1" kern="1200" dirty="0" smtClean="0">
              <a:solidFill>
                <a:srgbClr val="000099"/>
              </a:solidFill>
              <a:latin typeface="Calibri" panose="020F0502020204030204" pitchFamily="34" charset="0"/>
            </a:rPr>
            <a:t>Обязательная подготовка с выдачей соответствующего документа</a:t>
          </a:r>
          <a:endParaRPr lang="ru-RU" sz="1500" b="1" kern="1200" dirty="0">
            <a:solidFill>
              <a:srgbClr val="000099"/>
            </a:solidFill>
            <a:latin typeface="Calibri" panose="020F0502020204030204" pitchFamily="34" charset="0"/>
          </a:endParaRPr>
        </a:p>
      </dsp:txBody>
      <dsp:txXfrm>
        <a:off x="28900" y="2029826"/>
        <a:ext cx="7398686" cy="534220"/>
      </dsp:txXfrm>
    </dsp:sp>
    <dsp:sp modelId="{A8683018-8C43-45DC-9039-E826C27B1F10}">
      <dsp:nvSpPr>
        <dsp:cNvPr id="0" name=""/>
        <dsp:cNvSpPr/>
      </dsp:nvSpPr>
      <dsp:spPr>
        <a:xfrm>
          <a:off x="0" y="2659186"/>
          <a:ext cx="7456486" cy="592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1" kern="1200" dirty="0" smtClean="0">
              <a:solidFill>
                <a:srgbClr val="000099"/>
              </a:solidFill>
              <a:latin typeface="Calibri" panose="020F0502020204030204" pitchFamily="34" charset="0"/>
            </a:rPr>
            <a:t>Распределение общественных наблюдателей </a:t>
          </a:r>
          <a:r>
            <a:rPr lang="ru-RU" sz="1500" b="1" kern="1200" dirty="0" err="1" smtClean="0">
              <a:solidFill>
                <a:srgbClr val="000099"/>
              </a:solidFill>
              <a:latin typeface="Calibri" panose="020F0502020204030204" pitchFamily="34" charset="0"/>
            </a:rPr>
            <a:t>ОИВом</a:t>
          </a:r>
          <a:r>
            <a:rPr lang="ru-RU" sz="1500" b="1" kern="1200" dirty="0" smtClean="0">
              <a:solidFill>
                <a:srgbClr val="000099"/>
              </a:solidFill>
              <a:latin typeface="Calibri" panose="020F0502020204030204" pitchFamily="34" charset="0"/>
            </a:rPr>
            <a:t> по местам проведения ГИА</a:t>
          </a:r>
          <a:endParaRPr lang="ru-RU" sz="1500" b="1" kern="1200" dirty="0">
            <a:solidFill>
              <a:srgbClr val="000099"/>
            </a:solidFill>
            <a:latin typeface="Calibri" panose="020F0502020204030204" pitchFamily="34" charset="0"/>
          </a:endParaRPr>
        </a:p>
      </dsp:txBody>
      <dsp:txXfrm>
        <a:off x="28900" y="2688086"/>
        <a:ext cx="7398686" cy="534220"/>
      </dsp:txXfrm>
    </dsp:sp>
    <dsp:sp modelId="{4257FFA3-F945-453A-814A-A259933E48BB}">
      <dsp:nvSpPr>
        <dsp:cNvPr id="0" name=""/>
        <dsp:cNvSpPr/>
      </dsp:nvSpPr>
      <dsp:spPr>
        <a:xfrm>
          <a:off x="0" y="3317446"/>
          <a:ext cx="7456486" cy="59202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1" kern="1200" dirty="0" smtClean="0">
              <a:solidFill>
                <a:srgbClr val="000099"/>
              </a:solidFill>
              <a:latin typeface="Calibri" panose="020F0502020204030204" pitchFamily="34" charset="0"/>
            </a:rPr>
            <a:t>Выдача удостоверений с приложением графика мест наблюдения</a:t>
          </a:r>
          <a:endParaRPr lang="ru-RU" sz="1500" b="1" kern="1200" dirty="0">
            <a:solidFill>
              <a:srgbClr val="000099"/>
            </a:solidFill>
            <a:latin typeface="Calibri" panose="020F0502020204030204" pitchFamily="34" charset="0"/>
          </a:endParaRPr>
        </a:p>
      </dsp:txBody>
      <dsp:txXfrm>
        <a:off x="28900" y="3346346"/>
        <a:ext cx="7398686" cy="534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B83B5-6D1D-4B22-9CEA-F7AB6DB1CF9A}">
      <dsp:nvSpPr>
        <dsp:cNvPr id="0" name=""/>
        <dsp:cNvSpPr/>
      </dsp:nvSpPr>
      <dsp:spPr>
        <a:xfrm>
          <a:off x="0" y="419174"/>
          <a:ext cx="7024439" cy="2808314"/>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rgbClr val="000099"/>
              </a:solidFill>
              <a:latin typeface="+mn-lt"/>
              <a:cs typeface="Times New Roman" panose="02020603050405020304" pitchFamily="18" charset="0"/>
            </a:rPr>
            <a:t>ЦЕЛЬ:</a:t>
          </a:r>
        </a:p>
        <a:p>
          <a:pPr lvl="0" algn="ctr" defTabSz="1244600">
            <a:lnSpc>
              <a:spcPct val="90000"/>
            </a:lnSpc>
            <a:spcBef>
              <a:spcPct val="0"/>
            </a:spcBef>
            <a:spcAft>
              <a:spcPct val="35000"/>
            </a:spcAft>
          </a:pPr>
          <a:r>
            <a:rPr lang="ru-RU" sz="3200" b="1" kern="1200" dirty="0" smtClean="0">
              <a:solidFill>
                <a:srgbClr val="000099"/>
              </a:solidFill>
              <a:latin typeface="+mn-lt"/>
              <a:cs typeface="Times New Roman" panose="02020603050405020304" pitchFamily="18" charset="0"/>
            </a:rPr>
            <a:t>формирование </a:t>
          </a:r>
          <a:r>
            <a:rPr lang="ru-RU" sz="3200" b="1" kern="1200" dirty="0">
              <a:solidFill>
                <a:srgbClr val="000099"/>
              </a:solidFill>
              <a:latin typeface="+mn-lt"/>
              <a:cs typeface="Times New Roman" panose="02020603050405020304" pitchFamily="18" charset="0"/>
            </a:rPr>
            <a:t>единого подхода при подготовке и проведении ГИА</a:t>
          </a:r>
        </a:p>
      </dsp:txBody>
      <dsp:txXfrm>
        <a:off x="137091" y="556265"/>
        <a:ext cx="6750257" cy="25341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4301543" cy="339883"/>
          </a:xfrm>
          <a:prstGeom prst="rect">
            <a:avLst/>
          </a:prstGeom>
        </p:spPr>
        <p:txBody>
          <a:bodyPr vert="horz" lIns="91721" tIns="45860" rIns="91721" bIns="45860" rtlCol="0"/>
          <a:lstStyle>
            <a:lvl1pPr algn="l">
              <a:defRPr sz="1200"/>
            </a:lvl1pPr>
          </a:lstStyle>
          <a:p>
            <a:endParaRPr lang="ru-RU" dirty="0"/>
          </a:p>
        </p:txBody>
      </p:sp>
      <p:sp>
        <p:nvSpPr>
          <p:cNvPr id="3" name="Дата 2"/>
          <p:cNvSpPr>
            <a:spLocks noGrp="1"/>
          </p:cNvSpPr>
          <p:nvPr>
            <p:ph type="dt" sz="quarter" idx="1"/>
          </p:nvPr>
        </p:nvSpPr>
        <p:spPr>
          <a:xfrm>
            <a:off x="5622800" y="2"/>
            <a:ext cx="4301543" cy="339883"/>
          </a:xfrm>
          <a:prstGeom prst="rect">
            <a:avLst/>
          </a:prstGeom>
        </p:spPr>
        <p:txBody>
          <a:bodyPr vert="horz" lIns="91721" tIns="45860" rIns="91721" bIns="45860" rtlCol="0"/>
          <a:lstStyle>
            <a:lvl1pPr algn="r">
              <a:defRPr sz="1200"/>
            </a:lvl1pPr>
          </a:lstStyle>
          <a:p>
            <a:fld id="{E6E795F7-7FD4-4310-BBDE-FD5CDBAF2439}" type="datetimeFigureOut">
              <a:rPr lang="ru-RU" smtClean="0"/>
              <a:pPr/>
              <a:t>10.11.2016</a:t>
            </a:fld>
            <a:endParaRPr lang="ru-RU" dirty="0"/>
          </a:p>
        </p:txBody>
      </p:sp>
      <p:sp>
        <p:nvSpPr>
          <p:cNvPr id="4" name="Нижний колонтитул 3"/>
          <p:cNvSpPr>
            <a:spLocks noGrp="1"/>
          </p:cNvSpPr>
          <p:nvPr>
            <p:ph type="ftr" sz="quarter" idx="2"/>
          </p:nvPr>
        </p:nvSpPr>
        <p:spPr>
          <a:xfrm>
            <a:off x="1" y="6456614"/>
            <a:ext cx="4301543" cy="339883"/>
          </a:xfrm>
          <a:prstGeom prst="rect">
            <a:avLst/>
          </a:prstGeom>
        </p:spPr>
        <p:txBody>
          <a:bodyPr vert="horz" lIns="91721" tIns="45860" rIns="91721" bIns="45860" rtlCol="0" anchor="b"/>
          <a:lstStyle>
            <a:lvl1pPr algn="l">
              <a:defRPr sz="1200"/>
            </a:lvl1pPr>
          </a:lstStyle>
          <a:p>
            <a:endParaRPr lang="ru-RU" dirty="0"/>
          </a:p>
        </p:txBody>
      </p:sp>
      <p:sp>
        <p:nvSpPr>
          <p:cNvPr id="5" name="Номер слайда 4"/>
          <p:cNvSpPr>
            <a:spLocks noGrp="1"/>
          </p:cNvSpPr>
          <p:nvPr>
            <p:ph type="sldNum" sz="quarter" idx="3"/>
          </p:nvPr>
        </p:nvSpPr>
        <p:spPr>
          <a:xfrm>
            <a:off x="5622800" y="6456614"/>
            <a:ext cx="4301543" cy="339883"/>
          </a:xfrm>
          <a:prstGeom prst="rect">
            <a:avLst/>
          </a:prstGeom>
        </p:spPr>
        <p:txBody>
          <a:bodyPr vert="horz" lIns="91721" tIns="45860" rIns="91721" bIns="45860" rtlCol="0" anchor="b"/>
          <a:lstStyle>
            <a:lvl1pPr algn="r">
              <a:defRPr sz="1200"/>
            </a:lvl1pPr>
          </a:lstStyle>
          <a:p>
            <a:fld id="{8E51E73D-39C6-411D-9004-DB71DCE5F179}" type="slidenum">
              <a:rPr lang="ru-RU" smtClean="0"/>
              <a:pPr/>
              <a:t>‹#›</a:t>
            </a:fld>
            <a:endParaRPr lang="ru-RU" dirty="0"/>
          </a:p>
        </p:txBody>
      </p:sp>
    </p:spTree>
    <p:extLst>
      <p:ext uri="{BB962C8B-B14F-4D97-AF65-F5344CB8AC3E}">
        <p14:creationId xmlns:p14="http://schemas.microsoft.com/office/powerpoint/2010/main" val="643622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2"/>
            <a:ext cx="4301543" cy="339883"/>
          </a:xfrm>
          <a:prstGeom prst="rect">
            <a:avLst/>
          </a:prstGeom>
        </p:spPr>
        <p:txBody>
          <a:bodyPr vert="horz" lIns="91721" tIns="45860" rIns="91721" bIns="45860" rtlCol="0"/>
          <a:lstStyle>
            <a:lvl1pPr algn="l">
              <a:defRPr sz="1200"/>
            </a:lvl1pPr>
          </a:lstStyle>
          <a:p>
            <a:endParaRPr lang="ru-RU" dirty="0"/>
          </a:p>
        </p:txBody>
      </p:sp>
      <p:sp>
        <p:nvSpPr>
          <p:cNvPr id="3" name="Дата 2"/>
          <p:cNvSpPr>
            <a:spLocks noGrp="1"/>
          </p:cNvSpPr>
          <p:nvPr>
            <p:ph type="dt" idx="1"/>
          </p:nvPr>
        </p:nvSpPr>
        <p:spPr>
          <a:xfrm>
            <a:off x="5622800" y="2"/>
            <a:ext cx="4301543" cy="339883"/>
          </a:xfrm>
          <a:prstGeom prst="rect">
            <a:avLst/>
          </a:prstGeom>
        </p:spPr>
        <p:txBody>
          <a:bodyPr vert="horz" lIns="91721" tIns="45860" rIns="91721" bIns="45860" rtlCol="0"/>
          <a:lstStyle>
            <a:lvl1pPr algn="r">
              <a:defRPr sz="1200"/>
            </a:lvl1pPr>
          </a:lstStyle>
          <a:p>
            <a:fld id="{AE86F43E-765B-4AF0-8B9A-F59D9F36490B}" type="datetimeFigureOut">
              <a:rPr lang="ru-RU" smtClean="0"/>
              <a:pPr/>
              <a:t>10.11.2016</a:t>
            </a:fld>
            <a:endParaRPr lang="ru-RU" dirty="0"/>
          </a:p>
        </p:txBody>
      </p:sp>
      <p:sp>
        <p:nvSpPr>
          <p:cNvPr id="4" name="Образ слайда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721" tIns="45860" rIns="91721" bIns="45860" rtlCol="0" anchor="ctr"/>
          <a:lstStyle/>
          <a:p>
            <a:endParaRPr lang="ru-RU" dirty="0"/>
          </a:p>
        </p:txBody>
      </p:sp>
      <p:sp>
        <p:nvSpPr>
          <p:cNvPr id="5" name="Заметки 4"/>
          <p:cNvSpPr>
            <a:spLocks noGrp="1"/>
          </p:cNvSpPr>
          <p:nvPr>
            <p:ph type="body" sz="quarter" idx="3"/>
          </p:nvPr>
        </p:nvSpPr>
        <p:spPr>
          <a:xfrm>
            <a:off x="992665" y="3228897"/>
            <a:ext cx="7941310" cy="3058953"/>
          </a:xfrm>
          <a:prstGeom prst="rect">
            <a:avLst/>
          </a:prstGeom>
        </p:spPr>
        <p:txBody>
          <a:bodyPr vert="horz" lIns="91721" tIns="45860" rIns="91721" bIns="4586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456614"/>
            <a:ext cx="4301543" cy="339883"/>
          </a:xfrm>
          <a:prstGeom prst="rect">
            <a:avLst/>
          </a:prstGeom>
        </p:spPr>
        <p:txBody>
          <a:bodyPr vert="horz" lIns="91721" tIns="45860" rIns="91721" bIns="45860" rtlCol="0" anchor="b"/>
          <a:lstStyle>
            <a:lvl1pPr algn="l">
              <a:defRPr sz="1200"/>
            </a:lvl1pPr>
          </a:lstStyle>
          <a:p>
            <a:endParaRPr lang="ru-RU" dirty="0"/>
          </a:p>
        </p:txBody>
      </p:sp>
      <p:sp>
        <p:nvSpPr>
          <p:cNvPr id="7" name="Номер слайда 6"/>
          <p:cNvSpPr>
            <a:spLocks noGrp="1"/>
          </p:cNvSpPr>
          <p:nvPr>
            <p:ph type="sldNum" sz="quarter" idx="5"/>
          </p:nvPr>
        </p:nvSpPr>
        <p:spPr>
          <a:xfrm>
            <a:off x="5622800" y="6456614"/>
            <a:ext cx="4301543" cy="339883"/>
          </a:xfrm>
          <a:prstGeom prst="rect">
            <a:avLst/>
          </a:prstGeom>
        </p:spPr>
        <p:txBody>
          <a:bodyPr vert="horz" lIns="91721" tIns="45860" rIns="91721" bIns="45860" rtlCol="0" anchor="b"/>
          <a:lstStyle>
            <a:lvl1pPr algn="r">
              <a:defRPr sz="1200"/>
            </a:lvl1pPr>
          </a:lstStyle>
          <a:p>
            <a:fld id="{A614D3D3-EB09-4DDF-BA46-990A1B3BBBBC}" type="slidenum">
              <a:rPr lang="ru-RU" smtClean="0"/>
              <a:pPr/>
              <a:t>‹#›</a:t>
            </a:fld>
            <a:endParaRPr lang="ru-RU" dirty="0"/>
          </a:p>
        </p:txBody>
      </p:sp>
    </p:spTree>
    <p:extLst>
      <p:ext uri="{BB962C8B-B14F-4D97-AF65-F5344CB8AC3E}">
        <p14:creationId xmlns:p14="http://schemas.microsoft.com/office/powerpoint/2010/main" val="1217058347"/>
      </p:ext>
    </p:extLst>
  </p:cSld>
  <p:clrMap bg1="lt1" tx1="dk1" bg2="lt2" tx2="dk2" accent1="accent1" accent2="accent2" accent3="accent3" accent4="accent4" accent5="accent5" accent6="accent6" hlink="hlink" folHlink="folHlink"/>
  <p:hf hdr="0" ftr="0" dt="0"/>
  <p:notesStyle>
    <a:lvl1pPr marL="0" algn="l" defTabSz="914063" rtl="0" eaLnBrk="1" latinLnBrk="0" hangingPunct="1">
      <a:defRPr sz="1200" kern="1200">
        <a:solidFill>
          <a:schemeClr val="tx1"/>
        </a:solidFill>
        <a:latin typeface="+mn-lt"/>
        <a:ea typeface="+mn-ea"/>
        <a:cs typeface="+mn-cs"/>
      </a:defRPr>
    </a:lvl1pPr>
    <a:lvl2pPr marL="457022" algn="l" defTabSz="914063" rtl="0" eaLnBrk="1" latinLnBrk="0" hangingPunct="1">
      <a:defRPr sz="1200" kern="1200">
        <a:solidFill>
          <a:schemeClr val="tx1"/>
        </a:solidFill>
        <a:latin typeface="+mn-lt"/>
        <a:ea typeface="+mn-ea"/>
        <a:cs typeface="+mn-cs"/>
      </a:defRPr>
    </a:lvl2pPr>
    <a:lvl3pPr marL="914063" algn="l" defTabSz="914063" rtl="0" eaLnBrk="1" latinLnBrk="0" hangingPunct="1">
      <a:defRPr sz="1200" kern="1200">
        <a:solidFill>
          <a:schemeClr val="tx1"/>
        </a:solidFill>
        <a:latin typeface="+mn-lt"/>
        <a:ea typeface="+mn-ea"/>
        <a:cs typeface="+mn-cs"/>
      </a:defRPr>
    </a:lvl3pPr>
    <a:lvl4pPr marL="1371090" algn="l" defTabSz="914063" rtl="0" eaLnBrk="1" latinLnBrk="0" hangingPunct="1">
      <a:defRPr sz="1200" kern="1200">
        <a:solidFill>
          <a:schemeClr val="tx1"/>
        </a:solidFill>
        <a:latin typeface="+mn-lt"/>
        <a:ea typeface="+mn-ea"/>
        <a:cs typeface="+mn-cs"/>
      </a:defRPr>
    </a:lvl4pPr>
    <a:lvl5pPr marL="1828124" algn="l" defTabSz="914063" rtl="0" eaLnBrk="1" latinLnBrk="0" hangingPunct="1">
      <a:defRPr sz="1200" kern="1200">
        <a:solidFill>
          <a:schemeClr val="tx1"/>
        </a:solidFill>
        <a:latin typeface="+mn-lt"/>
        <a:ea typeface="+mn-ea"/>
        <a:cs typeface="+mn-cs"/>
      </a:defRPr>
    </a:lvl5pPr>
    <a:lvl6pPr marL="2285145" algn="l" defTabSz="914063" rtl="0" eaLnBrk="1" latinLnBrk="0" hangingPunct="1">
      <a:defRPr sz="1200" kern="1200">
        <a:solidFill>
          <a:schemeClr val="tx1"/>
        </a:solidFill>
        <a:latin typeface="+mn-lt"/>
        <a:ea typeface="+mn-ea"/>
        <a:cs typeface="+mn-cs"/>
      </a:defRPr>
    </a:lvl6pPr>
    <a:lvl7pPr marL="2742167" algn="l" defTabSz="914063" rtl="0" eaLnBrk="1" latinLnBrk="0" hangingPunct="1">
      <a:defRPr sz="1200" kern="1200">
        <a:solidFill>
          <a:schemeClr val="tx1"/>
        </a:solidFill>
        <a:latin typeface="+mn-lt"/>
        <a:ea typeface="+mn-ea"/>
        <a:cs typeface="+mn-cs"/>
      </a:defRPr>
    </a:lvl7pPr>
    <a:lvl8pPr marL="3199200" algn="l" defTabSz="914063" rtl="0" eaLnBrk="1" latinLnBrk="0" hangingPunct="1">
      <a:defRPr sz="1200" kern="1200">
        <a:solidFill>
          <a:schemeClr val="tx1"/>
        </a:solidFill>
        <a:latin typeface="+mn-lt"/>
        <a:ea typeface="+mn-ea"/>
        <a:cs typeface="+mn-cs"/>
      </a:defRPr>
    </a:lvl8pPr>
    <a:lvl9pPr marL="3656228" algn="l" defTabSz="9140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2</a:t>
            </a:fld>
            <a:endParaRPr lang="ru-RU">
              <a:solidFill>
                <a:prstClr val="black"/>
              </a:solidFill>
            </a:endParaRPr>
          </a:p>
        </p:txBody>
      </p:sp>
    </p:spTree>
    <p:extLst>
      <p:ext uri="{BB962C8B-B14F-4D97-AF65-F5344CB8AC3E}">
        <p14:creationId xmlns:p14="http://schemas.microsoft.com/office/powerpoint/2010/main" val="116105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3</a:t>
            </a:fld>
            <a:endParaRPr lang="ru-RU">
              <a:solidFill>
                <a:prstClr val="black"/>
              </a:solidFill>
            </a:endParaRPr>
          </a:p>
        </p:txBody>
      </p:sp>
    </p:spTree>
    <p:extLst>
      <p:ext uri="{BB962C8B-B14F-4D97-AF65-F5344CB8AC3E}">
        <p14:creationId xmlns:p14="http://schemas.microsoft.com/office/powerpoint/2010/main" val="1161051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4</a:t>
            </a:fld>
            <a:endParaRPr lang="ru-RU">
              <a:solidFill>
                <a:prstClr val="black"/>
              </a:solidFill>
            </a:endParaRPr>
          </a:p>
        </p:txBody>
      </p:sp>
    </p:spTree>
    <p:extLst>
      <p:ext uri="{BB962C8B-B14F-4D97-AF65-F5344CB8AC3E}">
        <p14:creationId xmlns:p14="http://schemas.microsoft.com/office/powerpoint/2010/main" val="116105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5</a:t>
            </a:fld>
            <a:endParaRPr lang="ru-RU">
              <a:solidFill>
                <a:prstClr val="black"/>
              </a:solidFill>
            </a:endParaRPr>
          </a:p>
        </p:txBody>
      </p:sp>
    </p:spTree>
    <p:extLst>
      <p:ext uri="{BB962C8B-B14F-4D97-AF65-F5344CB8AC3E}">
        <p14:creationId xmlns:p14="http://schemas.microsoft.com/office/powerpoint/2010/main" val="73199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6</a:t>
            </a:fld>
            <a:endParaRPr lang="ru-RU">
              <a:solidFill>
                <a:prstClr val="black"/>
              </a:solidFill>
            </a:endParaRPr>
          </a:p>
        </p:txBody>
      </p:sp>
    </p:spTree>
    <p:extLst>
      <p:ext uri="{BB962C8B-B14F-4D97-AF65-F5344CB8AC3E}">
        <p14:creationId xmlns:p14="http://schemas.microsoft.com/office/powerpoint/2010/main" val="1161051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7</a:t>
            </a:fld>
            <a:endParaRPr lang="ru-RU">
              <a:solidFill>
                <a:prstClr val="black"/>
              </a:solidFill>
            </a:endParaRPr>
          </a:p>
        </p:txBody>
      </p:sp>
    </p:spTree>
    <p:extLst>
      <p:ext uri="{BB962C8B-B14F-4D97-AF65-F5344CB8AC3E}">
        <p14:creationId xmlns:p14="http://schemas.microsoft.com/office/powerpoint/2010/main" val="116105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8</a:t>
            </a:fld>
            <a:endParaRPr lang="ru-RU">
              <a:solidFill>
                <a:prstClr val="black"/>
              </a:solidFill>
            </a:endParaRPr>
          </a:p>
        </p:txBody>
      </p:sp>
    </p:spTree>
    <p:extLst>
      <p:ext uri="{BB962C8B-B14F-4D97-AF65-F5344CB8AC3E}">
        <p14:creationId xmlns:p14="http://schemas.microsoft.com/office/powerpoint/2010/main" val="116105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9</a:t>
            </a:fld>
            <a:endParaRPr lang="ru-RU">
              <a:solidFill>
                <a:prstClr val="black"/>
              </a:solidFill>
            </a:endParaRPr>
          </a:p>
        </p:txBody>
      </p:sp>
    </p:spTree>
    <p:extLst>
      <p:ext uri="{BB962C8B-B14F-4D97-AF65-F5344CB8AC3E}">
        <p14:creationId xmlns:p14="http://schemas.microsoft.com/office/powerpoint/2010/main" val="116105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98750" y="511175"/>
            <a:ext cx="4529138" cy="2547938"/>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B9D042E8-DB45-4D3D-A82D-A6AC747BD70D}" type="slidenum">
              <a:rPr lang="ru-RU" smtClean="0">
                <a:solidFill>
                  <a:prstClr val="black"/>
                </a:solidFill>
              </a:rPr>
              <a:pPr>
                <a:defRPr/>
              </a:pPr>
              <a:t>10</a:t>
            </a:fld>
            <a:endParaRPr lang="ru-RU">
              <a:solidFill>
                <a:prstClr val="black"/>
              </a:solidFill>
            </a:endParaRPr>
          </a:p>
        </p:txBody>
      </p:sp>
    </p:spTree>
    <p:extLst>
      <p:ext uri="{BB962C8B-B14F-4D97-AF65-F5344CB8AC3E}">
        <p14:creationId xmlns:p14="http://schemas.microsoft.com/office/powerpoint/2010/main" val="116105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9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022" indent="0" algn="ctr">
              <a:buNone/>
              <a:defRPr>
                <a:solidFill>
                  <a:schemeClr val="tx1">
                    <a:tint val="75000"/>
                  </a:schemeClr>
                </a:solidFill>
              </a:defRPr>
            </a:lvl2pPr>
            <a:lvl3pPr marL="914063" indent="0" algn="ctr">
              <a:buNone/>
              <a:defRPr>
                <a:solidFill>
                  <a:schemeClr val="tx1">
                    <a:tint val="75000"/>
                  </a:schemeClr>
                </a:solidFill>
              </a:defRPr>
            </a:lvl3pPr>
            <a:lvl4pPr marL="1371090" indent="0" algn="ctr">
              <a:buNone/>
              <a:defRPr>
                <a:solidFill>
                  <a:schemeClr val="tx1">
                    <a:tint val="75000"/>
                  </a:schemeClr>
                </a:solidFill>
              </a:defRPr>
            </a:lvl4pPr>
            <a:lvl5pPr marL="1828124" indent="0" algn="ctr">
              <a:buNone/>
              <a:defRPr>
                <a:solidFill>
                  <a:schemeClr val="tx1">
                    <a:tint val="75000"/>
                  </a:schemeClr>
                </a:solidFill>
              </a:defRPr>
            </a:lvl5pPr>
            <a:lvl6pPr marL="2285145" indent="0" algn="ctr">
              <a:buNone/>
              <a:defRPr>
                <a:solidFill>
                  <a:schemeClr val="tx1">
                    <a:tint val="75000"/>
                  </a:schemeClr>
                </a:solidFill>
              </a:defRPr>
            </a:lvl6pPr>
            <a:lvl7pPr marL="2742167" indent="0" algn="ctr">
              <a:buNone/>
              <a:defRPr>
                <a:solidFill>
                  <a:schemeClr val="tx1">
                    <a:tint val="75000"/>
                  </a:schemeClr>
                </a:solidFill>
              </a:defRPr>
            </a:lvl7pPr>
            <a:lvl8pPr marL="3199200" indent="0" algn="ctr">
              <a:buNone/>
              <a:defRPr>
                <a:solidFill>
                  <a:schemeClr val="tx1">
                    <a:tint val="75000"/>
                  </a:schemeClr>
                </a:solidFill>
              </a:defRPr>
            </a:lvl8pPr>
            <a:lvl9pPr marL="365622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t>27.01.2016</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258769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27.01.2016</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171539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27.01.2016</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3106446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89543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6981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3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6223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8855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76848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92879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634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15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246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t>27.01.2016</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2561966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15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93984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59809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r>
              <a:rPr lang="ru-RU" smtClean="0">
                <a:solidFill>
                  <a:prstClr val="black">
                    <a:tint val="75000"/>
                  </a:prstClr>
                </a:solidFill>
              </a:rPr>
              <a:t>27.01.2016</a:t>
            </a:r>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8A9E4C8-3359-4222-88EC-37FA4F76CE9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05722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022" indent="0">
              <a:buNone/>
              <a:defRPr sz="1800">
                <a:solidFill>
                  <a:schemeClr val="tx1">
                    <a:tint val="75000"/>
                  </a:schemeClr>
                </a:solidFill>
              </a:defRPr>
            </a:lvl2pPr>
            <a:lvl3pPr marL="914063" indent="0">
              <a:buNone/>
              <a:defRPr sz="1600">
                <a:solidFill>
                  <a:schemeClr val="tx1">
                    <a:tint val="75000"/>
                  </a:schemeClr>
                </a:solidFill>
              </a:defRPr>
            </a:lvl3pPr>
            <a:lvl4pPr marL="1371090" indent="0">
              <a:buNone/>
              <a:defRPr sz="1400">
                <a:solidFill>
                  <a:schemeClr val="tx1">
                    <a:tint val="75000"/>
                  </a:schemeClr>
                </a:solidFill>
              </a:defRPr>
            </a:lvl4pPr>
            <a:lvl5pPr marL="1828124" indent="0">
              <a:buNone/>
              <a:defRPr sz="1400">
                <a:solidFill>
                  <a:schemeClr val="tx1">
                    <a:tint val="75000"/>
                  </a:schemeClr>
                </a:solidFill>
              </a:defRPr>
            </a:lvl5pPr>
            <a:lvl6pPr marL="2285145" indent="0">
              <a:buNone/>
              <a:defRPr sz="1400">
                <a:solidFill>
                  <a:schemeClr val="tx1">
                    <a:tint val="75000"/>
                  </a:schemeClr>
                </a:solidFill>
              </a:defRPr>
            </a:lvl6pPr>
            <a:lvl7pPr marL="2742167" indent="0">
              <a:buNone/>
              <a:defRPr sz="1400">
                <a:solidFill>
                  <a:schemeClr val="tx1">
                    <a:tint val="75000"/>
                  </a:schemeClr>
                </a:solidFill>
              </a:defRPr>
            </a:lvl7pPr>
            <a:lvl8pPr marL="3199200" indent="0">
              <a:buNone/>
              <a:defRPr sz="1400">
                <a:solidFill>
                  <a:schemeClr val="tx1">
                    <a:tint val="75000"/>
                  </a:schemeClr>
                </a:solidFill>
              </a:defRPr>
            </a:lvl8pPr>
            <a:lvl9pPr marL="3656228"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smtClean="0"/>
              <a:t>27.01.2016</a:t>
            </a:r>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378068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r>
              <a:rPr lang="ru-RU" smtClean="0"/>
              <a:t>27.01.2016</a:t>
            </a:r>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24114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022" indent="0">
              <a:buNone/>
              <a:defRPr sz="2000" b="1"/>
            </a:lvl2pPr>
            <a:lvl3pPr marL="914063" indent="0">
              <a:buNone/>
              <a:defRPr sz="1800" b="1"/>
            </a:lvl3pPr>
            <a:lvl4pPr marL="1371090" indent="0">
              <a:buNone/>
              <a:defRPr sz="1600" b="1"/>
            </a:lvl4pPr>
            <a:lvl5pPr marL="1828124" indent="0">
              <a:buNone/>
              <a:defRPr sz="1600" b="1"/>
            </a:lvl5pPr>
            <a:lvl6pPr marL="2285145" indent="0">
              <a:buNone/>
              <a:defRPr sz="1600" b="1"/>
            </a:lvl6pPr>
            <a:lvl7pPr marL="2742167" indent="0">
              <a:buNone/>
              <a:defRPr sz="1600" b="1"/>
            </a:lvl7pPr>
            <a:lvl8pPr marL="3199200" indent="0">
              <a:buNone/>
              <a:defRPr sz="1600" b="1"/>
            </a:lvl8pPr>
            <a:lvl9pPr marL="3656228"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48" y="1151335"/>
            <a:ext cx="4041775" cy="479822"/>
          </a:xfrm>
        </p:spPr>
        <p:txBody>
          <a:bodyPr anchor="b"/>
          <a:lstStyle>
            <a:lvl1pPr marL="0" indent="0">
              <a:buNone/>
              <a:defRPr sz="2400" b="1"/>
            </a:lvl1pPr>
            <a:lvl2pPr marL="457022" indent="0">
              <a:buNone/>
              <a:defRPr sz="2000" b="1"/>
            </a:lvl2pPr>
            <a:lvl3pPr marL="914063" indent="0">
              <a:buNone/>
              <a:defRPr sz="1800" b="1"/>
            </a:lvl3pPr>
            <a:lvl4pPr marL="1371090" indent="0">
              <a:buNone/>
              <a:defRPr sz="1600" b="1"/>
            </a:lvl4pPr>
            <a:lvl5pPr marL="1828124" indent="0">
              <a:buNone/>
              <a:defRPr sz="1600" b="1"/>
            </a:lvl5pPr>
            <a:lvl6pPr marL="2285145" indent="0">
              <a:buNone/>
              <a:defRPr sz="1600" b="1"/>
            </a:lvl6pPr>
            <a:lvl7pPr marL="2742167" indent="0">
              <a:buNone/>
              <a:defRPr sz="1600" b="1"/>
            </a:lvl7pPr>
            <a:lvl8pPr marL="3199200" indent="0">
              <a:buNone/>
              <a:defRPr sz="1600" b="1"/>
            </a:lvl8pPr>
            <a:lvl9pPr marL="3656228"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smtClean="0"/>
              <a:t>27.01.2016</a:t>
            </a:r>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357469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r>
              <a:rPr lang="ru-RU" smtClean="0"/>
              <a:t>27.01.2016</a:t>
            </a:r>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274633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smtClean="0"/>
              <a:t>27.01.2016</a:t>
            </a:r>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281568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076328"/>
            <a:ext cx="3008313" cy="3518297"/>
          </a:xfrm>
        </p:spPr>
        <p:txBody>
          <a:bodyPr/>
          <a:lstStyle>
            <a:lvl1pPr marL="0" indent="0">
              <a:buNone/>
              <a:defRPr sz="1400"/>
            </a:lvl1pPr>
            <a:lvl2pPr marL="457022" indent="0">
              <a:buNone/>
              <a:defRPr sz="1200"/>
            </a:lvl2pPr>
            <a:lvl3pPr marL="914063" indent="0">
              <a:buNone/>
              <a:defRPr sz="1000"/>
            </a:lvl3pPr>
            <a:lvl4pPr marL="1371090" indent="0">
              <a:buNone/>
              <a:defRPr sz="900"/>
            </a:lvl4pPr>
            <a:lvl5pPr marL="1828124" indent="0">
              <a:buNone/>
              <a:defRPr sz="900"/>
            </a:lvl5pPr>
            <a:lvl6pPr marL="2285145" indent="0">
              <a:buNone/>
              <a:defRPr sz="900"/>
            </a:lvl6pPr>
            <a:lvl7pPr marL="2742167" indent="0">
              <a:buNone/>
              <a:defRPr sz="900"/>
            </a:lvl7pPr>
            <a:lvl8pPr marL="3199200" indent="0">
              <a:buNone/>
              <a:defRPr sz="900"/>
            </a:lvl8pPr>
            <a:lvl9pPr marL="3656228"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27.01.2016</a:t>
            </a:r>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386895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022" indent="0">
              <a:buNone/>
              <a:defRPr sz="2800"/>
            </a:lvl2pPr>
            <a:lvl3pPr marL="914063" indent="0">
              <a:buNone/>
              <a:defRPr sz="2400"/>
            </a:lvl3pPr>
            <a:lvl4pPr marL="1371090" indent="0">
              <a:buNone/>
              <a:defRPr sz="2000"/>
            </a:lvl4pPr>
            <a:lvl5pPr marL="1828124" indent="0">
              <a:buNone/>
              <a:defRPr sz="2000"/>
            </a:lvl5pPr>
            <a:lvl6pPr marL="2285145" indent="0">
              <a:buNone/>
              <a:defRPr sz="2000"/>
            </a:lvl6pPr>
            <a:lvl7pPr marL="2742167" indent="0">
              <a:buNone/>
              <a:defRPr sz="2000"/>
            </a:lvl7pPr>
            <a:lvl8pPr marL="3199200" indent="0">
              <a:buNone/>
              <a:defRPr sz="2000"/>
            </a:lvl8pPr>
            <a:lvl9pPr marL="3656228" indent="0">
              <a:buNone/>
              <a:defRPr sz="2000"/>
            </a:lvl9pPr>
          </a:lstStyle>
          <a:p>
            <a:endParaRPr lang="ru-RU" dirty="0"/>
          </a:p>
        </p:txBody>
      </p:sp>
      <p:sp>
        <p:nvSpPr>
          <p:cNvPr id="4" name="Текст 3"/>
          <p:cNvSpPr>
            <a:spLocks noGrp="1"/>
          </p:cNvSpPr>
          <p:nvPr>
            <p:ph type="body" sz="half" idx="2"/>
          </p:nvPr>
        </p:nvSpPr>
        <p:spPr>
          <a:xfrm>
            <a:off x="1792288" y="4025574"/>
            <a:ext cx="5486400" cy="603647"/>
          </a:xfrm>
        </p:spPr>
        <p:txBody>
          <a:bodyPr/>
          <a:lstStyle>
            <a:lvl1pPr marL="0" indent="0">
              <a:buNone/>
              <a:defRPr sz="1400"/>
            </a:lvl1pPr>
            <a:lvl2pPr marL="457022" indent="0">
              <a:buNone/>
              <a:defRPr sz="1200"/>
            </a:lvl2pPr>
            <a:lvl3pPr marL="914063" indent="0">
              <a:buNone/>
              <a:defRPr sz="1000"/>
            </a:lvl3pPr>
            <a:lvl4pPr marL="1371090" indent="0">
              <a:buNone/>
              <a:defRPr sz="900"/>
            </a:lvl4pPr>
            <a:lvl5pPr marL="1828124" indent="0">
              <a:buNone/>
              <a:defRPr sz="900"/>
            </a:lvl5pPr>
            <a:lvl6pPr marL="2285145" indent="0">
              <a:buNone/>
              <a:defRPr sz="900"/>
            </a:lvl6pPr>
            <a:lvl7pPr marL="2742167" indent="0">
              <a:buNone/>
              <a:defRPr sz="900"/>
            </a:lvl7pPr>
            <a:lvl8pPr marL="3199200" indent="0">
              <a:buNone/>
              <a:defRPr sz="900"/>
            </a:lvl8pPr>
            <a:lvl9pPr marL="3656228"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r>
              <a:rPr lang="ru-RU" smtClean="0"/>
              <a:t>27.01.2016</a:t>
            </a:r>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384126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10" tIns="45705" rIns="91410" bIns="4570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10" tIns="45705" rIns="91410" bIns="4570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10" tIns="45705" rIns="91410" bIns="45705" rtlCol="0" anchor="ctr"/>
          <a:lstStyle>
            <a:lvl1pPr algn="l">
              <a:defRPr sz="1200">
                <a:solidFill>
                  <a:schemeClr val="tx1">
                    <a:tint val="75000"/>
                  </a:schemeClr>
                </a:solidFill>
              </a:defRPr>
            </a:lvl1pPr>
          </a:lstStyle>
          <a:p>
            <a:r>
              <a:rPr lang="ru-RU" smtClean="0"/>
              <a:t>27.01.2016</a:t>
            </a:r>
            <a:endParaRPr lang="ru-RU" dirty="0"/>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10" tIns="45705" rIns="91410" bIns="45705"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10" tIns="45705" rIns="91410" bIns="45705" rtlCol="0" anchor="ctr"/>
          <a:lstStyle>
            <a:lvl1pPr algn="r">
              <a:defRPr sz="1200">
                <a:solidFill>
                  <a:schemeClr val="tx1">
                    <a:tint val="75000"/>
                  </a:schemeClr>
                </a:solidFill>
              </a:defRPr>
            </a:lvl1pPr>
          </a:lstStyle>
          <a:p>
            <a:fld id="{905E0CB1-8A1B-4CAB-B415-0D4429571300}" type="slidenum">
              <a:rPr lang="ru-RU" smtClean="0"/>
              <a:pPr/>
              <a:t>‹#›</a:t>
            </a:fld>
            <a:endParaRPr lang="ru-RU" dirty="0"/>
          </a:p>
        </p:txBody>
      </p:sp>
    </p:spTree>
    <p:extLst>
      <p:ext uri="{BB962C8B-B14F-4D97-AF65-F5344CB8AC3E}">
        <p14:creationId xmlns:p14="http://schemas.microsoft.com/office/powerpoint/2010/main" val="23000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063" rtl="0" eaLnBrk="1" latinLnBrk="0" hangingPunct="1">
        <a:spcBef>
          <a:spcPct val="0"/>
        </a:spcBef>
        <a:buNone/>
        <a:defRPr sz="4400" kern="1200">
          <a:solidFill>
            <a:schemeClr val="tx1"/>
          </a:solidFill>
          <a:latin typeface="+mj-lt"/>
          <a:ea typeface="+mj-ea"/>
          <a:cs typeface="+mj-cs"/>
        </a:defRPr>
      </a:lvl1pPr>
    </p:titleStyle>
    <p:bodyStyle>
      <a:lvl1pPr marL="342767" indent="-342767" algn="l" defTabSz="91406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79" indent="-285645" algn="l" defTabSz="91406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73" indent="-228510" algn="l" defTabSz="9140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00" indent="-228510" algn="l" defTabSz="9140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34" indent="-228510" algn="l" defTabSz="9140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655" indent="-228510" algn="l" defTabSz="9140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90" indent="-228510" algn="l" defTabSz="9140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18" indent="-228510" algn="l" defTabSz="9140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745" indent="-228510" algn="l" defTabSz="9140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063" rtl="0" eaLnBrk="1" latinLnBrk="0" hangingPunct="1">
        <a:defRPr sz="1800" kern="1200">
          <a:solidFill>
            <a:schemeClr val="tx1"/>
          </a:solidFill>
          <a:latin typeface="+mn-lt"/>
          <a:ea typeface="+mn-ea"/>
          <a:cs typeface="+mn-cs"/>
        </a:defRPr>
      </a:lvl1pPr>
      <a:lvl2pPr marL="457022" algn="l" defTabSz="914063" rtl="0" eaLnBrk="1" latinLnBrk="0" hangingPunct="1">
        <a:defRPr sz="1800" kern="1200">
          <a:solidFill>
            <a:schemeClr val="tx1"/>
          </a:solidFill>
          <a:latin typeface="+mn-lt"/>
          <a:ea typeface="+mn-ea"/>
          <a:cs typeface="+mn-cs"/>
        </a:defRPr>
      </a:lvl2pPr>
      <a:lvl3pPr marL="914063" algn="l" defTabSz="914063" rtl="0" eaLnBrk="1" latinLnBrk="0" hangingPunct="1">
        <a:defRPr sz="1800" kern="1200">
          <a:solidFill>
            <a:schemeClr val="tx1"/>
          </a:solidFill>
          <a:latin typeface="+mn-lt"/>
          <a:ea typeface="+mn-ea"/>
          <a:cs typeface="+mn-cs"/>
        </a:defRPr>
      </a:lvl3pPr>
      <a:lvl4pPr marL="1371090" algn="l" defTabSz="914063" rtl="0" eaLnBrk="1" latinLnBrk="0" hangingPunct="1">
        <a:defRPr sz="1800" kern="1200">
          <a:solidFill>
            <a:schemeClr val="tx1"/>
          </a:solidFill>
          <a:latin typeface="+mn-lt"/>
          <a:ea typeface="+mn-ea"/>
          <a:cs typeface="+mn-cs"/>
        </a:defRPr>
      </a:lvl4pPr>
      <a:lvl5pPr marL="1828124" algn="l" defTabSz="914063" rtl="0" eaLnBrk="1" latinLnBrk="0" hangingPunct="1">
        <a:defRPr sz="1800" kern="1200">
          <a:solidFill>
            <a:schemeClr val="tx1"/>
          </a:solidFill>
          <a:latin typeface="+mn-lt"/>
          <a:ea typeface="+mn-ea"/>
          <a:cs typeface="+mn-cs"/>
        </a:defRPr>
      </a:lvl5pPr>
      <a:lvl6pPr marL="2285145" algn="l" defTabSz="914063" rtl="0" eaLnBrk="1" latinLnBrk="0" hangingPunct="1">
        <a:defRPr sz="1800" kern="1200">
          <a:solidFill>
            <a:schemeClr val="tx1"/>
          </a:solidFill>
          <a:latin typeface="+mn-lt"/>
          <a:ea typeface="+mn-ea"/>
          <a:cs typeface="+mn-cs"/>
        </a:defRPr>
      </a:lvl6pPr>
      <a:lvl7pPr marL="2742167" algn="l" defTabSz="914063" rtl="0" eaLnBrk="1" latinLnBrk="0" hangingPunct="1">
        <a:defRPr sz="1800" kern="1200">
          <a:solidFill>
            <a:schemeClr val="tx1"/>
          </a:solidFill>
          <a:latin typeface="+mn-lt"/>
          <a:ea typeface="+mn-ea"/>
          <a:cs typeface="+mn-cs"/>
        </a:defRPr>
      </a:lvl7pPr>
      <a:lvl8pPr marL="3199200" algn="l" defTabSz="914063" rtl="0" eaLnBrk="1" latinLnBrk="0" hangingPunct="1">
        <a:defRPr sz="1800" kern="1200">
          <a:solidFill>
            <a:schemeClr val="tx1"/>
          </a:solidFill>
          <a:latin typeface="+mn-lt"/>
          <a:ea typeface="+mn-ea"/>
          <a:cs typeface="+mn-cs"/>
        </a:defRPr>
      </a:lvl8pPr>
      <a:lvl9pPr marL="3656228" algn="l" defTabSz="9140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r>
              <a:rPr lang="ru-RU" smtClean="0">
                <a:solidFill>
                  <a:prstClr val="black">
                    <a:tint val="75000"/>
                  </a:prstClr>
                </a:solidFill>
              </a:rPr>
              <a:t>27.01.2016</a:t>
            </a:r>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ru-RU">
              <a:solidFill>
                <a:prstClr val="black">
                  <a:tint val="75000"/>
                </a:prstClr>
              </a:solidFill>
            </a:endParaRPr>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8A9E4C8-3359-4222-88EC-37FA4F76CE95}" type="slidenum">
              <a:rPr lang="ru-RU" smtClean="0">
                <a:solidFill>
                  <a:prstClr val="black">
                    <a:tint val="75000"/>
                  </a:prstClr>
                </a:solidFill>
              </a:rPr>
              <a:pPr defTabSz="685800"/>
              <a:t>‹#›</a:t>
            </a:fld>
            <a:endParaRPr lang="ru-RU">
              <a:solidFill>
                <a:prstClr val="black">
                  <a:tint val="75000"/>
                </a:prstClr>
              </a:solidFill>
            </a:endParaRPr>
          </a:p>
        </p:txBody>
      </p:sp>
    </p:spTree>
    <p:extLst>
      <p:ext uri="{BB962C8B-B14F-4D97-AF65-F5344CB8AC3E}">
        <p14:creationId xmlns:p14="http://schemas.microsoft.com/office/powerpoint/2010/main" val="394325600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hyperlink" Target="mailto:Gulfiya.Ziganshina@tatar.r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9144000" cy="5143500"/>
          </a:xfrm>
          <a:prstGeom prst="rect">
            <a:avLst/>
          </a:prstGeom>
          <a:ln>
            <a:noFill/>
          </a:ln>
          <a:effectLst>
            <a:softEdge rad="112500"/>
          </a:effectLst>
          <a:scene3d>
            <a:camera prst="orthographicFront"/>
            <a:lightRig rig="threePt" dir="t"/>
          </a:scene3d>
          <a:sp3d>
            <a:bevelT w="114300" prst="artDeco"/>
          </a:sp3d>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06" y="-16347"/>
            <a:ext cx="9175750" cy="52371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Прямоугольник 2"/>
          <p:cNvSpPr/>
          <p:nvPr/>
        </p:nvSpPr>
        <p:spPr>
          <a:xfrm>
            <a:off x="71406" y="1398847"/>
            <a:ext cx="8967152" cy="1569624"/>
          </a:xfrm>
          <a:prstGeom prst="rect">
            <a:avLst/>
          </a:prstGeom>
        </p:spPr>
        <p:txBody>
          <a:bodyPr wrap="square" lIns="91404" tIns="45702" rIns="91404" bIns="45702">
            <a:spAutoFit/>
          </a:bodyPr>
          <a:lstStyle/>
          <a:p>
            <a:pPr algn="ctr" defTabSz="685749">
              <a:defRPr/>
            </a:pPr>
            <a:r>
              <a:rPr lang="ru-RU" sz="3200" b="1" dirty="0">
                <a:solidFill>
                  <a:srgbClr val="000099"/>
                </a:solidFill>
                <a:effectLst>
                  <a:outerShdw blurRad="38100" dist="38100" dir="2700000" algn="tl">
                    <a:srgbClr val="000000">
                      <a:alpha val="43137"/>
                    </a:srgbClr>
                  </a:outerShdw>
                </a:effectLst>
                <a:cs typeface="Arial" panose="020B0604020202020204" pitchFamily="34" charset="0"/>
              </a:rPr>
              <a:t>Нормативно-правовое обеспечение государственной </a:t>
            </a:r>
            <a:r>
              <a:rPr lang="ru-RU" sz="3200" b="1" dirty="0" smtClean="0">
                <a:solidFill>
                  <a:srgbClr val="000099"/>
                </a:solidFill>
                <a:effectLst>
                  <a:outerShdw blurRad="38100" dist="38100" dir="2700000" algn="tl">
                    <a:srgbClr val="000000">
                      <a:alpha val="43137"/>
                    </a:srgbClr>
                  </a:outerShdw>
                </a:effectLst>
                <a:cs typeface="Arial" panose="020B0604020202020204" pitchFamily="34" charset="0"/>
              </a:rPr>
              <a:t>итоговой </a:t>
            </a:r>
            <a:r>
              <a:rPr lang="ru-RU" sz="3200" b="1" dirty="0">
                <a:solidFill>
                  <a:srgbClr val="000099"/>
                </a:solidFill>
                <a:effectLst>
                  <a:outerShdw blurRad="38100" dist="38100" dir="2700000" algn="tl">
                    <a:srgbClr val="000000">
                      <a:alpha val="43137"/>
                    </a:srgbClr>
                  </a:outerShdw>
                </a:effectLst>
                <a:cs typeface="Arial" panose="020B0604020202020204" pitchFamily="34" charset="0"/>
              </a:rPr>
              <a:t>аттестации </a:t>
            </a:r>
            <a:endParaRPr lang="ru-RU" sz="3200" b="1" dirty="0" smtClean="0">
              <a:solidFill>
                <a:srgbClr val="000099"/>
              </a:solidFill>
              <a:effectLst>
                <a:outerShdw blurRad="38100" dist="38100" dir="2700000" algn="tl">
                  <a:srgbClr val="000000">
                    <a:alpha val="43137"/>
                  </a:srgbClr>
                </a:outerShdw>
              </a:effectLst>
              <a:cs typeface="Arial" panose="020B0604020202020204" pitchFamily="34" charset="0"/>
            </a:endParaRPr>
          </a:p>
          <a:p>
            <a:pPr algn="ctr" defTabSz="685749">
              <a:defRPr/>
            </a:pPr>
            <a:r>
              <a:rPr lang="ru-RU" sz="3200" b="1" dirty="0" smtClean="0">
                <a:solidFill>
                  <a:srgbClr val="000099"/>
                </a:solidFill>
                <a:effectLst>
                  <a:outerShdw blurRad="38100" dist="38100" dir="2700000" algn="tl">
                    <a:srgbClr val="000000">
                      <a:alpha val="43137"/>
                    </a:srgbClr>
                  </a:outerShdw>
                </a:effectLst>
                <a:cs typeface="Arial" panose="020B0604020202020204" pitchFamily="34" charset="0"/>
              </a:rPr>
              <a:t>в </a:t>
            </a:r>
            <a:r>
              <a:rPr lang="ru-RU" sz="3200" b="1" dirty="0">
                <a:solidFill>
                  <a:srgbClr val="000099"/>
                </a:solidFill>
                <a:effectLst>
                  <a:outerShdw blurRad="38100" dist="38100" dir="2700000" algn="tl">
                    <a:srgbClr val="000000">
                      <a:alpha val="43137"/>
                    </a:srgbClr>
                  </a:outerShdw>
                </a:effectLst>
                <a:cs typeface="Arial" panose="020B0604020202020204" pitchFamily="34" charset="0"/>
              </a:rPr>
              <a:t>2017 году</a:t>
            </a:r>
          </a:p>
        </p:txBody>
      </p:sp>
      <p:pic>
        <p:nvPicPr>
          <p:cNvPr id="148486" name="Рисунок 1"/>
          <p:cNvPicPr>
            <a:picLocks noChangeAspect="1"/>
          </p:cNvPicPr>
          <p:nvPr/>
        </p:nvPicPr>
        <p:blipFill>
          <a:blip r:embed="rId4" cstate="print">
            <a:extLst>
              <a:ext uri="{28A0092B-C50C-407E-A947-70E740481C1C}">
                <a14:useLocalDpi xmlns:a14="http://schemas.microsoft.com/office/drawing/2010/main" val="0"/>
              </a:ext>
            </a:extLst>
          </a:blip>
          <a:srcRect l="13869" t="-25317" r="3548" b="-12151"/>
          <a:stretch>
            <a:fillRect/>
          </a:stretch>
        </p:blipFill>
        <p:spPr bwMode="auto">
          <a:xfrm>
            <a:off x="-136524" y="286942"/>
            <a:ext cx="9388475" cy="61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8" name="Рисунок 7"/>
          <p:cNvPicPr>
            <a:picLocks noChangeAspect="1"/>
          </p:cNvPicPr>
          <p:nvPr/>
        </p:nvPicPr>
        <p:blipFill>
          <a:blip r:embed="rId5" cstate="print">
            <a:extLst>
              <a:ext uri="{28A0092B-C50C-407E-A947-70E740481C1C}">
                <a14:useLocalDpi xmlns:a14="http://schemas.microsoft.com/office/drawing/2010/main" val="0"/>
              </a:ext>
            </a:extLst>
          </a:blip>
          <a:srcRect t="-74709" b="-52907"/>
          <a:stretch>
            <a:fillRect/>
          </a:stretch>
        </p:blipFill>
        <p:spPr bwMode="auto">
          <a:xfrm>
            <a:off x="-166414" y="4744639"/>
            <a:ext cx="9388475" cy="79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8" descr="http://abali.ru/wp-content/uploads/2011/09/Coat_of_Arms_of_Tatarstan_ger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496" y="123480"/>
            <a:ext cx="1076328" cy="106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4385534" y="3357567"/>
            <a:ext cx="4830811" cy="1094587"/>
          </a:xfrm>
          <a:prstGeom prst="rect">
            <a:avLst/>
          </a:prstGeom>
          <a:ln>
            <a:noFill/>
          </a:ln>
          <a:effectLst/>
        </p:spPr>
        <p:txBody>
          <a:bodyPr lIns="91404" tIns="45702" rIns="91404" bIns="45702"/>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defRPr/>
            </a:pPr>
            <a:r>
              <a:rPr lang="ru-RU" sz="1900" b="1" dirty="0" err="1">
                <a:solidFill>
                  <a:srgbClr val="000099"/>
                </a:solidFill>
                <a:effectLst>
                  <a:outerShdw blurRad="38100" dist="38100" dir="2700000" algn="tl">
                    <a:srgbClr val="000000">
                      <a:alpha val="43137"/>
                    </a:srgbClr>
                  </a:outerShdw>
                </a:effectLst>
              </a:rPr>
              <a:t>Т.Т.Федорова</a:t>
            </a:r>
            <a:r>
              <a:rPr lang="ru-RU" sz="1900" b="1" dirty="0">
                <a:solidFill>
                  <a:srgbClr val="000099"/>
                </a:solidFill>
                <a:effectLst>
                  <a:outerShdw blurRad="38100" dist="38100" dir="2700000" algn="tl">
                    <a:srgbClr val="000000">
                      <a:alpha val="43137"/>
                    </a:srgbClr>
                  </a:outerShdw>
                </a:effectLst>
              </a:rPr>
              <a:t>, начальник управления общего образования Министерства образования и науки Республики Татарстан</a:t>
            </a:r>
            <a:endParaRPr lang="ru-RU" sz="1900" b="1" i="1" dirty="0">
              <a:solidFill>
                <a:srgbClr val="000099"/>
              </a:solidFill>
            </a:endParaRPr>
          </a:p>
        </p:txBody>
      </p:sp>
    </p:spTree>
    <p:extLst>
      <p:ext uri="{BB962C8B-B14F-4D97-AF65-F5344CB8AC3E}">
        <p14:creationId xmlns:p14="http://schemas.microsoft.com/office/powerpoint/2010/main" val="258605643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145"/>
            <a:ext cx="7456487" cy="954107"/>
          </a:xfrm>
          <a:prstGeom prst="rect">
            <a:avLst/>
          </a:prstGeom>
        </p:spPr>
        <p:txBody>
          <a:bodyPr wrap="square">
            <a:spAutoFit/>
          </a:bodyPr>
          <a:lstStyle/>
          <a:p>
            <a:pPr algn="ctr"/>
            <a:r>
              <a:rPr lang="ru-RU" sz="2800" b="1" dirty="0" smtClean="0">
                <a:solidFill>
                  <a:srgbClr val="000099"/>
                </a:solidFill>
                <a:latin typeface="Calibri" panose="020F0502020204030204" pitchFamily="34" charset="0"/>
              </a:rPr>
              <a:t>Проведение родительских собраний </a:t>
            </a:r>
          </a:p>
          <a:p>
            <a:pPr algn="ctr"/>
            <a:r>
              <a:rPr lang="ru-RU" sz="2800" b="1" dirty="0" smtClean="0">
                <a:solidFill>
                  <a:srgbClr val="000099"/>
                </a:solidFill>
                <a:latin typeface="Calibri" panose="020F0502020204030204" pitchFamily="34" charset="0"/>
              </a:rPr>
              <a:t>и классных часов  </a:t>
            </a:r>
            <a:endParaRPr lang="ru-RU" sz="2800" b="1" dirty="0">
              <a:solidFill>
                <a:srgbClr val="000099"/>
              </a:solidFill>
              <a:latin typeface="Calibri" panose="020F0502020204030204" pitchFamily="34" charset="0"/>
            </a:endParaRPr>
          </a:p>
        </p:txBody>
      </p:sp>
      <p:pic>
        <p:nvPicPr>
          <p:cNvPr id="5"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559" y="1109252"/>
            <a:ext cx="8248575" cy="4524315"/>
          </a:xfrm>
          <a:prstGeom prst="rect">
            <a:avLst/>
          </a:prstGeom>
          <a:noFill/>
        </p:spPr>
        <p:txBody>
          <a:bodyPr wrap="square" rtlCol="0">
            <a:spAutoFit/>
          </a:bodyPr>
          <a:lstStyle/>
          <a:p>
            <a:r>
              <a:rPr lang="ru-RU" dirty="0" smtClean="0"/>
              <a:t> </a:t>
            </a:r>
            <a:endParaRPr lang="ru-RU" dirty="0" smtClean="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r>
              <a:rPr lang="ru-RU" dirty="0" smtClean="0">
                <a:solidFill>
                  <a:srgbClr val="000099"/>
                </a:solidFill>
                <a:effectLst>
                  <a:outerShdw blurRad="38100" dist="38100" dir="2700000" algn="tl">
                    <a:srgbClr val="000000">
                      <a:alpha val="43137"/>
                    </a:srgbClr>
                  </a:outerShdw>
                </a:effectLst>
              </a:rPr>
              <a:t> </a:t>
            </a:r>
            <a:endParaRPr lang="ru-RU" dirty="0" smtClean="0"/>
          </a:p>
          <a:p>
            <a:pPr marL="285750" indent="-285750">
              <a:buFontTx/>
              <a:buChar char="-"/>
            </a:pPr>
            <a:endParaRPr lang="ru-RU" dirty="0" smtClean="0"/>
          </a:p>
          <a:p>
            <a:pPr marL="285750" indent="-285750">
              <a:buFontTx/>
              <a:buChar char="-"/>
            </a:pPr>
            <a:endParaRPr lang="ru-RU" dirty="0" smtClean="0"/>
          </a:p>
          <a:p>
            <a:endParaRPr lang="ru-RU" dirty="0"/>
          </a:p>
        </p:txBody>
      </p:sp>
      <p:sp>
        <p:nvSpPr>
          <p:cNvPr id="6" name="Скругленный прямоугольник 5"/>
          <p:cNvSpPr/>
          <p:nvPr/>
        </p:nvSpPr>
        <p:spPr>
          <a:xfrm>
            <a:off x="578515" y="1096274"/>
            <a:ext cx="7848872" cy="57606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rgbClr val="000099"/>
              </a:solidFill>
              <a:effectLst>
                <a:outerShdw blurRad="38100" dist="38100" dir="2700000" algn="tl">
                  <a:srgbClr val="000000">
                    <a:alpha val="43137"/>
                  </a:srgbClr>
                </a:outerShdw>
              </a:effectLst>
            </a:endParaRPr>
          </a:p>
          <a:p>
            <a:r>
              <a:rPr lang="ru-RU" b="1" dirty="0">
                <a:solidFill>
                  <a:srgbClr val="000099"/>
                </a:solidFill>
                <a:effectLst>
                  <a:outerShdw blurRad="38100" dist="38100" dir="2700000" algn="tl">
                    <a:srgbClr val="000000">
                      <a:alpha val="43137"/>
                    </a:srgbClr>
                  </a:outerShdw>
                </a:effectLst>
              </a:rPr>
              <a:t>Условия допуска к ГИА в резервные дни</a:t>
            </a:r>
          </a:p>
        </p:txBody>
      </p:sp>
      <p:sp>
        <p:nvSpPr>
          <p:cNvPr id="7" name="Скругленный прямоугольник 6"/>
          <p:cNvSpPr/>
          <p:nvPr/>
        </p:nvSpPr>
        <p:spPr>
          <a:xfrm>
            <a:off x="578515" y="1808764"/>
            <a:ext cx="7848872" cy="57606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rgbClr val="000099"/>
              </a:solidFill>
              <a:effectLst>
                <a:outerShdw blurRad="38100" dist="38100" dir="2700000" algn="tl">
                  <a:srgbClr val="000000">
                    <a:alpha val="43137"/>
                  </a:srgbClr>
                </a:outerShdw>
              </a:effectLst>
            </a:endParaRPr>
          </a:p>
          <a:p>
            <a:r>
              <a:rPr lang="ru-RU" b="1" dirty="0">
                <a:solidFill>
                  <a:srgbClr val="000099"/>
                </a:solidFill>
                <a:effectLst>
                  <a:outerShdw blurRad="38100" dist="38100" dir="2700000" algn="tl">
                    <a:srgbClr val="000000">
                      <a:alpha val="43137"/>
                    </a:srgbClr>
                  </a:outerShdw>
                </a:effectLst>
              </a:rPr>
              <a:t>Сроки и места ознакомления с результатами ГИА</a:t>
            </a:r>
          </a:p>
        </p:txBody>
      </p:sp>
      <p:sp>
        <p:nvSpPr>
          <p:cNvPr id="8" name="Скругленный прямоугольник 7"/>
          <p:cNvSpPr/>
          <p:nvPr/>
        </p:nvSpPr>
        <p:spPr>
          <a:xfrm>
            <a:off x="578515" y="2499742"/>
            <a:ext cx="7881916" cy="57606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rgbClr val="000099"/>
                </a:solidFill>
                <a:effectLst>
                  <a:outerShdw blurRad="38100" dist="38100" dir="2700000" algn="tl">
                    <a:srgbClr val="000000">
                      <a:alpha val="43137"/>
                    </a:srgbClr>
                  </a:outerShdw>
                </a:effectLst>
              </a:rPr>
              <a:t>Сроки</a:t>
            </a:r>
            <a:r>
              <a:rPr lang="ru-RU" b="1" dirty="0">
                <a:solidFill>
                  <a:srgbClr val="000099"/>
                </a:solidFill>
                <a:effectLst>
                  <a:outerShdw blurRad="38100" dist="38100" dir="2700000" algn="tl">
                    <a:srgbClr val="000000">
                      <a:alpha val="43137"/>
                    </a:srgbClr>
                  </a:outerShdw>
                </a:effectLst>
              </a:rPr>
              <a:t>, места и порядок подачи апелляции о нарушении установленного порядка проведения ГИА и о несогласии с выставленными баллами</a:t>
            </a:r>
          </a:p>
        </p:txBody>
      </p:sp>
      <p:sp>
        <p:nvSpPr>
          <p:cNvPr id="9" name="Скругленный прямоугольник 8"/>
          <p:cNvSpPr/>
          <p:nvPr/>
        </p:nvSpPr>
        <p:spPr>
          <a:xfrm>
            <a:off x="578515" y="3219822"/>
            <a:ext cx="7881916" cy="57606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000099"/>
                </a:solidFill>
                <a:effectLst>
                  <a:outerShdw blurRad="38100" dist="38100" dir="2700000" algn="tl">
                    <a:srgbClr val="000000">
                      <a:alpha val="43137"/>
                    </a:srgbClr>
                  </a:outerShdw>
                </a:effectLst>
              </a:rPr>
              <a:t>Минимальное количество баллов, необходимое для получения аттестата и поступления в образовательную организацию высшего образования</a:t>
            </a:r>
          </a:p>
        </p:txBody>
      </p:sp>
      <p:sp>
        <p:nvSpPr>
          <p:cNvPr id="10" name="Скругленный прямоугольник 9"/>
          <p:cNvSpPr/>
          <p:nvPr/>
        </p:nvSpPr>
        <p:spPr>
          <a:xfrm>
            <a:off x="578515" y="3948286"/>
            <a:ext cx="7881916" cy="57606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000099"/>
                </a:solidFill>
                <a:effectLst>
                  <a:outerShdw blurRad="38100" dist="38100" dir="2700000" algn="tl">
                    <a:srgbClr val="000000">
                      <a:alpha val="43137"/>
                    </a:srgbClr>
                  </a:outerShdw>
                </a:effectLst>
              </a:rPr>
              <a:t>Оказание психологической помощи при необходимости</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2" y="14095"/>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36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p:cNvSpPr>
            <a:spLocks noGrp="1"/>
          </p:cNvSpPr>
          <p:nvPr>
            <p:ph type="ctrTitle"/>
          </p:nvPr>
        </p:nvSpPr>
        <p:spPr>
          <a:xfrm>
            <a:off x="648072" y="141480"/>
            <a:ext cx="8388424" cy="972107"/>
          </a:xfrm>
        </p:spPr>
        <p:txBody>
          <a:bodyPr>
            <a:noAutofit/>
          </a:bodyPr>
          <a:lstStyle/>
          <a:p>
            <a:r>
              <a:rPr lang="ru-RU" altLang="ru-RU" sz="2400" b="1" dirty="0" smtClean="0">
                <a:solidFill>
                  <a:srgbClr val="002060"/>
                </a:solidFill>
                <a:effectLst>
                  <a:outerShdw blurRad="38100" dist="38100" dir="2700000" algn="tl">
                    <a:srgbClr val="000000">
                      <a:alpha val="43137"/>
                    </a:srgbClr>
                  </a:outerShdw>
                </a:effectLst>
                <a:latin typeface="+mn-lt"/>
                <a:ea typeface="Tahoma" pitchFamily="34" charset="0"/>
                <a:cs typeface="Tahoma" pitchFamily="34" charset="0"/>
              </a:rPr>
              <a:t> </a:t>
            </a:r>
            <a:endParaRPr lang="ru-RU" sz="2400" u="sng" dirty="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1322160" y="58845"/>
            <a:ext cx="6984776" cy="369332"/>
          </a:xfrm>
          <a:prstGeom prst="rect">
            <a:avLst/>
          </a:prstGeom>
          <a:noFill/>
        </p:spPr>
        <p:txBody>
          <a:bodyPr wrap="square" rtlCol="0">
            <a:spAutoFit/>
          </a:bodyPr>
          <a:lstStyle/>
          <a:p>
            <a:pPr algn="ctr"/>
            <a:r>
              <a:rPr lang="ru-RU" b="1" dirty="0">
                <a:solidFill>
                  <a:srgbClr val="000099"/>
                </a:solidFill>
              </a:rPr>
              <a:t>«Дорожная карта» подготовки </a:t>
            </a:r>
            <a:r>
              <a:rPr lang="ru-RU" b="1" dirty="0" smtClean="0">
                <a:solidFill>
                  <a:srgbClr val="000099"/>
                </a:solidFill>
              </a:rPr>
              <a:t>выпускников к ГИА</a:t>
            </a:r>
            <a:endParaRPr lang="ru-RU" i="1" dirty="0">
              <a:solidFill>
                <a:srgbClr val="000099"/>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50344620"/>
              </p:ext>
            </p:extLst>
          </p:nvPr>
        </p:nvGraphicFramePr>
        <p:xfrm>
          <a:off x="323528" y="428179"/>
          <a:ext cx="8496943" cy="4638056"/>
        </p:xfrm>
        <a:graphic>
          <a:graphicData uri="http://schemas.openxmlformats.org/drawingml/2006/table">
            <a:tbl>
              <a:tblPr firstRow="1" firstCol="1" bandRow="1">
                <a:tableStyleId>{5C22544A-7EE6-4342-B048-85BDC9FD1C3A}</a:tableStyleId>
              </a:tblPr>
              <a:tblGrid>
                <a:gridCol w="599253"/>
                <a:gridCol w="3648774"/>
                <a:gridCol w="2124458"/>
                <a:gridCol w="2124458"/>
              </a:tblGrid>
              <a:tr h="187011">
                <a:tc>
                  <a:txBody>
                    <a:bodyPr/>
                    <a:lstStyle/>
                    <a:p>
                      <a:pPr algn="ctr">
                        <a:lnSpc>
                          <a:spcPct val="115000"/>
                        </a:lnSpc>
                        <a:spcAft>
                          <a:spcPts val="0"/>
                        </a:spcAft>
                      </a:pPr>
                      <a:r>
                        <a:rPr lang="ru-RU" sz="1100" dirty="0">
                          <a:solidFill>
                            <a:srgbClr val="000099"/>
                          </a:solidFill>
                          <a:effectLst/>
                        </a:rPr>
                        <a:t>№</a:t>
                      </a:r>
                      <a:endParaRPr lang="ru-RU" sz="1100"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a:solidFill>
                            <a:srgbClr val="000099"/>
                          </a:solidFill>
                          <a:effectLst/>
                        </a:rPr>
                        <a:t>Мероприятие</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a:solidFill>
                            <a:srgbClr val="000099"/>
                          </a:solidFill>
                          <a:effectLst/>
                        </a:rPr>
                        <a:t>Срок</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a:solidFill>
                            <a:srgbClr val="000099"/>
                          </a:solidFill>
                          <a:effectLst/>
                        </a:rPr>
                        <a:t>Ответственные</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011">
                <a:tc gridSpan="4">
                  <a:txBody>
                    <a:bodyPr/>
                    <a:lstStyle/>
                    <a:p>
                      <a:pPr algn="ctr">
                        <a:lnSpc>
                          <a:spcPct val="115000"/>
                        </a:lnSpc>
                        <a:spcAft>
                          <a:spcPts val="0"/>
                        </a:spcAft>
                      </a:pPr>
                      <a:r>
                        <a:rPr lang="ru-RU" sz="1100" dirty="0">
                          <a:solidFill>
                            <a:srgbClr val="000099"/>
                          </a:solidFill>
                          <a:effectLst/>
                        </a:rPr>
                        <a:t>Сентябрь</a:t>
                      </a:r>
                      <a:endParaRPr lang="ru-RU" sz="1100"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88457">
                <a:tc>
                  <a:txBody>
                    <a:bodyPr/>
                    <a:lstStyle/>
                    <a:p>
                      <a:pPr algn="ctr">
                        <a:lnSpc>
                          <a:spcPct val="115000"/>
                        </a:lnSpc>
                        <a:spcAft>
                          <a:spcPts val="0"/>
                        </a:spcAft>
                      </a:pPr>
                      <a:r>
                        <a:rPr lang="ru-RU" sz="1100">
                          <a:solidFill>
                            <a:srgbClr val="000099"/>
                          </a:solidFill>
                          <a:effectLst/>
                        </a:rPr>
                        <a:t>1.</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rPr>
                        <a:t>Анкетирование выпускников 11-х классов</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rPr>
                        <a:t>до 10.09.</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smtClean="0">
                          <a:solidFill>
                            <a:srgbClr val="000099"/>
                          </a:solidFill>
                          <a:effectLst/>
                        </a:rPr>
                        <a:t>Администрация</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686">
                <a:tc>
                  <a:txBody>
                    <a:bodyPr/>
                    <a:lstStyle/>
                    <a:p>
                      <a:pPr algn="ctr">
                        <a:lnSpc>
                          <a:spcPct val="115000"/>
                        </a:lnSpc>
                        <a:spcAft>
                          <a:spcPts val="0"/>
                        </a:spcAft>
                      </a:pPr>
                      <a:r>
                        <a:rPr lang="ru-RU" sz="1100">
                          <a:solidFill>
                            <a:srgbClr val="000099"/>
                          </a:solidFill>
                          <a:effectLst/>
                        </a:rPr>
                        <a:t>2.</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rPr>
                        <a:t>Определение выпускников группы «риска»</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rPr>
                        <a:t>до 10.09.</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rPr>
                        <a:t>Педагоги-предметники </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686">
                <a:tc>
                  <a:txBody>
                    <a:bodyPr/>
                    <a:lstStyle/>
                    <a:p>
                      <a:pPr algn="ctr">
                        <a:lnSpc>
                          <a:spcPct val="115000"/>
                        </a:lnSpc>
                        <a:spcAft>
                          <a:spcPts val="0"/>
                        </a:spcAft>
                      </a:pPr>
                      <a:r>
                        <a:rPr lang="ru-RU" sz="1100">
                          <a:solidFill>
                            <a:srgbClr val="000099"/>
                          </a:solidFill>
                          <a:effectLst/>
                        </a:rPr>
                        <a:t>3.</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rPr>
                        <a:t>Определение выпускников группы «80+»</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rPr>
                        <a:t>до 10.09</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smtClean="0">
                          <a:solidFill>
                            <a:srgbClr val="000099"/>
                          </a:solidFill>
                          <a:effectLst/>
                        </a:rPr>
                        <a:t>Педагоги-предметники</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4329">
                <a:tc>
                  <a:txBody>
                    <a:bodyPr/>
                    <a:lstStyle/>
                    <a:p>
                      <a:pPr algn="ctr">
                        <a:lnSpc>
                          <a:spcPct val="115000"/>
                        </a:lnSpc>
                        <a:spcAft>
                          <a:spcPts val="0"/>
                        </a:spcAft>
                      </a:pPr>
                      <a:r>
                        <a:rPr lang="ru-RU" sz="1100">
                          <a:solidFill>
                            <a:srgbClr val="000099"/>
                          </a:solidFill>
                          <a:effectLst/>
                        </a:rPr>
                        <a:t>4.</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rPr>
                        <a:t>Родительское собрание «Итоги ГИА 2016 года. Чем вы можете помочь своему ребенку в сложный период подготовки и сдачи ЕГЭ?»</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rPr>
                        <a:t>до 15.09.</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rPr>
                        <a:t>Администрация </a:t>
                      </a:r>
                      <a:r>
                        <a:rPr lang="ru-RU" sz="1100" b="1" dirty="0" smtClean="0">
                          <a:solidFill>
                            <a:srgbClr val="000099"/>
                          </a:solidFill>
                          <a:effectLst/>
                        </a:rPr>
                        <a:t>, </a:t>
                      </a:r>
                      <a:r>
                        <a:rPr lang="ru-RU" sz="1100" b="1" dirty="0" err="1">
                          <a:solidFill>
                            <a:srgbClr val="000099"/>
                          </a:solidFill>
                          <a:effectLst/>
                        </a:rPr>
                        <a:t>кл.руководители</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670">
                <a:tc>
                  <a:txBody>
                    <a:bodyPr/>
                    <a:lstStyle/>
                    <a:p>
                      <a:pPr algn="ctr">
                        <a:lnSpc>
                          <a:spcPct val="115000"/>
                        </a:lnSpc>
                        <a:spcAft>
                          <a:spcPts val="0"/>
                        </a:spcAft>
                      </a:pPr>
                      <a:r>
                        <a:rPr lang="ru-RU" sz="1100">
                          <a:solidFill>
                            <a:srgbClr val="000099"/>
                          </a:solidFill>
                          <a:effectLst/>
                        </a:rPr>
                        <a:t>5.</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rPr>
                        <a:t>Подготовка к ЕГЭ по математике</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rPr>
                        <a:t>еженедельно, доп.часы</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rPr>
                        <a:t>Выпускающий учитель математики</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670">
                <a:tc>
                  <a:txBody>
                    <a:bodyPr/>
                    <a:lstStyle/>
                    <a:p>
                      <a:pPr algn="ctr">
                        <a:lnSpc>
                          <a:spcPct val="115000"/>
                        </a:lnSpc>
                        <a:spcAft>
                          <a:spcPts val="0"/>
                        </a:spcAft>
                      </a:pPr>
                      <a:r>
                        <a:rPr lang="ru-RU" sz="1100">
                          <a:solidFill>
                            <a:srgbClr val="000099"/>
                          </a:solidFill>
                          <a:effectLst/>
                        </a:rPr>
                        <a:t>6.</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rPr>
                        <a:t>Подготовка к ЕГЭ по русскому языку</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rPr>
                        <a:t>еженедельно, доп.часы</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rPr>
                        <a:t>Выпускающий учитель русского языка</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4329">
                <a:tc>
                  <a:txBody>
                    <a:bodyPr/>
                    <a:lstStyle/>
                    <a:p>
                      <a:pPr algn="ctr">
                        <a:lnSpc>
                          <a:spcPct val="115000"/>
                        </a:lnSpc>
                        <a:spcAft>
                          <a:spcPts val="0"/>
                        </a:spcAft>
                      </a:pPr>
                      <a:r>
                        <a:rPr lang="ru-RU" sz="1100">
                          <a:solidFill>
                            <a:srgbClr val="000099"/>
                          </a:solidFill>
                          <a:effectLst/>
                        </a:rPr>
                        <a:t>7.</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rPr>
                        <a:t>Индивидуальная работа с учениками группы «риска»</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rPr>
                        <a:t>еженедельно </a:t>
                      </a:r>
                    </a:p>
                    <a:p>
                      <a:pPr algn="ctr">
                        <a:lnSpc>
                          <a:spcPct val="115000"/>
                        </a:lnSpc>
                        <a:spcAft>
                          <a:spcPts val="0"/>
                        </a:spcAft>
                      </a:pPr>
                      <a:r>
                        <a:rPr lang="ru-RU" sz="1100" b="1">
                          <a:solidFill>
                            <a:srgbClr val="000099"/>
                          </a:solidFill>
                          <a:effectLst/>
                        </a:rPr>
                        <a:t>(2 часа)</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rPr>
                        <a:t>Дополнительно привлеченный учитель математики и учитель русского языка</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4329">
                <a:tc>
                  <a:txBody>
                    <a:bodyPr/>
                    <a:lstStyle/>
                    <a:p>
                      <a:pPr algn="ctr">
                        <a:lnSpc>
                          <a:spcPct val="115000"/>
                        </a:lnSpc>
                        <a:spcAft>
                          <a:spcPts val="0"/>
                        </a:spcAft>
                      </a:pPr>
                      <a:r>
                        <a:rPr lang="ru-RU" sz="1100">
                          <a:solidFill>
                            <a:srgbClr val="000099"/>
                          </a:solidFill>
                          <a:effectLst/>
                        </a:rPr>
                        <a:t>8.</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rPr>
                        <a:t>Индивидуальная работа с учениками группы «80+»</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rPr>
                        <a:t>еженедельно</a:t>
                      </a:r>
                    </a:p>
                    <a:p>
                      <a:pPr algn="ctr">
                        <a:lnSpc>
                          <a:spcPct val="115000"/>
                        </a:lnSpc>
                        <a:spcAft>
                          <a:spcPts val="0"/>
                        </a:spcAft>
                      </a:pPr>
                      <a:r>
                        <a:rPr lang="ru-RU" sz="1100" b="1">
                          <a:solidFill>
                            <a:srgbClr val="000099"/>
                          </a:solidFill>
                          <a:effectLst/>
                        </a:rPr>
                        <a:t>(2 часа)</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rPr>
                        <a:t>Дополнительно привлеченный учитель математики и учитель русского языка</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4329">
                <a:tc>
                  <a:txBody>
                    <a:bodyPr/>
                    <a:lstStyle/>
                    <a:p>
                      <a:pPr algn="ctr">
                        <a:lnSpc>
                          <a:spcPct val="115000"/>
                        </a:lnSpc>
                        <a:spcAft>
                          <a:spcPts val="0"/>
                        </a:spcAft>
                      </a:pPr>
                      <a:r>
                        <a:rPr lang="ru-RU" sz="1100">
                          <a:solidFill>
                            <a:srgbClr val="000099"/>
                          </a:solidFill>
                          <a:effectLst/>
                        </a:rPr>
                        <a:t>9.</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rPr>
                        <a:t>Тренировочное тестирование «Решу ЕГЭ»- математика и русский язык –выявление пробелов в знаниях выпускников</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rPr>
                        <a:t>1 раз в неделю</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rPr>
                        <a:t>Педагоги-предметники</a:t>
                      </a:r>
                    </a:p>
                    <a:p>
                      <a:pPr algn="ctr">
                        <a:lnSpc>
                          <a:spcPct val="115000"/>
                        </a:lnSpc>
                        <a:spcAft>
                          <a:spcPts val="0"/>
                        </a:spcAft>
                      </a:pPr>
                      <a:r>
                        <a:rPr lang="ru-RU" sz="1100" b="1" dirty="0">
                          <a:solidFill>
                            <a:srgbClr val="000099"/>
                          </a:solidFill>
                          <a:effectLst/>
                        </a:rPr>
                        <a:t>(Система «</a:t>
                      </a:r>
                      <a:r>
                        <a:rPr lang="ru-RU" sz="1100" b="1" dirty="0" err="1">
                          <a:solidFill>
                            <a:srgbClr val="000099"/>
                          </a:solidFill>
                          <a:effectLst/>
                        </a:rPr>
                        <a:t>Статград</a:t>
                      </a:r>
                      <a:r>
                        <a:rPr lang="ru-RU" sz="1100" b="1" dirty="0">
                          <a:solidFill>
                            <a:srgbClr val="000099"/>
                          </a:solidFill>
                          <a:effectLst/>
                        </a:rPr>
                        <a:t>»)</a:t>
                      </a:r>
                    </a:p>
                    <a:p>
                      <a:pPr algn="ctr">
                        <a:lnSpc>
                          <a:spcPct val="115000"/>
                        </a:lnSpc>
                        <a:spcAft>
                          <a:spcPts val="0"/>
                        </a:spcAft>
                      </a:pPr>
                      <a:r>
                        <a:rPr lang="ru-RU" sz="1100" b="1" dirty="0">
                          <a:solidFill>
                            <a:srgbClr val="000099"/>
                          </a:solidFill>
                          <a:effectLst/>
                        </a:rPr>
                        <a:t> </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670">
                <a:tc>
                  <a:txBody>
                    <a:bodyPr/>
                    <a:lstStyle/>
                    <a:p>
                      <a:pPr algn="ctr">
                        <a:lnSpc>
                          <a:spcPct val="115000"/>
                        </a:lnSpc>
                        <a:spcAft>
                          <a:spcPts val="0"/>
                        </a:spcAft>
                      </a:pPr>
                      <a:r>
                        <a:rPr lang="ru-RU" sz="1100">
                          <a:solidFill>
                            <a:srgbClr val="000099"/>
                          </a:solidFill>
                          <a:effectLst/>
                        </a:rPr>
                        <a:t>10. </a:t>
                      </a:r>
                      <a:endParaRPr lang="ru-RU" sz="110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rPr>
                        <a:t>Классный час « Особенности государственной итоговой аттестации в 11 классе: общая информация»</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rPr>
                        <a:t>до 20.09.</a:t>
                      </a:r>
                      <a:endParaRPr lang="ru-RU" sz="1100" b="1">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err="1">
                          <a:solidFill>
                            <a:srgbClr val="000099"/>
                          </a:solidFill>
                          <a:effectLst/>
                        </a:rPr>
                        <a:t>Кл.руководители</a:t>
                      </a:r>
                      <a:r>
                        <a:rPr lang="ru-RU" sz="1100" b="1" dirty="0">
                          <a:solidFill>
                            <a:srgbClr val="000099"/>
                          </a:solidFill>
                          <a:effectLst/>
                        </a:rPr>
                        <a:t> </a:t>
                      </a:r>
                      <a:endParaRPr lang="ru-RU" sz="1100" b="1" dirty="0">
                        <a:solidFill>
                          <a:srgbClr val="000099"/>
                        </a:solidFill>
                        <a:effectLst/>
                        <a:latin typeface="Calibri"/>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3032603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
          <p:cNvSpPr>
            <a:spLocks noGrp="1"/>
          </p:cNvSpPr>
          <p:nvPr>
            <p:ph type="ctrTitle"/>
          </p:nvPr>
        </p:nvSpPr>
        <p:spPr>
          <a:xfrm>
            <a:off x="648072" y="141480"/>
            <a:ext cx="8388424" cy="972107"/>
          </a:xfrm>
        </p:spPr>
        <p:txBody>
          <a:bodyPr>
            <a:noAutofit/>
          </a:bodyPr>
          <a:lstStyle/>
          <a:p>
            <a:r>
              <a:rPr lang="ru-RU" altLang="ru-RU" sz="2400" b="1" dirty="0" smtClean="0">
                <a:solidFill>
                  <a:srgbClr val="002060"/>
                </a:solidFill>
                <a:effectLst>
                  <a:outerShdw blurRad="38100" dist="38100" dir="2700000" algn="tl">
                    <a:srgbClr val="000000">
                      <a:alpha val="43137"/>
                    </a:srgbClr>
                  </a:outerShdw>
                </a:effectLst>
                <a:latin typeface="+mn-lt"/>
                <a:ea typeface="Tahoma" pitchFamily="34" charset="0"/>
                <a:cs typeface="Tahoma" pitchFamily="34" charset="0"/>
              </a:rPr>
              <a:t> </a:t>
            </a:r>
            <a:endParaRPr lang="ru-RU" sz="2400" u="sng" dirty="0">
              <a:solidFill>
                <a:srgbClr val="002060"/>
              </a:solidFill>
              <a:effectLst>
                <a:outerShdw blurRad="38100" dist="38100" dir="2700000" algn="tl">
                  <a:srgbClr val="000000">
                    <a:alpha val="43137"/>
                  </a:srgbClr>
                </a:outerShdw>
              </a:effectLst>
            </a:endParaRPr>
          </a:p>
        </p:txBody>
      </p:sp>
      <p:sp>
        <p:nvSpPr>
          <p:cNvPr id="3" name="TextBox 2"/>
          <p:cNvSpPr txBox="1"/>
          <p:nvPr/>
        </p:nvSpPr>
        <p:spPr>
          <a:xfrm>
            <a:off x="1322160" y="58845"/>
            <a:ext cx="6984776" cy="369332"/>
          </a:xfrm>
          <a:prstGeom prst="rect">
            <a:avLst/>
          </a:prstGeom>
          <a:noFill/>
        </p:spPr>
        <p:txBody>
          <a:bodyPr wrap="square" rtlCol="0">
            <a:spAutoFit/>
          </a:bodyPr>
          <a:lstStyle/>
          <a:p>
            <a:pPr algn="ctr"/>
            <a:r>
              <a:rPr lang="ru-RU" b="1" dirty="0">
                <a:solidFill>
                  <a:srgbClr val="000099"/>
                </a:solidFill>
              </a:rPr>
              <a:t>«Дорожная карта» подготовки </a:t>
            </a:r>
            <a:r>
              <a:rPr lang="ru-RU" b="1" dirty="0" smtClean="0">
                <a:solidFill>
                  <a:srgbClr val="000099"/>
                </a:solidFill>
              </a:rPr>
              <a:t>выпускников к ГИА</a:t>
            </a:r>
            <a:endParaRPr lang="ru-RU" i="1" dirty="0">
              <a:solidFill>
                <a:srgbClr val="000099"/>
              </a:solidFill>
              <a:effectLst>
                <a:outerShdw blurRad="38100" dist="38100" dir="2700000" algn="tl">
                  <a:srgbClr val="000000">
                    <a:alpha val="43137"/>
                  </a:srgbClr>
                </a:outerShdw>
              </a:effectLst>
            </a:endParaRPr>
          </a:p>
        </p:txBody>
      </p:sp>
      <p:graphicFrame>
        <p:nvGraphicFramePr>
          <p:cNvPr id="2" name="Таблица 1"/>
          <p:cNvGraphicFramePr>
            <a:graphicFrameLocks noGrp="1"/>
          </p:cNvGraphicFramePr>
          <p:nvPr>
            <p:extLst>
              <p:ext uri="{D42A27DB-BD31-4B8C-83A1-F6EECF244321}">
                <p14:modId xmlns:p14="http://schemas.microsoft.com/office/powerpoint/2010/main" val="838162951"/>
              </p:ext>
            </p:extLst>
          </p:nvPr>
        </p:nvGraphicFramePr>
        <p:xfrm>
          <a:off x="323528" y="428179"/>
          <a:ext cx="8496943" cy="4644875"/>
        </p:xfrm>
        <a:graphic>
          <a:graphicData uri="http://schemas.openxmlformats.org/drawingml/2006/table">
            <a:tbl>
              <a:tblPr firstRow="1" firstCol="1" bandRow="1">
                <a:tableStyleId>{5C22544A-7EE6-4342-B048-85BDC9FD1C3A}</a:tableStyleId>
              </a:tblPr>
              <a:tblGrid>
                <a:gridCol w="599253"/>
                <a:gridCol w="3648774"/>
                <a:gridCol w="2124458"/>
                <a:gridCol w="2124458"/>
              </a:tblGrid>
              <a:tr h="187011">
                <a:tc>
                  <a:txBody>
                    <a:bodyPr/>
                    <a:lstStyle/>
                    <a:p>
                      <a:pPr algn="ctr">
                        <a:lnSpc>
                          <a:spcPct val="115000"/>
                        </a:lnSpc>
                        <a:spcAft>
                          <a:spcPts val="0"/>
                        </a:spcAft>
                      </a:pPr>
                      <a:r>
                        <a:rPr lang="ru-RU" sz="1100" dirty="0">
                          <a:solidFill>
                            <a:srgbClr val="000099"/>
                          </a:solidFill>
                          <a:effectLst/>
                          <a:latin typeface="+mn-lt"/>
                        </a:rPr>
                        <a:t>№</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dirty="0">
                          <a:solidFill>
                            <a:srgbClr val="000099"/>
                          </a:solidFill>
                          <a:effectLst/>
                          <a:latin typeface="+mn-lt"/>
                        </a:rPr>
                        <a:t>Мероприятие</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a:solidFill>
                            <a:srgbClr val="000099"/>
                          </a:solidFill>
                          <a:effectLst/>
                          <a:latin typeface="+mn-lt"/>
                        </a:rPr>
                        <a:t>Срок</a:t>
                      </a:r>
                      <a:endParaRPr lang="ru-RU" sz="110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a:solidFill>
                            <a:srgbClr val="000099"/>
                          </a:solidFill>
                          <a:effectLst/>
                          <a:latin typeface="+mn-lt"/>
                        </a:rPr>
                        <a:t>Ответственные</a:t>
                      </a:r>
                      <a:endParaRPr lang="ru-RU" sz="110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7011">
                <a:tc gridSpan="4">
                  <a:txBody>
                    <a:bodyPr/>
                    <a:lstStyle/>
                    <a:p>
                      <a:pPr algn="ctr">
                        <a:lnSpc>
                          <a:spcPct val="115000"/>
                        </a:lnSpc>
                        <a:spcAft>
                          <a:spcPts val="0"/>
                        </a:spcAft>
                      </a:pPr>
                      <a:r>
                        <a:rPr lang="ru-RU" sz="1100" b="1" dirty="0">
                          <a:solidFill>
                            <a:srgbClr val="000099"/>
                          </a:solidFill>
                          <a:effectLst/>
                          <a:latin typeface="+mn-lt"/>
                          <a:ea typeface="Calibri"/>
                          <a:cs typeface="Times New Roman"/>
                        </a:rPr>
                        <a:t>Декабрь</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ct val="115000"/>
                        </a:lnSpc>
                        <a:spcAft>
                          <a:spcPts val="0"/>
                        </a:spcAft>
                      </a:pPr>
                      <a:endParaRPr lang="ru-RU" sz="1100" dirty="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hMerge="1">
                  <a:txBody>
                    <a:bodyPr/>
                    <a:lstStyle/>
                    <a:p>
                      <a:endParaRPr lang="ru-RU"/>
                    </a:p>
                  </a:txBody>
                  <a:tcPr/>
                </a:tc>
              </a:tr>
              <a:tr h="188457">
                <a:tc>
                  <a:txBody>
                    <a:bodyPr/>
                    <a:lstStyle/>
                    <a:p>
                      <a:pPr algn="ctr">
                        <a:lnSpc>
                          <a:spcPct val="115000"/>
                        </a:lnSpc>
                        <a:spcAft>
                          <a:spcPts val="0"/>
                        </a:spcAft>
                      </a:pPr>
                      <a:r>
                        <a:rPr lang="ru-RU" sz="1100" dirty="0" smtClean="0">
                          <a:solidFill>
                            <a:srgbClr val="000099"/>
                          </a:solidFill>
                          <a:effectLst/>
                          <a:latin typeface="+mn-lt"/>
                          <a:ea typeface="Calibri"/>
                          <a:cs typeface="Times New Roman"/>
                        </a:rPr>
                        <a:t>1.</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latin typeface="+mn-lt"/>
                          <a:ea typeface="Calibri"/>
                          <a:cs typeface="Times New Roman"/>
                        </a:rPr>
                        <a:t>Разбор результатов пробного ЕГЭ по математике и русскому языку</a:t>
                      </a:r>
                      <a:endParaRPr lang="ru-RU" sz="1100" dirty="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3.12.-4.12.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Методист </a:t>
                      </a:r>
                      <a:r>
                        <a:rPr lang="ru-RU" sz="1100" b="1">
                          <a:solidFill>
                            <a:srgbClr val="000099"/>
                          </a:solidFill>
                          <a:effectLst/>
                          <a:latin typeface="+mn-lt"/>
                          <a:ea typeface="Calibri"/>
                          <a:cs typeface="Times New Roman"/>
                        </a:rPr>
                        <a:t>УО </a:t>
                      </a:r>
                      <a:endParaRPr lang="ru-RU" sz="1100" b="1" smtClean="0">
                        <a:solidFill>
                          <a:srgbClr val="000099"/>
                        </a:solidFill>
                        <a:effectLst/>
                        <a:latin typeface="+mn-lt"/>
                        <a:ea typeface="Calibri"/>
                        <a:cs typeface="Times New Roman"/>
                      </a:endParaRPr>
                    </a:p>
                    <a:p>
                      <a:pPr algn="ctr">
                        <a:lnSpc>
                          <a:spcPct val="115000"/>
                        </a:lnSpc>
                        <a:spcAft>
                          <a:spcPts val="0"/>
                        </a:spcAft>
                      </a:pPr>
                      <a:r>
                        <a:rPr lang="ru-RU" sz="1100" b="1" smtClean="0">
                          <a:solidFill>
                            <a:srgbClr val="000099"/>
                          </a:solidFill>
                          <a:effectLst/>
                          <a:latin typeface="+mn-lt"/>
                          <a:ea typeface="Calibri"/>
                          <a:cs typeface="Times New Roman"/>
                        </a:rPr>
                        <a:t>муниципального</a:t>
                      </a:r>
                      <a:r>
                        <a:rPr lang="ru-RU" sz="1100" b="1" baseline="0" smtClean="0">
                          <a:solidFill>
                            <a:srgbClr val="000099"/>
                          </a:solidFill>
                          <a:effectLst/>
                          <a:latin typeface="+mn-lt"/>
                          <a:ea typeface="Calibri"/>
                          <a:cs typeface="Times New Roman"/>
                        </a:rPr>
                        <a:t> </a:t>
                      </a:r>
                      <a:r>
                        <a:rPr lang="ru-RU" sz="1100" b="1" smtClean="0">
                          <a:solidFill>
                            <a:srgbClr val="000099"/>
                          </a:solidFill>
                          <a:effectLst/>
                          <a:latin typeface="+mn-lt"/>
                          <a:ea typeface="Calibri"/>
                          <a:cs typeface="Times New Roman"/>
                        </a:rPr>
                        <a:t>района</a:t>
                      </a:r>
                      <a:endParaRPr lang="ru-RU" sz="1100" b="1" dirty="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686">
                <a:tc>
                  <a:txBody>
                    <a:bodyPr/>
                    <a:lstStyle/>
                    <a:p>
                      <a:pPr algn="ctr">
                        <a:lnSpc>
                          <a:spcPct val="115000"/>
                        </a:lnSpc>
                        <a:spcAft>
                          <a:spcPts val="0"/>
                        </a:spcAft>
                      </a:pPr>
                      <a:r>
                        <a:rPr lang="ru-RU" sz="1100" dirty="0" smtClean="0">
                          <a:solidFill>
                            <a:srgbClr val="000099"/>
                          </a:solidFill>
                          <a:effectLst/>
                          <a:latin typeface="+mn-lt"/>
                          <a:ea typeface="Calibri"/>
                          <a:cs typeface="Times New Roman"/>
                        </a:rPr>
                        <a:t>2.</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latin typeface="+mn-lt"/>
                          <a:ea typeface="Calibri"/>
                          <a:cs typeface="Times New Roman"/>
                        </a:rPr>
                        <a:t>Индивидуальная работа с учениками группы «риска»</a:t>
                      </a:r>
                      <a:endParaRPr lang="ru-RU" sz="1100" dirty="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еженедельно </a:t>
                      </a:r>
                    </a:p>
                    <a:p>
                      <a:pPr algn="ctr">
                        <a:lnSpc>
                          <a:spcPct val="115000"/>
                        </a:lnSpc>
                        <a:spcAft>
                          <a:spcPts val="0"/>
                        </a:spcAft>
                      </a:pPr>
                      <a:r>
                        <a:rPr lang="ru-RU" sz="1100" b="1" dirty="0">
                          <a:solidFill>
                            <a:srgbClr val="000099"/>
                          </a:solidFill>
                          <a:effectLst/>
                          <a:latin typeface="+mn-lt"/>
                          <a:ea typeface="Calibri"/>
                          <a:cs typeface="Times New Roman"/>
                        </a:rPr>
                        <a:t>2 часа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Дополнительно привлеченный учитель математики и учитель русского языка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2686">
                <a:tc>
                  <a:txBody>
                    <a:bodyPr/>
                    <a:lstStyle/>
                    <a:p>
                      <a:pPr algn="ctr">
                        <a:lnSpc>
                          <a:spcPct val="115000"/>
                        </a:lnSpc>
                        <a:spcAft>
                          <a:spcPts val="0"/>
                        </a:spcAft>
                      </a:pPr>
                      <a:r>
                        <a:rPr lang="ru-RU" sz="1100" dirty="0" smtClean="0">
                          <a:solidFill>
                            <a:srgbClr val="000099"/>
                          </a:solidFill>
                          <a:effectLst/>
                          <a:latin typeface="+mn-lt"/>
                          <a:ea typeface="Calibri"/>
                          <a:cs typeface="Times New Roman"/>
                        </a:rPr>
                        <a:t>3.</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latin typeface="+mn-lt"/>
                          <a:ea typeface="Calibri"/>
                          <a:cs typeface="Times New Roman"/>
                        </a:rPr>
                        <a:t>Индивидуальная работа с учениками группы «80+»</a:t>
                      </a:r>
                      <a:endParaRPr lang="ru-RU" sz="1100" dirty="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еженедельно </a:t>
                      </a:r>
                    </a:p>
                    <a:p>
                      <a:pPr algn="ctr">
                        <a:lnSpc>
                          <a:spcPct val="115000"/>
                        </a:lnSpc>
                        <a:spcAft>
                          <a:spcPts val="0"/>
                        </a:spcAft>
                      </a:pPr>
                      <a:r>
                        <a:rPr lang="ru-RU" sz="1100" b="1" dirty="0">
                          <a:solidFill>
                            <a:srgbClr val="000099"/>
                          </a:solidFill>
                          <a:effectLst/>
                          <a:latin typeface="+mn-lt"/>
                          <a:ea typeface="Calibri"/>
                          <a:cs typeface="Times New Roman"/>
                        </a:rPr>
                        <a:t>2 часа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Дополнительно привлеченный учитель математики и учитель русского языка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4329">
                <a:tc>
                  <a:txBody>
                    <a:bodyPr/>
                    <a:lstStyle/>
                    <a:p>
                      <a:pPr algn="ctr">
                        <a:lnSpc>
                          <a:spcPct val="115000"/>
                        </a:lnSpc>
                        <a:spcAft>
                          <a:spcPts val="0"/>
                        </a:spcAft>
                      </a:pPr>
                      <a:r>
                        <a:rPr lang="ru-RU" sz="1100" dirty="0" smtClean="0">
                          <a:solidFill>
                            <a:srgbClr val="000099"/>
                          </a:solidFill>
                          <a:effectLst/>
                          <a:latin typeface="+mn-lt"/>
                          <a:ea typeface="Calibri"/>
                          <a:cs typeface="Times New Roman"/>
                        </a:rPr>
                        <a:t>4.</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latin typeface="+mn-lt"/>
                          <a:ea typeface="Calibri"/>
                          <a:cs typeface="Times New Roman"/>
                        </a:rPr>
                        <a:t>Подготовка к ЕГЭ по математике</a:t>
                      </a:r>
                      <a:endParaRPr lang="ru-RU" sz="110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еженедельно</a:t>
                      </a:r>
                    </a:p>
                    <a:p>
                      <a:pPr algn="ctr">
                        <a:lnSpc>
                          <a:spcPct val="115000"/>
                        </a:lnSpc>
                        <a:spcAft>
                          <a:spcPts val="0"/>
                        </a:spcAft>
                      </a:pPr>
                      <a:r>
                        <a:rPr lang="ru-RU" sz="1100" b="1" dirty="0" err="1">
                          <a:solidFill>
                            <a:srgbClr val="000099"/>
                          </a:solidFill>
                          <a:effectLst/>
                          <a:latin typeface="+mn-lt"/>
                          <a:ea typeface="Calibri"/>
                          <a:cs typeface="Times New Roman"/>
                        </a:rPr>
                        <a:t>доп.часы</a:t>
                      </a:r>
                      <a:endParaRPr lang="ru-RU" sz="1100" b="1" dirty="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latin typeface="+mn-lt"/>
                          <a:ea typeface="Calibri"/>
                          <a:cs typeface="Times New Roman"/>
                        </a:rPr>
                        <a:t>Выпускающий учитель математики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670">
                <a:tc>
                  <a:txBody>
                    <a:bodyPr/>
                    <a:lstStyle/>
                    <a:p>
                      <a:pPr algn="ctr">
                        <a:lnSpc>
                          <a:spcPct val="115000"/>
                        </a:lnSpc>
                        <a:spcAft>
                          <a:spcPts val="0"/>
                        </a:spcAft>
                      </a:pPr>
                      <a:r>
                        <a:rPr lang="ru-RU" sz="1100" dirty="0" smtClean="0">
                          <a:solidFill>
                            <a:srgbClr val="000099"/>
                          </a:solidFill>
                          <a:effectLst/>
                          <a:latin typeface="+mn-lt"/>
                          <a:ea typeface="Calibri"/>
                          <a:cs typeface="Times New Roman"/>
                        </a:rPr>
                        <a:t>5.</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latin typeface="+mn-lt"/>
                          <a:ea typeface="Calibri"/>
                          <a:cs typeface="Times New Roman"/>
                        </a:rPr>
                        <a:t>Подготовка к ЕГЭ по русскому языку</a:t>
                      </a:r>
                      <a:endParaRPr lang="ru-RU" sz="110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latin typeface="+mn-lt"/>
                          <a:ea typeface="Calibri"/>
                          <a:cs typeface="Times New Roman"/>
                        </a:rPr>
                        <a:t>еженедельно,</a:t>
                      </a:r>
                    </a:p>
                    <a:p>
                      <a:pPr algn="ctr">
                        <a:lnSpc>
                          <a:spcPct val="115000"/>
                        </a:lnSpc>
                        <a:spcAft>
                          <a:spcPts val="0"/>
                        </a:spcAft>
                      </a:pPr>
                      <a:r>
                        <a:rPr lang="ru-RU" sz="1100" b="1">
                          <a:solidFill>
                            <a:srgbClr val="000099"/>
                          </a:solidFill>
                          <a:effectLst/>
                          <a:latin typeface="+mn-lt"/>
                          <a:ea typeface="Calibri"/>
                          <a:cs typeface="Times New Roman"/>
                        </a:rPr>
                        <a:t>доп.часы</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dirty="0">
                          <a:solidFill>
                            <a:srgbClr val="000099"/>
                          </a:solidFill>
                          <a:effectLst/>
                          <a:latin typeface="+mn-lt"/>
                          <a:ea typeface="Calibri"/>
                          <a:cs typeface="Times New Roman"/>
                        </a:rPr>
                        <a:t>Выпускающий учитель русского языка</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670">
                <a:tc>
                  <a:txBody>
                    <a:bodyPr/>
                    <a:lstStyle/>
                    <a:p>
                      <a:pPr algn="ctr">
                        <a:lnSpc>
                          <a:spcPct val="115000"/>
                        </a:lnSpc>
                        <a:spcAft>
                          <a:spcPts val="0"/>
                        </a:spcAft>
                      </a:pPr>
                      <a:r>
                        <a:rPr lang="ru-RU" sz="1100" dirty="0" smtClean="0">
                          <a:solidFill>
                            <a:srgbClr val="000099"/>
                          </a:solidFill>
                          <a:effectLst/>
                          <a:latin typeface="+mn-lt"/>
                          <a:ea typeface="Calibri"/>
                          <a:cs typeface="Times New Roman"/>
                        </a:rPr>
                        <a:t>6.</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US" sz="1100" b="1" dirty="0">
                          <a:solidFill>
                            <a:srgbClr val="000099"/>
                          </a:solidFill>
                          <a:effectLst/>
                          <a:latin typeface="+mn-lt"/>
                          <a:ea typeface="Calibri"/>
                          <a:cs typeface="Times New Roman"/>
                        </a:rPr>
                        <a:t>On</a:t>
                      </a:r>
                      <a:r>
                        <a:rPr lang="ru-RU" sz="1100" b="1" dirty="0">
                          <a:solidFill>
                            <a:srgbClr val="000099"/>
                          </a:solidFill>
                          <a:effectLst/>
                          <a:latin typeface="+mn-lt"/>
                          <a:ea typeface="Calibri"/>
                          <a:cs typeface="Times New Roman"/>
                        </a:rPr>
                        <a:t>-</a:t>
                      </a:r>
                      <a:r>
                        <a:rPr lang="en-US" sz="1100" b="1" dirty="0">
                          <a:solidFill>
                            <a:srgbClr val="000099"/>
                          </a:solidFill>
                          <a:effectLst/>
                          <a:latin typeface="+mn-lt"/>
                          <a:ea typeface="Calibri"/>
                          <a:cs typeface="Times New Roman"/>
                        </a:rPr>
                        <a:t>line</a:t>
                      </a:r>
                      <a:r>
                        <a:rPr lang="ru-RU" sz="1100" b="1" dirty="0">
                          <a:solidFill>
                            <a:srgbClr val="000099"/>
                          </a:solidFill>
                          <a:effectLst/>
                          <a:latin typeface="+mn-lt"/>
                          <a:ea typeface="Calibri"/>
                          <a:cs typeface="Times New Roman"/>
                        </a:rPr>
                        <a:t> уроки по математике (задания второй части), русскому языку, написанию сочинения с экспертами РЦМКО</a:t>
                      </a:r>
                      <a:endParaRPr lang="ru-RU" sz="1100" dirty="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не менее 3-х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РЦМКО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4329">
                <a:tc>
                  <a:txBody>
                    <a:bodyPr/>
                    <a:lstStyle/>
                    <a:p>
                      <a:pPr algn="ctr">
                        <a:lnSpc>
                          <a:spcPct val="115000"/>
                        </a:lnSpc>
                        <a:spcAft>
                          <a:spcPts val="0"/>
                        </a:spcAft>
                      </a:pPr>
                      <a:r>
                        <a:rPr lang="ru-RU" sz="1100" dirty="0" smtClean="0">
                          <a:solidFill>
                            <a:srgbClr val="000099"/>
                          </a:solidFill>
                          <a:effectLst/>
                          <a:latin typeface="+mn-lt"/>
                          <a:ea typeface="Calibri"/>
                          <a:cs typeface="Times New Roman"/>
                        </a:rPr>
                        <a:t>7.</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latin typeface="+mn-lt"/>
                          <a:ea typeface="Calibri"/>
                          <a:cs typeface="Times New Roman"/>
                        </a:rPr>
                        <a:t>Тренировочное тестирование «Решу ЕГЭ»</a:t>
                      </a:r>
                      <a:endParaRPr lang="ru-RU" sz="110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latin typeface="+mn-lt"/>
                          <a:ea typeface="Calibri"/>
                          <a:cs typeface="Times New Roman"/>
                        </a:rPr>
                        <a:t>еженедельно</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a:solidFill>
                            <a:srgbClr val="000099"/>
                          </a:solidFill>
                          <a:effectLst/>
                          <a:latin typeface="+mn-lt"/>
                          <a:ea typeface="Calibri"/>
                          <a:cs typeface="Times New Roman"/>
                        </a:rPr>
                        <a:t>Педагоги – предметники</a:t>
                      </a:r>
                    </a:p>
                    <a:p>
                      <a:pPr algn="ctr">
                        <a:lnSpc>
                          <a:spcPct val="115000"/>
                        </a:lnSpc>
                        <a:spcAft>
                          <a:spcPts val="0"/>
                        </a:spcAft>
                      </a:pPr>
                      <a:r>
                        <a:rPr lang="ru-RU" sz="1100" b="1" dirty="0">
                          <a:solidFill>
                            <a:srgbClr val="000099"/>
                          </a:solidFill>
                          <a:effectLst/>
                          <a:latin typeface="+mn-lt"/>
                          <a:ea typeface="Calibri"/>
                          <a:cs typeface="Times New Roman"/>
                        </a:rPr>
                        <a:t>(Система «</a:t>
                      </a:r>
                      <a:r>
                        <a:rPr lang="ru-RU" sz="1100" b="1" dirty="0" err="1">
                          <a:solidFill>
                            <a:srgbClr val="000099"/>
                          </a:solidFill>
                          <a:effectLst/>
                          <a:latin typeface="+mn-lt"/>
                          <a:ea typeface="Calibri"/>
                          <a:cs typeface="Times New Roman"/>
                        </a:rPr>
                        <a:t>Статград</a:t>
                      </a:r>
                      <a:r>
                        <a:rPr lang="ru-RU" sz="1100" b="1" dirty="0">
                          <a:solidFill>
                            <a:srgbClr val="000099"/>
                          </a:solidFill>
                          <a:effectLst/>
                          <a:latin typeface="+mn-lt"/>
                          <a:ea typeface="Calibri"/>
                          <a:cs typeface="Times New Roman"/>
                        </a:rPr>
                        <a:t>»)</a:t>
                      </a:r>
                    </a:p>
                    <a:p>
                      <a:pPr algn="ctr">
                        <a:lnSpc>
                          <a:spcPct val="115000"/>
                        </a:lnSpc>
                        <a:spcAft>
                          <a:spcPts val="0"/>
                        </a:spcAft>
                      </a:pPr>
                      <a:r>
                        <a:rPr lang="ru-RU" sz="1100" b="1" dirty="0">
                          <a:solidFill>
                            <a:srgbClr val="000099"/>
                          </a:solidFill>
                          <a:effectLst/>
                          <a:latin typeface="+mn-lt"/>
                          <a:ea typeface="Calibri"/>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4329">
                <a:tc>
                  <a:txBody>
                    <a:bodyPr/>
                    <a:lstStyle/>
                    <a:p>
                      <a:pPr algn="ctr">
                        <a:lnSpc>
                          <a:spcPct val="115000"/>
                        </a:lnSpc>
                        <a:spcAft>
                          <a:spcPts val="0"/>
                        </a:spcAft>
                      </a:pPr>
                      <a:r>
                        <a:rPr lang="ru-RU" sz="1100" dirty="0" smtClean="0">
                          <a:solidFill>
                            <a:srgbClr val="000099"/>
                          </a:solidFill>
                          <a:effectLst/>
                          <a:latin typeface="+mn-lt"/>
                          <a:ea typeface="Calibri"/>
                          <a:cs typeface="Times New Roman"/>
                        </a:rPr>
                        <a:t>8.</a:t>
                      </a:r>
                      <a:endParaRPr lang="ru-RU" sz="1100" dirty="0">
                        <a:solidFill>
                          <a:srgbClr val="000099"/>
                        </a:solidFill>
                        <a:effectLst/>
                        <a:latin typeface="+mn-lt"/>
                        <a:ea typeface="Calibri"/>
                        <a:cs typeface="Times New Roman"/>
                      </a:endParaRPr>
                    </a:p>
                  </a:txBody>
                  <a:tcPr marL="22587" marR="225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1100" b="1">
                          <a:solidFill>
                            <a:srgbClr val="000099"/>
                          </a:solidFill>
                          <a:effectLst/>
                          <a:latin typeface="+mn-lt"/>
                          <a:ea typeface="Calibri"/>
                          <a:cs typeface="Times New Roman"/>
                        </a:rPr>
                        <a:t>Родительское собрание «Результаты итогового сочинения. Сроки и места ознакомления с результатами ГИА.»</a:t>
                      </a:r>
                      <a:endParaRPr lang="ru-RU" sz="1100">
                        <a:solidFill>
                          <a:srgbClr val="000099"/>
                        </a:solidFill>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a:solidFill>
                            <a:srgbClr val="000099"/>
                          </a:solidFill>
                          <a:effectLst/>
                          <a:latin typeface="+mn-lt"/>
                          <a:ea typeface="Calibri"/>
                          <a:cs typeface="Times New Roman"/>
                        </a:rPr>
                        <a:t>4 неделя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0"/>
                        </a:spcAft>
                      </a:pPr>
                      <a:r>
                        <a:rPr lang="ru-RU" sz="1100" b="1" dirty="0" err="1">
                          <a:solidFill>
                            <a:srgbClr val="000099"/>
                          </a:solidFill>
                          <a:effectLst/>
                          <a:latin typeface="+mn-lt"/>
                          <a:ea typeface="Calibri"/>
                          <a:cs typeface="Times New Roman"/>
                        </a:rPr>
                        <a:t>Кл.руководители</a:t>
                      </a:r>
                      <a:r>
                        <a:rPr lang="ru-RU" sz="1100" b="1" dirty="0">
                          <a:solidFill>
                            <a:srgbClr val="000099"/>
                          </a:solidFill>
                          <a:effectLst/>
                          <a:latin typeface="+mn-lt"/>
                          <a:ea typeface="Calibri"/>
                          <a:cs typeface="Times New Roman"/>
                        </a:rPr>
                        <a:t> ТКК</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1131982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9" y="-6846"/>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Заголовок 1"/>
          <p:cNvSpPr>
            <a:spLocks noGrp="1"/>
          </p:cNvSpPr>
          <p:nvPr>
            <p:ph type="ctrTitle"/>
          </p:nvPr>
        </p:nvSpPr>
        <p:spPr>
          <a:xfrm>
            <a:off x="648072" y="141480"/>
            <a:ext cx="8388424" cy="972107"/>
          </a:xfrm>
        </p:spPr>
        <p:txBody>
          <a:bodyPr>
            <a:noAutofit/>
          </a:bodyPr>
          <a:lstStyle/>
          <a:p>
            <a:r>
              <a:rPr lang="ru-RU" altLang="ru-RU" sz="2400" b="1" dirty="0" smtClean="0">
                <a:solidFill>
                  <a:srgbClr val="002060"/>
                </a:solidFill>
                <a:effectLst>
                  <a:outerShdw blurRad="38100" dist="38100" dir="2700000" algn="tl">
                    <a:srgbClr val="000000">
                      <a:alpha val="43137"/>
                    </a:srgbClr>
                  </a:outerShdw>
                </a:effectLst>
                <a:latin typeface="+mn-lt"/>
                <a:ea typeface="Tahoma" pitchFamily="34" charset="0"/>
                <a:cs typeface="Tahoma" pitchFamily="34" charset="0"/>
              </a:rPr>
              <a:t> </a:t>
            </a:r>
            <a:endParaRPr lang="ru-RU" sz="2400" u="sng" dirty="0">
              <a:solidFill>
                <a:srgbClr val="002060"/>
              </a:solidFill>
              <a:effectLst>
                <a:outerShdw blurRad="38100" dist="38100" dir="2700000" algn="tl">
                  <a:srgbClr val="000000">
                    <a:alpha val="43137"/>
                  </a:srgbClr>
                </a:outerShdw>
              </a:effectLst>
            </a:endParaRPr>
          </a:p>
        </p:txBody>
      </p:sp>
      <p:pic>
        <p:nvPicPr>
          <p:cNvPr id="7"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5656" y="195486"/>
            <a:ext cx="6984776" cy="584775"/>
          </a:xfrm>
          <a:prstGeom prst="rect">
            <a:avLst/>
          </a:prstGeom>
          <a:noFill/>
        </p:spPr>
        <p:txBody>
          <a:bodyPr wrap="square" rtlCol="0">
            <a:spAutoFit/>
          </a:bodyPr>
          <a:lstStyle/>
          <a:p>
            <a:pPr algn="ctr"/>
            <a:r>
              <a:rPr lang="ru-RU" sz="3200" b="1" dirty="0" smtClean="0">
                <a:solidFill>
                  <a:srgbClr val="000099"/>
                </a:solidFill>
              </a:rPr>
              <a:t>Количество выпускников</a:t>
            </a:r>
            <a:endParaRPr lang="ru-RU" sz="3200" b="1" dirty="0">
              <a:solidFill>
                <a:srgbClr val="000099"/>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241099115"/>
              </p:ext>
            </p:extLst>
          </p:nvPr>
        </p:nvGraphicFramePr>
        <p:xfrm>
          <a:off x="395533" y="1347614"/>
          <a:ext cx="8352930" cy="1158240"/>
        </p:xfrm>
        <a:graphic>
          <a:graphicData uri="http://schemas.openxmlformats.org/drawingml/2006/table">
            <a:tbl>
              <a:tblPr firstRow="1" bandRow="1">
                <a:tableStyleId>{5C22544A-7EE6-4342-B048-85BDC9FD1C3A}</a:tableStyleId>
              </a:tblPr>
              <a:tblGrid>
                <a:gridCol w="4176465"/>
                <a:gridCol w="4176465"/>
              </a:tblGrid>
              <a:tr h="370840">
                <a:tc>
                  <a:txBody>
                    <a:bodyPr/>
                    <a:lstStyle/>
                    <a:p>
                      <a:pPr algn="ctr"/>
                      <a:r>
                        <a:rPr lang="ru-RU" sz="3200" dirty="0" smtClean="0">
                          <a:solidFill>
                            <a:srgbClr val="000099"/>
                          </a:solidFill>
                        </a:rPr>
                        <a:t>9 класс</a:t>
                      </a:r>
                      <a:endParaRPr lang="ru-RU"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3200" dirty="0" smtClean="0">
                          <a:solidFill>
                            <a:srgbClr val="000099"/>
                          </a:solidFill>
                        </a:rPr>
                        <a:t>11 класс</a:t>
                      </a:r>
                      <a:endParaRPr lang="ru-RU" sz="3200" dirty="0">
                        <a:solidFill>
                          <a:srgbClr val="0000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ru-RU" sz="3200" b="1" dirty="0" smtClean="0">
                          <a:solidFill>
                            <a:srgbClr val="FF0000"/>
                          </a:solidFill>
                        </a:rPr>
                        <a:t>34 444</a:t>
                      </a:r>
                      <a:endParaRPr lang="ru-RU" sz="3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3200" b="1" smtClean="0">
                          <a:solidFill>
                            <a:srgbClr val="FF0000"/>
                          </a:solidFill>
                        </a:rPr>
                        <a:t>15 637</a:t>
                      </a:r>
                      <a:endParaRPr lang="ru-RU" sz="32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6542599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5656" y="17194"/>
            <a:ext cx="7488832" cy="745592"/>
          </a:xfrm>
        </p:spPr>
        <p:txBody>
          <a:bodyPr>
            <a:noAutofit/>
          </a:bodyPr>
          <a:lstStyle/>
          <a:p>
            <a:r>
              <a:rPr lang="ru-RU" sz="2400" b="1" dirty="0">
                <a:solidFill>
                  <a:srgbClr val="000099"/>
                </a:solidFill>
                <a:effectLst>
                  <a:outerShdw blurRad="38100" dist="38100" dir="2700000" algn="tl">
                    <a:srgbClr val="000000">
                      <a:alpha val="43137"/>
                    </a:srgbClr>
                  </a:outerShdw>
                </a:effectLst>
              </a:rPr>
              <a:t>Тематические направления </a:t>
            </a:r>
            <a:r>
              <a:rPr lang="ru-RU" sz="2400" b="1" dirty="0" smtClean="0">
                <a:solidFill>
                  <a:srgbClr val="000099"/>
                </a:solidFill>
                <a:effectLst>
                  <a:outerShdw blurRad="38100" dist="38100" dir="2700000" algn="tl">
                    <a:srgbClr val="000000">
                      <a:alpha val="43137"/>
                    </a:srgbClr>
                  </a:outerShdw>
                </a:effectLst>
              </a:rPr>
              <a:t>итогового сочинения </a:t>
            </a:r>
            <a:br>
              <a:rPr lang="ru-RU" sz="2400" b="1" dirty="0" smtClean="0">
                <a:solidFill>
                  <a:srgbClr val="000099"/>
                </a:solidFill>
                <a:effectLst>
                  <a:outerShdw blurRad="38100" dist="38100" dir="2700000" algn="tl">
                    <a:srgbClr val="000000">
                      <a:alpha val="43137"/>
                    </a:srgbClr>
                  </a:outerShdw>
                </a:effectLst>
              </a:rPr>
            </a:br>
            <a:r>
              <a:rPr lang="ru-RU" sz="2400" b="1" dirty="0" smtClean="0">
                <a:solidFill>
                  <a:srgbClr val="000099"/>
                </a:solidFill>
                <a:effectLst>
                  <a:outerShdw blurRad="38100" dist="38100" dir="2700000" algn="tl">
                    <a:srgbClr val="000000">
                      <a:alpha val="43137"/>
                    </a:srgbClr>
                  </a:outerShdw>
                </a:effectLst>
              </a:rPr>
              <a:t>в 2016-2017 </a:t>
            </a:r>
            <a:r>
              <a:rPr lang="ru-RU" sz="2400" b="1" dirty="0">
                <a:solidFill>
                  <a:srgbClr val="000099"/>
                </a:solidFill>
                <a:effectLst>
                  <a:outerShdw blurRad="38100" dist="38100" dir="2700000" algn="tl">
                    <a:srgbClr val="000000">
                      <a:alpha val="43137"/>
                    </a:srgbClr>
                  </a:outerShdw>
                </a:effectLst>
              </a:rPr>
              <a:t>учебном году</a:t>
            </a:r>
            <a:endParaRPr lang="ru-RU" sz="2400" b="1" dirty="0">
              <a:solidFill>
                <a:srgbClr val="000099"/>
              </a:solidFill>
              <a:latin typeface="+mn-lt"/>
            </a:endParaRPr>
          </a:p>
        </p:txBody>
      </p:sp>
      <p:pic>
        <p:nvPicPr>
          <p:cNvPr id="18" name="Picture 2" descr="C:\Users\Afanaseva\Desktop\сам.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 y="67576"/>
            <a:ext cx="864096" cy="644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362288536"/>
              </p:ext>
            </p:extLst>
          </p:nvPr>
        </p:nvGraphicFramePr>
        <p:xfrm>
          <a:off x="323528" y="712228"/>
          <a:ext cx="8640960" cy="4343799"/>
        </p:xfrm>
        <a:graphic>
          <a:graphicData uri="http://schemas.openxmlformats.org/drawingml/2006/table">
            <a:tbl>
              <a:tblPr firstRow="1" firstCol="1" lastRow="1" lastCol="1" bandRow="1" bandCol="1">
                <a:tableStyleId>{5C22544A-7EE6-4342-B048-85BDC9FD1C3A}</a:tableStyleId>
              </a:tblPr>
              <a:tblGrid>
                <a:gridCol w="1676049"/>
                <a:gridCol w="6964911"/>
              </a:tblGrid>
              <a:tr h="312915">
                <a:tc>
                  <a:txBody>
                    <a:bodyPr/>
                    <a:lstStyle/>
                    <a:p>
                      <a:pPr algn="ctr">
                        <a:spcAft>
                          <a:spcPts val="0"/>
                        </a:spcAft>
                      </a:pPr>
                      <a:r>
                        <a:rPr lang="ru-RU" sz="900" b="1" dirty="0">
                          <a:solidFill>
                            <a:srgbClr val="000099"/>
                          </a:solidFill>
                          <a:effectLst/>
                        </a:rPr>
                        <a:t>Тематическое</a:t>
                      </a:r>
                      <a:br>
                        <a:rPr lang="ru-RU" sz="900" b="1" dirty="0">
                          <a:solidFill>
                            <a:srgbClr val="000099"/>
                          </a:solidFill>
                          <a:effectLst/>
                        </a:rPr>
                      </a:br>
                      <a:r>
                        <a:rPr lang="ru-RU" sz="900" b="1" dirty="0">
                          <a:solidFill>
                            <a:srgbClr val="000099"/>
                          </a:solidFill>
                          <a:effectLst/>
                        </a:rPr>
                        <a:t>направление</a:t>
                      </a:r>
                      <a:endParaRPr lang="ru-RU" sz="9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ru-RU" sz="900" b="1" dirty="0">
                          <a:solidFill>
                            <a:srgbClr val="000099"/>
                          </a:solidFill>
                          <a:effectLst/>
                        </a:rPr>
                        <a:t>Комментарий</a:t>
                      </a:r>
                      <a:endParaRPr lang="ru-RU" sz="9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3976">
                <a:tc>
                  <a:txBody>
                    <a:bodyPr/>
                    <a:lstStyle/>
                    <a:p>
                      <a:pPr>
                        <a:lnSpc>
                          <a:spcPct val="100000"/>
                        </a:lnSpc>
                        <a:spcAft>
                          <a:spcPts val="0"/>
                        </a:spcAft>
                      </a:pPr>
                      <a:r>
                        <a:rPr lang="ru-RU" sz="1100" b="1" i="0" kern="1200" dirty="0" smtClean="0">
                          <a:solidFill>
                            <a:srgbClr val="000099"/>
                          </a:solidFill>
                          <a:effectLst/>
                          <a:latin typeface="+mn-lt"/>
                          <a:ea typeface="+mn-ea"/>
                          <a:cs typeface="+mn-cs"/>
                        </a:rPr>
                        <a:t>«Разум и чувство»</a:t>
                      </a:r>
                      <a:endParaRPr lang="ru-RU" sz="11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ru-RU" sz="900" b="0" i="0" kern="1200" dirty="0" smtClean="0">
                          <a:solidFill>
                            <a:srgbClr val="000099"/>
                          </a:solidFill>
                          <a:effectLst/>
                          <a:latin typeface="+mn-lt"/>
                          <a:ea typeface="+mn-ea"/>
                          <a:cs typeface="+mn-cs"/>
                        </a:rPr>
                        <a:t>Направление предполагает раздумье о разуме и чувстве как двух важнейших составляющих внутреннего мира человека, которые влияют на его устремления и поступки. Разум и чувство могут быть рассмотрены как в гармоническом единстве, так и в сложном противоборстве, составляющем внутренний конфликт</a:t>
                      </a:r>
                      <a:r>
                        <a:rPr lang="ru-RU" sz="900" b="0" i="0" kern="1200" baseline="0" dirty="0" smtClean="0">
                          <a:solidFill>
                            <a:srgbClr val="000099"/>
                          </a:solidFill>
                          <a:effectLst/>
                          <a:latin typeface="+mn-lt"/>
                          <a:ea typeface="+mn-ea"/>
                          <a:cs typeface="+mn-cs"/>
                        </a:rPr>
                        <a:t> </a:t>
                      </a:r>
                      <a:r>
                        <a:rPr lang="ru-RU" sz="900" b="0" i="0" kern="1200" dirty="0" smtClean="0">
                          <a:solidFill>
                            <a:srgbClr val="000099"/>
                          </a:solidFill>
                          <a:effectLst/>
                          <a:latin typeface="+mn-lt"/>
                          <a:ea typeface="+mn-ea"/>
                          <a:cs typeface="+mn-cs"/>
                        </a:rPr>
                        <a:t>личности.</a:t>
                      </a:r>
                    </a:p>
                    <a:p>
                      <a:pPr algn="just">
                        <a:lnSpc>
                          <a:spcPct val="100000"/>
                        </a:lnSpc>
                        <a:spcAft>
                          <a:spcPts val="0"/>
                        </a:spcAft>
                      </a:pPr>
                      <a:r>
                        <a:rPr lang="ru-RU" sz="900" b="0" i="0" kern="1200" dirty="0" smtClean="0">
                          <a:solidFill>
                            <a:srgbClr val="000099"/>
                          </a:solidFill>
                          <a:effectLst/>
                          <a:latin typeface="+mn-lt"/>
                          <a:ea typeface="+mn-ea"/>
                          <a:cs typeface="+mn-cs"/>
                        </a:rPr>
                        <a:t>Тема разума и чувства интересна для писателей разных культур и эпох: герои литературных произведений нередко оказываются перед выбором между велением чувства и подсказкой разума.</a:t>
                      </a:r>
                      <a:endParaRPr lang="ru-RU" sz="9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4980">
                <a:tc>
                  <a:txBody>
                    <a:bodyPr/>
                    <a:lstStyle/>
                    <a:p>
                      <a:pPr algn="just">
                        <a:lnSpc>
                          <a:spcPct val="100000"/>
                        </a:lnSpc>
                        <a:spcAft>
                          <a:spcPts val="0"/>
                        </a:spcAft>
                      </a:pPr>
                      <a:r>
                        <a:rPr lang="ru-RU" sz="1100" b="1" i="0" kern="1200" dirty="0" smtClean="0">
                          <a:solidFill>
                            <a:srgbClr val="000099"/>
                          </a:solidFill>
                          <a:effectLst/>
                          <a:latin typeface="+mn-lt"/>
                          <a:ea typeface="+mn-ea"/>
                          <a:cs typeface="+mn-cs"/>
                        </a:rPr>
                        <a:t>«Честь и бесчестие»</a:t>
                      </a:r>
                      <a:endParaRPr lang="ru-RU" sz="11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ru-RU" sz="900" b="0" i="0" kern="1200" dirty="0" smtClean="0">
                          <a:solidFill>
                            <a:srgbClr val="000099"/>
                          </a:solidFill>
                          <a:effectLst/>
                          <a:latin typeface="+mn-lt"/>
                          <a:ea typeface="+mn-ea"/>
                          <a:cs typeface="+mn-cs"/>
                        </a:rPr>
                        <a:t> В основе направления лежат полярные понятия, связанные с выбором человека: быть верным голосу совести, следовать моральным принципам или идти путем предательства, лжи и лицемерия.</a:t>
                      </a:r>
                      <a:r>
                        <a:rPr lang="ru-RU" sz="900" dirty="0" smtClean="0">
                          <a:solidFill>
                            <a:srgbClr val="000099"/>
                          </a:solidFill>
                        </a:rPr>
                        <a:t/>
                      </a:r>
                      <a:br>
                        <a:rPr lang="ru-RU" sz="900" dirty="0" smtClean="0">
                          <a:solidFill>
                            <a:srgbClr val="000099"/>
                          </a:solidFill>
                        </a:rPr>
                      </a:br>
                      <a:r>
                        <a:rPr lang="ru-RU" sz="900" b="0" i="0" kern="1200" dirty="0" smtClean="0">
                          <a:solidFill>
                            <a:srgbClr val="000099"/>
                          </a:solidFill>
                          <a:effectLst/>
                          <a:latin typeface="+mn-lt"/>
                          <a:ea typeface="+mn-ea"/>
                          <a:cs typeface="+mn-cs"/>
                        </a:rPr>
                        <a:t>Многие писатели сосредотачивали внимание на изображении разных проявлений человека: от верности нравственным правилам до различных форм компромисса с совестью, вплоть до глубокого морального падения личности.</a:t>
                      </a:r>
                      <a:endParaRPr lang="ru-RU" sz="9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3976">
                <a:tc>
                  <a:txBody>
                    <a:bodyPr/>
                    <a:lstStyle/>
                    <a:p>
                      <a:pPr algn="just">
                        <a:lnSpc>
                          <a:spcPct val="100000"/>
                        </a:lnSpc>
                        <a:spcAft>
                          <a:spcPts val="0"/>
                        </a:spcAft>
                      </a:pPr>
                      <a:r>
                        <a:rPr lang="ru-RU" sz="1100" b="1" i="0" kern="1200" dirty="0" smtClean="0">
                          <a:solidFill>
                            <a:srgbClr val="000099"/>
                          </a:solidFill>
                          <a:effectLst/>
                          <a:latin typeface="+mn-lt"/>
                          <a:ea typeface="+mn-ea"/>
                          <a:cs typeface="+mn-cs"/>
                        </a:rPr>
                        <a:t>«Победа и поражение»</a:t>
                      </a:r>
                    </a:p>
                    <a:p>
                      <a:pPr algn="just">
                        <a:lnSpc>
                          <a:spcPct val="100000"/>
                        </a:lnSpc>
                        <a:spcAft>
                          <a:spcPts val="0"/>
                        </a:spcAft>
                      </a:pPr>
                      <a:endParaRPr lang="ru-RU" sz="11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ru-RU" sz="900" b="0" i="0" kern="1200" dirty="0" smtClean="0">
                          <a:solidFill>
                            <a:srgbClr val="000099"/>
                          </a:solidFill>
                          <a:effectLst/>
                          <a:latin typeface="+mn-lt"/>
                          <a:ea typeface="+mn-ea"/>
                          <a:cs typeface="+mn-cs"/>
                        </a:rPr>
                        <a:t>Направление позволяет размышлять о победе и поражении в разных аспектах: социально-историческом, нравственно-философском, психологическом. Рассуждение может быть связано как с внешними конфликтными событиями в жизни человека, страны, мира, так и с внутренней борьбой человека с самим собой, ее причинами и результатами.</a:t>
                      </a:r>
                      <a:r>
                        <a:rPr lang="ru-RU" sz="900" dirty="0" smtClean="0">
                          <a:solidFill>
                            <a:srgbClr val="000099"/>
                          </a:solidFill>
                        </a:rPr>
                        <a:t/>
                      </a:r>
                      <a:br>
                        <a:rPr lang="ru-RU" sz="900" dirty="0" smtClean="0">
                          <a:solidFill>
                            <a:srgbClr val="000099"/>
                          </a:solidFill>
                        </a:rPr>
                      </a:br>
                      <a:r>
                        <a:rPr lang="ru-RU" sz="900" b="0" i="0" kern="1200" dirty="0" smtClean="0">
                          <a:solidFill>
                            <a:srgbClr val="000099"/>
                          </a:solidFill>
                          <a:effectLst/>
                          <a:latin typeface="+mn-lt"/>
                          <a:ea typeface="+mn-ea"/>
                          <a:cs typeface="+mn-cs"/>
                        </a:rPr>
                        <a:t>В литературных произведениях нередко показана неоднозначность и относительность понятий «победа» и «поражение» в разных исторических условиях и жизненных ситуациях.</a:t>
                      </a:r>
                      <a:endParaRPr lang="ru-RU" sz="9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3976">
                <a:tc>
                  <a:txBody>
                    <a:bodyPr/>
                    <a:lstStyle/>
                    <a:p>
                      <a:pPr algn="just">
                        <a:lnSpc>
                          <a:spcPct val="100000"/>
                        </a:lnSpc>
                        <a:spcAft>
                          <a:spcPts val="0"/>
                        </a:spcAft>
                      </a:pPr>
                      <a:r>
                        <a:rPr lang="ru-RU" sz="1100" b="1" i="0" kern="1200" dirty="0" smtClean="0">
                          <a:solidFill>
                            <a:srgbClr val="000099"/>
                          </a:solidFill>
                          <a:effectLst/>
                          <a:latin typeface="+mn-lt"/>
                          <a:ea typeface="+mn-ea"/>
                          <a:cs typeface="+mn-cs"/>
                        </a:rPr>
                        <a:t>«Опыт и ошибки»</a:t>
                      </a:r>
                      <a:endParaRPr lang="ru-RU" sz="11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ru-RU" sz="900" b="0" i="0" kern="1200" dirty="0" smtClean="0">
                          <a:solidFill>
                            <a:srgbClr val="000099"/>
                          </a:solidFill>
                          <a:effectLst/>
                          <a:latin typeface="+mn-lt"/>
                          <a:ea typeface="+mn-ea"/>
                          <a:cs typeface="+mn-cs"/>
                        </a:rPr>
                        <a:t> В рамках направления возможны рассуждения о ценности духовного и практического опыта отдельной личности, народа, человечества в целом, о цене ошибок на пути познания мира, обретения жизненного опыта.</a:t>
                      </a:r>
                      <a:r>
                        <a:rPr lang="ru-RU" sz="900" dirty="0" smtClean="0">
                          <a:solidFill>
                            <a:srgbClr val="000099"/>
                          </a:solidFill>
                        </a:rPr>
                        <a:t/>
                      </a:r>
                      <a:br>
                        <a:rPr lang="ru-RU" sz="900" dirty="0" smtClean="0">
                          <a:solidFill>
                            <a:srgbClr val="000099"/>
                          </a:solidFill>
                        </a:rPr>
                      </a:br>
                      <a:r>
                        <a:rPr lang="ru-RU" sz="900" b="0" i="0" kern="1200" dirty="0" smtClean="0">
                          <a:solidFill>
                            <a:srgbClr val="000099"/>
                          </a:solidFill>
                          <a:effectLst/>
                          <a:latin typeface="+mn-lt"/>
                          <a:ea typeface="+mn-ea"/>
                          <a:cs typeface="+mn-cs"/>
                        </a:rPr>
                        <a:t>Литература часто заставляет задуматься о взаимосвязи опыта и ошибок: об опыте, предотвращающем ошибки, об ошибках, без которых невозможно движение по жизненному пути, и об ошибках непоправимых, трагических.</a:t>
                      </a:r>
                      <a:endParaRPr lang="ru-RU" sz="9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33976">
                <a:tc>
                  <a:txBody>
                    <a:bodyPr/>
                    <a:lstStyle/>
                    <a:p>
                      <a:pPr algn="just">
                        <a:lnSpc>
                          <a:spcPct val="100000"/>
                        </a:lnSpc>
                        <a:spcAft>
                          <a:spcPts val="0"/>
                        </a:spcAft>
                      </a:pPr>
                      <a:r>
                        <a:rPr lang="ru-RU" sz="1100" b="1" i="0" kern="1200" dirty="0" smtClean="0">
                          <a:solidFill>
                            <a:srgbClr val="000099"/>
                          </a:solidFill>
                          <a:effectLst/>
                          <a:latin typeface="+mn-lt"/>
                          <a:ea typeface="+mn-ea"/>
                          <a:cs typeface="+mn-cs"/>
                        </a:rPr>
                        <a:t>«Дружба и вражда»</a:t>
                      </a:r>
                      <a:endParaRPr lang="ru-RU" sz="11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0"/>
                        </a:spcAft>
                      </a:pPr>
                      <a:r>
                        <a:rPr lang="ru-RU" sz="900" b="0" i="0" kern="1200" dirty="0" smtClean="0">
                          <a:solidFill>
                            <a:srgbClr val="000099"/>
                          </a:solidFill>
                          <a:effectLst/>
                          <a:latin typeface="+mn-lt"/>
                          <a:ea typeface="+mn-ea"/>
                          <a:cs typeface="+mn-cs"/>
                        </a:rPr>
                        <a:t>Направление нацеливает на рассуждение о ценности человеческой дружбы, о путях достижения взаимопонимания между отдельными людьми, их сообществами и даже целыми народами, а также об истоках и последствиях вражды между ними.</a:t>
                      </a:r>
                      <a:r>
                        <a:rPr lang="ru-RU" sz="900" dirty="0" smtClean="0">
                          <a:solidFill>
                            <a:srgbClr val="000099"/>
                          </a:solidFill>
                        </a:rPr>
                        <a:t/>
                      </a:r>
                      <a:br>
                        <a:rPr lang="ru-RU" sz="900" dirty="0" smtClean="0">
                          <a:solidFill>
                            <a:srgbClr val="000099"/>
                          </a:solidFill>
                        </a:rPr>
                      </a:br>
                      <a:r>
                        <a:rPr lang="ru-RU" sz="900" b="0" i="0" kern="1200" dirty="0" smtClean="0">
                          <a:solidFill>
                            <a:srgbClr val="000099"/>
                          </a:solidFill>
                          <a:effectLst/>
                          <a:latin typeface="+mn-lt"/>
                          <a:ea typeface="+mn-ea"/>
                          <a:cs typeface="+mn-cs"/>
                        </a:rPr>
                        <a:t>Содержание многих литературных произведений связано с теплотой человеческих отношений или неприязнью людей, с перерастанием дружбы во вражду или наоборот, с изображением человека, способного или не способного ценить дружбу, умеющего преодолевать конфликты или сеющего вражду.</a:t>
                      </a:r>
                      <a:endParaRPr lang="ru-RU" sz="900" b="1" dirty="0">
                        <a:solidFill>
                          <a:srgbClr val="000099"/>
                        </a:solidFill>
                        <a:effectLst/>
                        <a:latin typeface="Times New Roman"/>
                        <a:ea typeface="Times New Roman"/>
                      </a:endParaRPr>
                    </a:p>
                  </a:txBody>
                  <a:tcPr marL="30421" marR="30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1106401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Заголовок 1"/>
          <p:cNvSpPr>
            <a:spLocks noGrp="1"/>
          </p:cNvSpPr>
          <p:nvPr>
            <p:ph type="ctrTitle"/>
          </p:nvPr>
        </p:nvSpPr>
        <p:spPr>
          <a:xfrm>
            <a:off x="648072" y="141480"/>
            <a:ext cx="8388424" cy="972107"/>
          </a:xfrm>
        </p:spPr>
        <p:txBody>
          <a:bodyPr>
            <a:noAutofit/>
          </a:bodyPr>
          <a:lstStyle/>
          <a:p>
            <a:r>
              <a:rPr lang="ru-RU" altLang="ru-RU" sz="2400" b="1" dirty="0" smtClean="0">
                <a:solidFill>
                  <a:srgbClr val="002060"/>
                </a:solidFill>
                <a:effectLst>
                  <a:outerShdw blurRad="38100" dist="38100" dir="2700000" algn="tl">
                    <a:srgbClr val="000000">
                      <a:alpha val="43137"/>
                    </a:srgbClr>
                  </a:outerShdw>
                </a:effectLst>
                <a:latin typeface="+mn-lt"/>
                <a:ea typeface="Tahoma" pitchFamily="34" charset="0"/>
                <a:cs typeface="Tahoma" pitchFamily="34" charset="0"/>
              </a:rPr>
              <a:t> </a:t>
            </a:r>
            <a:endParaRPr lang="ru-RU" sz="2400" u="sng" dirty="0">
              <a:solidFill>
                <a:srgbClr val="002060"/>
              </a:solidFill>
              <a:effectLst>
                <a:outerShdw blurRad="38100" dist="38100" dir="2700000" algn="tl">
                  <a:srgbClr val="000000">
                    <a:alpha val="43137"/>
                  </a:srgbClr>
                </a:outerShdw>
              </a:effectLst>
            </a:endParaRPr>
          </a:p>
        </p:txBody>
      </p:sp>
      <p:pic>
        <p:nvPicPr>
          <p:cNvPr id="7"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179512" y="1005576"/>
            <a:ext cx="8640960" cy="4158463"/>
          </a:xfrm>
          <a:prstGeom prst="rect">
            <a:avLst/>
          </a:prstGeom>
        </p:spPr>
        <p:txBody>
          <a:bodyPr>
            <a:normAutofit fontScale="25000" lnSpcReduction="20000"/>
          </a:bodyPr>
          <a:lstStyle/>
          <a:p>
            <a:pPr>
              <a:buFont typeface="Wingdings" panose="05000000000000000000" pitchFamily="2" charset="2"/>
              <a:buChar char="ü"/>
            </a:pPr>
            <a:r>
              <a:rPr lang="ru-RU" sz="6800" dirty="0" smtClean="0">
                <a:solidFill>
                  <a:srgbClr val="000099"/>
                </a:solidFill>
              </a:rPr>
              <a:t> </a:t>
            </a:r>
            <a:r>
              <a:rPr lang="ru-RU" sz="7200" dirty="0" smtClean="0">
                <a:solidFill>
                  <a:srgbClr val="000099"/>
                </a:solidFill>
              </a:rPr>
              <a:t>обучающиеся </a:t>
            </a:r>
            <a:r>
              <a:rPr lang="ru-RU" sz="7200" dirty="0">
                <a:solidFill>
                  <a:srgbClr val="000099"/>
                </a:solidFill>
              </a:rPr>
              <a:t>по образовательным программам среднего общего </a:t>
            </a:r>
            <a:r>
              <a:rPr lang="ru-RU" sz="7200" dirty="0" smtClean="0">
                <a:solidFill>
                  <a:srgbClr val="000099"/>
                </a:solidFill>
              </a:rPr>
              <a:t>образования</a:t>
            </a:r>
          </a:p>
          <a:p>
            <a:pPr>
              <a:buFont typeface="Wingdings" panose="05000000000000000000" pitchFamily="2" charset="2"/>
              <a:buChar char="ü"/>
            </a:pPr>
            <a:endParaRPr lang="ru-RU" sz="7200" dirty="0">
              <a:solidFill>
                <a:srgbClr val="000099"/>
              </a:solidFill>
            </a:endParaRPr>
          </a:p>
          <a:p>
            <a:pPr>
              <a:buFont typeface="Wingdings" panose="05000000000000000000" pitchFamily="2" charset="2"/>
              <a:buChar char="ü"/>
            </a:pPr>
            <a:r>
              <a:rPr lang="ru-RU" sz="7200" dirty="0" smtClean="0">
                <a:solidFill>
                  <a:srgbClr val="000099"/>
                </a:solidFill>
              </a:rPr>
              <a:t> иностранные </a:t>
            </a:r>
            <a:r>
              <a:rPr lang="ru-RU" sz="7200" dirty="0">
                <a:solidFill>
                  <a:srgbClr val="000099"/>
                </a:solidFill>
              </a:rPr>
              <a:t>граждане, лица без гражданства, беженцы и вынужденные переселенцы, освоившие образовательные программы среднего общего образования в очной, очно-заочной или заочной формах, а также для лиц, освоивших образовательные программы среднего общего образования в форме семейного образования или </a:t>
            </a:r>
            <a:r>
              <a:rPr lang="ru-RU" sz="7200" dirty="0" smtClean="0">
                <a:solidFill>
                  <a:srgbClr val="000099"/>
                </a:solidFill>
              </a:rPr>
              <a:t>самообразования</a:t>
            </a:r>
          </a:p>
          <a:p>
            <a:pPr>
              <a:buFont typeface="Wingdings" panose="05000000000000000000" pitchFamily="2" charset="2"/>
              <a:buChar char="ü"/>
            </a:pPr>
            <a:endParaRPr lang="ru-RU" sz="7200" dirty="0">
              <a:solidFill>
                <a:srgbClr val="000099"/>
              </a:solidFill>
            </a:endParaRPr>
          </a:p>
          <a:p>
            <a:pPr>
              <a:buFont typeface="Wingdings" panose="05000000000000000000" pitchFamily="2" charset="2"/>
              <a:buChar char="ü"/>
            </a:pPr>
            <a:r>
              <a:rPr lang="ru-RU" sz="7200" dirty="0" smtClean="0">
                <a:solidFill>
                  <a:srgbClr val="000099"/>
                </a:solidFill>
              </a:rPr>
              <a:t> обучающиеся</a:t>
            </a:r>
            <a:r>
              <a:rPr lang="ru-RU" sz="7200" dirty="0">
                <a:solidFill>
                  <a:srgbClr val="000099"/>
                </a:solidFill>
              </a:rPr>
              <a:t>, получающие среднее общее образование в рамках освоения образовательных программ среднего профессионального образования, в том числе образовательных программ среднего профессионального образования, интегрированных с образовательными </a:t>
            </a:r>
            <a:r>
              <a:rPr lang="ru-RU" sz="7200" dirty="0" smtClean="0">
                <a:solidFill>
                  <a:srgbClr val="000099"/>
                </a:solidFill>
              </a:rPr>
              <a:t>программами основного общего и </a:t>
            </a:r>
            <a:r>
              <a:rPr lang="ru-RU" sz="7200" dirty="0">
                <a:solidFill>
                  <a:srgbClr val="000099"/>
                </a:solidFill>
              </a:rPr>
              <a:t>среднего общего </a:t>
            </a:r>
            <a:r>
              <a:rPr lang="ru-RU" sz="7200" dirty="0" smtClean="0">
                <a:solidFill>
                  <a:srgbClr val="000099"/>
                </a:solidFill>
              </a:rPr>
              <a:t>образования (в случае участия в ГИА в качестве экстернов с последующим получением документа о среднем общем образовании)</a:t>
            </a:r>
            <a:endParaRPr lang="ru-RU" sz="7200" dirty="0">
              <a:solidFill>
                <a:srgbClr val="000099"/>
              </a:solidFill>
            </a:endParaRPr>
          </a:p>
          <a:p>
            <a:pPr algn="ctr">
              <a:spcBef>
                <a:spcPct val="20000"/>
              </a:spcBef>
              <a:defRPr/>
            </a:pPr>
            <a:endParaRPr lang="ru-RU" sz="7200" b="1" dirty="0">
              <a:solidFill>
                <a:srgbClr val="A8246F"/>
              </a:solidFill>
              <a:effectLst>
                <a:outerShdw blurRad="38100" dist="38100" dir="2700000" algn="tl">
                  <a:srgbClr val="000000">
                    <a:alpha val="43137"/>
                  </a:srgbClr>
                </a:outerShdw>
              </a:effectLst>
            </a:endParaRPr>
          </a:p>
          <a:p>
            <a:pPr marR="0" lvl="0" defTabSz="914400" rtl="0" eaLnBrk="1" fontAlgn="auto" latinLnBrk="0" hangingPunct="1">
              <a:lnSpc>
                <a:spcPct val="100000"/>
              </a:lnSpc>
              <a:spcBef>
                <a:spcPct val="20000"/>
              </a:spcBef>
              <a:spcAft>
                <a:spcPts val="0"/>
              </a:spcAft>
              <a:buClrTx/>
              <a:buSzTx/>
              <a:tabLst/>
              <a:defRPr/>
            </a:pPr>
            <a:r>
              <a:rPr lang="ru-RU" sz="7200" b="1" noProof="0" dirty="0" smtClean="0">
                <a:solidFill>
                  <a:srgbClr val="A8246F"/>
                </a:solidFill>
                <a:effectLst>
                  <a:outerShdw blurRad="38100" dist="38100" dir="2700000" algn="tl">
                    <a:srgbClr val="000000">
                      <a:alpha val="43137"/>
                    </a:srgbClr>
                  </a:outerShdw>
                </a:effectLst>
                <a:cs typeface="Times New Roman" panose="02020603050405020304" pitchFamily="18" charset="0"/>
              </a:rPr>
              <a:t> </a:t>
            </a:r>
            <a:endParaRPr kumimoji="0" lang="ru-RU" sz="72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endParaRPr>
          </a:p>
        </p:txBody>
      </p:sp>
      <p:sp>
        <p:nvSpPr>
          <p:cNvPr id="3" name="TextBox 2"/>
          <p:cNvSpPr txBox="1"/>
          <p:nvPr/>
        </p:nvSpPr>
        <p:spPr>
          <a:xfrm>
            <a:off x="1322160" y="195486"/>
            <a:ext cx="6984776" cy="738664"/>
          </a:xfrm>
          <a:prstGeom prst="rect">
            <a:avLst/>
          </a:prstGeom>
          <a:noFill/>
        </p:spPr>
        <p:txBody>
          <a:bodyPr wrap="square" rtlCol="0">
            <a:spAutoFit/>
          </a:bodyPr>
          <a:lstStyle/>
          <a:p>
            <a:pPr algn="ctr"/>
            <a:r>
              <a:rPr lang="ru-RU" sz="2400" b="1" dirty="0">
                <a:solidFill>
                  <a:srgbClr val="000099"/>
                </a:solidFill>
                <a:effectLst>
                  <a:outerShdw blurRad="38100" dist="38100" dir="2700000" algn="tl">
                    <a:srgbClr val="000000">
                      <a:alpha val="43137"/>
                    </a:srgbClr>
                  </a:outerShdw>
                </a:effectLst>
              </a:rPr>
              <a:t>Участники итогового сочинения (изложения</a:t>
            </a:r>
            <a:r>
              <a:rPr lang="ru-RU" sz="2400" b="1" dirty="0" smtClean="0">
                <a:solidFill>
                  <a:srgbClr val="000099"/>
                </a:solidFill>
                <a:effectLst>
                  <a:outerShdw blurRad="38100" dist="38100" dir="2700000" algn="tl">
                    <a:srgbClr val="000000">
                      <a:alpha val="43137"/>
                    </a:srgbClr>
                  </a:outerShdw>
                </a:effectLst>
              </a:rPr>
              <a:t>) </a:t>
            </a:r>
          </a:p>
          <a:p>
            <a:pPr algn="ctr"/>
            <a:r>
              <a:rPr lang="ru-RU" i="1" dirty="0" smtClean="0">
                <a:solidFill>
                  <a:srgbClr val="000099"/>
                </a:solidFill>
                <a:effectLst>
                  <a:outerShdw blurRad="38100" dist="38100" dir="2700000" algn="tl">
                    <a:srgbClr val="000000">
                      <a:alpha val="43137"/>
                    </a:srgbClr>
                  </a:outerShdw>
                </a:effectLst>
              </a:rPr>
              <a:t>Итоговое сочинение (изложение) как условие допуска к ГИА</a:t>
            </a:r>
            <a:endParaRPr lang="ru-RU" i="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21709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9" y="-6846"/>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Заголовок 1"/>
          <p:cNvSpPr>
            <a:spLocks noGrp="1"/>
          </p:cNvSpPr>
          <p:nvPr>
            <p:ph type="ctrTitle"/>
          </p:nvPr>
        </p:nvSpPr>
        <p:spPr>
          <a:xfrm>
            <a:off x="648072" y="141480"/>
            <a:ext cx="8388424" cy="972107"/>
          </a:xfrm>
        </p:spPr>
        <p:txBody>
          <a:bodyPr>
            <a:noAutofit/>
          </a:bodyPr>
          <a:lstStyle/>
          <a:p>
            <a:r>
              <a:rPr lang="ru-RU" altLang="ru-RU" sz="2400" b="1" dirty="0" smtClean="0">
                <a:solidFill>
                  <a:srgbClr val="002060"/>
                </a:solidFill>
                <a:effectLst>
                  <a:outerShdw blurRad="38100" dist="38100" dir="2700000" algn="tl">
                    <a:srgbClr val="000000">
                      <a:alpha val="43137"/>
                    </a:srgbClr>
                  </a:outerShdw>
                </a:effectLst>
                <a:latin typeface="+mn-lt"/>
                <a:ea typeface="Tahoma" pitchFamily="34" charset="0"/>
                <a:cs typeface="Tahoma" pitchFamily="34" charset="0"/>
              </a:rPr>
              <a:t> </a:t>
            </a:r>
            <a:endParaRPr lang="ru-RU" sz="2400" u="sng" dirty="0">
              <a:solidFill>
                <a:srgbClr val="002060"/>
              </a:solidFill>
              <a:effectLst>
                <a:outerShdw blurRad="38100" dist="38100" dir="2700000" algn="tl">
                  <a:srgbClr val="000000">
                    <a:alpha val="43137"/>
                  </a:srgbClr>
                </a:outerShdw>
              </a:effectLst>
            </a:endParaRPr>
          </a:p>
        </p:txBody>
      </p:sp>
      <p:pic>
        <p:nvPicPr>
          <p:cNvPr id="7"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179512" y="1545636"/>
            <a:ext cx="8280920" cy="3186354"/>
          </a:xfrm>
          <a:prstGeom prst="rect">
            <a:avLst/>
          </a:prstGeom>
        </p:spPr>
        <p:txBody>
          <a:bodyPr>
            <a:normAutofit/>
          </a:bodyPr>
          <a:lstStyle/>
          <a:p>
            <a:pPr algn="just">
              <a:buFont typeface="Wingdings" panose="05000000000000000000" pitchFamily="2" charset="2"/>
              <a:buChar char="ü"/>
            </a:pPr>
            <a:r>
              <a:rPr lang="ru-RU" dirty="0">
                <a:solidFill>
                  <a:srgbClr val="000099"/>
                </a:solidFill>
              </a:rPr>
              <a:t>обучающиеся, получающие среднее общее образование по образовательным программам среднего общего образования в специальных учебно-воспитательных учреждениях закрытого типа, а также в учреждениях, исполняющих наказание в виде лишения </a:t>
            </a:r>
            <a:r>
              <a:rPr lang="ru-RU" dirty="0" smtClean="0">
                <a:solidFill>
                  <a:srgbClr val="000099"/>
                </a:solidFill>
              </a:rPr>
              <a:t>свободы</a:t>
            </a:r>
          </a:p>
          <a:p>
            <a:pPr algn="just">
              <a:buFont typeface="Wingdings" panose="05000000000000000000" pitchFamily="2" charset="2"/>
              <a:buChar char="ü"/>
            </a:pPr>
            <a:endParaRPr lang="ru-RU" dirty="0">
              <a:solidFill>
                <a:srgbClr val="000099"/>
              </a:solidFill>
            </a:endParaRPr>
          </a:p>
          <a:p>
            <a:pPr algn="just">
              <a:buFont typeface="Wingdings" panose="05000000000000000000" pitchFamily="2" charset="2"/>
              <a:buChar char="ü"/>
            </a:pPr>
            <a:r>
              <a:rPr lang="ru-RU" dirty="0">
                <a:solidFill>
                  <a:srgbClr val="000099"/>
                </a:solidFill>
              </a:rPr>
              <a:t>обучающиеся с </a:t>
            </a:r>
            <a:r>
              <a:rPr lang="ru-RU" dirty="0" smtClean="0">
                <a:solidFill>
                  <a:srgbClr val="000099"/>
                </a:solidFill>
              </a:rPr>
              <a:t>ОВЗ, </a:t>
            </a:r>
            <a:r>
              <a:rPr lang="ru-RU" dirty="0">
                <a:solidFill>
                  <a:srgbClr val="000099"/>
                </a:solidFill>
              </a:rPr>
              <a:t>дети-инвалиды и инвалиды, получающие среднее общее образование по образовательным программам среднего общего </a:t>
            </a:r>
            <a:r>
              <a:rPr lang="ru-RU" dirty="0" smtClean="0">
                <a:solidFill>
                  <a:srgbClr val="000099"/>
                </a:solidFill>
              </a:rPr>
              <a:t>образования</a:t>
            </a:r>
            <a:endParaRPr lang="ru-RU" dirty="0">
              <a:solidFill>
                <a:srgbClr val="000099"/>
              </a:solidFill>
            </a:endParaRPr>
          </a:p>
          <a:p>
            <a:pPr marR="0" lvl="0" defTabSz="914400" rtl="0" eaLnBrk="1" fontAlgn="auto" latinLnBrk="0" hangingPunct="1">
              <a:lnSpc>
                <a:spcPct val="100000"/>
              </a:lnSpc>
              <a:spcBef>
                <a:spcPct val="20000"/>
              </a:spcBef>
              <a:spcAft>
                <a:spcPts val="0"/>
              </a:spcAft>
              <a:buClrTx/>
              <a:buSzTx/>
              <a:tabLst/>
              <a:defRPr/>
            </a:pPr>
            <a:r>
              <a:rPr lang="ru-RU" b="1" noProof="0" dirty="0" smtClean="0">
                <a:solidFill>
                  <a:srgbClr val="000099"/>
                </a:solidFill>
                <a:effectLst>
                  <a:outerShdw blurRad="38100" dist="38100" dir="2700000" algn="tl">
                    <a:srgbClr val="000000">
                      <a:alpha val="43137"/>
                    </a:srgbClr>
                  </a:outerShdw>
                </a:effectLst>
                <a:cs typeface="Times New Roman" panose="02020603050405020304" pitchFamily="18" charset="0"/>
              </a:rPr>
              <a:t> </a:t>
            </a:r>
            <a:endParaRPr kumimoji="0" lang="ru-RU" b="1" i="0" u="none" strike="noStrike" kern="1200" cap="none" spc="0" normalizeH="0" baseline="0" noProof="0" dirty="0" smtClean="0">
              <a:ln>
                <a:noFill/>
              </a:ln>
              <a:solidFill>
                <a:srgbClr val="000099"/>
              </a:solidFill>
              <a:effectLst>
                <a:outerShdw blurRad="38100" dist="38100" dir="2700000" algn="tl">
                  <a:srgbClr val="000000">
                    <a:alpha val="43137"/>
                  </a:srgbClr>
                </a:outerShdw>
              </a:effectLst>
              <a:uLnTx/>
              <a:uFillTx/>
            </a:endParaRPr>
          </a:p>
        </p:txBody>
      </p:sp>
      <p:sp>
        <p:nvSpPr>
          <p:cNvPr id="5" name="TextBox 4"/>
          <p:cNvSpPr txBox="1"/>
          <p:nvPr/>
        </p:nvSpPr>
        <p:spPr>
          <a:xfrm>
            <a:off x="1475656" y="195486"/>
            <a:ext cx="6984776" cy="738664"/>
          </a:xfrm>
          <a:prstGeom prst="rect">
            <a:avLst/>
          </a:prstGeom>
          <a:noFill/>
        </p:spPr>
        <p:txBody>
          <a:bodyPr wrap="square" rtlCol="0">
            <a:spAutoFit/>
          </a:bodyPr>
          <a:lstStyle/>
          <a:p>
            <a:pPr algn="ctr"/>
            <a:r>
              <a:rPr lang="ru-RU" sz="2400" b="1" dirty="0">
                <a:solidFill>
                  <a:srgbClr val="000099"/>
                </a:solidFill>
                <a:effectLst>
                  <a:outerShdw blurRad="38100" dist="38100" dir="2700000" algn="tl">
                    <a:srgbClr val="000000">
                      <a:alpha val="43137"/>
                    </a:srgbClr>
                  </a:outerShdw>
                </a:effectLst>
              </a:rPr>
              <a:t>Участники итогового сочинения (изложения)</a:t>
            </a:r>
            <a:endParaRPr lang="ru-RU" sz="2400" dirty="0">
              <a:solidFill>
                <a:srgbClr val="000099"/>
              </a:solidFill>
            </a:endParaRPr>
          </a:p>
          <a:p>
            <a:pPr algn="ctr"/>
            <a:r>
              <a:rPr lang="ru-RU" i="1" dirty="0" smtClean="0">
                <a:solidFill>
                  <a:srgbClr val="000099"/>
                </a:solidFill>
                <a:effectLst>
                  <a:outerShdw blurRad="38100" dist="38100" dir="2700000" algn="tl">
                    <a:srgbClr val="000000">
                      <a:alpha val="43137"/>
                    </a:srgbClr>
                  </a:outerShdw>
                </a:effectLst>
              </a:rPr>
              <a:t>Итоговое сочинение (изложение) как условие допуска к ГИА</a:t>
            </a:r>
            <a:endParaRPr lang="ru-RU" i="1" dirty="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15769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907704" y="249492"/>
            <a:ext cx="6172200" cy="42155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Прямоугольник 7"/>
          <p:cNvSpPr/>
          <p:nvPr/>
        </p:nvSpPr>
        <p:spPr>
          <a:xfrm>
            <a:off x="701824" y="1059582"/>
            <a:ext cx="8118648" cy="900246"/>
          </a:xfrm>
          <a:prstGeom prst="rect">
            <a:avLst/>
          </a:prstGeom>
        </p:spPr>
        <p:txBody>
          <a:bodyPr wrap="square">
            <a:spAutoFit/>
          </a:bodyPr>
          <a:lstStyle/>
          <a:p>
            <a:pPr lvl="1" algn="just"/>
            <a:endParaRPr lang="ru-RU" b="1" dirty="0" smtClean="0">
              <a:solidFill>
                <a:srgbClr val="0070C0"/>
              </a:solidFill>
            </a:endParaRPr>
          </a:p>
          <a:p>
            <a:pPr lvl="1" algn="just"/>
            <a:r>
              <a:rPr lang="ru-RU" b="1" dirty="0">
                <a:solidFill>
                  <a:srgbClr val="0070C0"/>
                </a:solidFill>
              </a:rPr>
              <a:t> </a:t>
            </a:r>
            <a:r>
              <a:rPr lang="ru-RU" b="1" dirty="0" smtClean="0">
                <a:solidFill>
                  <a:srgbClr val="0070C0"/>
                </a:solidFill>
              </a:rPr>
              <a:t>  </a:t>
            </a:r>
            <a:endParaRPr lang="ru-RU" b="1" dirty="0">
              <a:solidFill>
                <a:srgbClr val="0070C0"/>
              </a:solidFill>
            </a:endParaRPr>
          </a:p>
          <a:p>
            <a:pPr lvl="1"/>
            <a:endParaRPr lang="ru-RU" sz="1650" dirty="0"/>
          </a:p>
        </p:txBody>
      </p:sp>
      <p:pic>
        <p:nvPicPr>
          <p:cNvPr id="10"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1640" y="141480"/>
            <a:ext cx="7200800" cy="1015663"/>
          </a:xfrm>
          <a:prstGeom prst="rect">
            <a:avLst/>
          </a:prstGeom>
          <a:noFill/>
        </p:spPr>
        <p:txBody>
          <a:bodyPr wrap="square" rtlCol="0">
            <a:spAutoFit/>
          </a:bodyPr>
          <a:lstStyle/>
          <a:p>
            <a:pPr algn="ctr"/>
            <a:r>
              <a:rPr lang="ru-RU" sz="2400" b="1" dirty="0">
                <a:solidFill>
                  <a:srgbClr val="000099"/>
                </a:solidFill>
                <a:effectLst>
                  <a:outerShdw blurRad="38100" dist="38100" dir="2700000" algn="tl">
                    <a:srgbClr val="000000">
                      <a:alpha val="43137"/>
                    </a:srgbClr>
                  </a:outerShdw>
                </a:effectLst>
              </a:rPr>
              <a:t>Участники итогового сочинения </a:t>
            </a:r>
            <a:endParaRPr lang="ru-RU" sz="2400" dirty="0">
              <a:solidFill>
                <a:srgbClr val="000099"/>
              </a:solidFill>
            </a:endParaRPr>
          </a:p>
          <a:p>
            <a:pPr algn="ctr"/>
            <a:r>
              <a:rPr lang="ru-RU" i="1" dirty="0" smtClean="0">
                <a:solidFill>
                  <a:srgbClr val="000099"/>
                </a:solidFill>
                <a:effectLst>
                  <a:outerShdw blurRad="38100" dist="38100" dir="2700000" algn="tl">
                    <a:srgbClr val="000000">
                      <a:alpha val="43137"/>
                    </a:srgbClr>
                  </a:outerShdw>
                </a:effectLst>
              </a:rPr>
              <a:t>В целях использования результатов при приеме в ВУЗы</a:t>
            </a:r>
            <a:endParaRPr lang="ru-RU" i="1" dirty="0">
              <a:solidFill>
                <a:srgbClr val="000099"/>
              </a:solidFill>
              <a:effectLst>
                <a:outerShdw blurRad="38100" dist="38100" dir="2700000" algn="tl">
                  <a:srgbClr val="000000">
                    <a:alpha val="43137"/>
                  </a:srgbClr>
                </a:outerShdw>
              </a:effectLst>
            </a:endParaRPr>
          </a:p>
          <a:p>
            <a:endParaRPr lang="ru-RU" dirty="0"/>
          </a:p>
        </p:txBody>
      </p:sp>
      <p:sp>
        <p:nvSpPr>
          <p:cNvPr id="4" name="Прямоугольник 3"/>
          <p:cNvSpPr/>
          <p:nvPr/>
        </p:nvSpPr>
        <p:spPr>
          <a:xfrm>
            <a:off x="251520" y="1005576"/>
            <a:ext cx="8712968" cy="3570208"/>
          </a:xfrm>
          <a:prstGeom prst="rect">
            <a:avLst/>
          </a:prstGeom>
        </p:spPr>
        <p:txBody>
          <a:bodyPr wrap="square">
            <a:spAutoFit/>
          </a:bodyPr>
          <a:lstStyle/>
          <a:p>
            <a:pPr algn="just">
              <a:buFont typeface="Wingdings" panose="05000000000000000000" pitchFamily="2" charset="2"/>
              <a:buChar char="ü"/>
            </a:pPr>
            <a:r>
              <a:rPr lang="ru-RU" dirty="0" smtClean="0"/>
              <a:t> </a:t>
            </a:r>
            <a:r>
              <a:rPr lang="ru-RU" sz="1600" dirty="0" smtClean="0">
                <a:solidFill>
                  <a:srgbClr val="000099"/>
                </a:solidFill>
              </a:rPr>
              <a:t>лица</a:t>
            </a:r>
            <a:r>
              <a:rPr lang="ru-RU" sz="1600" dirty="0">
                <a:solidFill>
                  <a:srgbClr val="000099"/>
                </a:solidFill>
              </a:rPr>
              <a:t>, освоившие образовательные программы среднего общего образования в предыдущие годы и имеющие документ об образовании, подтверждающий получение среднего общего образования </a:t>
            </a:r>
            <a:r>
              <a:rPr lang="ru-RU" sz="1600" dirty="0" smtClean="0">
                <a:solidFill>
                  <a:srgbClr val="000099"/>
                </a:solidFill>
              </a:rPr>
              <a:t>(или образовательные программы среднего (полного) общего образования – для лиц, получивших документ об образовании, подтверждающий получение среднего (полного) общего образования, до 1 сентября 2013 года)</a:t>
            </a:r>
            <a:endParaRPr lang="ru-RU" sz="1600" dirty="0">
              <a:solidFill>
                <a:srgbClr val="000099"/>
              </a:solidFill>
            </a:endParaRPr>
          </a:p>
          <a:p>
            <a:pPr algn="just">
              <a:buFont typeface="Wingdings" panose="05000000000000000000" pitchFamily="2" charset="2"/>
              <a:buChar char="ü"/>
            </a:pPr>
            <a:r>
              <a:rPr lang="ru-RU" sz="1600" dirty="0" smtClean="0">
                <a:solidFill>
                  <a:srgbClr val="000099"/>
                </a:solidFill>
              </a:rPr>
              <a:t> граждане</a:t>
            </a:r>
            <a:r>
              <a:rPr lang="ru-RU" sz="1600" dirty="0">
                <a:solidFill>
                  <a:srgbClr val="000099"/>
                </a:solidFill>
              </a:rPr>
              <a:t>, имеющие среднее общее образование, полученное в иностранных образовательных организациях (ВПЛ</a:t>
            </a:r>
            <a:r>
              <a:rPr lang="ru-RU" sz="1600" dirty="0" smtClean="0">
                <a:solidFill>
                  <a:srgbClr val="000099"/>
                </a:solidFill>
              </a:rPr>
              <a:t>)</a:t>
            </a:r>
          </a:p>
          <a:p>
            <a:pPr algn="just">
              <a:buFont typeface="Wingdings" panose="05000000000000000000" pitchFamily="2" charset="2"/>
              <a:buChar char="ü"/>
            </a:pPr>
            <a:r>
              <a:rPr lang="ru-RU" sz="1600" dirty="0" smtClean="0">
                <a:solidFill>
                  <a:srgbClr val="000099"/>
                </a:solidFill>
              </a:rPr>
              <a:t> лица, обучающиеся по образовательным программам среднего профессионального образования</a:t>
            </a:r>
          </a:p>
          <a:p>
            <a:pPr algn="just">
              <a:buFont typeface="Wingdings" panose="05000000000000000000" pitchFamily="2" charset="2"/>
              <a:buChar char="ü"/>
            </a:pPr>
            <a:r>
              <a:rPr lang="ru-RU" sz="1600" dirty="0" smtClean="0">
                <a:solidFill>
                  <a:srgbClr val="000099"/>
                </a:solidFill>
              </a:rPr>
              <a:t> лица, получающие среднее общее образование в иностранных образовательных  организациях</a:t>
            </a:r>
          </a:p>
          <a:p>
            <a:pPr algn="just">
              <a:buFont typeface="Wingdings" panose="05000000000000000000" pitchFamily="2" charset="2"/>
              <a:buChar char="ü"/>
            </a:pPr>
            <a:r>
              <a:rPr lang="ru-RU" sz="1600" dirty="0" smtClean="0">
                <a:solidFill>
                  <a:srgbClr val="000099"/>
                </a:solidFill>
              </a:rPr>
              <a:t> лица</a:t>
            </a:r>
            <a:r>
              <a:rPr lang="ru-RU" sz="1600" dirty="0">
                <a:solidFill>
                  <a:srgbClr val="000099"/>
                </a:solidFill>
              </a:rPr>
              <a:t>,</a:t>
            </a:r>
            <a:r>
              <a:rPr lang="ru-RU" sz="1600" dirty="0" smtClean="0">
                <a:solidFill>
                  <a:srgbClr val="000099"/>
                </a:solidFill>
              </a:rPr>
              <a:t> </a:t>
            </a:r>
            <a:r>
              <a:rPr lang="ru-RU" sz="1600" dirty="0">
                <a:solidFill>
                  <a:srgbClr val="000099"/>
                </a:solidFill>
              </a:rPr>
              <a:t>д</a:t>
            </a:r>
            <a:r>
              <a:rPr lang="ru-RU" sz="1600" dirty="0" smtClean="0">
                <a:solidFill>
                  <a:srgbClr val="000099"/>
                </a:solidFill>
              </a:rPr>
              <a:t>опущенные к ГИА в предыдущие годы, но не прошедшие ГИА или получившие на ГИА неудовлетворительные результаты более чем по одному обязательному учебному предмету, либо получившие повторно неудовлетворительный результат по одному из этих предметов на ГИА в дополнительные сроки (лица со справкой об обучении)</a:t>
            </a:r>
            <a:endParaRPr lang="ru-RU" sz="1600" dirty="0">
              <a:solidFill>
                <a:srgbClr val="000099"/>
              </a:solidFill>
            </a:endParaRPr>
          </a:p>
        </p:txBody>
      </p:sp>
    </p:spTree>
    <p:extLst>
      <p:ext uri="{BB962C8B-B14F-4D97-AF65-F5344CB8AC3E}">
        <p14:creationId xmlns:p14="http://schemas.microsoft.com/office/powerpoint/2010/main" val="89919045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48"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1786" y="93882"/>
            <a:ext cx="7488832" cy="618347"/>
          </a:xfrm>
        </p:spPr>
        <p:txBody>
          <a:bodyPr>
            <a:noAutofit/>
          </a:bodyPr>
          <a:lstStyle/>
          <a:p>
            <a:r>
              <a:rPr lang="ru-RU" sz="2400" b="1" dirty="0">
                <a:solidFill>
                  <a:srgbClr val="000099"/>
                </a:solidFill>
                <a:effectLst>
                  <a:outerShdw blurRad="38100" dist="38100" dir="2700000" algn="tl">
                    <a:srgbClr val="000000">
                      <a:alpha val="43137"/>
                    </a:srgbClr>
                  </a:outerShdw>
                </a:effectLst>
              </a:rPr>
              <a:t>Участники изложения</a:t>
            </a:r>
            <a:endParaRPr lang="ru-RU" sz="2400" b="1" dirty="0">
              <a:solidFill>
                <a:srgbClr val="000099"/>
              </a:solidFill>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4636" y="897564"/>
            <a:ext cx="8496944" cy="3231654"/>
          </a:xfrm>
          <a:prstGeom prst="rect">
            <a:avLst/>
          </a:prstGeom>
        </p:spPr>
        <p:txBody>
          <a:bodyPr wrap="square">
            <a:spAutoFit/>
          </a:bodyPr>
          <a:lstStyle/>
          <a:p>
            <a:pPr marL="285750" indent="-285750" algn="just">
              <a:buFont typeface="Wingdings" panose="05000000000000000000" pitchFamily="2" charset="2"/>
              <a:buChar char="ü"/>
            </a:pPr>
            <a:r>
              <a:rPr lang="ru-RU" dirty="0" smtClean="0"/>
              <a:t>  </a:t>
            </a:r>
            <a:r>
              <a:rPr lang="ru-RU" dirty="0" smtClean="0">
                <a:solidFill>
                  <a:srgbClr val="000099"/>
                </a:solidFill>
              </a:rPr>
              <a:t>обучающиеся </a:t>
            </a:r>
            <a:r>
              <a:rPr lang="ru-RU" dirty="0">
                <a:solidFill>
                  <a:srgbClr val="000099"/>
                </a:solidFill>
              </a:rPr>
              <a:t>с ограниченными возможностями </a:t>
            </a:r>
            <a:r>
              <a:rPr lang="ru-RU" dirty="0" smtClean="0">
                <a:solidFill>
                  <a:srgbClr val="000099"/>
                </a:solidFill>
              </a:rPr>
              <a:t>здоровья, </a:t>
            </a:r>
            <a:r>
              <a:rPr lang="ru-RU" dirty="0">
                <a:solidFill>
                  <a:srgbClr val="000099"/>
                </a:solidFill>
              </a:rPr>
              <a:t>дети-инвалиды и </a:t>
            </a:r>
            <a:r>
              <a:rPr lang="ru-RU" dirty="0" smtClean="0">
                <a:solidFill>
                  <a:srgbClr val="000099"/>
                </a:solidFill>
              </a:rPr>
              <a:t>инвалиды</a:t>
            </a:r>
          </a:p>
          <a:p>
            <a:pPr marL="285750" indent="-285750" algn="just">
              <a:buFont typeface="Wingdings" panose="05000000000000000000" pitchFamily="2" charset="2"/>
              <a:buChar char="ü"/>
            </a:pP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обучающиеся </a:t>
            </a:r>
            <a:r>
              <a:rPr lang="ru-RU" dirty="0">
                <a:solidFill>
                  <a:srgbClr val="000099"/>
                </a:solidFill>
              </a:rPr>
              <a:t>по образовательным программам среднего общего образования в специальных учебно-воспитательных учреждениях закрытого типа, а также в учреждениях, исполняющих наказание в виде лишения </a:t>
            </a:r>
            <a:r>
              <a:rPr lang="ru-RU" dirty="0" smtClean="0">
                <a:solidFill>
                  <a:srgbClr val="000099"/>
                </a:solidFill>
              </a:rPr>
              <a:t>свободы</a:t>
            </a:r>
          </a:p>
          <a:p>
            <a:pPr marL="285750" indent="-285750" algn="just">
              <a:buFont typeface="Wingdings" panose="05000000000000000000" pitchFamily="2" charset="2"/>
              <a:buChar char="ü"/>
            </a:pPr>
            <a:endParaRPr lang="ru-RU" dirty="0">
              <a:solidFill>
                <a:srgbClr val="000099"/>
              </a:solidFill>
            </a:endParaRPr>
          </a:p>
          <a:p>
            <a:pPr marL="285750" indent="-285750" algn="just">
              <a:buFont typeface="Wingdings" panose="05000000000000000000" pitchFamily="2" charset="2"/>
              <a:buChar char="ü"/>
            </a:pPr>
            <a:r>
              <a:rPr lang="ru-RU" dirty="0">
                <a:solidFill>
                  <a:srgbClr val="000099"/>
                </a:solidFill>
              </a:rPr>
              <a:t> </a:t>
            </a:r>
            <a:r>
              <a:rPr lang="ru-RU" dirty="0" smtClean="0">
                <a:solidFill>
                  <a:srgbClr val="000099"/>
                </a:solidFill>
              </a:rPr>
              <a:t> обучающиеся </a:t>
            </a:r>
            <a:r>
              <a:rPr lang="ru-RU" dirty="0">
                <a:solidFill>
                  <a:srgbClr val="000099"/>
                </a:solidFill>
              </a:rPr>
              <a:t>на дому, в образовательных организациях, в том числе санаторно-курортных, в которых проводятся необходимые лечебные, реабилитационные и оздоровительные мероприятия для нуждающихся в длительном </a:t>
            </a:r>
            <a:r>
              <a:rPr lang="ru-RU" dirty="0" smtClean="0">
                <a:solidFill>
                  <a:srgbClr val="000099"/>
                </a:solidFill>
              </a:rPr>
              <a:t>лечении на основании заключения медицинской организации</a:t>
            </a:r>
            <a:endParaRPr lang="ru-RU" dirty="0">
              <a:solidFill>
                <a:srgbClr val="000099"/>
              </a:solidFill>
            </a:endParaRPr>
          </a:p>
        </p:txBody>
      </p:sp>
    </p:spTree>
    <p:extLst>
      <p:ext uri="{BB962C8B-B14F-4D97-AF65-F5344CB8AC3E}">
        <p14:creationId xmlns:p14="http://schemas.microsoft.com/office/powerpoint/2010/main" val="136372017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67576"/>
            <a:ext cx="7416030" cy="829988"/>
          </a:xfrm>
        </p:spPr>
        <p:txBody>
          <a:bodyPr>
            <a:noAutofit/>
          </a:bodyPr>
          <a:lstStyle/>
          <a:p>
            <a:r>
              <a:rPr lang="ru-RU" sz="2400" b="1" dirty="0" smtClean="0">
                <a:solidFill>
                  <a:srgbClr val="000099"/>
                </a:solidFill>
                <a:effectLst>
                  <a:outerShdw blurRad="38100" dist="38100" dir="2700000" algn="tl">
                    <a:srgbClr val="000000">
                      <a:alpha val="43137"/>
                    </a:srgbClr>
                  </a:outerShdw>
                </a:effectLst>
                <a:latin typeface="+mn-lt"/>
              </a:rPr>
              <a:t>Регистрация для участия в итоговом сочинении (изложении)</a:t>
            </a:r>
            <a:endParaRPr lang="ru-RU" sz="2400" b="1" dirty="0">
              <a:solidFill>
                <a:srgbClr val="000099"/>
              </a:solidFill>
              <a:effectLst>
                <a:outerShdw blurRad="38100" dist="38100" dir="2700000" algn="tl">
                  <a:srgbClr val="000000">
                    <a:alpha val="43137"/>
                  </a:srgbClr>
                </a:outerShdw>
              </a:effectLst>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875132"/>
            <a:ext cx="8280920" cy="4001095"/>
          </a:xfrm>
          <a:prstGeom prst="rect">
            <a:avLst/>
          </a:prstGeom>
        </p:spPr>
        <p:txBody>
          <a:bodyPr wrap="square">
            <a:spAutoFit/>
          </a:bodyPr>
          <a:lstStyle/>
          <a:p>
            <a:pPr marL="342900" indent="-342900" algn="just">
              <a:buFont typeface="Wingdings" panose="05000000000000000000" pitchFamily="2" charset="2"/>
              <a:buChar char="ü"/>
            </a:pPr>
            <a:r>
              <a:rPr lang="ru-RU" sz="2000" dirty="0" smtClean="0"/>
              <a:t> </a:t>
            </a:r>
            <a:r>
              <a:rPr lang="ru-RU" dirty="0" smtClean="0">
                <a:solidFill>
                  <a:srgbClr val="000099"/>
                </a:solidFill>
              </a:rPr>
              <a:t>заявление (не позднее чем за две недели до начала проведения);</a:t>
            </a: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согласие </a:t>
            </a:r>
            <a:r>
              <a:rPr lang="ru-RU" dirty="0">
                <a:solidFill>
                  <a:srgbClr val="000099"/>
                </a:solidFill>
              </a:rPr>
              <a:t>на обработку персональных </a:t>
            </a:r>
            <a:r>
              <a:rPr lang="ru-RU" dirty="0" smtClean="0">
                <a:solidFill>
                  <a:srgbClr val="000099"/>
                </a:solidFill>
              </a:rPr>
              <a:t>данных</a:t>
            </a: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обучающиеся </a:t>
            </a:r>
            <a:r>
              <a:rPr lang="ru-RU" dirty="0">
                <a:solidFill>
                  <a:srgbClr val="000099"/>
                </a:solidFill>
              </a:rPr>
              <a:t>с ОВЗ </a:t>
            </a:r>
            <a:r>
              <a:rPr lang="ru-RU" dirty="0" smtClean="0">
                <a:solidFill>
                  <a:srgbClr val="000099"/>
                </a:solidFill>
              </a:rPr>
              <a:t>– копия рекомендаций ПМПК</a:t>
            </a: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дети-инвалиды </a:t>
            </a:r>
            <a:r>
              <a:rPr lang="ru-RU" dirty="0">
                <a:solidFill>
                  <a:srgbClr val="000099"/>
                </a:solidFill>
              </a:rPr>
              <a:t>и инвалиды – копия справки, подтверждающей факт установления инвалидности, выданной федеральным государственным учреждением медико-социальной </a:t>
            </a:r>
            <a:r>
              <a:rPr lang="ru-RU" dirty="0" smtClean="0">
                <a:solidFill>
                  <a:srgbClr val="000099"/>
                </a:solidFill>
              </a:rPr>
              <a:t>экспертизы</a:t>
            </a: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на дому (для лиц, имеющих медицинские показания для обучения на дому) – рекомендации </a:t>
            </a:r>
            <a:r>
              <a:rPr lang="ru-RU" dirty="0">
                <a:solidFill>
                  <a:srgbClr val="000099"/>
                </a:solidFill>
              </a:rPr>
              <a:t>ПМПК ( с указанием необходимости проведения сочинения (изложения) на дому по медицинским показаниям</a:t>
            </a:r>
            <a:r>
              <a:rPr lang="ru-RU" dirty="0" smtClean="0">
                <a:solidFill>
                  <a:srgbClr val="000099"/>
                </a:solidFill>
              </a:rPr>
              <a:t>)</a:t>
            </a: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ВПЛ </a:t>
            </a:r>
            <a:r>
              <a:rPr lang="ru-RU" dirty="0">
                <a:solidFill>
                  <a:srgbClr val="000099"/>
                </a:solidFill>
              </a:rPr>
              <a:t>– оригинал документа об </a:t>
            </a:r>
            <a:r>
              <a:rPr lang="ru-RU" dirty="0" smtClean="0">
                <a:solidFill>
                  <a:srgbClr val="000099"/>
                </a:solidFill>
              </a:rPr>
              <a:t>образовании, в заявлении – выбранную дату участия в итоговом сочинении</a:t>
            </a:r>
          </a:p>
          <a:p>
            <a:pPr marL="285750" indent="-285750" algn="just">
              <a:buFont typeface="Wingdings" panose="05000000000000000000" pitchFamily="2" charset="2"/>
              <a:buChar char="ü"/>
            </a:pPr>
            <a:r>
              <a:rPr lang="ru-RU" dirty="0" smtClean="0">
                <a:solidFill>
                  <a:srgbClr val="000099"/>
                </a:solidFill>
              </a:rPr>
              <a:t> лица со справкой – справку об обучении по образцу, самостоятельно устанавливаемому организацией, осуществляющей образовательную деятельность</a:t>
            </a:r>
            <a:endParaRPr lang="ru-RU" dirty="0">
              <a:solidFill>
                <a:srgbClr val="000099"/>
              </a:solidFill>
            </a:endParaRPr>
          </a:p>
        </p:txBody>
      </p:sp>
    </p:spTree>
    <p:extLst>
      <p:ext uri="{BB962C8B-B14F-4D97-AF65-F5344CB8AC3E}">
        <p14:creationId xmlns:p14="http://schemas.microsoft.com/office/powerpoint/2010/main" val="153859890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145"/>
            <a:ext cx="7456487" cy="523220"/>
          </a:xfrm>
          <a:prstGeom prst="rect">
            <a:avLst/>
          </a:prstGeom>
        </p:spPr>
        <p:txBody>
          <a:bodyPr wrap="square">
            <a:spAutoFit/>
          </a:bodyPr>
          <a:lstStyle/>
          <a:p>
            <a:r>
              <a:rPr lang="ru-RU" sz="2800" b="1" dirty="0" smtClean="0">
                <a:solidFill>
                  <a:srgbClr val="000099"/>
                </a:solidFill>
                <a:latin typeface="Calibri" panose="020F0502020204030204" pitchFamily="34" charset="0"/>
              </a:rPr>
              <a:t>Основные </a:t>
            </a:r>
            <a:r>
              <a:rPr lang="ru-RU" sz="2800" b="1" dirty="0">
                <a:solidFill>
                  <a:srgbClr val="000099"/>
                </a:solidFill>
                <a:latin typeface="Calibri" panose="020F0502020204030204" pitchFamily="34" charset="0"/>
              </a:rPr>
              <a:t>изменения НПА </a:t>
            </a:r>
          </a:p>
        </p:txBody>
      </p:sp>
      <p:graphicFrame>
        <p:nvGraphicFramePr>
          <p:cNvPr id="4" name="Таблица 3"/>
          <p:cNvGraphicFramePr>
            <a:graphicFrameLocks noGrp="1"/>
          </p:cNvGraphicFramePr>
          <p:nvPr>
            <p:extLst>
              <p:ext uri="{D42A27DB-BD31-4B8C-83A1-F6EECF244321}">
                <p14:modId xmlns:p14="http://schemas.microsoft.com/office/powerpoint/2010/main" val="3043871276"/>
              </p:ext>
            </p:extLst>
          </p:nvPr>
        </p:nvGraphicFramePr>
        <p:xfrm>
          <a:off x="651222" y="1131590"/>
          <a:ext cx="8208913" cy="3155519"/>
        </p:xfrm>
        <a:graphic>
          <a:graphicData uri="http://schemas.openxmlformats.org/drawingml/2006/table">
            <a:tbl>
              <a:tblPr firstRow="1" firstCol="1" bandRow="1"/>
              <a:tblGrid>
                <a:gridCol w="6392781"/>
                <a:gridCol w="938079"/>
                <a:gridCol w="878053"/>
              </a:tblGrid>
              <a:tr h="390549">
                <a:tc>
                  <a:txBody>
                    <a:bodyPr/>
                    <a:lstStyle/>
                    <a:p>
                      <a:pPr>
                        <a:lnSpc>
                          <a:spcPct val="115000"/>
                        </a:lnSpc>
                        <a:spcAft>
                          <a:spcPts val="0"/>
                        </a:spcAft>
                      </a:pPr>
                      <a:r>
                        <a:rPr lang="ru-RU" sz="1500" b="1" dirty="0">
                          <a:solidFill>
                            <a:srgbClr val="000099"/>
                          </a:solidFill>
                          <a:effectLst/>
                          <a:latin typeface="Cambria" panose="02040503050406030204" pitchFamily="18" charset="0"/>
                          <a:ea typeface="Calibri"/>
                          <a:cs typeface="Times New Roman"/>
                        </a:rPr>
                        <a:t> </a:t>
                      </a:r>
                    </a:p>
                  </a:txBody>
                  <a:tcPr marL="68580" marR="68580" marT="0" marB="0">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500" b="1" dirty="0" smtClean="0">
                          <a:solidFill>
                            <a:srgbClr val="000099"/>
                          </a:solidFill>
                          <a:effectLst/>
                          <a:latin typeface="Cambria" panose="02040503050406030204" pitchFamily="18" charset="0"/>
                          <a:ea typeface="Calibri"/>
                          <a:cs typeface="Times New Roman"/>
                        </a:rPr>
                        <a:t>ГИА-9</a:t>
                      </a:r>
                      <a:endParaRPr lang="ru-RU" sz="1500" b="1" dirty="0">
                        <a:solidFill>
                          <a:srgbClr val="000099"/>
                        </a:solidFill>
                        <a:effectLst/>
                        <a:latin typeface="Cambria" panose="02040503050406030204" pitchFamily="18"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500" b="1" dirty="0" smtClean="0">
                          <a:solidFill>
                            <a:srgbClr val="000099"/>
                          </a:solidFill>
                          <a:effectLst/>
                          <a:latin typeface="Cambria" panose="02040503050406030204" pitchFamily="18" charset="0"/>
                          <a:ea typeface="Calibri"/>
                          <a:cs typeface="Times New Roman"/>
                        </a:rPr>
                        <a:t>ГИА-11</a:t>
                      </a:r>
                      <a:endParaRPr lang="ru-RU" sz="1500" b="1" dirty="0">
                        <a:solidFill>
                          <a:srgbClr val="000099"/>
                        </a:solidFill>
                        <a:effectLst/>
                        <a:latin typeface="Cambria" panose="02040503050406030204" pitchFamily="18"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r>
              <a:tr h="438001">
                <a:tc>
                  <a:txBody>
                    <a:bodyPr/>
                    <a:lstStyle/>
                    <a:p>
                      <a:pPr algn="ctr">
                        <a:lnSpc>
                          <a:spcPct val="115000"/>
                        </a:lnSpc>
                        <a:spcAft>
                          <a:spcPts val="0"/>
                        </a:spcAft>
                      </a:pPr>
                      <a:r>
                        <a:rPr lang="ru-RU" sz="1600" b="1" dirty="0" smtClean="0">
                          <a:solidFill>
                            <a:srgbClr val="000099"/>
                          </a:solidFill>
                          <a:effectLst/>
                          <a:latin typeface="Calibri" panose="020F0502020204030204" pitchFamily="34" charset="0"/>
                          <a:ea typeface="Calibri"/>
                          <a:cs typeface="Times New Roman"/>
                        </a:rPr>
                        <a:t>Согласование РОН руководителей РЦОИ</a:t>
                      </a:r>
                      <a:endParaRPr lang="ru-RU" sz="16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gridSpan="2">
                  <a:txBody>
                    <a:bodyPr/>
                    <a:lstStyle/>
                    <a:p>
                      <a:pPr algn="ctr">
                        <a:lnSpc>
                          <a:spcPct val="115000"/>
                        </a:lnSpc>
                        <a:spcAft>
                          <a:spcPts val="0"/>
                        </a:spcAft>
                      </a:pPr>
                      <a:r>
                        <a:rPr lang="ru-RU" sz="1600" b="1" dirty="0" smtClean="0">
                          <a:solidFill>
                            <a:srgbClr val="000099"/>
                          </a:solidFill>
                          <a:effectLst/>
                          <a:latin typeface="Calibri" panose="020F0502020204030204" pitchFamily="34" charset="0"/>
                          <a:ea typeface="Calibri"/>
                          <a:cs typeface="Times New Roman"/>
                        </a:rPr>
                        <a:t>+</a:t>
                      </a:r>
                      <a:endParaRPr lang="ru-RU" sz="16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hMerge="1">
                  <a:txBody>
                    <a:bodyPr/>
                    <a:lstStyle/>
                    <a:p>
                      <a:pPr algn="ctr">
                        <a:lnSpc>
                          <a:spcPct val="115000"/>
                        </a:lnSpc>
                        <a:spcAft>
                          <a:spcPts val="0"/>
                        </a:spcAft>
                      </a:pPr>
                      <a:endParaRPr lang="ru-RU" sz="2000" b="1" dirty="0">
                        <a:solidFill>
                          <a:srgbClr val="2E3192"/>
                        </a:solidFill>
                        <a:effectLst/>
                        <a:latin typeface="Cambria" panose="02040503050406030204" pitchFamily="18" charset="0"/>
                        <a:ea typeface="Calibri"/>
                        <a:cs typeface="Times New Roman"/>
                      </a:endParaRPr>
                    </a:p>
                  </a:txBody>
                  <a:tcPr marL="68580" marR="68580" marT="0" marB="0" anchor="ctr"/>
                </a:tc>
              </a:tr>
              <a:tr h="447499">
                <a:tc>
                  <a:txBody>
                    <a:bodyPr/>
                    <a:lstStyle/>
                    <a:p>
                      <a:pPr algn="ctr">
                        <a:lnSpc>
                          <a:spcPct val="115000"/>
                        </a:lnSpc>
                        <a:spcAft>
                          <a:spcPts val="0"/>
                        </a:spcAft>
                      </a:pPr>
                      <a:r>
                        <a:rPr lang="ru-RU" sz="1600" b="1" dirty="0">
                          <a:solidFill>
                            <a:srgbClr val="000099"/>
                          </a:solidFill>
                          <a:effectLst/>
                          <a:latin typeface="Calibri" panose="020F0502020204030204" pitchFamily="34" charset="0"/>
                          <a:ea typeface="Calibri"/>
                          <a:cs typeface="Times New Roman"/>
                        </a:rPr>
                        <a:t>Ответственность директоров школ за </a:t>
                      </a:r>
                      <a:r>
                        <a:rPr lang="ru-RU" sz="1600" b="1" dirty="0" smtClean="0">
                          <a:solidFill>
                            <a:srgbClr val="000099"/>
                          </a:solidFill>
                          <a:effectLst/>
                          <a:latin typeface="Calibri" panose="020F0502020204030204" pitchFamily="34" charset="0"/>
                          <a:ea typeface="Calibri"/>
                          <a:cs typeface="Times New Roman"/>
                        </a:rPr>
                        <a:t>работу</a:t>
                      </a:r>
                      <a:r>
                        <a:rPr lang="ru-RU" sz="1600" b="1" baseline="0" dirty="0" smtClean="0">
                          <a:solidFill>
                            <a:srgbClr val="000099"/>
                          </a:solidFill>
                          <a:effectLst/>
                          <a:latin typeface="Calibri" panose="020F0502020204030204" pitchFamily="34" charset="0"/>
                          <a:ea typeface="Calibri"/>
                          <a:cs typeface="Times New Roman"/>
                        </a:rPr>
                        <a:t> </a:t>
                      </a:r>
                      <a:r>
                        <a:rPr lang="ru-RU" sz="1600" b="1" dirty="0" smtClean="0">
                          <a:solidFill>
                            <a:srgbClr val="000099"/>
                          </a:solidFill>
                          <a:effectLst/>
                          <a:latin typeface="Calibri" panose="020F0502020204030204" pitchFamily="34" charset="0"/>
                          <a:ea typeface="Calibri"/>
                          <a:cs typeface="Times New Roman"/>
                        </a:rPr>
                        <a:t>организаторов</a:t>
                      </a:r>
                      <a:endParaRPr lang="ru-RU" sz="16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gridSpan="2">
                  <a:txBody>
                    <a:bodyPr/>
                    <a:lstStyle/>
                    <a:p>
                      <a:pPr algn="ctr">
                        <a:lnSpc>
                          <a:spcPct val="115000"/>
                        </a:lnSpc>
                        <a:spcAft>
                          <a:spcPts val="0"/>
                        </a:spcAft>
                      </a:pPr>
                      <a:r>
                        <a:rPr lang="ru-RU" sz="1600" b="1" dirty="0" smtClean="0">
                          <a:solidFill>
                            <a:srgbClr val="000099"/>
                          </a:solidFill>
                          <a:effectLst/>
                          <a:latin typeface="Calibri" panose="020F0502020204030204" pitchFamily="34" charset="0"/>
                          <a:ea typeface="Calibri"/>
                          <a:cs typeface="Times New Roman"/>
                        </a:rPr>
                        <a:t>+</a:t>
                      </a:r>
                      <a:endParaRPr lang="ru-RU" sz="16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hMerge="1">
                  <a:txBody>
                    <a:bodyPr/>
                    <a:lstStyle/>
                    <a:p>
                      <a:endParaRPr lang="ru-RU"/>
                    </a:p>
                  </a:txBody>
                  <a:tcPr/>
                </a:tc>
              </a:tr>
              <a:tr h="423130">
                <a:tc>
                  <a:txBody>
                    <a:bodyPr/>
                    <a:lstStyle/>
                    <a:p>
                      <a:pPr algn="ctr">
                        <a:lnSpc>
                          <a:spcPct val="115000"/>
                        </a:lnSpc>
                        <a:spcAft>
                          <a:spcPts val="0"/>
                        </a:spcAft>
                      </a:pPr>
                      <a:r>
                        <a:rPr lang="ru-RU" sz="1600" b="1" dirty="0">
                          <a:solidFill>
                            <a:srgbClr val="000099"/>
                          </a:solidFill>
                          <a:effectLst/>
                          <a:latin typeface="Calibri" panose="020F0502020204030204" pitchFamily="34" charset="0"/>
                          <a:ea typeface="Calibri"/>
                          <a:cs typeface="Times New Roman"/>
                        </a:rPr>
                        <a:t>Требования к подготовке кадров</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gridSpan="2">
                  <a:txBody>
                    <a:bodyPr/>
                    <a:lstStyle/>
                    <a:p>
                      <a:pPr algn="ctr">
                        <a:lnSpc>
                          <a:spcPct val="115000"/>
                        </a:lnSpc>
                        <a:spcAft>
                          <a:spcPts val="0"/>
                        </a:spcAft>
                      </a:pPr>
                      <a:r>
                        <a:rPr lang="ru-RU" sz="1600" b="1" dirty="0" smtClean="0">
                          <a:solidFill>
                            <a:srgbClr val="000099"/>
                          </a:solidFill>
                          <a:effectLst/>
                          <a:latin typeface="Calibri" panose="020F0502020204030204" pitchFamily="34" charset="0"/>
                          <a:ea typeface="Calibri"/>
                          <a:cs typeface="Times New Roman"/>
                        </a:rPr>
                        <a:t>+</a:t>
                      </a:r>
                      <a:endParaRPr lang="ru-RU" sz="16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hMerge="1">
                  <a:txBody>
                    <a:bodyPr/>
                    <a:lstStyle/>
                    <a:p>
                      <a:endParaRPr lang="ru-RU"/>
                    </a:p>
                  </a:txBody>
                  <a:tcPr/>
                </a:tc>
              </a:tr>
              <a:tr h="44775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600" b="1" dirty="0" smtClean="0">
                          <a:solidFill>
                            <a:srgbClr val="000099"/>
                          </a:solidFill>
                          <a:effectLst/>
                          <a:latin typeface="Calibri" panose="020F0502020204030204" pitchFamily="34" charset="0"/>
                          <a:ea typeface="Calibri"/>
                          <a:cs typeface="Times New Roman"/>
                        </a:rPr>
                        <a:t>Обработка результатов за 10 календарных дней</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600" b="1" dirty="0" smtClean="0">
                          <a:solidFill>
                            <a:srgbClr val="000099"/>
                          </a:solidFill>
                          <a:effectLst/>
                          <a:latin typeface="Calibri" panose="020F0502020204030204" pitchFamily="34" charset="0"/>
                          <a:ea typeface="Calibri"/>
                          <a:cs typeface="Times New Roman"/>
                        </a:rPr>
                        <a:t>+</a:t>
                      </a:r>
                      <a:r>
                        <a:rPr lang="ru-RU" sz="1600" b="1" dirty="0">
                          <a:solidFill>
                            <a:srgbClr val="000099"/>
                          </a:solidFill>
                          <a:effectLst/>
                          <a:latin typeface="Calibri" panose="020F0502020204030204" pitchFamily="34" charset="0"/>
                          <a:ea typeface="Calibri"/>
                          <a:cs typeface="Times New Roman"/>
                        </a:rPr>
                        <a:t> </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lnSpc>
                          <a:spcPct val="115000"/>
                        </a:lnSpc>
                        <a:spcAft>
                          <a:spcPts val="0"/>
                        </a:spcAft>
                      </a:pPr>
                      <a:endParaRPr lang="ru-RU" sz="16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r>
              <a:tr h="44775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600" b="1" dirty="0" smtClean="0">
                          <a:solidFill>
                            <a:srgbClr val="000099"/>
                          </a:solidFill>
                          <a:effectLst/>
                          <a:latin typeface="Calibri" panose="020F0502020204030204" pitchFamily="34" charset="0"/>
                          <a:ea typeface="Calibri"/>
                          <a:cs typeface="Times New Roman"/>
                        </a:rPr>
                        <a:t>ВПЛ сдают ЕГЭ в досрочный и дополнительный период</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algn="ctr">
                        <a:lnSpc>
                          <a:spcPct val="115000"/>
                        </a:lnSpc>
                        <a:spcAft>
                          <a:spcPts val="0"/>
                        </a:spcAft>
                      </a:pPr>
                      <a:endParaRPr lang="ru-RU" sz="16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600" b="1" dirty="0" smtClean="0">
                          <a:solidFill>
                            <a:srgbClr val="000099"/>
                          </a:solidFill>
                          <a:effectLst/>
                          <a:latin typeface="Calibri" panose="020F0502020204030204" pitchFamily="34" charset="0"/>
                          <a:ea typeface="Calibri"/>
                          <a:cs typeface="Times New Roman"/>
                        </a:rPr>
                        <a:t>+</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r>
              <a:tr h="504151">
                <a:tc>
                  <a:txBody>
                    <a:bodyPr/>
                    <a:lstStyle/>
                    <a:p>
                      <a:pPr algn="ctr">
                        <a:lnSpc>
                          <a:spcPct val="115000"/>
                        </a:lnSpc>
                        <a:spcAft>
                          <a:spcPts val="0"/>
                        </a:spcAft>
                      </a:pPr>
                      <a:r>
                        <a:rPr lang="ru-RU" sz="1600" b="1" dirty="0">
                          <a:solidFill>
                            <a:srgbClr val="000099"/>
                          </a:solidFill>
                          <a:effectLst/>
                          <a:latin typeface="Calibri" panose="020F0502020204030204" pitchFamily="34" charset="0"/>
                          <a:ea typeface="Calibri"/>
                          <a:cs typeface="Times New Roman"/>
                        </a:rPr>
                        <a:t>Федеральные общественные наблюдатели </a:t>
                      </a:r>
                      <a:endParaRPr lang="ru-RU" sz="1600" b="1" dirty="0" smtClean="0">
                        <a:solidFill>
                          <a:srgbClr val="000099"/>
                        </a:solidFill>
                        <a:effectLst/>
                        <a:latin typeface="Calibri" panose="020F0502020204030204" pitchFamily="34" charset="0"/>
                        <a:ea typeface="Calibri"/>
                        <a:cs typeface="Times New Roman"/>
                      </a:endParaRPr>
                    </a:p>
                    <a:p>
                      <a:pPr algn="ctr">
                        <a:lnSpc>
                          <a:spcPct val="115000"/>
                        </a:lnSpc>
                        <a:spcAft>
                          <a:spcPts val="0"/>
                        </a:spcAft>
                      </a:pPr>
                      <a:r>
                        <a:rPr lang="ru-RU" sz="1600" b="1" dirty="0" smtClean="0">
                          <a:solidFill>
                            <a:srgbClr val="000099"/>
                          </a:solidFill>
                          <a:effectLst/>
                          <a:latin typeface="Calibri" panose="020F0502020204030204" pitchFamily="34" charset="0"/>
                          <a:ea typeface="Calibri"/>
                          <a:cs typeface="Times New Roman"/>
                        </a:rPr>
                        <a:t>(по</a:t>
                      </a:r>
                      <a:r>
                        <a:rPr lang="ru-RU" sz="1600" b="1" baseline="0" dirty="0" smtClean="0">
                          <a:solidFill>
                            <a:srgbClr val="000099"/>
                          </a:solidFill>
                          <a:effectLst/>
                          <a:latin typeface="Calibri" panose="020F0502020204030204" pitchFamily="34" charset="0"/>
                          <a:ea typeface="Calibri"/>
                          <a:cs typeface="Times New Roman"/>
                        </a:rPr>
                        <a:t> </a:t>
                      </a:r>
                      <a:r>
                        <a:rPr lang="ru-RU" sz="1600" b="1" dirty="0" smtClean="0">
                          <a:solidFill>
                            <a:srgbClr val="000099"/>
                          </a:solidFill>
                          <a:effectLst/>
                          <a:latin typeface="Calibri" panose="020F0502020204030204" pitchFamily="34" charset="0"/>
                          <a:ea typeface="Calibri"/>
                          <a:cs typeface="Times New Roman"/>
                        </a:rPr>
                        <a:t>представлению </a:t>
                      </a:r>
                      <a:r>
                        <a:rPr lang="ru-RU" sz="1600" b="1" dirty="0">
                          <a:solidFill>
                            <a:srgbClr val="000099"/>
                          </a:solidFill>
                          <a:effectLst/>
                          <a:latin typeface="Calibri" panose="020F0502020204030204" pitchFamily="34" charset="0"/>
                          <a:ea typeface="Calibri"/>
                          <a:cs typeface="Times New Roman"/>
                        </a:rPr>
                        <a:t>РОН)</a:t>
                      </a: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gridSpan="2">
                  <a:txBody>
                    <a:bodyPr/>
                    <a:lstStyle/>
                    <a:p>
                      <a:pPr algn="ctr">
                        <a:lnSpc>
                          <a:spcPct val="115000"/>
                        </a:lnSpc>
                        <a:spcAft>
                          <a:spcPts val="0"/>
                        </a:spcAft>
                      </a:pPr>
                      <a:r>
                        <a:rPr lang="ru-RU" sz="1600" b="1" dirty="0" smtClean="0">
                          <a:solidFill>
                            <a:srgbClr val="000099"/>
                          </a:solidFill>
                          <a:effectLst/>
                          <a:latin typeface="Calibri" panose="020F0502020204030204" pitchFamily="34" charset="0"/>
                          <a:ea typeface="Calibri"/>
                          <a:cs typeface="Times New Roman"/>
                        </a:rPr>
                        <a:t>+</a:t>
                      </a:r>
                      <a:endParaRPr lang="ru-RU" sz="16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c hMerge="1">
                  <a:txBody>
                    <a:bodyPr/>
                    <a:lstStyle/>
                    <a:p>
                      <a:endParaRPr lang="ru-RU"/>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r>
            </a:tbl>
          </a:graphicData>
        </a:graphic>
      </p:graphicFrame>
      <p:pic>
        <p:nvPicPr>
          <p:cNvPr id="5"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7575"/>
            <a:ext cx="936104" cy="698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 y="22458"/>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244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141480"/>
            <a:ext cx="7488832" cy="864096"/>
          </a:xfrm>
        </p:spPr>
        <p:txBody>
          <a:bodyPr>
            <a:noAutofit/>
          </a:bodyPr>
          <a:lstStyle/>
          <a:p>
            <a:r>
              <a:rPr lang="ru-RU" sz="2400" b="1" dirty="0">
                <a:solidFill>
                  <a:srgbClr val="000099"/>
                </a:solidFill>
                <a:effectLst>
                  <a:outerShdw blurRad="38100" dist="38100" dir="2700000" algn="tl">
                    <a:srgbClr val="000000">
                      <a:alpha val="43137"/>
                    </a:srgbClr>
                  </a:outerShdw>
                </a:effectLst>
              </a:rPr>
              <a:t>Сроки и продолжительность итогового сочинения (изложения)</a:t>
            </a:r>
            <a:endParaRPr lang="ru-RU" sz="2400" b="1" dirty="0">
              <a:solidFill>
                <a:srgbClr val="000099"/>
              </a:solidFill>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8" y="979007"/>
            <a:ext cx="8640960" cy="3785652"/>
          </a:xfrm>
          <a:prstGeom prst="rect">
            <a:avLst/>
          </a:prstGeom>
        </p:spPr>
        <p:txBody>
          <a:bodyPr wrap="square">
            <a:spAutoFit/>
          </a:bodyPr>
          <a:lstStyle/>
          <a:p>
            <a:pPr marL="342900" indent="-342900" algn="just">
              <a:buFont typeface="Wingdings" panose="05000000000000000000" pitchFamily="2" charset="2"/>
              <a:buChar char="ü"/>
            </a:pPr>
            <a:r>
              <a:rPr lang="ru-RU" sz="2400" dirty="0" smtClean="0"/>
              <a:t> </a:t>
            </a:r>
            <a:r>
              <a:rPr lang="ru-RU" dirty="0" smtClean="0">
                <a:solidFill>
                  <a:srgbClr val="000099"/>
                </a:solidFill>
              </a:rPr>
              <a:t>Итоговое </a:t>
            </a:r>
            <a:r>
              <a:rPr lang="ru-RU" dirty="0">
                <a:solidFill>
                  <a:srgbClr val="000099"/>
                </a:solidFill>
              </a:rPr>
              <a:t>сочинение (изложение) проводится </a:t>
            </a:r>
            <a:r>
              <a:rPr lang="ru-RU" dirty="0" smtClean="0">
                <a:solidFill>
                  <a:srgbClr val="000099"/>
                </a:solidFill>
              </a:rPr>
              <a:t>в первую среду декабря  </a:t>
            </a:r>
          </a:p>
          <a:p>
            <a:pPr algn="just"/>
            <a:r>
              <a:rPr lang="ru-RU" dirty="0" smtClean="0">
                <a:solidFill>
                  <a:srgbClr val="000099"/>
                </a:solidFill>
              </a:rPr>
              <a:t>(</a:t>
            </a:r>
            <a:r>
              <a:rPr lang="ru-RU" b="1" dirty="0" smtClean="0">
                <a:solidFill>
                  <a:srgbClr val="00B050"/>
                </a:solidFill>
              </a:rPr>
              <a:t>7 декабря 2016 г</a:t>
            </a:r>
            <a:r>
              <a:rPr lang="ru-RU" dirty="0" smtClean="0">
                <a:solidFill>
                  <a:srgbClr val="000099"/>
                </a:solidFill>
              </a:rPr>
              <a:t>.)</a:t>
            </a: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В </a:t>
            </a:r>
            <a:r>
              <a:rPr lang="ru-RU" dirty="0">
                <a:solidFill>
                  <a:srgbClr val="000099"/>
                </a:solidFill>
              </a:rPr>
              <a:t>случае неудовлетворительного результата («незачет») и для ВПЛ дополнительные сроки -  в первую среду февраля </a:t>
            </a:r>
            <a:r>
              <a:rPr lang="ru-RU" dirty="0" smtClean="0">
                <a:solidFill>
                  <a:srgbClr val="000099"/>
                </a:solidFill>
              </a:rPr>
              <a:t>(</a:t>
            </a:r>
            <a:r>
              <a:rPr lang="ru-RU" b="1" dirty="0">
                <a:solidFill>
                  <a:srgbClr val="00B050"/>
                </a:solidFill>
              </a:rPr>
              <a:t>1</a:t>
            </a:r>
            <a:r>
              <a:rPr lang="ru-RU" b="1" dirty="0" smtClean="0">
                <a:solidFill>
                  <a:srgbClr val="00B050"/>
                </a:solidFill>
              </a:rPr>
              <a:t> </a:t>
            </a:r>
            <a:r>
              <a:rPr lang="ru-RU" b="1" dirty="0">
                <a:solidFill>
                  <a:srgbClr val="00B050"/>
                </a:solidFill>
              </a:rPr>
              <a:t>февраля </a:t>
            </a:r>
            <a:r>
              <a:rPr lang="ru-RU" b="1" dirty="0" smtClean="0">
                <a:solidFill>
                  <a:srgbClr val="00B050"/>
                </a:solidFill>
              </a:rPr>
              <a:t>2016 </a:t>
            </a:r>
            <a:r>
              <a:rPr lang="ru-RU" b="1" dirty="0">
                <a:solidFill>
                  <a:srgbClr val="00B050"/>
                </a:solidFill>
              </a:rPr>
              <a:t>г.) </a:t>
            </a:r>
            <a:r>
              <a:rPr lang="ru-RU" dirty="0">
                <a:solidFill>
                  <a:srgbClr val="000099"/>
                </a:solidFill>
              </a:rPr>
              <a:t>и первую рабочую среду мая </a:t>
            </a:r>
            <a:r>
              <a:rPr lang="ru-RU" dirty="0" smtClean="0">
                <a:solidFill>
                  <a:srgbClr val="000099"/>
                </a:solidFill>
              </a:rPr>
              <a:t>(</a:t>
            </a:r>
            <a:r>
              <a:rPr lang="ru-RU" b="1" dirty="0">
                <a:solidFill>
                  <a:srgbClr val="00B050"/>
                </a:solidFill>
              </a:rPr>
              <a:t>3</a:t>
            </a:r>
            <a:r>
              <a:rPr lang="ru-RU" b="1" dirty="0" smtClean="0">
                <a:solidFill>
                  <a:srgbClr val="00B050"/>
                </a:solidFill>
              </a:rPr>
              <a:t> </a:t>
            </a:r>
            <a:r>
              <a:rPr lang="ru-RU" b="1" dirty="0">
                <a:solidFill>
                  <a:srgbClr val="00B050"/>
                </a:solidFill>
              </a:rPr>
              <a:t>мая </a:t>
            </a:r>
            <a:r>
              <a:rPr lang="ru-RU" b="1" dirty="0" smtClean="0">
                <a:solidFill>
                  <a:srgbClr val="00B050"/>
                </a:solidFill>
              </a:rPr>
              <a:t>2016г.)</a:t>
            </a:r>
          </a:p>
          <a:p>
            <a:pPr marL="285750" indent="-285750" algn="just">
              <a:buFont typeface="Wingdings" panose="05000000000000000000" pitchFamily="2" charset="2"/>
              <a:buChar char="ü"/>
            </a:pPr>
            <a:r>
              <a:rPr lang="ru-RU" dirty="0" smtClean="0">
                <a:solidFill>
                  <a:srgbClr val="000099"/>
                </a:solidFill>
              </a:rPr>
              <a:t>При получении неудовлетворительного результата обучающиеся вправе пересдать, но не более двух раз и только в сроки предусмотренные расписанием проведения.</a:t>
            </a: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Продолжительность </a:t>
            </a:r>
            <a:r>
              <a:rPr lang="ru-RU" dirty="0">
                <a:solidFill>
                  <a:srgbClr val="000099"/>
                </a:solidFill>
              </a:rPr>
              <a:t>проведения итогового сочинения (изложения) </a:t>
            </a:r>
            <a:r>
              <a:rPr lang="ru-RU" dirty="0" smtClean="0">
                <a:solidFill>
                  <a:srgbClr val="000099"/>
                </a:solidFill>
              </a:rPr>
              <a:t>– </a:t>
            </a:r>
            <a:r>
              <a:rPr lang="ru-RU" b="1" i="1" dirty="0" smtClean="0">
                <a:solidFill>
                  <a:srgbClr val="000099"/>
                </a:solidFill>
              </a:rPr>
              <a:t>3 часа 55 минут</a:t>
            </a:r>
            <a:r>
              <a:rPr lang="ru-RU" dirty="0" smtClean="0">
                <a:solidFill>
                  <a:srgbClr val="000099"/>
                </a:solidFill>
              </a:rPr>
              <a:t> (235 </a:t>
            </a:r>
            <a:r>
              <a:rPr lang="ru-RU" dirty="0">
                <a:solidFill>
                  <a:srgbClr val="000099"/>
                </a:solidFill>
              </a:rPr>
              <a:t>мин</a:t>
            </a:r>
            <a:r>
              <a:rPr lang="ru-RU" dirty="0" smtClean="0">
                <a:solidFill>
                  <a:srgbClr val="000099"/>
                </a:solidFill>
              </a:rPr>
              <a:t>.)</a:t>
            </a:r>
            <a:endParaRPr lang="ru-RU" dirty="0">
              <a:solidFill>
                <a:srgbClr val="000099"/>
              </a:solidFill>
            </a:endParaRPr>
          </a:p>
          <a:p>
            <a:pPr marL="285750" indent="-285750" algn="just">
              <a:buFont typeface="Wingdings" panose="05000000000000000000" pitchFamily="2" charset="2"/>
              <a:buChar char="ü"/>
            </a:pPr>
            <a:r>
              <a:rPr lang="ru-RU" dirty="0" smtClean="0">
                <a:solidFill>
                  <a:srgbClr val="000099"/>
                </a:solidFill>
              </a:rPr>
              <a:t> Начало </a:t>
            </a:r>
            <a:r>
              <a:rPr lang="ru-RU" dirty="0">
                <a:solidFill>
                  <a:srgbClr val="000099"/>
                </a:solidFill>
              </a:rPr>
              <a:t>сочинения (изложения) – </a:t>
            </a:r>
            <a:r>
              <a:rPr lang="ru-RU" b="1" i="1" dirty="0">
                <a:solidFill>
                  <a:srgbClr val="000099"/>
                </a:solidFill>
              </a:rPr>
              <a:t>10.00 </a:t>
            </a:r>
            <a:r>
              <a:rPr lang="ru-RU" dirty="0">
                <a:solidFill>
                  <a:srgbClr val="000099"/>
                </a:solidFill>
              </a:rPr>
              <a:t>по местному времени</a:t>
            </a:r>
          </a:p>
          <a:p>
            <a:pPr marL="285750" indent="-285750" algn="just">
              <a:buFont typeface="Wingdings" panose="05000000000000000000" pitchFamily="2" charset="2"/>
              <a:buChar char="ü"/>
            </a:pPr>
            <a:r>
              <a:rPr lang="ru-RU" dirty="0">
                <a:solidFill>
                  <a:srgbClr val="000099"/>
                </a:solidFill>
              </a:rPr>
              <a:t>Для обучающихся с ОВЗ и детей-инвалидов – увеличивается на </a:t>
            </a:r>
            <a:r>
              <a:rPr lang="ru-RU" b="1" i="1" dirty="0">
                <a:solidFill>
                  <a:srgbClr val="000099"/>
                </a:solidFill>
              </a:rPr>
              <a:t>1,5 </a:t>
            </a:r>
            <a:r>
              <a:rPr lang="ru-RU" b="1" i="1" dirty="0" smtClean="0">
                <a:solidFill>
                  <a:srgbClr val="000099"/>
                </a:solidFill>
              </a:rPr>
              <a:t>часа </a:t>
            </a:r>
            <a:r>
              <a:rPr lang="ru-RU" dirty="0" smtClean="0">
                <a:solidFill>
                  <a:srgbClr val="000099"/>
                </a:solidFill>
              </a:rPr>
              <a:t>(более </a:t>
            </a:r>
            <a:r>
              <a:rPr lang="ru-RU" dirty="0">
                <a:solidFill>
                  <a:srgbClr val="000099"/>
                </a:solidFill>
              </a:rPr>
              <a:t>4 часов – питание)</a:t>
            </a:r>
          </a:p>
        </p:txBody>
      </p:sp>
    </p:spTree>
    <p:extLst>
      <p:ext uri="{BB962C8B-B14F-4D97-AF65-F5344CB8AC3E}">
        <p14:creationId xmlns:p14="http://schemas.microsoft.com/office/powerpoint/2010/main" val="195533554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205978"/>
            <a:ext cx="7488832" cy="637580"/>
          </a:xfrm>
        </p:spPr>
        <p:txBody>
          <a:bodyPr>
            <a:noAutofit/>
          </a:bodyPr>
          <a:lstStyle/>
          <a:p>
            <a:r>
              <a:rPr lang="ru-RU" sz="2400" b="1" dirty="0">
                <a:solidFill>
                  <a:srgbClr val="000099"/>
                </a:solidFill>
                <a:effectLst>
                  <a:outerShdw blurRad="38100" dist="38100" dir="2700000" algn="tl">
                    <a:srgbClr val="000000">
                      <a:alpha val="43137"/>
                    </a:srgbClr>
                  </a:outerShdw>
                </a:effectLst>
              </a:rPr>
              <a:t>Организация проведения </a:t>
            </a:r>
            <a:r>
              <a:rPr lang="ru-RU" sz="2400" b="1" dirty="0" smtClean="0">
                <a:solidFill>
                  <a:srgbClr val="000099"/>
                </a:solidFill>
                <a:effectLst>
                  <a:outerShdw blurRad="38100" dist="38100" dir="2700000" algn="tl">
                    <a:srgbClr val="000000">
                      <a:alpha val="43137"/>
                    </a:srgbClr>
                  </a:outerShdw>
                </a:effectLst>
              </a:rPr>
              <a:t>сочинения (</a:t>
            </a:r>
            <a:r>
              <a:rPr lang="ru-RU" sz="2400" b="1" dirty="0">
                <a:solidFill>
                  <a:srgbClr val="000099"/>
                </a:solidFill>
                <a:effectLst>
                  <a:outerShdw blurRad="38100" dist="38100" dir="2700000" algn="tl">
                    <a:srgbClr val="000000">
                      <a:alpha val="43137"/>
                    </a:srgbClr>
                  </a:outerShdw>
                </a:effectLst>
              </a:rPr>
              <a:t>изложения)</a:t>
            </a:r>
            <a:endParaRPr lang="ru-RU" sz="2400" b="1" dirty="0">
              <a:solidFill>
                <a:srgbClr val="000099"/>
              </a:solidFill>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9552" y="875132"/>
            <a:ext cx="8280920" cy="4093428"/>
          </a:xfrm>
          <a:prstGeom prst="rect">
            <a:avLst/>
          </a:prstGeom>
        </p:spPr>
        <p:txBody>
          <a:bodyPr wrap="square">
            <a:spAutoFit/>
          </a:bodyPr>
          <a:lstStyle/>
          <a:p>
            <a:pPr marL="342900" indent="-342900" algn="just">
              <a:buFont typeface="Wingdings" panose="05000000000000000000" pitchFamily="2" charset="2"/>
              <a:buChar char="ü"/>
            </a:pPr>
            <a:r>
              <a:rPr lang="ru-RU" sz="2000" dirty="0" smtClean="0"/>
              <a:t> </a:t>
            </a:r>
            <a:r>
              <a:rPr lang="ru-RU" sz="2000" dirty="0" smtClean="0">
                <a:solidFill>
                  <a:srgbClr val="000099"/>
                </a:solidFill>
              </a:rPr>
              <a:t>Проводится </a:t>
            </a:r>
            <a:r>
              <a:rPr lang="ru-RU" sz="2000" dirty="0">
                <a:solidFill>
                  <a:srgbClr val="000099"/>
                </a:solidFill>
              </a:rPr>
              <a:t>на русском языке</a:t>
            </a:r>
          </a:p>
          <a:p>
            <a:pPr marL="342900" indent="-342900" algn="just">
              <a:buFont typeface="Wingdings" panose="05000000000000000000" pitchFamily="2" charset="2"/>
              <a:buChar char="ü"/>
            </a:pPr>
            <a:r>
              <a:rPr lang="ru-RU" sz="2000" dirty="0" smtClean="0">
                <a:solidFill>
                  <a:srgbClr val="000099"/>
                </a:solidFill>
              </a:rPr>
              <a:t> Проводится </a:t>
            </a:r>
            <a:r>
              <a:rPr lang="ru-RU" sz="2000" dirty="0">
                <a:solidFill>
                  <a:srgbClr val="000099"/>
                </a:solidFill>
              </a:rPr>
              <a:t>в образовательных организациях, реализующих образовательные программы среднего общего образования</a:t>
            </a:r>
          </a:p>
          <a:p>
            <a:pPr marL="342900" indent="-342900" algn="just">
              <a:buFont typeface="Wingdings" panose="05000000000000000000" pitchFamily="2" charset="2"/>
              <a:buChar char="ü"/>
            </a:pPr>
            <a:r>
              <a:rPr lang="ru-RU" sz="2000" dirty="0" smtClean="0">
                <a:solidFill>
                  <a:srgbClr val="000099"/>
                </a:solidFill>
              </a:rPr>
              <a:t> Организация </a:t>
            </a:r>
            <a:r>
              <a:rPr lang="ru-RU" sz="2000" dirty="0">
                <a:solidFill>
                  <a:srgbClr val="000099"/>
                </a:solidFill>
              </a:rPr>
              <a:t>учебного процесса, создание необходимых условий</a:t>
            </a:r>
          </a:p>
          <a:p>
            <a:pPr marL="342900" indent="-342900" algn="just">
              <a:buFont typeface="Wingdings" panose="05000000000000000000" pitchFamily="2" charset="2"/>
              <a:buChar char="ü"/>
            </a:pPr>
            <a:r>
              <a:rPr lang="ru-RU" sz="2000" dirty="0" smtClean="0">
                <a:solidFill>
                  <a:srgbClr val="000099"/>
                </a:solidFill>
              </a:rPr>
              <a:t> ВПЛ  </a:t>
            </a:r>
            <a:r>
              <a:rPr lang="ru-RU" sz="2000" dirty="0">
                <a:solidFill>
                  <a:srgbClr val="000099"/>
                </a:solidFill>
              </a:rPr>
              <a:t>- в образовательных организациях, в которых получили среднее общее образование (направляет муниципальный орган управления образованием</a:t>
            </a:r>
            <a:r>
              <a:rPr lang="ru-RU" sz="2000" dirty="0" smtClean="0">
                <a:solidFill>
                  <a:srgbClr val="000099"/>
                </a:solidFill>
              </a:rPr>
              <a:t>)</a:t>
            </a:r>
          </a:p>
          <a:p>
            <a:pPr marL="342900" indent="-342900" algn="just">
              <a:buFont typeface="Wingdings" panose="05000000000000000000" pitchFamily="2" charset="2"/>
              <a:buChar char="ü"/>
            </a:pPr>
            <a:r>
              <a:rPr lang="ru-RU" sz="2000" dirty="0" smtClean="0">
                <a:solidFill>
                  <a:srgbClr val="000099"/>
                </a:solidFill>
              </a:rPr>
              <a:t> Вход участников в организацию – с </a:t>
            </a:r>
            <a:r>
              <a:rPr lang="ru-RU" sz="2000" b="1" i="1" dirty="0" smtClean="0">
                <a:solidFill>
                  <a:srgbClr val="000099"/>
                </a:solidFill>
              </a:rPr>
              <a:t>9.00</a:t>
            </a:r>
            <a:endParaRPr lang="ru-RU" sz="2000" b="1" i="1" dirty="0">
              <a:solidFill>
                <a:srgbClr val="000099"/>
              </a:solidFill>
            </a:endParaRPr>
          </a:p>
          <a:p>
            <a:pPr marL="342900" indent="-342900" algn="just">
              <a:buFont typeface="Wingdings" panose="05000000000000000000" pitchFamily="2" charset="2"/>
              <a:buChar char="ü"/>
            </a:pPr>
            <a:r>
              <a:rPr lang="ru-RU" sz="2000" dirty="0" smtClean="0">
                <a:solidFill>
                  <a:srgbClr val="000099"/>
                </a:solidFill>
              </a:rPr>
              <a:t> Рассадка </a:t>
            </a:r>
            <a:r>
              <a:rPr lang="ru-RU" sz="2000" dirty="0">
                <a:solidFill>
                  <a:srgbClr val="000099"/>
                </a:solidFill>
              </a:rPr>
              <a:t>– </a:t>
            </a:r>
            <a:r>
              <a:rPr lang="ru-RU" sz="2000" dirty="0" smtClean="0">
                <a:solidFill>
                  <a:srgbClr val="000099"/>
                </a:solidFill>
              </a:rPr>
              <a:t>произвольная (по одному человеку за рабочий стол)</a:t>
            </a:r>
            <a:endParaRPr lang="ru-RU" sz="2000" dirty="0">
              <a:solidFill>
                <a:srgbClr val="000099"/>
              </a:solidFill>
            </a:endParaRPr>
          </a:p>
          <a:p>
            <a:pPr marL="342900" indent="-342900" algn="just">
              <a:buFont typeface="Wingdings" panose="05000000000000000000" pitchFamily="2" charset="2"/>
              <a:buChar char="ü"/>
            </a:pPr>
            <a:r>
              <a:rPr lang="ru-RU" sz="2000" dirty="0" smtClean="0">
                <a:solidFill>
                  <a:srgbClr val="000099"/>
                </a:solidFill>
              </a:rPr>
              <a:t> До </a:t>
            </a:r>
            <a:r>
              <a:rPr lang="ru-RU" sz="2000" dirty="0">
                <a:solidFill>
                  <a:srgbClr val="000099"/>
                </a:solidFill>
              </a:rPr>
              <a:t>начала – инструктаж членами </a:t>
            </a:r>
            <a:r>
              <a:rPr lang="ru-RU" sz="2000" dirty="0" smtClean="0">
                <a:solidFill>
                  <a:srgbClr val="000099"/>
                </a:solidFill>
              </a:rPr>
              <a:t>комиссии (инструктаж – из 2 частей: 1 часть – до </a:t>
            </a:r>
            <a:r>
              <a:rPr lang="ru-RU" sz="2000" b="1" i="1" dirty="0" smtClean="0">
                <a:solidFill>
                  <a:srgbClr val="000099"/>
                </a:solidFill>
              </a:rPr>
              <a:t>10.00</a:t>
            </a:r>
            <a:r>
              <a:rPr lang="ru-RU" sz="2000" dirty="0" smtClean="0">
                <a:solidFill>
                  <a:srgbClr val="000099"/>
                </a:solidFill>
              </a:rPr>
              <a:t>, вторая – в </a:t>
            </a:r>
            <a:r>
              <a:rPr lang="ru-RU" sz="2000" b="1" i="1" dirty="0" smtClean="0">
                <a:solidFill>
                  <a:srgbClr val="000099"/>
                </a:solidFill>
              </a:rPr>
              <a:t>10.00</a:t>
            </a:r>
            <a:r>
              <a:rPr lang="ru-RU" sz="2000" dirty="0" smtClean="0">
                <a:solidFill>
                  <a:srgbClr val="000099"/>
                </a:solidFill>
              </a:rPr>
              <a:t>, по окончании инструктажа фиксируется время)</a:t>
            </a:r>
            <a:endParaRPr lang="ru-RU" sz="2000" dirty="0">
              <a:solidFill>
                <a:srgbClr val="000099"/>
              </a:solidFill>
            </a:endParaRPr>
          </a:p>
          <a:p>
            <a:pPr marL="342900" indent="-342900" algn="just">
              <a:buFont typeface="Wingdings" panose="05000000000000000000" pitchFamily="2" charset="2"/>
              <a:buChar char="ü"/>
            </a:pPr>
            <a:r>
              <a:rPr lang="ru-RU" sz="2000" dirty="0" smtClean="0">
                <a:solidFill>
                  <a:srgbClr val="000099"/>
                </a:solidFill>
              </a:rPr>
              <a:t> Черновики </a:t>
            </a:r>
            <a:r>
              <a:rPr lang="ru-RU" sz="2000" dirty="0">
                <a:solidFill>
                  <a:srgbClr val="000099"/>
                </a:solidFill>
              </a:rPr>
              <a:t>не проверяются, записи в них не учитываются</a:t>
            </a:r>
          </a:p>
        </p:txBody>
      </p:sp>
    </p:spTree>
    <p:extLst>
      <p:ext uri="{BB962C8B-B14F-4D97-AF65-F5344CB8AC3E}">
        <p14:creationId xmlns:p14="http://schemas.microsoft.com/office/powerpoint/2010/main" val="71760988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3" name="Заголовок 2"/>
          <p:cNvSpPr>
            <a:spLocks noGrp="1"/>
          </p:cNvSpPr>
          <p:nvPr>
            <p:ph type="title"/>
          </p:nvPr>
        </p:nvSpPr>
        <p:spPr/>
        <p:txBody>
          <a:bodyPr>
            <a:normAutofit/>
          </a:bodyPr>
          <a:lstStyle/>
          <a:p>
            <a:r>
              <a:rPr lang="ru-RU" sz="2400" b="1" dirty="0">
                <a:solidFill>
                  <a:srgbClr val="000099"/>
                </a:solidFill>
                <a:effectLst>
                  <a:outerShdw blurRad="38100" dist="38100" dir="2700000" algn="tl">
                    <a:srgbClr val="000000">
                      <a:alpha val="43137"/>
                    </a:srgbClr>
                  </a:outerShdw>
                </a:effectLst>
              </a:rPr>
              <a:t>При проведении сочинения (изложения)</a:t>
            </a:r>
            <a:endParaRPr lang="ru-RU" sz="2400" dirty="0">
              <a:solidFill>
                <a:srgbClr val="000099"/>
              </a:solidFill>
            </a:endParaRPr>
          </a:p>
        </p:txBody>
      </p:sp>
      <p:sp>
        <p:nvSpPr>
          <p:cNvPr id="4" name="Текст 3"/>
          <p:cNvSpPr>
            <a:spLocks noGrp="1"/>
          </p:cNvSpPr>
          <p:nvPr>
            <p:ph type="body" idx="1"/>
          </p:nvPr>
        </p:nvSpPr>
        <p:spPr>
          <a:xfrm>
            <a:off x="457200" y="1005577"/>
            <a:ext cx="4040188" cy="702077"/>
          </a:xfrm>
        </p:spPr>
        <p:txBody>
          <a:bodyPr/>
          <a:lstStyle/>
          <a:p>
            <a:pPr algn="ctr"/>
            <a:r>
              <a:rPr lang="ru-RU" dirty="0">
                <a:solidFill>
                  <a:srgbClr val="C00000"/>
                </a:solidFill>
              </a:rPr>
              <a:t>запрещается</a:t>
            </a:r>
          </a:p>
          <a:p>
            <a:endParaRPr lang="ru-RU" dirty="0"/>
          </a:p>
        </p:txBody>
      </p:sp>
      <p:sp>
        <p:nvSpPr>
          <p:cNvPr id="5" name="Объект 4"/>
          <p:cNvSpPr>
            <a:spLocks noGrp="1"/>
          </p:cNvSpPr>
          <p:nvPr>
            <p:ph sz="half" idx="2"/>
          </p:nvPr>
        </p:nvSpPr>
        <p:spPr/>
        <p:txBody>
          <a:bodyPr>
            <a:normAutofit/>
          </a:bodyPr>
          <a:lstStyle/>
          <a:p>
            <a:pPr>
              <a:buFont typeface="Wingdings" panose="05000000000000000000" pitchFamily="2" charset="2"/>
              <a:buChar char="ü"/>
            </a:pPr>
            <a:r>
              <a:rPr lang="ru-RU" dirty="0">
                <a:solidFill>
                  <a:srgbClr val="000099"/>
                </a:solidFill>
              </a:rPr>
              <a:t>Тексты литературного материала (художественные произведения, дневники, мемуары, публицистика)</a:t>
            </a:r>
          </a:p>
          <a:p>
            <a:pPr>
              <a:buFont typeface="Wingdings" panose="05000000000000000000" pitchFamily="2" charset="2"/>
              <a:buChar char="ü"/>
            </a:pPr>
            <a:r>
              <a:rPr lang="ru-RU" dirty="0">
                <a:solidFill>
                  <a:srgbClr val="000099"/>
                </a:solidFill>
              </a:rPr>
              <a:t>Средства связи, фото, аудио и видеоаппаратура, справочные материалы, письменные заметки и иные средства хранения и передачи информации</a:t>
            </a:r>
            <a:r>
              <a:rPr lang="ru-RU" dirty="0" smtClean="0">
                <a:solidFill>
                  <a:srgbClr val="000099"/>
                </a:solidFill>
              </a:rPr>
              <a:t>.</a:t>
            </a:r>
          </a:p>
          <a:p>
            <a:pPr>
              <a:buFont typeface="Wingdings" panose="05000000000000000000" pitchFamily="2" charset="2"/>
              <a:buChar char="ü"/>
            </a:pPr>
            <a:r>
              <a:rPr lang="ru-RU" dirty="0" smtClean="0">
                <a:solidFill>
                  <a:srgbClr val="000099"/>
                </a:solidFill>
              </a:rPr>
              <a:t>Собственные словари</a:t>
            </a:r>
            <a:endParaRPr lang="ru-RU" dirty="0">
              <a:solidFill>
                <a:srgbClr val="000099"/>
              </a:solidFill>
            </a:endParaRPr>
          </a:p>
          <a:p>
            <a:endParaRPr lang="ru-RU" dirty="0"/>
          </a:p>
        </p:txBody>
      </p:sp>
      <p:sp>
        <p:nvSpPr>
          <p:cNvPr id="6" name="Текст 5"/>
          <p:cNvSpPr>
            <a:spLocks noGrp="1"/>
          </p:cNvSpPr>
          <p:nvPr>
            <p:ph type="body" sz="quarter" idx="3"/>
          </p:nvPr>
        </p:nvSpPr>
        <p:spPr>
          <a:xfrm>
            <a:off x="4645026" y="1005577"/>
            <a:ext cx="4041775" cy="864095"/>
          </a:xfrm>
        </p:spPr>
        <p:txBody>
          <a:bodyPr/>
          <a:lstStyle/>
          <a:p>
            <a:pPr algn="ctr"/>
            <a:r>
              <a:rPr lang="ru-RU" dirty="0">
                <a:solidFill>
                  <a:srgbClr val="00B050"/>
                </a:solidFill>
              </a:rPr>
              <a:t>допускается</a:t>
            </a:r>
          </a:p>
          <a:p>
            <a:endParaRPr lang="ru-RU" dirty="0"/>
          </a:p>
        </p:txBody>
      </p:sp>
      <p:sp>
        <p:nvSpPr>
          <p:cNvPr id="9" name="Объект 8"/>
          <p:cNvSpPr>
            <a:spLocks noGrp="1"/>
          </p:cNvSpPr>
          <p:nvPr>
            <p:ph sz="quarter" idx="4"/>
          </p:nvPr>
        </p:nvSpPr>
        <p:spPr/>
        <p:txBody>
          <a:bodyPr>
            <a:normAutofit fontScale="92500"/>
          </a:bodyPr>
          <a:lstStyle/>
          <a:p>
            <a:pPr>
              <a:buFont typeface="Wingdings" panose="05000000000000000000" pitchFamily="2" charset="2"/>
              <a:buChar char="ü"/>
            </a:pPr>
            <a:r>
              <a:rPr lang="ru-RU" dirty="0">
                <a:solidFill>
                  <a:srgbClr val="000099"/>
                </a:solidFill>
              </a:rPr>
              <a:t>Орфографический словарь (сочинение)</a:t>
            </a:r>
          </a:p>
          <a:p>
            <a:pPr>
              <a:buFont typeface="Wingdings" panose="05000000000000000000" pitchFamily="2" charset="2"/>
              <a:buChar char="ü"/>
            </a:pPr>
            <a:r>
              <a:rPr lang="ru-RU" dirty="0">
                <a:solidFill>
                  <a:srgbClr val="000099"/>
                </a:solidFill>
              </a:rPr>
              <a:t>Орфографический и толковый словари (изложение)</a:t>
            </a:r>
          </a:p>
          <a:p>
            <a:pPr>
              <a:buFont typeface="Wingdings" panose="05000000000000000000" pitchFamily="2" charset="2"/>
              <a:buChar char="ü"/>
            </a:pPr>
            <a:r>
              <a:rPr lang="ru-RU" dirty="0">
                <a:solidFill>
                  <a:srgbClr val="000099"/>
                </a:solidFill>
              </a:rPr>
              <a:t>Ручка (</a:t>
            </a:r>
            <a:r>
              <a:rPr lang="ru-RU" dirty="0" err="1">
                <a:solidFill>
                  <a:srgbClr val="000099"/>
                </a:solidFill>
              </a:rPr>
              <a:t>гелевая</a:t>
            </a:r>
            <a:r>
              <a:rPr lang="ru-RU" dirty="0">
                <a:solidFill>
                  <a:srgbClr val="000099"/>
                </a:solidFill>
              </a:rPr>
              <a:t>, капиллярная или перьевая с чернилами черного цвета)</a:t>
            </a:r>
          </a:p>
          <a:p>
            <a:pPr>
              <a:buFont typeface="Wingdings" panose="05000000000000000000" pitchFamily="2" charset="2"/>
              <a:buChar char="ü"/>
            </a:pPr>
            <a:r>
              <a:rPr lang="ru-RU" dirty="0">
                <a:solidFill>
                  <a:srgbClr val="000099"/>
                </a:solidFill>
              </a:rPr>
              <a:t>Документ, удостоверяющий личность</a:t>
            </a:r>
          </a:p>
          <a:p>
            <a:pPr>
              <a:buFont typeface="Wingdings" panose="05000000000000000000" pitchFamily="2" charset="2"/>
              <a:buChar char="ü"/>
            </a:pPr>
            <a:r>
              <a:rPr lang="ru-RU" dirty="0">
                <a:solidFill>
                  <a:srgbClr val="000099"/>
                </a:solidFill>
              </a:rPr>
              <a:t>При необходимости лекарства и </a:t>
            </a:r>
            <a:r>
              <a:rPr lang="ru-RU" dirty="0" smtClean="0">
                <a:solidFill>
                  <a:srgbClr val="000099"/>
                </a:solidFill>
              </a:rPr>
              <a:t>питание</a:t>
            </a:r>
          </a:p>
          <a:p>
            <a:pPr>
              <a:buFont typeface="Wingdings" panose="05000000000000000000" pitchFamily="2" charset="2"/>
              <a:buChar char="ü"/>
            </a:pPr>
            <a:r>
              <a:rPr lang="ru-RU" dirty="0" smtClean="0">
                <a:solidFill>
                  <a:srgbClr val="000099"/>
                </a:solidFill>
              </a:rPr>
              <a:t>Инструкция для участников</a:t>
            </a:r>
            <a:endParaRPr lang="ru-RU" dirty="0">
              <a:solidFill>
                <a:srgbClr val="000099"/>
              </a:solidFill>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12" name="Номер слайда 11"/>
          <p:cNvSpPr>
            <a:spLocks noGrp="1"/>
          </p:cNvSpPr>
          <p:nvPr>
            <p:ph type="sldNum" sz="quarter" idx="12"/>
          </p:nvPr>
        </p:nvSpPr>
        <p:spPr/>
        <p:txBody>
          <a:bodyPr/>
          <a:lstStyle/>
          <a:p>
            <a:fld id="{F8A9E4C8-3359-4222-88EC-37FA4F76CE95}" type="slidenum">
              <a:rPr lang="ru-RU" smtClean="0">
                <a:solidFill>
                  <a:prstClr val="black">
                    <a:tint val="75000"/>
                  </a:prstClr>
                </a:solidFill>
              </a:rPr>
              <a:pPr/>
              <a:t>22</a:t>
            </a:fld>
            <a:endParaRPr lang="ru-RU">
              <a:solidFill>
                <a:prstClr val="black">
                  <a:tint val="75000"/>
                </a:prstClr>
              </a:solidFill>
            </a:endParaRPr>
          </a:p>
        </p:txBody>
      </p:sp>
      <p:sp>
        <p:nvSpPr>
          <p:cNvPr id="13" name="Нижний колонтитул 12"/>
          <p:cNvSpPr>
            <a:spLocks noGrp="1"/>
          </p:cNvSpPr>
          <p:nvPr>
            <p:ph type="ftr" sz="quarter" idx="11"/>
          </p:nvPr>
        </p:nvSpPr>
        <p:spPr/>
        <p:txBody>
          <a:bodyPr/>
          <a:lstStyle/>
          <a:p>
            <a:endParaRPr lang="ru-RU">
              <a:solidFill>
                <a:prstClr val="black">
                  <a:tint val="75000"/>
                </a:prstClr>
              </a:solidFill>
            </a:endParaRPr>
          </a:p>
        </p:txBody>
      </p:sp>
    </p:spTree>
    <p:extLst>
      <p:ext uri="{BB962C8B-B14F-4D97-AF65-F5344CB8AC3E}">
        <p14:creationId xmlns:p14="http://schemas.microsoft.com/office/powerpoint/2010/main" val="297184217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141480"/>
            <a:ext cx="7488832" cy="756084"/>
          </a:xfrm>
        </p:spPr>
        <p:txBody>
          <a:bodyPr>
            <a:noAutofit/>
          </a:bodyPr>
          <a:lstStyle/>
          <a:p>
            <a:pPr algn="l"/>
            <a:r>
              <a:rPr lang="ru-RU" sz="2400" b="1" dirty="0">
                <a:solidFill>
                  <a:srgbClr val="000099"/>
                </a:solidFill>
                <a:effectLst>
                  <a:outerShdw blurRad="38100" dist="38100" dir="2700000" algn="tl">
                    <a:srgbClr val="000000">
                      <a:alpha val="43137"/>
                    </a:srgbClr>
                  </a:outerShdw>
                </a:effectLst>
              </a:rPr>
              <a:t>Проверка итоговых сочинений (изложений)</a:t>
            </a:r>
            <a:endParaRPr lang="ru-RU" sz="2400" b="1" dirty="0">
              <a:solidFill>
                <a:srgbClr val="000099"/>
              </a:solidFill>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51520" y="843558"/>
            <a:ext cx="8640960" cy="4001095"/>
          </a:xfrm>
          <a:prstGeom prst="rect">
            <a:avLst/>
          </a:prstGeom>
        </p:spPr>
        <p:txBody>
          <a:bodyPr wrap="square">
            <a:spAutoFit/>
          </a:bodyPr>
          <a:lstStyle/>
          <a:p>
            <a:pPr algn="just">
              <a:buFont typeface="Wingdings" pitchFamily="2" charset="2"/>
              <a:buChar char="ü"/>
            </a:pPr>
            <a:r>
              <a:rPr lang="ru-RU" sz="2000" dirty="0" smtClean="0"/>
              <a:t> </a:t>
            </a:r>
            <a:r>
              <a:rPr lang="ru-RU" dirty="0" smtClean="0">
                <a:solidFill>
                  <a:srgbClr val="000099"/>
                </a:solidFill>
              </a:rPr>
              <a:t>Проверка </a:t>
            </a:r>
            <a:r>
              <a:rPr lang="ru-RU" dirty="0">
                <a:solidFill>
                  <a:srgbClr val="000099"/>
                </a:solidFill>
              </a:rPr>
              <a:t>и оценивание – </a:t>
            </a:r>
            <a:r>
              <a:rPr lang="ru-RU" dirty="0" smtClean="0">
                <a:solidFill>
                  <a:srgbClr val="000099"/>
                </a:solidFill>
              </a:rPr>
              <a:t>экспертные  комиссии муниципального и регионального уровней</a:t>
            </a:r>
          </a:p>
          <a:p>
            <a:pPr marL="285750" indent="-285750" algn="just">
              <a:buFont typeface="Wingdings" panose="05000000000000000000" pitchFamily="2" charset="2"/>
              <a:buChar char="ü"/>
            </a:pPr>
            <a:r>
              <a:rPr lang="ru-RU" dirty="0" smtClean="0">
                <a:solidFill>
                  <a:srgbClr val="000099"/>
                </a:solidFill>
              </a:rPr>
              <a:t>Муниципальный орган управления образованием – приказ о создании муниципальной комиссии</a:t>
            </a:r>
          </a:p>
          <a:p>
            <a:pPr marL="285750" indent="-285750" algn="just">
              <a:buFont typeface="Wingdings" panose="05000000000000000000" pitchFamily="2" charset="2"/>
              <a:buChar char="ü"/>
            </a:pPr>
            <a:r>
              <a:rPr lang="ru-RU" dirty="0" smtClean="0">
                <a:solidFill>
                  <a:srgbClr val="000099"/>
                </a:solidFill>
              </a:rPr>
              <a:t>МОиН РТ – приказ о создании региональной комиссии</a:t>
            </a:r>
            <a:endParaRPr lang="ru-RU" dirty="0">
              <a:solidFill>
                <a:srgbClr val="000099"/>
              </a:solidFill>
            </a:endParaRPr>
          </a:p>
          <a:p>
            <a:pPr algn="just">
              <a:buFont typeface="Wingdings" pitchFamily="2" charset="2"/>
              <a:buChar char="ü"/>
            </a:pPr>
            <a:r>
              <a:rPr lang="ru-RU" dirty="0" smtClean="0">
                <a:solidFill>
                  <a:srgbClr val="000099"/>
                </a:solidFill>
              </a:rPr>
              <a:t> Проверка </a:t>
            </a:r>
            <a:r>
              <a:rPr lang="ru-RU" dirty="0">
                <a:solidFill>
                  <a:srgbClr val="000099"/>
                </a:solidFill>
              </a:rPr>
              <a:t>осуществляется одним экспертом один раз.</a:t>
            </a:r>
          </a:p>
          <a:p>
            <a:pPr algn="just">
              <a:buFont typeface="Wingdings" pitchFamily="2" charset="2"/>
              <a:buChar char="ü"/>
            </a:pPr>
            <a:r>
              <a:rPr lang="ru-RU" dirty="0" smtClean="0">
                <a:solidFill>
                  <a:srgbClr val="000099"/>
                </a:solidFill>
              </a:rPr>
              <a:t> Проверка </a:t>
            </a:r>
            <a:r>
              <a:rPr lang="ru-RU" dirty="0">
                <a:solidFill>
                  <a:srgbClr val="000099"/>
                </a:solidFill>
              </a:rPr>
              <a:t>– в соответствии с критериями, разработанными Рособрнадзором</a:t>
            </a:r>
          </a:p>
          <a:p>
            <a:pPr algn="just">
              <a:buFont typeface="Wingdings" pitchFamily="2" charset="2"/>
              <a:buChar char="ü"/>
            </a:pPr>
            <a:r>
              <a:rPr lang="ru-RU" dirty="0" smtClean="0">
                <a:solidFill>
                  <a:srgbClr val="000099"/>
                </a:solidFill>
              </a:rPr>
              <a:t> Технический специалист отдела образования </a:t>
            </a:r>
            <a:r>
              <a:rPr lang="ru-RU" dirty="0">
                <a:solidFill>
                  <a:srgbClr val="000099"/>
                </a:solidFill>
              </a:rPr>
              <a:t>– копирование регистрационных бланков и бланков записи обучающихся, ВПЛ</a:t>
            </a:r>
          </a:p>
          <a:p>
            <a:pPr algn="just">
              <a:buFont typeface="Wingdings" pitchFamily="2" charset="2"/>
              <a:buChar char="ü"/>
            </a:pPr>
            <a:r>
              <a:rPr lang="ru-RU" dirty="0" smtClean="0">
                <a:solidFill>
                  <a:srgbClr val="000099"/>
                </a:solidFill>
              </a:rPr>
              <a:t> Результаты </a:t>
            </a:r>
            <a:r>
              <a:rPr lang="ru-RU" dirty="0">
                <a:solidFill>
                  <a:srgbClr val="000099"/>
                </a:solidFill>
              </a:rPr>
              <a:t>проверки вносятся в копию бланка регистрации</a:t>
            </a:r>
          </a:p>
          <a:p>
            <a:pPr marL="285750" indent="-285750" algn="just">
              <a:buFont typeface="Wingdings" panose="05000000000000000000" pitchFamily="2" charset="2"/>
              <a:buChar char="ü"/>
            </a:pPr>
            <a:r>
              <a:rPr lang="ru-RU" dirty="0">
                <a:solidFill>
                  <a:srgbClr val="000099"/>
                </a:solidFill>
              </a:rPr>
              <a:t>Ответственное лицо переносит результаты проверки из копий бланков регистрации в оригиналы бланков регистрации обучающихся, ВПЛ</a:t>
            </a:r>
          </a:p>
          <a:p>
            <a:pPr algn="just">
              <a:buFont typeface="Wingdings" pitchFamily="2" charset="2"/>
              <a:buChar char="ü"/>
            </a:pPr>
            <a:r>
              <a:rPr lang="ru-RU" dirty="0" smtClean="0">
                <a:solidFill>
                  <a:srgbClr val="000099"/>
                </a:solidFill>
              </a:rPr>
              <a:t> Проверка </a:t>
            </a:r>
            <a:r>
              <a:rPr lang="ru-RU" dirty="0">
                <a:solidFill>
                  <a:srgbClr val="000099"/>
                </a:solidFill>
              </a:rPr>
              <a:t>завершается не позднее чем </a:t>
            </a:r>
            <a:r>
              <a:rPr lang="ru-RU" dirty="0" smtClean="0">
                <a:solidFill>
                  <a:srgbClr val="000099"/>
                </a:solidFill>
              </a:rPr>
              <a:t>через семь календарных дней </a:t>
            </a:r>
            <a:r>
              <a:rPr lang="ru-RU" dirty="0">
                <a:solidFill>
                  <a:srgbClr val="000099"/>
                </a:solidFill>
              </a:rPr>
              <a:t>с даты проведения итогового сочинения (изложения)</a:t>
            </a:r>
          </a:p>
        </p:txBody>
      </p:sp>
    </p:spTree>
    <p:extLst>
      <p:ext uri="{BB962C8B-B14F-4D97-AF65-F5344CB8AC3E}">
        <p14:creationId xmlns:p14="http://schemas.microsoft.com/office/powerpoint/2010/main" val="285644988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205978"/>
            <a:ext cx="7488832" cy="691586"/>
          </a:xfrm>
        </p:spPr>
        <p:txBody>
          <a:bodyPr>
            <a:noAutofit/>
          </a:bodyPr>
          <a:lstStyle/>
          <a:p>
            <a:r>
              <a:rPr lang="ru-RU" sz="2400" b="1" dirty="0">
                <a:solidFill>
                  <a:srgbClr val="000099"/>
                </a:solidFill>
                <a:effectLst>
                  <a:outerShdw blurRad="38100" dist="38100" dir="2700000" algn="tl">
                    <a:srgbClr val="000000">
                      <a:alpha val="43137"/>
                    </a:srgbClr>
                  </a:outerShdw>
                </a:effectLst>
              </a:rPr>
              <a:t>Обработка результатов итогового сочинения (изложения)</a:t>
            </a:r>
            <a:endParaRPr lang="ru-RU" sz="2400" b="1" dirty="0">
              <a:solidFill>
                <a:srgbClr val="000099"/>
              </a:solidFill>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1082881"/>
            <a:ext cx="8280920" cy="3170099"/>
          </a:xfrm>
          <a:prstGeom prst="rect">
            <a:avLst/>
          </a:prstGeom>
        </p:spPr>
        <p:txBody>
          <a:bodyPr wrap="square">
            <a:spAutoFit/>
          </a:bodyPr>
          <a:lstStyle/>
          <a:p>
            <a:pPr algn="just">
              <a:buFont typeface="Wingdings" pitchFamily="2" charset="2"/>
              <a:buChar char="ü"/>
            </a:pPr>
            <a:r>
              <a:rPr lang="ru-RU" sz="2000" dirty="0">
                <a:solidFill>
                  <a:srgbClr val="000099"/>
                </a:solidFill>
              </a:rPr>
              <a:t>Оригиналы бланков итогового сочинения (изложения) обучающихся, ВПЛ с внесенными в них результатами проверки – в ГБУ «РЦМКО</a:t>
            </a:r>
            <a:r>
              <a:rPr lang="ru-RU" sz="2000" dirty="0" smtClean="0">
                <a:solidFill>
                  <a:srgbClr val="000099"/>
                </a:solidFill>
              </a:rPr>
              <a:t>» (РЦОИ)</a:t>
            </a:r>
            <a:endParaRPr lang="ru-RU" sz="2000" dirty="0">
              <a:solidFill>
                <a:srgbClr val="000099"/>
              </a:solidFill>
            </a:endParaRPr>
          </a:p>
          <a:p>
            <a:pPr algn="just">
              <a:buFont typeface="Wingdings" pitchFamily="2" charset="2"/>
              <a:buChar char="ü"/>
            </a:pPr>
            <a:r>
              <a:rPr lang="ru-RU" sz="2000" dirty="0" smtClean="0">
                <a:solidFill>
                  <a:srgbClr val="000099"/>
                </a:solidFill>
              </a:rPr>
              <a:t>Обработка </a:t>
            </a:r>
            <a:r>
              <a:rPr lang="ru-RU" sz="2000" dirty="0">
                <a:solidFill>
                  <a:srgbClr val="000099"/>
                </a:solidFill>
              </a:rPr>
              <a:t>бланков итогового сочинения (изложения) – </a:t>
            </a:r>
            <a:r>
              <a:rPr lang="ru-RU" sz="2000" dirty="0" smtClean="0">
                <a:solidFill>
                  <a:srgbClr val="000099"/>
                </a:solidFill>
              </a:rPr>
              <a:t>РЦОИ                             (</a:t>
            </a:r>
            <a:r>
              <a:rPr lang="ru-RU" sz="2000" dirty="0">
                <a:solidFill>
                  <a:srgbClr val="000099"/>
                </a:solidFill>
              </a:rPr>
              <a:t>не позднее чем через </a:t>
            </a:r>
            <a:r>
              <a:rPr lang="ru-RU" sz="2000" dirty="0" smtClean="0">
                <a:solidFill>
                  <a:srgbClr val="000099"/>
                </a:solidFill>
              </a:rPr>
              <a:t>пять календарных дней </a:t>
            </a:r>
            <a:r>
              <a:rPr lang="ru-RU" sz="2000" dirty="0">
                <a:solidFill>
                  <a:srgbClr val="000099"/>
                </a:solidFill>
              </a:rPr>
              <a:t>после проведения проверки и оценивания)</a:t>
            </a:r>
          </a:p>
          <a:p>
            <a:pPr algn="just">
              <a:buFont typeface="Wingdings" pitchFamily="2" charset="2"/>
              <a:buChar char="ü"/>
            </a:pPr>
            <a:r>
              <a:rPr lang="ru-RU" sz="2000" dirty="0">
                <a:solidFill>
                  <a:srgbClr val="000099"/>
                </a:solidFill>
              </a:rPr>
              <a:t>Бумажные бланки – в образовательных </a:t>
            </a:r>
            <a:r>
              <a:rPr lang="ru-RU" sz="2000" dirty="0" smtClean="0">
                <a:solidFill>
                  <a:srgbClr val="000099"/>
                </a:solidFill>
              </a:rPr>
              <a:t>организациях. Хранение – не менее 6 месяцев</a:t>
            </a:r>
            <a:endParaRPr lang="ru-RU" sz="2000" dirty="0">
              <a:solidFill>
                <a:srgbClr val="000099"/>
              </a:solidFill>
            </a:endParaRPr>
          </a:p>
          <a:p>
            <a:pPr algn="just">
              <a:buFont typeface="Wingdings" pitchFamily="2" charset="2"/>
              <a:buChar char="ü"/>
            </a:pPr>
            <a:r>
              <a:rPr lang="ru-RU" sz="2000" dirty="0">
                <a:solidFill>
                  <a:srgbClr val="000099"/>
                </a:solidFill>
              </a:rPr>
              <a:t>Сведения о результатах сдачи РЦОИ вносит в РИС</a:t>
            </a:r>
          </a:p>
          <a:p>
            <a:pPr algn="just">
              <a:buFont typeface="Wingdings" pitchFamily="2" charset="2"/>
              <a:buChar char="ü"/>
            </a:pPr>
            <a:r>
              <a:rPr lang="ru-RU" sz="2000" dirty="0">
                <a:solidFill>
                  <a:srgbClr val="000099"/>
                </a:solidFill>
              </a:rPr>
              <a:t>Изображения бланков итогового сочинения (изложения) – на региональных </a:t>
            </a:r>
            <a:r>
              <a:rPr lang="ru-RU" sz="2000" dirty="0" smtClean="0">
                <a:solidFill>
                  <a:srgbClr val="000099"/>
                </a:solidFill>
              </a:rPr>
              <a:t>серверах</a:t>
            </a:r>
            <a:endParaRPr lang="ru-RU" sz="2000" dirty="0">
              <a:solidFill>
                <a:srgbClr val="000099"/>
              </a:solidFill>
            </a:endParaRPr>
          </a:p>
        </p:txBody>
      </p:sp>
    </p:spTree>
    <p:extLst>
      <p:ext uri="{BB962C8B-B14F-4D97-AF65-F5344CB8AC3E}">
        <p14:creationId xmlns:p14="http://schemas.microsoft.com/office/powerpoint/2010/main" val="382942507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107139"/>
            <a:ext cx="7488832" cy="910835"/>
          </a:xfrm>
        </p:spPr>
        <p:txBody>
          <a:bodyPr>
            <a:noAutofit/>
          </a:bodyPr>
          <a:lstStyle/>
          <a:p>
            <a:r>
              <a:rPr lang="ru-RU" sz="2400" b="1" dirty="0">
                <a:solidFill>
                  <a:srgbClr val="000099"/>
                </a:solidFill>
                <a:effectLst>
                  <a:outerShdw blurRad="38100" dist="38100" dir="2700000" algn="tl">
                    <a:srgbClr val="000000">
                      <a:alpha val="43137"/>
                    </a:srgbClr>
                  </a:outerShdw>
                </a:effectLst>
              </a:rPr>
              <a:t>Повторный допуск к сдаче итогового сочинения (изложения)</a:t>
            </a:r>
            <a:endParaRPr lang="ru-RU" sz="2400" b="1" dirty="0">
              <a:solidFill>
                <a:srgbClr val="000099"/>
              </a:solidFill>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67544" y="1070611"/>
            <a:ext cx="8346504" cy="4093428"/>
          </a:xfrm>
          <a:prstGeom prst="rect">
            <a:avLst/>
          </a:prstGeom>
        </p:spPr>
        <p:txBody>
          <a:bodyPr wrap="square">
            <a:spAutoFit/>
          </a:bodyPr>
          <a:lstStyle/>
          <a:p>
            <a:pPr marL="285750" indent="-285750" algn="just">
              <a:buFont typeface="Wingdings" panose="05000000000000000000" pitchFamily="2" charset="2"/>
              <a:buChar char="ü"/>
            </a:pPr>
            <a:r>
              <a:rPr lang="ru-RU" dirty="0" smtClean="0"/>
              <a:t> </a:t>
            </a:r>
            <a:r>
              <a:rPr lang="ru-RU" sz="2000" dirty="0" smtClean="0">
                <a:solidFill>
                  <a:srgbClr val="000099"/>
                </a:solidFill>
              </a:rPr>
              <a:t>Обучающиеся</a:t>
            </a:r>
            <a:r>
              <a:rPr lang="ru-RU" sz="2000" dirty="0">
                <a:solidFill>
                  <a:srgbClr val="000099"/>
                </a:solidFill>
              </a:rPr>
              <a:t>, получившие по итоговому сочинению (изложению) неудовлетворительный результат («незачет</a:t>
            </a:r>
            <a:r>
              <a:rPr lang="ru-RU" sz="2000" dirty="0" smtClean="0">
                <a:solidFill>
                  <a:srgbClr val="000099"/>
                </a:solidFill>
              </a:rPr>
              <a:t>»)</a:t>
            </a:r>
          </a:p>
          <a:p>
            <a:pPr marL="285750" indent="-285750" algn="just">
              <a:buFont typeface="Wingdings" panose="05000000000000000000" pitchFamily="2" charset="2"/>
              <a:buChar char="ü"/>
            </a:pPr>
            <a:r>
              <a:rPr lang="ru-RU" sz="2000" dirty="0" smtClean="0">
                <a:solidFill>
                  <a:srgbClr val="000099"/>
                </a:solidFill>
              </a:rPr>
              <a:t> Обучающиеся</a:t>
            </a:r>
            <a:r>
              <a:rPr lang="ru-RU" sz="2000" dirty="0">
                <a:solidFill>
                  <a:srgbClr val="000099"/>
                </a:solidFill>
              </a:rPr>
              <a:t>, ВПЛ, не явившиеся на итоговое сочинение (изложение) по уважительным причинам (болезнь или иные обстоятельства, подтвержденные документально</a:t>
            </a:r>
            <a:r>
              <a:rPr lang="ru-RU" sz="2000" dirty="0" smtClean="0">
                <a:solidFill>
                  <a:srgbClr val="000099"/>
                </a:solidFill>
              </a:rPr>
              <a:t>)</a:t>
            </a:r>
            <a:endParaRPr lang="ru-RU" sz="2000" dirty="0">
              <a:solidFill>
                <a:srgbClr val="000099"/>
              </a:solidFill>
            </a:endParaRPr>
          </a:p>
          <a:p>
            <a:pPr marL="342900" indent="-342900" algn="just">
              <a:buFont typeface="Wingdings" panose="05000000000000000000" pitchFamily="2" charset="2"/>
              <a:buChar char="ü"/>
            </a:pPr>
            <a:r>
              <a:rPr lang="ru-RU" sz="2000" dirty="0" smtClean="0">
                <a:solidFill>
                  <a:srgbClr val="000099"/>
                </a:solidFill>
              </a:rPr>
              <a:t> Обучающиеся, ВПЛ, не завершившие сдачу итогового сочинения (изложения) по уважительным причинам (болезнь или иные обстоятельства, подтвержденные документально)</a:t>
            </a:r>
          </a:p>
          <a:p>
            <a:pPr marL="342900" indent="-342900" algn="just">
              <a:buFont typeface="Wingdings" panose="05000000000000000000" pitchFamily="2" charset="2"/>
              <a:buChar char="ü"/>
            </a:pPr>
            <a:r>
              <a:rPr lang="ru-RU" sz="2000" dirty="0" smtClean="0">
                <a:solidFill>
                  <a:srgbClr val="000099"/>
                </a:solidFill>
              </a:rPr>
              <a:t> Обучающиеся, получившие по итоговому сочинению (изложению) неудовлетворительный результат («незачет»), могут быть повторно допущены к участию в итоговом сочинении (изложении), но не более двух раз и только в сроки, установленные расписанием</a:t>
            </a:r>
          </a:p>
          <a:p>
            <a:endParaRPr lang="ru-RU" sz="2000" dirty="0"/>
          </a:p>
        </p:txBody>
      </p:sp>
    </p:spTree>
    <p:extLst>
      <p:ext uri="{BB962C8B-B14F-4D97-AF65-F5344CB8AC3E}">
        <p14:creationId xmlns:p14="http://schemas.microsoft.com/office/powerpoint/2010/main" val="155308267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107139"/>
            <a:ext cx="7488832" cy="750099"/>
          </a:xfrm>
        </p:spPr>
        <p:txBody>
          <a:bodyPr>
            <a:noAutofit/>
          </a:bodyPr>
          <a:lstStyle/>
          <a:p>
            <a:r>
              <a:rPr lang="ru-RU" sz="2400" b="1" dirty="0" smtClean="0">
                <a:solidFill>
                  <a:srgbClr val="000099"/>
                </a:solidFill>
                <a:effectLst>
                  <a:outerShdw blurRad="38100" dist="38100" dir="2700000" algn="tl">
                    <a:srgbClr val="000000">
                      <a:alpha val="43137"/>
                    </a:srgbClr>
                  </a:outerShdw>
                </a:effectLst>
                <a:latin typeface="+mn-lt"/>
              </a:rPr>
              <a:t>Проведение повторной проверки итогового сочинения (изложения)</a:t>
            </a:r>
            <a:endParaRPr lang="ru-RU" sz="2400" b="1" dirty="0">
              <a:solidFill>
                <a:srgbClr val="000099"/>
              </a:solidFill>
              <a:effectLst>
                <a:outerShdw blurRad="38100" dist="38100" dir="2700000" algn="tl">
                  <a:srgbClr val="000000">
                    <a:alpha val="43137"/>
                  </a:srgbClr>
                </a:outerShdw>
              </a:effectLst>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544" y="1232288"/>
            <a:ext cx="8496944" cy="2862322"/>
          </a:xfrm>
          <a:prstGeom prst="rect">
            <a:avLst/>
          </a:prstGeom>
          <a:noFill/>
        </p:spPr>
        <p:txBody>
          <a:bodyPr wrap="square" rtlCol="0">
            <a:spAutoFit/>
          </a:bodyPr>
          <a:lstStyle/>
          <a:p>
            <a:pPr marL="342900" indent="-342900" algn="just">
              <a:buFont typeface="Wingdings" panose="05000000000000000000" pitchFamily="2" charset="2"/>
              <a:buChar char="ü"/>
            </a:pPr>
            <a:r>
              <a:rPr lang="ru-RU" sz="2000" dirty="0" smtClean="0">
                <a:solidFill>
                  <a:srgbClr val="000099"/>
                </a:solidFill>
              </a:rPr>
              <a:t>Проводится муниципальными экспертными комиссиями</a:t>
            </a:r>
          </a:p>
          <a:p>
            <a:pPr algn="just"/>
            <a:endParaRPr lang="ru-RU" sz="2000" dirty="0" smtClean="0">
              <a:solidFill>
                <a:srgbClr val="000099"/>
              </a:solidFill>
            </a:endParaRPr>
          </a:p>
          <a:p>
            <a:pPr marL="342900" indent="-342900" algn="just">
              <a:buFont typeface="Wingdings" panose="05000000000000000000" pitchFamily="2" charset="2"/>
              <a:buChar char="ü"/>
            </a:pPr>
            <a:r>
              <a:rPr lang="ru-RU" sz="2000" dirty="0" smtClean="0">
                <a:solidFill>
                  <a:srgbClr val="000099"/>
                </a:solidFill>
              </a:rPr>
              <a:t>В целях предотвращения конфликта интересов и обеспечения объективного оценивания итогового сочинения (изложения) обучающимся при получении повторного неудовлетворительного результата («незачет») за итоговое сочинение (изложение) предоставляется право подать в письменной форме заявление на проверку сданного ими итогового сочинения (изложения) региональной экспертной комиссией</a:t>
            </a:r>
            <a:endParaRPr lang="ru-RU" sz="2000" dirty="0">
              <a:solidFill>
                <a:srgbClr val="000099"/>
              </a:solidFill>
            </a:endParaRPr>
          </a:p>
        </p:txBody>
      </p:sp>
    </p:spTree>
    <p:extLst>
      <p:ext uri="{BB962C8B-B14F-4D97-AF65-F5344CB8AC3E}">
        <p14:creationId xmlns:p14="http://schemas.microsoft.com/office/powerpoint/2010/main" val="374077682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160717"/>
            <a:ext cx="7488832" cy="910835"/>
          </a:xfrm>
        </p:spPr>
        <p:txBody>
          <a:bodyPr>
            <a:noAutofit/>
          </a:bodyPr>
          <a:lstStyle/>
          <a:p>
            <a:r>
              <a:rPr lang="ru-RU" sz="2400" b="1" dirty="0" smtClean="0">
                <a:solidFill>
                  <a:srgbClr val="000099"/>
                </a:solidFill>
                <a:effectLst>
                  <a:outerShdw blurRad="38100" dist="38100" dir="2700000" algn="tl">
                    <a:srgbClr val="000000">
                      <a:alpha val="43137"/>
                    </a:srgbClr>
                  </a:outerShdw>
                </a:effectLst>
                <a:latin typeface="+mn-lt"/>
              </a:rPr>
              <a:t>Срок действия результатов итогового сочинения</a:t>
            </a:r>
            <a:endParaRPr lang="ru-RU" sz="2400" b="1" dirty="0">
              <a:solidFill>
                <a:srgbClr val="000099"/>
              </a:solidFill>
              <a:effectLst>
                <a:outerShdw blurRad="38100" dist="38100" dir="2700000" algn="tl">
                  <a:srgbClr val="000000">
                    <a:alpha val="43137"/>
                  </a:srgbClr>
                </a:outerShdw>
              </a:effectLst>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544" y="987574"/>
            <a:ext cx="8104984" cy="4062651"/>
          </a:xfrm>
          <a:prstGeom prst="rect">
            <a:avLst/>
          </a:prstGeom>
          <a:noFill/>
        </p:spPr>
        <p:txBody>
          <a:bodyPr wrap="square" rtlCol="0">
            <a:spAutoFit/>
          </a:bodyPr>
          <a:lstStyle/>
          <a:p>
            <a:pPr marL="342900" indent="-342900" algn="just">
              <a:buFont typeface="Wingdings" panose="05000000000000000000" pitchFamily="2" charset="2"/>
              <a:buChar char="ü"/>
            </a:pPr>
            <a:r>
              <a:rPr lang="ru-RU" sz="2000" dirty="0" smtClean="0"/>
              <a:t> </a:t>
            </a:r>
            <a:r>
              <a:rPr lang="ru-RU" sz="2000" dirty="0" smtClean="0">
                <a:solidFill>
                  <a:srgbClr val="000099"/>
                </a:solidFill>
              </a:rPr>
              <a:t>Результат итогового сочинения в случае представления его при приеме на обучение по программам бакалавриата и программам </a:t>
            </a:r>
            <a:r>
              <a:rPr lang="ru-RU" sz="2000" dirty="0" err="1" smtClean="0">
                <a:solidFill>
                  <a:srgbClr val="000099"/>
                </a:solidFill>
              </a:rPr>
              <a:t>специалитета</a:t>
            </a:r>
            <a:r>
              <a:rPr lang="ru-RU" sz="2000" dirty="0" smtClean="0">
                <a:solidFill>
                  <a:srgbClr val="000099"/>
                </a:solidFill>
              </a:rPr>
              <a:t> действителен четыре года, следующих за годом получения такого результата</a:t>
            </a:r>
          </a:p>
          <a:p>
            <a:pPr marL="342900" indent="-342900" algn="just">
              <a:buFont typeface="Wingdings" panose="05000000000000000000" pitchFamily="2" charset="2"/>
              <a:buChar char="ü"/>
            </a:pPr>
            <a:r>
              <a:rPr lang="ru-RU" sz="2000" dirty="0" smtClean="0">
                <a:solidFill>
                  <a:srgbClr val="000099"/>
                </a:solidFill>
              </a:rPr>
              <a:t> Выпускники прошлых лет могут участвовать в написании итогового сочинения, в том числе при наличии у них действующих результатов итогового сочинения прошлых лет </a:t>
            </a:r>
          </a:p>
          <a:p>
            <a:pPr marL="342900" indent="-342900" algn="just">
              <a:buFont typeface="Wingdings" panose="05000000000000000000" pitchFamily="2" charset="2"/>
              <a:buChar char="ü"/>
            </a:pPr>
            <a:r>
              <a:rPr lang="ru-RU" sz="2000" dirty="0" smtClean="0">
                <a:solidFill>
                  <a:srgbClr val="000099"/>
                </a:solidFill>
              </a:rPr>
              <a:t> Выпускники прошлых лет, изъявившие желание повторно участвовать в написании итогового сочинения, вправе предоставить в образовательные организации высшего образования результаты итогового сочинения только текущего года, при этом результат итогового сочинения прошлого года аннулируется</a:t>
            </a:r>
          </a:p>
          <a:p>
            <a:endParaRPr lang="ru-RU" dirty="0"/>
          </a:p>
        </p:txBody>
      </p:sp>
    </p:spTree>
    <p:extLst>
      <p:ext uri="{BB962C8B-B14F-4D97-AF65-F5344CB8AC3E}">
        <p14:creationId xmlns:p14="http://schemas.microsoft.com/office/powerpoint/2010/main" val="259251550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160717"/>
            <a:ext cx="7488832" cy="964413"/>
          </a:xfrm>
        </p:spPr>
        <p:txBody>
          <a:bodyPr>
            <a:noAutofit/>
          </a:bodyPr>
          <a:lstStyle/>
          <a:p>
            <a:r>
              <a:rPr lang="ru-RU" sz="2400" b="1" dirty="0" smtClean="0">
                <a:solidFill>
                  <a:srgbClr val="000099"/>
                </a:solidFill>
                <a:effectLst>
                  <a:outerShdw blurRad="38100" dist="38100" dir="2700000" algn="tl">
                    <a:srgbClr val="000000">
                      <a:alpha val="43137"/>
                    </a:srgbClr>
                  </a:outerShdw>
                </a:effectLst>
                <a:latin typeface="+mn-lt"/>
              </a:rPr>
              <a:t>Порядок взаимодействия при передаче тем итоговых сочинений и текстов итоговых изложений</a:t>
            </a:r>
            <a:endParaRPr lang="ru-RU" sz="2400" b="1" dirty="0">
              <a:solidFill>
                <a:srgbClr val="000099"/>
              </a:solidFill>
              <a:effectLst>
                <a:outerShdw blurRad="38100" dist="38100" dir="2700000" algn="tl">
                  <a:srgbClr val="000000">
                    <a:alpha val="43137"/>
                  </a:srgbClr>
                </a:outerShdw>
              </a:effectLst>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8064" y="1059582"/>
            <a:ext cx="8496944" cy="4001095"/>
          </a:xfrm>
          <a:prstGeom prst="rect">
            <a:avLst/>
          </a:prstGeom>
          <a:noFill/>
        </p:spPr>
        <p:txBody>
          <a:bodyPr wrap="square" rtlCol="0">
            <a:spAutoFit/>
          </a:bodyPr>
          <a:lstStyle/>
          <a:p>
            <a:pPr marL="342900" indent="-342900" algn="just">
              <a:buFont typeface="Wingdings" panose="05000000000000000000" pitchFamily="2" charset="2"/>
              <a:buChar char="ü"/>
            </a:pPr>
            <a:r>
              <a:rPr lang="ru-RU" sz="2000" dirty="0" smtClean="0"/>
              <a:t> </a:t>
            </a:r>
            <a:r>
              <a:rPr lang="ru-RU" dirty="0" smtClean="0">
                <a:solidFill>
                  <a:srgbClr val="000099"/>
                </a:solidFill>
              </a:rPr>
              <a:t>Передаче подлежит комплект тем сочинений – сформированные в один комплект темы сочинений.</a:t>
            </a:r>
          </a:p>
          <a:p>
            <a:pPr marL="285750" indent="-285750" algn="just">
              <a:buFont typeface="Wingdings" panose="05000000000000000000" pitchFamily="2" charset="2"/>
              <a:buChar char="ü"/>
            </a:pPr>
            <a:r>
              <a:rPr lang="ru-RU" dirty="0" smtClean="0">
                <a:solidFill>
                  <a:srgbClr val="000099"/>
                </a:solidFill>
              </a:rPr>
              <a:t> Каждый комплект тем будет иметь свой номер, каждая тема сочинения будет иметь свой трехзначный код.</a:t>
            </a:r>
          </a:p>
          <a:p>
            <a:pPr marL="285750" indent="-285750" algn="just">
              <a:buFont typeface="Wingdings" panose="05000000000000000000" pitchFamily="2" charset="2"/>
              <a:buChar char="ü"/>
            </a:pPr>
            <a:r>
              <a:rPr lang="ru-RU" dirty="0" smtClean="0">
                <a:solidFill>
                  <a:srgbClr val="000099"/>
                </a:solidFill>
              </a:rPr>
              <a:t> В период с </a:t>
            </a:r>
            <a:r>
              <a:rPr lang="ru-RU" b="1" i="1" dirty="0" smtClean="0">
                <a:solidFill>
                  <a:srgbClr val="000099"/>
                </a:solidFill>
              </a:rPr>
              <a:t>9:35-9:45</a:t>
            </a:r>
            <a:r>
              <a:rPr lang="ru-RU" dirty="0" smtClean="0">
                <a:solidFill>
                  <a:srgbClr val="000099"/>
                </a:solidFill>
              </a:rPr>
              <a:t> по местному времени (не позднее, чем за </a:t>
            </a:r>
            <a:r>
              <a:rPr lang="ru-RU" b="1" i="1" dirty="0" smtClean="0">
                <a:solidFill>
                  <a:srgbClr val="000099"/>
                </a:solidFill>
              </a:rPr>
              <a:t>15</a:t>
            </a:r>
            <a:r>
              <a:rPr lang="ru-RU" dirty="0" smtClean="0">
                <a:solidFill>
                  <a:srgbClr val="000099"/>
                </a:solidFill>
              </a:rPr>
              <a:t> минут до начала итогового сочинения (изложения) комплект тем сочинений, полученный от ФГБНУ «Федеральный институт педагогических измерений», будет опубликован на сайте Министерства образования и науки Республики Татарстан, размещен на </a:t>
            </a:r>
            <a:r>
              <a:rPr lang="en-US" dirty="0" smtClean="0">
                <a:solidFill>
                  <a:srgbClr val="000099"/>
                </a:solidFill>
              </a:rPr>
              <a:t>ftp</a:t>
            </a:r>
            <a:r>
              <a:rPr lang="ru-RU" dirty="0" smtClean="0">
                <a:solidFill>
                  <a:srgbClr val="000099"/>
                </a:solidFill>
              </a:rPr>
              <a:t>-сервере ЕГЭ, а также направлен на электронные адреса ответственного в муниципальном районе за вопросы, связанные с проведением итогового сочинения (изложения).</a:t>
            </a:r>
          </a:p>
          <a:p>
            <a:pPr marL="285750" indent="-285750" algn="just">
              <a:buFont typeface="Wingdings" panose="05000000000000000000" pitchFamily="2" charset="2"/>
              <a:buChar char="ü"/>
            </a:pPr>
            <a:r>
              <a:rPr lang="ru-RU" dirty="0" smtClean="0">
                <a:solidFill>
                  <a:srgbClr val="000099"/>
                </a:solidFill>
              </a:rPr>
              <a:t> Тексты изложений будут размещены в день проведения изложения в </a:t>
            </a:r>
            <a:r>
              <a:rPr lang="ru-RU" b="1" i="1" dirty="0" smtClean="0">
                <a:solidFill>
                  <a:srgbClr val="000099"/>
                </a:solidFill>
              </a:rPr>
              <a:t>7:00</a:t>
            </a:r>
            <a:r>
              <a:rPr lang="ru-RU" dirty="0" smtClean="0">
                <a:solidFill>
                  <a:srgbClr val="000099"/>
                </a:solidFill>
              </a:rPr>
              <a:t> по местному времени на </a:t>
            </a:r>
            <a:r>
              <a:rPr lang="en-US" dirty="0" smtClean="0">
                <a:solidFill>
                  <a:srgbClr val="000099"/>
                </a:solidFill>
              </a:rPr>
              <a:t>ftp</a:t>
            </a:r>
            <a:r>
              <a:rPr lang="ru-RU" dirty="0" smtClean="0">
                <a:solidFill>
                  <a:srgbClr val="000099"/>
                </a:solidFill>
              </a:rPr>
              <a:t>-сервере ЕГЭ.</a:t>
            </a:r>
          </a:p>
          <a:p>
            <a:endParaRPr lang="ru-RU" dirty="0"/>
          </a:p>
        </p:txBody>
      </p:sp>
    </p:spTree>
    <p:extLst>
      <p:ext uri="{BB962C8B-B14F-4D97-AF65-F5344CB8AC3E}">
        <p14:creationId xmlns:p14="http://schemas.microsoft.com/office/powerpoint/2010/main" val="77565944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Заголовок 1"/>
          <p:cNvSpPr txBox="1">
            <a:spLocks/>
          </p:cNvSpPr>
          <p:nvPr/>
        </p:nvSpPr>
        <p:spPr>
          <a:xfrm>
            <a:off x="1403648" y="205978"/>
            <a:ext cx="7488832" cy="6915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b="1" dirty="0">
              <a:solidFill>
                <a:srgbClr val="002060"/>
              </a:solidFill>
              <a:effectLst>
                <a:outerShdw blurRad="38100" dist="38100" dir="2700000" algn="tl">
                  <a:srgbClr val="000000">
                    <a:alpha val="43137"/>
                  </a:srgbClr>
                </a:outerShdw>
              </a:effectLst>
            </a:endParaRPr>
          </a:p>
        </p:txBody>
      </p:sp>
      <p:sp>
        <p:nvSpPr>
          <p:cNvPr id="8" name="Объект 2"/>
          <p:cNvSpPr txBox="1">
            <a:spLocks/>
          </p:cNvSpPr>
          <p:nvPr/>
        </p:nvSpPr>
        <p:spPr>
          <a:xfrm>
            <a:off x="1105272" y="2571751"/>
            <a:ext cx="7715200" cy="20162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3400" b="1" dirty="0">
              <a:solidFill>
                <a:srgbClr val="FF0000"/>
              </a:solidFill>
              <a:effectLst>
                <a:outerShdw blurRad="38100" dist="38100" dir="2700000" algn="tl">
                  <a:srgbClr val="000000">
                    <a:alpha val="43137"/>
                  </a:srgbClr>
                </a:outerShdw>
              </a:effectLst>
            </a:endParaRPr>
          </a:p>
          <a:p>
            <a:endParaRPr lang="ru-RU" sz="3400" b="1" dirty="0" smtClean="0">
              <a:solidFill>
                <a:srgbClr val="FF0000"/>
              </a:solidFill>
              <a:effectLst>
                <a:outerShdw blurRad="38100" dist="38100" dir="2700000" algn="tl">
                  <a:srgbClr val="000000">
                    <a:alpha val="43137"/>
                  </a:srgbClr>
                </a:outerShdw>
              </a:effectLst>
            </a:endParaRPr>
          </a:p>
          <a:p>
            <a:endParaRPr lang="ru-RU" sz="6400" dirty="0"/>
          </a:p>
        </p:txBody>
      </p:sp>
      <p:sp>
        <p:nvSpPr>
          <p:cNvPr id="21" name="Заголовок 2"/>
          <p:cNvSpPr txBox="1">
            <a:spLocks/>
          </p:cNvSpPr>
          <p:nvPr/>
        </p:nvSpPr>
        <p:spPr>
          <a:xfrm>
            <a:off x="971600" y="1275607"/>
            <a:ext cx="7992888" cy="22682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t/>
            </a:r>
            <a:br>
              <a:rPr lang="ru-RU" sz="2200" b="1" dirty="0" smtClean="0">
                <a:solidFill>
                  <a:srgbClr val="002060"/>
                </a:solidFill>
                <a:effectLst>
                  <a:outerShdw blurRad="38100" dist="38100" dir="2700000" algn="tl">
                    <a:srgbClr val="000000">
                      <a:alpha val="43137"/>
                    </a:srgbClr>
                  </a:outerShdw>
                </a:effectLst>
                <a:latin typeface="+mn-lt"/>
                <a:cs typeface="Times New Roman" pitchFamily="18" charset="0"/>
              </a:rPr>
            </a:br>
            <a:endParaRPr lang="ru-RU" sz="2200" b="1" dirty="0">
              <a:solidFill>
                <a:srgbClr val="002060"/>
              </a:solidFill>
              <a:effectLst>
                <a:outerShdw blurRad="38100" dist="38100" dir="2700000" algn="tl">
                  <a:srgbClr val="000000">
                    <a:alpha val="43137"/>
                  </a:srgbClr>
                </a:outerShdw>
              </a:effectLst>
              <a:latin typeface="+mn-lt"/>
            </a:endParaRPr>
          </a:p>
        </p:txBody>
      </p:sp>
      <p:sp>
        <p:nvSpPr>
          <p:cNvPr id="22" name="Заголовок 2"/>
          <p:cNvSpPr>
            <a:spLocks noGrp="1"/>
          </p:cNvSpPr>
          <p:nvPr>
            <p:ph type="ctrTitle"/>
          </p:nvPr>
        </p:nvSpPr>
        <p:spPr>
          <a:xfrm>
            <a:off x="1476450" y="107139"/>
            <a:ext cx="7488832" cy="642942"/>
          </a:xfrm>
        </p:spPr>
        <p:txBody>
          <a:bodyPr>
            <a:noAutofit/>
          </a:bodyPr>
          <a:lstStyle/>
          <a:p>
            <a:r>
              <a:rPr lang="ru-RU" sz="2400" b="1" dirty="0" smtClean="0">
                <a:solidFill>
                  <a:srgbClr val="000099"/>
                </a:solidFill>
                <a:effectLst>
                  <a:outerShdw blurRad="38100" dist="38100" dir="2700000" algn="tl">
                    <a:srgbClr val="000000">
                      <a:alpha val="43137"/>
                    </a:srgbClr>
                  </a:outerShdw>
                </a:effectLst>
                <a:latin typeface="+mn-lt"/>
              </a:rPr>
              <a:t>Актуальная информация для организации проведения итогового сочинения (изложения)</a:t>
            </a:r>
            <a:endParaRPr lang="ru-RU" sz="2400" b="1" dirty="0">
              <a:solidFill>
                <a:srgbClr val="000099"/>
              </a:solidFill>
              <a:effectLst>
                <a:outerShdw blurRad="38100" dist="38100" dir="2700000" algn="tl">
                  <a:srgbClr val="000000">
                    <a:alpha val="43137"/>
                  </a:srgbClr>
                </a:outerShdw>
              </a:effectLst>
              <a:latin typeface="+mn-lt"/>
            </a:endParaRPr>
          </a:p>
        </p:txBody>
      </p:sp>
      <p:pic>
        <p:nvPicPr>
          <p:cNvPr id="18"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3528" y="1059582"/>
            <a:ext cx="8640960" cy="2862322"/>
          </a:xfrm>
          <a:prstGeom prst="rect">
            <a:avLst/>
          </a:prstGeom>
          <a:noFill/>
        </p:spPr>
        <p:txBody>
          <a:bodyPr wrap="square" rtlCol="0">
            <a:spAutoFit/>
          </a:bodyPr>
          <a:lstStyle/>
          <a:p>
            <a:pPr marL="342900" indent="-342900" algn="just">
              <a:buAutoNum type="arabicPeriod"/>
            </a:pPr>
            <a:r>
              <a:rPr lang="ru-RU" sz="2000" dirty="0" smtClean="0">
                <a:solidFill>
                  <a:srgbClr val="000099"/>
                </a:solidFill>
              </a:rPr>
              <a:t>Информация о муниципальном координаторе итогового сочинения (изложения): ФИО полностью, адрес электронной почты, телефон</a:t>
            </a:r>
          </a:p>
          <a:p>
            <a:pPr marL="342900" indent="-342900" algn="just">
              <a:buAutoNum type="arabicPeriod"/>
            </a:pPr>
            <a:r>
              <a:rPr lang="ru-RU" sz="2000" dirty="0" smtClean="0">
                <a:solidFill>
                  <a:srgbClr val="000099"/>
                </a:solidFill>
              </a:rPr>
              <a:t>Список обучающихся, сдающих изложение (с указанием категории и приложением подтверждающих документов)</a:t>
            </a:r>
          </a:p>
          <a:p>
            <a:pPr marL="342900" indent="-342900" algn="just">
              <a:buAutoNum type="arabicPeriod"/>
            </a:pPr>
            <a:r>
              <a:rPr lang="ru-RU" sz="2000" dirty="0" smtClean="0">
                <a:solidFill>
                  <a:srgbClr val="000099"/>
                </a:solidFill>
              </a:rPr>
              <a:t>Список обучающихся, сдающих на дому (с приложением подтверждающих документов)</a:t>
            </a:r>
          </a:p>
          <a:p>
            <a:pPr marL="342900" indent="-342900" algn="just">
              <a:buAutoNum type="arabicPeriod"/>
            </a:pPr>
            <a:r>
              <a:rPr lang="ru-RU" sz="2000" dirty="0" smtClean="0">
                <a:solidFill>
                  <a:srgbClr val="000099"/>
                </a:solidFill>
              </a:rPr>
              <a:t>Список обучающихся с ОВЗ, детей-инвалидов, нуждающихся в увеличении времени на 1,5 часа</a:t>
            </a:r>
            <a:endParaRPr lang="ru-RU" sz="2000" dirty="0">
              <a:solidFill>
                <a:srgbClr val="000099"/>
              </a:solidFill>
            </a:endParaRPr>
          </a:p>
          <a:p>
            <a:pPr algn="just"/>
            <a:r>
              <a:rPr lang="ru-RU" sz="2000" b="1" dirty="0" smtClean="0">
                <a:solidFill>
                  <a:srgbClr val="000099"/>
                </a:solidFill>
              </a:rPr>
              <a:t>Данную информацию представить </a:t>
            </a:r>
            <a:r>
              <a:rPr lang="ru-RU" sz="2000" b="1" dirty="0">
                <a:solidFill>
                  <a:srgbClr val="000099"/>
                </a:solidFill>
              </a:rPr>
              <a:t>п</a:t>
            </a:r>
            <a:r>
              <a:rPr lang="ru-RU" sz="2000" b="1" dirty="0" smtClean="0">
                <a:solidFill>
                  <a:srgbClr val="000099"/>
                </a:solidFill>
              </a:rPr>
              <a:t>о адресу: </a:t>
            </a:r>
            <a:r>
              <a:rPr lang="en-US" sz="2000" b="1" dirty="0" smtClean="0">
                <a:solidFill>
                  <a:srgbClr val="000099"/>
                </a:solidFill>
                <a:hlinkClick r:id="rId4"/>
              </a:rPr>
              <a:t>Gulfiya.Ziganshina@tatar.ru</a:t>
            </a:r>
            <a:r>
              <a:rPr lang="ru-RU" sz="2000" b="1" dirty="0" smtClean="0">
                <a:solidFill>
                  <a:srgbClr val="000099"/>
                </a:solidFill>
              </a:rPr>
              <a:t> </a:t>
            </a:r>
          </a:p>
        </p:txBody>
      </p:sp>
    </p:spTree>
    <p:extLst>
      <p:ext uri="{BB962C8B-B14F-4D97-AF65-F5344CB8AC3E}">
        <p14:creationId xmlns:p14="http://schemas.microsoft.com/office/powerpoint/2010/main" val="352671403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48791"/>
            <a:ext cx="7740352" cy="461665"/>
          </a:xfrm>
          <a:prstGeom prst="rect">
            <a:avLst/>
          </a:prstGeom>
        </p:spPr>
        <p:txBody>
          <a:bodyPr wrap="square">
            <a:spAutoFit/>
          </a:bodyPr>
          <a:lstStyle/>
          <a:p>
            <a:r>
              <a:rPr lang="ru-RU" sz="2400" b="1" dirty="0" smtClean="0">
                <a:solidFill>
                  <a:srgbClr val="000099"/>
                </a:solidFill>
                <a:latin typeface="Calibri" panose="020F0502020204030204" pitchFamily="34" charset="0"/>
              </a:rPr>
              <a:t>Порядок аккредитации общественных наблюдателей</a:t>
            </a:r>
            <a:endParaRPr lang="ru-RU" sz="2400" b="1" dirty="0">
              <a:solidFill>
                <a:srgbClr val="000099"/>
              </a:solidFill>
              <a:latin typeface="Calibri" panose="020F0502020204030204" pitchFamily="34" charset="0"/>
            </a:endParaRPr>
          </a:p>
        </p:txBody>
      </p:sp>
      <p:graphicFrame>
        <p:nvGraphicFramePr>
          <p:cNvPr id="3" name="Схема 2"/>
          <p:cNvGraphicFramePr/>
          <p:nvPr>
            <p:extLst>
              <p:ext uri="{D42A27DB-BD31-4B8C-83A1-F6EECF244321}">
                <p14:modId xmlns:p14="http://schemas.microsoft.com/office/powerpoint/2010/main" val="2068812849"/>
              </p:ext>
            </p:extLst>
          </p:nvPr>
        </p:nvGraphicFramePr>
        <p:xfrm>
          <a:off x="1403648" y="627534"/>
          <a:ext cx="7456486" cy="393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Afanaseva\Desktop\сам.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008" y="67576"/>
            <a:ext cx="847092" cy="6319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1292"/>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140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46"/>
            <a:ext cx="9144000" cy="5143500"/>
          </a:xfrm>
          <a:prstGeom prst="rect">
            <a:avLst/>
          </a:prstGeom>
          <a:ln>
            <a:noFill/>
          </a:ln>
          <a:effectLst>
            <a:softEdge rad="112500"/>
          </a:effectLst>
          <a:scene3d>
            <a:camera prst="orthographicFront"/>
            <a:lightRig rig="threePt" dir="t"/>
          </a:scene3d>
          <a:sp3d>
            <a:bevelT w="114300" prst="artDeco"/>
          </a:sp3d>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44449"/>
            <a:ext cx="9175750"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0" y="2028800"/>
            <a:ext cx="9144000" cy="830997"/>
          </a:xfrm>
          <a:prstGeom prst="rect">
            <a:avLst/>
          </a:prstGeom>
        </p:spPr>
        <p:txBody>
          <a:bodyPr wrap="square" lIns="91410" tIns="45705" rIns="91410" bIns="45705">
            <a:spAutoFit/>
          </a:bodyPr>
          <a:lstStyle/>
          <a:p>
            <a:pPr algn="ctr"/>
            <a:r>
              <a:rPr lang="ru-RU" altLang="ru-RU" sz="4800" b="1" kern="0" dirty="0">
                <a:solidFill>
                  <a:srgbClr val="000099"/>
                </a:solidFill>
                <a:effectLst>
                  <a:outerShdw blurRad="38100" dist="38100" dir="2700000" algn="tl">
                    <a:srgbClr val="000000"/>
                  </a:outerShdw>
                </a:effectLst>
              </a:rPr>
              <a:t>СПАСИБО ЗА ВНИМАНИЕ!</a:t>
            </a:r>
            <a:endParaRPr lang="ru-RU" sz="4800" kern="0" dirty="0">
              <a:solidFill>
                <a:srgbClr val="000099"/>
              </a:solidFill>
            </a:endParaRPr>
          </a:p>
        </p:txBody>
      </p:sp>
    </p:spTree>
    <p:extLst>
      <p:ext uri="{BB962C8B-B14F-4D97-AF65-F5344CB8AC3E}">
        <p14:creationId xmlns:p14="http://schemas.microsoft.com/office/powerpoint/2010/main" val="10096627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7054"/>
            <a:ext cx="7560840" cy="461665"/>
          </a:xfrm>
          <a:prstGeom prst="rect">
            <a:avLst/>
          </a:prstGeom>
        </p:spPr>
        <p:txBody>
          <a:bodyPr wrap="square">
            <a:spAutoFit/>
          </a:bodyPr>
          <a:lstStyle/>
          <a:p>
            <a:r>
              <a:rPr lang="ru-RU" sz="2400" b="1" dirty="0" smtClean="0">
                <a:solidFill>
                  <a:srgbClr val="000099"/>
                </a:solidFill>
                <a:latin typeface="Calibri" panose="020F0502020204030204" pitchFamily="34" charset="0"/>
              </a:rPr>
              <a:t>Основные </a:t>
            </a:r>
            <a:r>
              <a:rPr lang="ru-RU" sz="2400" b="1" dirty="0">
                <a:solidFill>
                  <a:srgbClr val="000099"/>
                </a:solidFill>
                <a:latin typeface="Calibri" panose="020F0502020204030204" pitchFamily="34" charset="0"/>
              </a:rPr>
              <a:t>изменения </a:t>
            </a:r>
            <a:r>
              <a:rPr lang="ru-RU" sz="2400" b="1" dirty="0" smtClean="0">
                <a:solidFill>
                  <a:srgbClr val="000099"/>
                </a:solidFill>
                <a:latin typeface="Calibri" panose="020F0502020204030204" pitchFamily="34" charset="0"/>
              </a:rPr>
              <a:t>в методических рекомендациях</a:t>
            </a:r>
            <a:endParaRPr lang="ru-RU" sz="2400" b="1" dirty="0">
              <a:solidFill>
                <a:srgbClr val="000099"/>
              </a:solidFill>
              <a:latin typeface="Calibri" panose="020F050202020403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4154976"/>
              </p:ext>
            </p:extLst>
          </p:nvPr>
        </p:nvGraphicFramePr>
        <p:xfrm>
          <a:off x="199975" y="801923"/>
          <a:ext cx="8928992" cy="806642"/>
        </p:xfrm>
        <a:graphic>
          <a:graphicData uri="http://schemas.openxmlformats.org/drawingml/2006/table">
            <a:tbl>
              <a:tblPr firstRow="1" firstCol="1" bandRow="1"/>
              <a:tblGrid>
                <a:gridCol w="7231746"/>
                <a:gridCol w="1697246"/>
              </a:tblGrid>
              <a:tr h="806642">
                <a:tc>
                  <a:txBody>
                    <a:bodyPr/>
                    <a:lstStyle/>
                    <a:p>
                      <a:pPr>
                        <a:lnSpc>
                          <a:spcPct val="115000"/>
                        </a:lnSpc>
                        <a:spcAft>
                          <a:spcPts val="0"/>
                        </a:spcAft>
                      </a:pPr>
                      <a:r>
                        <a:rPr lang="ru-RU" sz="1400" b="0" dirty="0" smtClean="0">
                          <a:solidFill>
                            <a:srgbClr val="000099"/>
                          </a:solidFill>
                          <a:effectLst/>
                          <a:latin typeface="Calibri" panose="020F0502020204030204" pitchFamily="34" charset="0"/>
                          <a:ea typeface="Calibri"/>
                          <a:cs typeface="Times New Roman"/>
                        </a:rPr>
                        <a:t>Уточненные редакции методических документов, рекомендуемых к использованию при организации и проведении</a:t>
                      </a:r>
                      <a:r>
                        <a:rPr lang="ru-RU" sz="1400" b="1" dirty="0" smtClean="0">
                          <a:solidFill>
                            <a:srgbClr val="000099"/>
                          </a:solidFill>
                          <a:effectLst/>
                          <a:latin typeface="Calibri" panose="020F0502020204030204" pitchFamily="34" charset="0"/>
                          <a:ea typeface="Calibri"/>
                          <a:cs typeface="Times New Roman"/>
                        </a:rPr>
                        <a:t> итогового сочинения (изложения) </a:t>
                      </a:r>
                      <a:r>
                        <a:rPr lang="ru-RU" sz="1400" b="0" dirty="0" smtClean="0">
                          <a:solidFill>
                            <a:srgbClr val="000099"/>
                          </a:solidFill>
                          <a:effectLst/>
                          <a:latin typeface="Calibri" panose="020F0502020204030204" pitchFamily="34" charset="0"/>
                          <a:ea typeface="Calibri"/>
                          <a:cs typeface="Times New Roman"/>
                        </a:rPr>
                        <a:t>в 2016/17 учебном году </a:t>
                      </a:r>
                      <a:endParaRPr lang="ru-RU" sz="1400" b="0"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b="1" dirty="0" smtClean="0">
                          <a:solidFill>
                            <a:srgbClr val="000099"/>
                          </a:solidFill>
                          <a:effectLst/>
                          <a:latin typeface="Calibri" panose="020F0502020204030204" pitchFamily="34" charset="0"/>
                          <a:ea typeface="Calibri"/>
                          <a:cs typeface="Times New Roman"/>
                        </a:rPr>
                        <a:t>письмо РОН </a:t>
                      </a:r>
                    </a:p>
                    <a:p>
                      <a:pPr algn="ctr">
                        <a:lnSpc>
                          <a:spcPct val="115000"/>
                        </a:lnSpc>
                        <a:spcAft>
                          <a:spcPts val="0"/>
                        </a:spcAft>
                      </a:pPr>
                      <a:r>
                        <a:rPr lang="ru-RU" sz="1400" b="1" dirty="0" smtClean="0">
                          <a:solidFill>
                            <a:srgbClr val="000099"/>
                          </a:solidFill>
                          <a:effectLst/>
                          <a:latin typeface="Calibri" panose="020F0502020204030204" pitchFamily="34" charset="0"/>
                          <a:ea typeface="Calibri"/>
                          <a:cs typeface="Times New Roman"/>
                        </a:rPr>
                        <a:t>от 17.10.2016 </a:t>
                      </a:r>
                    </a:p>
                    <a:p>
                      <a:pPr algn="ctr">
                        <a:lnSpc>
                          <a:spcPct val="115000"/>
                        </a:lnSpc>
                        <a:spcAft>
                          <a:spcPts val="0"/>
                        </a:spcAft>
                      </a:pPr>
                      <a:r>
                        <a:rPr lang="ru-RU" sz="1400" b="1" dirty="0" smtClean="0">
                          <a:solidFill>
                            <a:srgbClr val="000099"/>
                          </a:solidFill>
                          <a:effectLst/>
                          <a:latin typeface="Calibri" panose="020F0502020204030204" pitchFamily="34" charset="0"/>
                          <a:ea typeface="Calibri"/>
                          <a:cs typeface="Times New Roman"/>
                        </a:rPr>
                        <a:t>№ 10-764</a:t>
                      </a:r>
                      <a:endParaRPr lang="ru-RU" sz="14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r>
            </a:tbl>
          </a:graphicData>
        </a:graphic>
      </p:graphicFrame>
      <p:sp>
        <p:nvSpPr>
          <p:cNvPr id="4" name="Прямоугольник 3"/>
          <p:cNvSpPr/>
          <p:nvPr/>
        </p:nvSpPr>
        <p:spPr>
          <a:xfrm>
            <a:off x="4499992" y="1570520"/>
            <a:ext cx="4176464" cy="584775"/>
          </a:xfrm>
          <a:prstGeom prst="rect">
            <a:avLst/>
          </a:prstGeom>
        </p:spPr>
        <p:txBody>
          <a:bodyPr wrap="square">
            <a:spAutoFit/>
          </a:bodyPr>
          <a:lstStyle/>
          <a:p>
            <a:pPr algn="ctr"/>
            <a:r>
              <a:rPr lang="ru-RU" sz="1600" i="1" dirty="0" smtClean="0">
                <a:solidFill>
                  <a:srgbClr val="C00000"/>
                </a:solidFill>
                <a:latin typeface="Calibri" panose="020F0502020204030204" pitchFamily="34" charset="0"/>
              </a:rPr>
              <a:t>Порядок </a:t>
            </a:r>
            <a:r>
              <a:rPr lang="ru-RU" sz="1600" i="1" dirty="0">
                <a:solidFill>
                  <a:srgbClr val="C00000"/>
                </a:solidFill>
                <a:latin typeface="Calibri" panose="020F0502020204030204" pitchFamily="34" charset="0"/>
              </a:rPr>
              <a:t>внесения изменений в МР </a:t>
            </a:r>
            <a:endParaRPr lang="ru-RU" sz="1600" i="1" dirty="0" smtClean="0">
              <a:solidFill>
                <a:srgbClr val="C00000"/>
              </a:solidFill>
              <a:latin typeface="Calibri" panose="020F0502020204030204" pitchFamily="34" charset="0"/>
            </a:endParaRPr>
          </a:p>
          <a:p>
            <a:pPr algn="ctr"/>
            <a:r>
              <a:rPr lang="ru-RU" sz="1600" i="1" dirty="0" smtClean="0">
                <a:solidFill>
                  <a:srgbClr val="C00000"/>
                </a:solidFill>
                <a:latin typeface="Calibri" panose="020F0502020204030204" pitchFamily="34" charset="0"/>
              </a:rPr>
              <a:t>и </a:t>
            </a:r>
            <a:r>
              <a:rPr lang="ru-RU" sz="1600" i="1" dirty="0">
                <a:solidFill>
                  <a:srgbClr val="C00000"/>
                </a:solidFill>
                <a:latin typeface="Calibri" panose="020F0502020204030204" pitchFamily="34" charset="0"/>
              </a:rPr>
              <a:t>сроки выпуска</a:t>
            </a:r>
          </a:p>
        </p:txBody>
      </p:sp>
      <p:graphicFrame>
        <p:nvGraphicFramePr>
          <p:cNvPr id="6" name="Таблица 5"/>
          <p:cNvGraphicFramePr>
            <a:graphicFrameLocks noGrp="1"/>
          </p:cNvGraphicFramePr>
          <p:nvPr>
            <p:extLst>
              <p:ext uri="{D42A27DB-BD31-4B8C-83A1-F6EECF244321}">
                <p14:modId xmlns:p14="http://schemas.microsoft.com/office/powerpoint/2010/main" val="374613444"/>
              </p:ext>
            </p:extLst>
          </p:nvPr>
        </p:nvGraphicFramePr>
        <p:xfrm>
          <a:off x="4522649" y="2096737"/>
          <a:ext cx="4248472" cy="2447588"/>
        </p:xfrm>
        <a:graphic>
          <a:graphicData uri="http://schemas.openxmlformats.org/drawingml/2006/table">
            <a:tbl>
              <a:tblPr firstRow="1" bandRow="1">
                <a:tableStyleId>{5C22544A-7EE6-4342-B048-85BDC9FD1C3A}</a:tableStyleId>
              </a:tblPr>
              <a:tblGrid>
                <a:gridCol w="1224136"/>
                <a:gridCol w="3024336"/>
              </a:tblGrid>
              <a:tr h="835053">
                <a:tc>
                  <a:txBody>
                    <a:bodyPr/>
                    <a:lstStyle/>
                    <a:p>
                      <a:r>
                        <a:rPr lang="ru-RU" sz="1200" b="0" dirty="0" smtClean="0">
                          <a:solidFill>
                            <a:srgbClr val="000099"/>
                          </a:solidFill>
                          <a:latin typeface="Calibri" panose="020F0502020204030204" pitchFamily="34" charset="0"/>
                        </a:rPr>
                        <a:t>21</a:t>
                      </a:r>
                      <a:r>
                        <a:rPr lang="ru-RU" sz="1200" b="0" baseline="0" dirty="0" smtClean="0">
                          <a:solidFill>
                            <a:srgbClr val="000099"/>
                          </a:solidFill>
                          <a:latin typeface="Calibri" panose="020F0502020204030204" pitchFamily="34" charset="0"/>
                        </a:rPr>
                        <a:t> октября</a:t>
                      </a:r>
                      <a:r>
                        <a:rPr lang="ru-RU" sz="1200" b="0" dirty="0" smtClean="0">
                          <a:solidFill>
                            <a:srgbClr val="000099"/>
                          </a:solidFill>
                          <a:latin typeface="Calibri" panose="020F0502020204030204" pitchFamily="34" charset="0"/>
                        </a:rPr>
                        <a:t> 2016 года</a:t>
                      </a:r>
                      <a:endParaRPr lang="ru-RU" sz="1200" b="0" dirty="0">
                        <a:solidFill>
                          <a:srgbClr val="000099"/>
                        </a:solidFill>
                        <a:latin typeface="Calibri" panose="020F0502020204030204" pitchFamily="34" charset="0"/>
                      </a:endParaRPr>
                    </a:p>
                  </a:txBody>
                  <a:tcPr marT="43839" marB="43839"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000099"/>
                          </a:solidFill>
                          <a:latin typeface="Calibri" panose="020F0502020204030204" pitchFamily="34" charset="0"/>
                        </a:rPr>
                        <a:t>направление</a:t>
                      </a:r>
                      <a:r>
                        <a:rPr lang="ru-RU" sz="1200" b="0" baseline="0" dirty="0" smtClean="0">
                          <a:solidFill>
                            <a:srgbClr val="000099"/>
                          </a:solidFill>
                          <a:latin typeface="Calibri" panose="020F0502020204030204" pitchFamily="34" charset="0"/>
                        </a:rPr>
                        <a:t> </a:t>
                      </a:r>
                      <a:r>
                        <a:rPr lang="ru-RU" sz="1200" b="0" dirty="0" smtClean="0">
                          <a:solidFill>
                            <a:srgbClr val="000099"/>
                          </a:solidFill>
                          <a:latin typeface="Calibri" panose="020F0502020204030204" pitchFamily="34" charset="0"/>
                        </a:rPr>
                        <a:t>проектов</a:t>
                      </a:r>
                      <a:r>
                        <a:rPr lang="ru-RU" sz="1200" b="0" baseline="0" dirty="0" smtClean="0">
                          <a:solidFill>
                            <a:srgbClr val="000099"/>
                          </a:solidFill>
                          <a:latin typeface="Calibri" panose="020F0502020204030204" pitchFamily="34" charset="0"/>
                        </a:rPr>
                        <a:t> </a:t>
                      </a:r>
                      <a:r>
                        <a:rPr lang="ru-RU" sz="1200" b="0" dirty="0" smtClean="0">
                          <a:solidFill>
                            <a:srgbClr val="000099"/>
                          </a:solidFill>
                          <a:latin typeface="Calibri" panose="020F0502020204030204" pitchFamily="34" charset="0"/>
                        </a:rPr>
                        <a:t>методических</a:t>
                      </a:r>
                      <a:r>
                        <a:rPr lang="ru-RU" sz="1200" b="0" baseline="0" dirty="0" smtClean="0">
                          <a:solidFill>
                            <a:srgbClr val="000099"/>
                          </a:solidFill>
                          <a:latin typeface="Calibri" panose="020F0502020204030204" pitchFamily="34" charset="0"/>
                        </a:rPr>
                        <a:t> рекомендаций</a:t>
                      </a:r>
                      <a:r>
                        <a:rPr lang="ru-RU" sz="1200" b="0" dirty="0" smtClean="0">
                          <a:solidFill>
                            <a:srgbClr val="000099"/>
                          </a:solidFill>
                          <a:latin typeface="Calibri" panose="020F0502020204030204" pitchFamily="34" charset="0"/>
                        </a:rPr>
                        <a:t> по ГИА-11</a:t>
                      </a:r>
                      <a:r>
                        <a:rPr lang="ru-RU" sz="1200" b="0" baseline="0" dirty="0" smtClean="0">
                          <a:solidFill>
                            <a:srgbClr val="000099"/>
                          </a:solidFill>
                          <a:latin typeface="Calibri" panose="020F0502020204030204" pitchFamily="34" charset="0"/>
                        </a:rPr>
                        <a:t> </a:t>
                      </a:r>
                      <a:r>
                        <a:rPr lang="ru-RU" sz="1200" b="0" dirty="0" smtClean="0">
                          <a:solidFill>
                            <a:srgbClr val="000099"/>
                          </a:solidFill>
                          <a:latin typeface="Calibri" panose="020F0502020204030204" pitchFamily="34" charset="0"/>
                        </a:rPr>
                        <a:t>(в режиме рецензирования) в ОИВ для обсуждения </a:t>
                      </a:r>
                      <a:r>
                        <a:rPr lang="ru-RU" sz="1200" b="1" dirty="0" smtClean="0">
                          <a:solidFill>
                            <a:srgbClr val="000099"/>
                          </a:solidFill>
                          <a:latin typeface="Calibri" panose="020F0502020204030204" pitchFamily="34" charset="0"/>
                        </a:rPr>
                        <a:t>до 31.10.2016</a:t>
                      </a:r>
                    </a:p>
                  </a:txBody>
                  <a:tcPr marT="43839" marB="43839">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648072">
                <a:tc>
                  <a:txBody>
                    <a:bodyPr/>
                    <a:lstStyle/>
                    <a:p>
                      <a:r>
                        <a:rPr lang="ru-RU" sz="1200" dirty="0" smtClean="0">
                          <a:solidFill>
                            <a:srgbClr val="000099"/>
                          </a:solidFill>
                          <a:latin typeface="Calibri" panose="020F0502020204030204" pitchFamily="34" charset="0"/>
                        </a:rPr>
                        <a:t>31 октября 2016 года</a:t>
                      </a:r>
                      <a:endParaRPr lang="ru-RU" sz="1200" b="0" dirty="0">
                        <a:solidFill>
                          <a:srgbClr val="000099"/>
                        </a:solidFill>
                        <a:latin typeface="Calibri" panose="020F0502020204030204" pitchFamily="34" charset="0"/>
                      </a:endParaRPr>
                    </a:p>
                  </a:txBody>
                  <a:tcPr marT="43839" marB="43839"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99"/>
                          </a:solidFill>
                          <a:latin typeface="Calibri" panose="020F0502020204030204" pitchFamily="34" charset="0"/>
                        </a:rPr>
                        <a:t>сбор предложений (замечаний)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99"/>
                          </a:solidFill>
                          <a:latin typeface="Calibri" panose="020F0502020204030204" pitchFamily="34" charset="0"/>
                        </a:rPr>
                        <a:t>к проектам методических рекомендаций</a:t>
                      </a:r>
                    </a:p>
                  </a:txBody>
                  <a:tcPr marT="43839" marB="43839">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r h="964463">
                <a:tc>
                  <a:txBody>
                    <a:bodyPr/>
                    <a:lstStyle/>
                    <a:p>
                      <a:r>
                        <a:rPr lang="ru-RU" sz="1200" dirty="0" smtClean="0">
                          <a:solidFill>
                            <a:srgbClr val="000099"/>
                          </a:solidFill>
                          <a:latin typeface="Calibri" panose="020F0502020204030204" pitchFamily="34" charset="0"/>
                        </a:rPr>
                        <a:t>до 1 декабря 2016 года</a:t>
                      </a:r>
                      <a:endParaRPr lang="ru-RU" sz="1200" b="0" dirty="0">
                        <a:solidFill>
                          <a:srgbClr val="000099"/>
                        </a:solidFill>
                        <a:latin typeface="Calibri" panose="020F0502020204030204" pitchFamily="34" charset="0"/>
                      </a:endParaRPr>
                    </a:p>
                  </a:txBody>
                  <a:tcPr marT="43839" marB="43839"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99"/>
                          </a:solidFill>
                          <a:latin typeface="Calibri" panose="020F0502020204030204" pitchFamily="34" charset="0"/>
                        </a:rPr>
                        <a:t>направление уточненных редакций методических рекомендаций по ГИА-9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99"/>
                          </a:solidFill>
                          <a:latin typeface="Calibri" panose="020F0502020204030204" pitchFamily="34" charset="0"/>
                        </a:rPr>
                        <a:t>и ГИА-11 в регионы</a:t>
                      </a:r>
                    </a:p>
                  </a:txBody>
                  <a:tcPr marT="43839" marB="43839">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4" y="1597562"/>
            <a:ext cx="2376264" cy="319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4296" y="1597562"/>
            <a:ext cx="2381250" cy="3160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1292"/>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348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48791"/>
            <a:ext cx="7740352" cy="523220"/>
          </a:xfrm>
          <a:prstGeom prst="rect">
            <a:avLst/>
          </a:prstGeom>
        </p:spPr>
        <p:txBody>
          <a:bodyPr wrap="square">
            <a:spAutoFit/>
          </a:bodyPr>
          <a:lstStyle/>
          <a:p>
            <a:pPr algn="ctr"/>
            <a:r>
              <a:rPr lang="ru-RU" sz="2800" b="1" dirty="0" smtClean="0">
                <a:solidFill>
                  <a:srgbClr val="000099"/>
                </a:solidFill>
                <a:cs typeface="Times New Roman" panose="02020603050405020304" pitchFamily="18" charset="0"/>
              </a:rPr>
              <a:t>Методические рекомендации</a:t>
            </a:r>
            <a:endParaRPr lang="ru-RU" sz="2800" b="1" dirty="0">
              <a:solidFill>
                <a:srgbClr val="000099"/>
              </a:solidFill>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939033534"/>
              </p:ext>
            </p:extLst>
          </p:nvPr>
        </p:nvGraphicFramePr>
        <p:xfrm>
          <a:off x="1433404" y="915566"/>
          <a:ext cx="7024439" cy="364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Afanaseva\Desktop\сам.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132" y="33923"/>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480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145"/>
            <a:ext cx="7456487" cy="523220"/>
          </a:xfrm>
          <a:prstGeom prst="rect">
            <a:avLst/>
          </a:prstGeom>
        </p:spPr>
        <p:txBody>
          <a:bodyPr wrap="square">
            <a:spAutoFit/>
          </a:bodyPr>
          <a:lstStyle/>
          <a:p>
            <a:r>
              <a:rPr lang="ru-RU" sz="2800" b="1" dirty="0" smtClean="0">
                <a:solidFill>
                  <a:srgbClr val="000099"/>
                </a:solidFill>
                <a:latin typeface="Calibri" panose="020F0502020204030204" pitchFamily="34" charset="0"/>
              </a:rPr>
              <a:t>Методические рекомендации в 2017 году</a:t>
            </a:r>
            <a:endParaRPr lang="ru-RU" sz="2800" b="1" dirty="0">
              <a:solidFill>
                <a:srgbClr val="000099"/>
              </a:solidFill>
              <a:latin typeface="Calibri" panose="020F0502020204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083962724"/>
              </p:ext>
            </p:extLst>
          </p:nvPr>
        </p:nvGraphicFramePr>
        <p:xfrm>
          <a:off x="1043608" y="1059582"/>
          <a:ext cx="7416824" cy="3132826"/>
        </p:xfrm>
        <a:graphic>
          <a:graphicData uri="http://schemas.openxmlformats.org/drawingml/2006/table">
            <a:tbl>
              <a:tblPr firstRow="1" firstCol="1" bandRow="1"/>
              <a:tblGrid>
                <a:gridCol w="7416824"/>
              </a:tblGrid>
              <a:tr h="390549">
                <a:tc>
                  <a:txBody>
                    <a:bodyPr/>
                    <a:lstStyle/>
                    <a:p>
                      <a:pPr>
                        <a:lnSpc>
                          <a:spcPct val="115000"/>
                        </a:lnSpc>
                        <a:spcAft>
                          <a:spcPts val="0"/>
                        </a:spcAft>
                      </a:pPr>
                      <a:r>
                        <a:rPr lang="ru-RU" sz="1500" b="1" dirty="0">
                          <a:solidFill>
                            <a:srgbClr val="000099"/>
                          </a:solidFill>
                          <a:effectLst/>
                          <a:latin typeface="Cambria" panose="02040503050406030204" pitchFamily="18" charset="0"/>
                          <a:ea typeface="Calibri"/>
                          <a:cs typeface="Times New Roman"/>
                        </a:rPr>
                        <a:t> </a:t>
                      </a: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r>
              <a:tr h="438001">
                <a:tc>
                  <a:txBody>
                    <a:bodyPr/>
                    <a:lstStyle/>
                    <a:p>
                      <a:pPr algn="l">
                        <a:lnSpc>
                          <a:spcPct val="115000"/>
                        </a:lnSpc>
                        <a:spcAft>
                          <a:spcPts val="0"/>
                        </a:spcAft>
                      </a:pPr>
                      <a:r>
                        <a:rPr lang="ru-RU" sz="1400" b="1" baseline="0" dirty="0" smtClean="0">
                          <a:solidFill>
                            <a:srgbClr val="000099"/>
                          </a:solidFill>
                          <a:effectLst/>
                          <a:latin typeface="Calibri" panose="020F0502020204030204" pitchFamily="34" charset="0"/>
                          <a:ea typeface="Calibri"/>
                          <a:cs typeface="Times New Roman" pitchFamily="18" charset="0"/>
                        </a:rPr>
                        <a:t>МР ПО ПОДГОТОВКЕ И ПРОВЕДЕНИЮ ЕГЭ В ППЭ</a:t>
                      </a:r>
                      <a:endParaRPr lang="ru-RU" sz="1400" b="1" baseline="0" dirty="0">
                        <a:solidFill>
                          <a:srgbClr val="000099"/>
                        </a:solidFill>
                        <a:effectLst/>
                        <a:latin typeface="Calibri" panose="020F0502020204030204" pitchFamily="34" charset="0"/>
                        <a:ea typeface="Calibri"/>
                        <a:cs typeface="Times New Roman"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499">
                <a:tc>
                  <a:txBody>
                    <a:bodyPr/>
                    <a:lstStyle/>
                    <a:p>
                      <a:pPr algn="l">
                        <a:lnSpc>
                          <a:spcPct val="115000"/>
                        </a:lnSpc>
                        <a:spcAft>
                          <a:spcPts val="0"/>
                        </a:spcAft>
                      </a:pPr>
                      <a:r>
                        <a:rPr lang="ru-RU" sz="1400" b="1" dirty="0" smtClean="0">
                          <a:solidFill>
                            <a:srgbClr val="000099"/>
                          </a:solidFill>
                          <a:effectLst/>
                          <a:latin typeface="Calibri" panose="020F0502020204030204" pitchFamily="34" charset="0"/>
                          <a:ea typeface="Calibri"/>
                          <a:cs typeface="Times New Roman" pitchFamily="18" charset="0"/>
                        </a:rPr>
                        <a:t>ПРАВИЛА ЗАПОЛНЕНИЯ БЛАНКОВ ЕГЭ</a:t>
                      </a:r>
                      <a:endParaRPr lang="ru-RU" sz="1400" b="1" dirty="0">
                        <a:solidFill>
                          <a:srgbClr val="000099"/>
                        </a:solidFill>
                        <a:effectLst/>
                        <a:latin typeface="Calibri" panose="020F0502020204030204" pitchFamily="34" charset="0"/>
                        <a:ea typeface="Calibri"/>
                        <a:cs typeface="Times New Roman"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41">
                <a:tc>
                  <a:txBody>
                    <a:bodyPr/>
                    <a:lstStyle/>
                    <a:p>
                      <a:pPr algn="l">
                        <a:lnSpc>
                          <a:spcPct val="115000"/>
                        </a:lnSpc>
                        <a:spcAft>
                          <a:spcPts val="0"/>
                        </a:spcAft>
                      </a:pPr>
                      <a:r>
                        <a:rPr lang="ru-RU" sz="1400" b="1" dirty="0" smtClean="0">
                          <a:solidFill>
                            <a:srgbClr val="000099"/>
                          </a:solidFill>
                          <a:effectLst/>
                          <a:latin typeface="Calibri" panose="020F0502020204030204" pitchFamily="34" charset="0"/>
                          <a:ea typeface="Calibri"/>
                          <a:cs typeface="Times New Roman" pitchFamily="18" charset="0"/>
                        </a:rPr>
                        <a:t>МР</a:t>
                      </a:r>
                      <a:r>
                        <a:rPr lang="ru-RU" sz="1400" b="1" baseline="0" dirty="0" smtClean="0">
                          <a:solidFill>
                            <a:srgbClr val="000099"/>
                          </a:solidFill>
                          <a:effectLst/>
                          <a:latin typeface="Calibri" panose="020F0502020204030204" pitchFamily="34" charset="0"/>
                          <a:ea typeface="Calibri"/>
                          <a:cs typeface="Times New Roman" pitchFamily="18" charset="0"/>
                        </a:rPr>
                        <a:t> ПО ПОДГОТОВКЕ , ПРОВЕДЕНИЮ И ОБРАБОТКЕ </a:t>
                      </a:r>
                      <a:r>
                        <a:rPr lang="ru-RU" sz="1400" b="1" dirty="0" smtClean="0">
                          <a:solidFill>
                            <a:srgbClr val="000099"/>
                          </a:solidFill>
                          <a:effectLst/>
                          <a:latin typeface="Calibri" panose="020F0502020204030204" pitchFamily="34" charset="0"/>
                          <a:ea typeface="Calibri"/>
                          <a:cs typeface="Times New Roman" pitchFamily="18" charset="0"/>
                        </a:rPr>
                        <a:t>МАТЕРИАЛОВ ЕГЭ В РЦОИ СУБЪЕКТОВ РФ</a:t>
                      </a:r>
                      <a:endParaRPr lang="ru-RU" sz="1400" b="1" dirty="0">
                        <a:solidFill>
                          <a:srgbClr val="000099"/>
                        </a:solidFill>
                        <a:effectLst/>
                        <a:latin typeface="Calibri" panose="020F0502020204030204" pitchFamily="34" charset="0"/>
                        <a:ea typeface="Calibri"/>
                        <a:cs typeface="Times New Roman"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5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b="1" dirty="0" smtClean="0">
                          <a:solidFill>
                            <a:srgbClr val="000099"/>
                          </a:solidFill>
                          <a:effectLst/>
                          <a:latin typeface="Calibri" panose="020F0502020204030204" pitchFamily="34" charset="0"/>
                          <a:ea typeface="Calibri"/>
                          <a:cs typeface="Times New Roman" pitchFamily="18" charset="0"/>
                        </a:rPr>
                        <a:t>СБОРНИК ФОРМ ДЛЯ ПРОВЕДЕНИЯ ГИА-11</a:t>
                      </a:r>
                    </a:p>
                  </a:txBody>
                  <a:tcPr marL="68580" marR="68580" marT="0" marB="0" anchor="ctr">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41">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b="1" dirty="0" smtClean="0">
                          <a:solidFill>
                            <a:srgbClr val="000099"/>
                          </a:solidFill>
                          <a:effectLst/>
                          <a:latin typeface="Calibri" panose="020F0502020204030204" pitchFamily="34" charset="0"/>
                          <a:ea typeface="Calibri"/>
                          <a:cs typeface="Times New Roman" pitchFamily="18" charset="0"/>
                        </a:rPr>
                        <a:t>МР ПО ОРГАНИЗАЦИИ ДОСТАВКИ ЭКЗАМЕНАЦИОННЫХ МАТЕРИАЛОВ В СУБЪЕКТЫ РОССИЙСКОЙ ФЕДЕРАЦИИ ДЛЯ ПРОВЕДЕНИЯ ГИА-11 В ФОРМЕ ЕГЭ</a:t>
                      </a:r>
                    </a:p>
                  </a:txBody>
                  <a:tcPr marL="68580" marR="68580" marT="0" marB="0" anchor="ctr">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54">
                <a:tc>
                  <a:txBody>
                    <a:bodyPr/>
                    <a:lstStyle/>
                    <a:p>
                      <a:pPr algn="l">
                        <a:lnSpc>
                          <a:spcPct val="115000"/>
                        </a:lnSpc>
                        <a:spcAft>
                          <a:spcPts val="0"/>
                        </a:spcAft>
                      </a:pPr>
                      <a:r>
                        <a:rPr lang="ru-RU" sz="1400" b="1" dirty="0" smtClean="0">
                          <a:solidFill>
                            <a:srgbClr val="000099"/>
                          </a:solidFill>
                          <a:effectLst/>
                          <a:latin typeface="Calibri" panose="020F0502020204030204" pitchFamily="34" charset="0"/>
                          <a:ea typeface="Calibri"/>
                          <a:cs typeface="Times New Roman"/>
                        </a:rPr>
                        <a:t>МР ПО ОСУЩЕСТВЛЕНИЮ ОБЩЕСТВЕННОГО НАБЛЮДЕНИЯ ПРИ ГИА-11</a:t>
                      </a:r>
                      <a:endParaRPr lang="ru-RU" sz="1400" b="1" dirty="0">
                        <a:solidFill>
                          <a:srgbClr val="000099"/>
                        </a:solidFill>
                        <a:effectLst/>
                        <a:latin typeface="Calibri" panose="020F0502020204030204" pitchFamily="34" charset="0"/>
                        <a:ea typeface="Calibri"/>
                        <a:cs typeface="Times New Roman"/>
                      </a:endParaRPr>
                    </a:p>
                  </a:txBody>
                  <a:tcPr marL="68580" marR="68580" marT="0" marB="0" anchor="ctr">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r>
            </a:tbl>
          </a:graphicData>
        </a:graphic>
      </p:graphicFrame>
      <p:pic>
        <p:nvPicPr>
          <p:cNvPr id="5"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52800"/>
            <a:ext cx="925897" cy="690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292"/>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11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145"/>
            <a:ext cx="7456487" cy="523220"/>
          </a:xfrm>
          <a:prstGeom prst="rect">
            <a:avLst/>
          </a:prstGeom>
        </p:spPr>
        <p:txBody>
          <a:bodyPr wrap="square">
            <a:spAutoFit/>
          </a:bodyPr>
          <a:lstStyle/>
          <a:p>
            <a:r>
              <a:rPr lang="ru-RU" sz="2800" b="1" dirty="0" smtClean="0">
                <a:solidFill>
                  <a:srgbClr val="000099"/>
                </a:solidFill>
                <a:latin typeface="Calibri" panose="020F0502020204030204" pitchFamily="34" charset="0"/>
              </a:rPr>
              <a:t>Методические рекомендации в 2017 году</a:t>
            </a:r>
            <a:endParaRPr lang="ru-RU" sz="2800" b="1" dirty="0">
              <a:solidFill>
                <a:srgbClr val="000099"/>
              </a:solidFill>
              <a:latin typeface="Calibri" panose="020F0502020204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291250151"/>
              </p:ext>
            </p:extLst>
          </p:nvPr>
        </p:nvGraphicFramePr>
        <p:xfrm>
          <a:off x="467544" y="1131590"/>
          <a:ext cx="8258047" cy="3133081"/>
        </p:xfrm>
        <a:graphic>
          <a:graphicData uri="http://schemas.openxmlformats.org/drawingml/2006/table">
            <a:tbl>
              <a:tblPr firstRow="1" firstCol="1" bandRow="1"/>
              <a:tblGrid>
                <a:gridCol w="8258047"/>
              </a:tblGrid>
              <a:tr h="390549">
                <a:tc>
                  <a:txBody>
                    <a:bodyPr/>
                    <a:lstStyle/>
                    <a:p>
                      <a:pPr>
                        <a:lnSpc>
                          <a:spcPct val="115000"/>
                        </a:lnSpc>
                        <a:spcAft>
                          <a:spcPts val="0"/>
                        </a:spcAft>
                      </a:pPr>
                      <a:r>
                        <a:rPr lang="ru-RU" sz="1500" b="1" dirty="0">
                          <a:solidFill>
                            <a:srgbClr val="000099"/>
                          </a:solidFill>
                          <a:effectLst/>
                          <a:latin typeface="Cambria" panose="02040503050406030204" pitchFamily="18" charset="0"/>
                          <a:ea typeface="Calibri"/>
                          <a:cs typeface="Times New Roman"/>
                        </a:rPr>
                        <a:t> </a:t>
                      </a: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r>
              <a:tr h="438001">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ОРГАНИЗАЦИИ СИСТЕМЫ ВИДЕОНАБЛЮДЕНИЯ ПРИ ПРОВЕДЕНИИ ГИА-11</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41">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РАЗРАБОТКЕ ПОЛОЖЕНИЯ О ГЭК СУБЪЕКТА РОССИЙСКОЙ ФЕДЕРАЦИИ ПО ПРОВЕДЕНИЮ ГИА-11</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41">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ФОРМИРОВАНИЮ И ОРГАНИЗАЦИИ РАБОТЫ ПК СУБЪЕКТА РОССИЙСКОЙ ФЕДЕРАЦИИ ПРИ ПРОВЕДЕНИИ ГИА-11</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54">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РАБОТЕ КК СУБЪЕКТА РОССИЙСКОЙ ФЕДЕРАЦИИ ПРИ ПРОВЕДЕНИИ ГИА-11</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54">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ОРГАНИЗАЦИИ И ПРОВЕДЕНИЮ ЕГЭ И ОГЭ ДЛЯ ЛИЦ С ОВЗ</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54">
                <a:tc>
                  <a:txBody>
                    <a:bodyPr/>
                    <a:lstStyle/>
                    <a:p>
                      <a:r>
                        <a:rPr lang="ru-RU" sz="1400" b="1" dirty="0" smtClean="0">
                          <a:solidFill>
                            <a:srgbClr val="000099"/>
                          </a:solidFill>
                          <a:latin typeface="+mn-lt"/>
                          <a:cs typeface="Times New Roman" pitchFamily="18" charset="0"/>
                        </a:rPr>
                        <a:t>МР ПО ПРОВЕДЕНИЮ ГИА-11 ПО ВСЕМ УЧЕБНЫМ ПРЕДМЕТАМ В ФОРМЕ ГВЭ (ПИСЬМЕННАЯ ФОРМА)</a:t>
                      </a:r>
                      <a:endParaRPr lang="ru-RU" sz="1400" b="1" dirty="0">
                        <a:solidFill>
                          <a:srgbClr val="000099"/>
                        </a:solidFill>
                        <a:latin typeface="+mn-lt"/>
                        <a:cs typeface="Times New Roman"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r>
            </a:tbl>
          </a:graphicData>
        </a:graphic>
      </p:graphicFrame>
      <p:pic>
        <p:nvPicPr>
          <p:cNvPr id="5"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292"/>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325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145"/>
            <a:ext cx="7456487" cy="523220"/>
          </a:xfrm>
          <a:prstGeom prst="rect">
            <a:avLst/>
          </a:prstGeom>
        </p:spPr>
        <p:txBody>
          <a:bodyPr wrap="square">
            <a:spAutoFit/>
          </a:bodyPr>
          <a:lstStyle/>
          <a:p>
            <a:r>
              <a:rPr lang="ru-RU" sz="2800" b="1" dirty="0" smtClean="0">
                <a:solidFill>
                  <a:srgbClr val="000099"/>
                </a:solidFill>
                <a:latin typeface="Calibri" panose="020F0502020204030204" pitchFamily="34" charset="0"/>
              </a:rPr>
              <a:t>Методические рекомендации в 2017 году</a:t>
            </a:r>
            <a:endParaRPr lang="ru-RU" sz="2800" b="1" dirty="0">
              <a:solidFill>
                <a:srgbClr val="000099"/>
              </a:solidFill>
              <a:latin typeface="Calibri" panose="020F0502020204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532220800"/>
              </p:ext>
            </p:extLst>
          </p:nvPr>
        </p:nvGraphicFramePr>
        <p:xfrm>
          <a:off x="755576" y="987574"/>
          <a:ext cx="7825999" cy="3165366"/>
        </p:xfrm>
        <a:graphic>
          <a:graphicData uri="http://schemas.openxmlformats.org/drawingml/2006/table">
            <a:tbl>
              <a:tblPr firstRow="1" firstCol="1" bandRow="1"/>
              <a:tblGrid>
                <a:gridCol w="7825999"/>
              </a:tblGrid>
              <a:tr h="390549">
                <a:tc>
                  <a:txBody>
                    <a:bodyPr/>
                    <a:lstStyle/>
                    <a:p>
                      <a:pPr>
                        <a:lnSpc>
                          <a:spcPct val="115000"/>
                        </a:lnSpc>
                        <a:spcAft>
                          <a:spcPts val="0"/>
                        </a:spcAft>
                      </a:pPr>
                      <a:r>
                        <a:rPr lang="ru-RU" sz="1500" b="1" dirty="0">
                          <a:solidFill>
                            <a:srgbClr val="000099"/>
                          </a:solidFill>
                          <a:effectLst/>
                          <a:latin typeface="Cambria" panose="02040503050406030204" pitchFamily="18" charset="0"/>
                          <a:ea typeface="Calibri"/>
                          <a:cs typeface="Times New Roman"/>
                        </a:rPr>
                        <a:t> </a:t>
                      </a: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1">
                        <a:lumMod val="40000"/>
                        <a:lumOff val="60000"/>
                      </a:schemeClr>
                    </a:solidFill>
                  </a:tcPr>
                </a:tc>
              </a:tr>
              <a:tr h="470541">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ПРОВЕДЕНИЮ ГИА-11 ПО ВСЕМ УЧЕБНЫМ ПРЕДМЕТАМ В ФОРМЕ ГВЭ (УСТНАЯ ФОРМА)</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499">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ПОДГОТОВКЕ И ПРОВЕДЕНИЮ ГИА-9 В ФОРМЕ ОГЭ</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41">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ПРОВЕДЕНИЮ ГИА-9 ПО ВСЕМ УЧЕБНЫМ ПРЕДМЕТАМ В ФОРМЕ ГВЭ (ПИСЬМЕННАЯ ФОРМА)</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0541">
                <a:tc>
                  <a:txBody>
                    <a:bodyPr/>
                    <a:lstStyle/>
                    <a:p>
                      <a:pPr>
                        <a:lnSpc>
                          <a:spcPct val="115000"/>
                        </a:lnSpc>
                        <a:spcAft>
                          <a:spcPts val="0"/>
                        </a:spcAft>
                      </a:pPr>
                      <a:r>
                        <a:rPr lang="ru-RU" sz="1400" b="1" dirty="0" smtClean="0">
                          <a:solidFill>
                            <a:srgbClr val="000099"/>
                          </a:solidFill>
                          <a:effectLst/>
                          <a:latin typeface="+mn-lt"/>
                          <a:ea typeface="Calibri"/>
                          <a:cs typeface="Times New Roman"/>
                        </a:rPr>
                        <a:t>МР ПО ПРОВЕДЕНИЮ ГИА-9 ПО ВСЕМ УЧЕБНЫМ ПРЕДМЕТАМ В ФОРМЕ ГВЭ  (УСТНАЯ ФОРМА)</a:t>
                      </a:r>
                      <a:endParaRPr lang="ru-RU" sz="1400" b="1" dirty="0">
                        <a:solidFill>
                          <a:srgbClr val="000099"/>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54">
                <a:tc>
                  <a:txBody>
                    <a:bodyPr/>
                    <a:lstStyle/>
                    <a:p>
                      <a:pPr>
                        <a:lnSpc>
                          <a:spcPct val="115000"/>
                        </a:lnSpc>
                        <a:spcAft>
                          <a:spcPts val="0"/>
                        </a:spcAft>
                      </a:pPr>
                      <a:r>
                        <a:rPr lang="ru-RU" sz="1400" b="1" dirty="0" smtClean="0">
                          <a:solidFill>
                            <a:srgbClr val="FF0000"/>
                          </a:solidFill>
                          <a:effectLst/>
                          <a:latin typeface="+mn-lt"/>
                          <a:ea typeface="Calibri"/>
                          <a:cs typeface="Times New Roman"/>
                        </a:rPr>
                        <a:t>МР ПО ПОДГОТОВКЕ И ПРОВЕДЕНИЮ ГВЭ В ППЭ (АВТОМАТИЗАЦИЯ)</a:t>
                      </a:r>
                      <a:endParaRPr lang="ru-RU" sz="1400" b="1" dirty="0">
                        <a:solidFill>
                          <a:srgbClr val="FF0000"/>
                        </a:solidFill>
                        <a:effectLst/>
                        <a:latin typeface="+mn-lt"/>
                        <a:ea typeface="Calibri"/>
                        <a:cs typeface="Times New Roman"/>
                      </a:endParaRPr>
                    </a:p>
                  </a:txBody>
                  <a:tcPr marL="68580" marR="68580" marT="0" marB="0">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7754">
                <a:tc>
                  <a:txBody>
                    <a:bodyPr/>
                    <a:lstStyle/>
                    <a:p>
                      <a:r>
                        <a:rPr lang="ru-RU" sz="1400" b="1" kern="1200" dirty="0" smtClean="0">
                          <a:solidFill>
                            <a:srgbClr val="000099"/>
                          </a:solidFill>
                          <a:effectLst/>
                          <a:latin typeface="+mn-lt"/>
                          <a:ea typeface="+mn-ea"/>
                          <a:cs typeface="Times New Roman" pitchFamily="18" charset="0"/>
                        </a:rPr>
                        <a:t>МЕТОДИЧЕСКИЕ РЕКОМЕНДАЦИИ ПО ОРГАНИЗАЦИИ И ПРОВЕДЕНИЮ ЕГЭ В ЗОО</a:t>
                      </a:r>
                      <a:endParaRPr lang="ru-RU" sz="1400" b="1" dirty="0">
                        <a:solidFill>
                          <a:srgbClr val="000099"/>
                        </a:solidFill>
                        <a:latin typeface="+mn-lt"/>
                        <a:cs typeface="Times New Roman" pitchFamily="18" charset="0"/>
                      </a:endParaRPr>
                    </a:p>
                  </a:txBody>
                  <a:tcPr marL="68580" marR="68580" marT="0" marB="0" anchor="ctr">
                    <a:lnL w="9525"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tcPr>
                </a:tc>
              </a:tr>
            </a:tbl>
          </a:graphicData>
        </a:graphic>
      </p:graphicFrame>
      <p:pic>
        <p:nvPicPr>
          <p:cNvPr id="5"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1292"/>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435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155145"/>
            <a:ext cx="7456487" cy="954107"/>
          </a:xfrm>
          <a:prstGeom prst="rect">
            <a:avLst/>
          </a:prstGeom>
        </p:spPr>
        <p:txBody>
          <a:bodyPr wrap="square">
            <a:spAutoFit/>
          </a:bodyPr>
          <a:lstStyle/>
          <a:p>
            <a:pPr algn="ctr"/>
            <a:r>
              <a:rPr lang="ru-RU" sz="2800" b="1" dirty="0" smtClean="0">
                <a:solidFill>
                  <a:srgbClr val="000099"/>
                </a:solidFill>
                <a:latin typeface="Calibri" panose="020F0502020204030204" pitchFamily="34" charset="0"/>
              </a:rPr>
              <a:t>Проведение родительских собраний </a:t>
            </a:r>
          </a:p>
          <a:p>
            <a:pPr algn="ctr"/>
            <a:r>
              <a:rPr lang="ru-RU" sz="2800" b="1" dirty="0" smtClean="0">
                <a:solidFill>
                  <a:srgbClr val="000099"/>
                </a:solidFill>
                <a:latin typeface="Calibri" panose="020F0502020204030204" pitchFamily="34" charset="0"/>
              </a:rPr>
              <a:t>и классных часов  </a:t>
            </a:r>
            <a:endParaRPr lang="ru-RU" sz="2800" b="1" dirty="0">
              <a:solidFill>
                <a:srgbClr val="000099"/>
              </a:solidFill>
              <a:latin typeface="Calibri" panose="020F0502020204030204" pitchFamily="34" charset="0"/>
            </a:endParaRPr>
          </a:p>
        </p:txBody>
      </p:sp>
      <p:pic>
        <p:nvPicPr>
          <p:cNvPr id="5" name="Picture 2" descr="C:\Users\Afanaseva\Desktop\сам.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67576"/>
            <a:ext cx="864096" cy="644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4824" y="1109252"/>
            <a:ext cx="8248575" cy="4801314"/>
          </a:xfrm>
          <a:prstGeom prst="rect">
            <a:avLst/>
          </a:prstGeom>
          <a:noFill/>
        </p:spPr>
        <p:txBody>
          <a:bodyPr wrap="square" rtlCol="0">
            <a:spAutoFit/>
          </a:bodyPr>
          <a:lstStyle/>
          <a:p>
            <a:endParaRPr lang="ru-RU" dirty="0" smtClean="0"/>
          </a:p>
          <a:p>
            <a:endParaRPr lang="ru-RU" dirty="0"/>
          </a:p>
          <a:p>
            <a:endParaRPr lang="ru-RU" dirty="0" smtClean="0"/>
          </a:p>
          <a:p>
            <a:endParaRPr lang="ru-RU" dirty="0"/>
          </a:p>
          <a:p>
            <a:endParaRPr lang="ru-RU" dirty="0" smtClean="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a:solidFill>
                <a:srgbClr val="000099"/>
              </a:solidFill>
              <a:effectLst>
                <a:outerShdw blurRad="38100" dist="38100" dir="2700000" algn="tl">
                  <a:srgbClr val="000000">
                    <a:alpha val="43137"/>
                  </a:srgbClr>
                </a:outerShdw>
              </a:effectLst>
            </a:endParaRPr>
          </a:p>
          <a:p>
            <a:endParaRPr lang="ru-RU" dirty="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smtClean="0">
              <a:solidFill>
                <a:srgbClr val="000099"/>
              </a:solidFill>
              <a:effectLst>
                <a:outerShdw blurRad="38100" dist="38100" dir="2700000" algn="tl">
                  <a:srgbClr val="000000">
                    <a:alpha val="43137"/>
                  </a:srgbClr>
                </a:outerShdw>
              </a:effectLst>
            </a:endParaRPr>
          </a:p>
          <a:p>
            <a:endParaRPr lang="ru-RU" dirty="0" smtClean="0"/>
          </a:p>
          <a:p>
            <a:pPr marL="285750" indent="-285750">
              <a:buFontTx/>
              <a:buChar char="-"/>
            </a:pPr>
            <a:endParaRPr lang="ru-RU" dirty="0" smtClean="0"/>
          </a:p>
          <a:p>
            <a:pPr marL="285750" indent="-285750">
              <a:buFontTx/>
              <a:buChar char="-"/>
            </a:pPr>
            <a:endParaRPr lang="ru-RU" dirty="0" smtClean="0"/>
          </a:p>
          <a:p>
            <a:endParaRPr lang="ru-RU" dirty="0"/>
          </a:p>
        </p:txBody>
      </p:sp>
      <p:sp>
        <p:nvSpPr>
          <p:cNvPr id="8" name="Скругленный прямоугольник 7"/>
          <p:cNvSpPr/>
          <p:nvPr/>
        </p:nvSpPr>
        <p:spPr>
          <a:xfrm>
            <a:off x="740768" y="1126794"/>
            <a:ext cx="7848872" cy="65286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000099"/>
                </a:solidFill>
                <a:effectLst>
                  <a:outerShdw blurRad="38100" dist="38100" dir="2700000" algn="tl">
                    <a:srgbClr val="000000">
                      <a:alpha val="43137"/>
                    </a:srgbClr>
                  </a:outerShdw>
                </a:effectLst>
              </a:rPr>
              <a:t>Места, сроки и порядок подачи заявления на участие в итоговом сочинении (изложении) и ГИА</a:t>
            </a:r>
          </a:p>
        </p:txBody>
      </p:sp>
      <p:sp>
        <p:nvSpPr>
          <p:cNvPr id="9" name="Скругленный прямоугольник 8"/>
          <p:cNvSpPr/>
          <p:nvPr/>
        </p:nvSpPr>
        <p:spPr>
          <a:xfrm>
            <a:off x="771680" y="1923678"/>
            <a:ext cx="7848872" cy="50405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000099"/>
                </a:solidFill>
                <a:effectLst>
                  <a:outerShdw blurRad="38100" dist="38100" dir="2700000" algn="tl">
                    <a:srgbClr val="000000">
                      <a:alpha val="43137"/>
                    </a:srgbClr>
                  </a:outerShdw>
                </a:effectLst>
              </a:rPr>
              <a:t>Порядок проведения итогового сочинения (изложения) и ГИА</a:t>
            </a:r>
          </a:p>
        </p:txBody>
      </p:sp>
      <p:sp>
        <p:nvSpPr>
          <p:cNvPr id="10" name="Скругленный прямоугольник 9"/>
          <p:cNvSpPr/>
          <p:nvPr/>
        </p:nvSpPr>
        <p:spPr>
          <a:xfrm>
            <a:off x="740768" y="2571750"/>
            <a:ext cx="7882780" cy="62997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000099"/>
                </a:solidFill>
                <a:effectLst>
                  <a:outerShdw blurRad="38100" dist="38100" dir="2700000" algn="tl">
                    <a:srgbClr val="000000">
                      <a:alpha val="43137"/>
                    </a:srgbClr>
                  </a:outerShdw>
                </a:effectLst>
              </a:rPr>
              <a:t>Выбор предметов на прохождение ГИА, в том числе по математике профильного и базового уровней</a:t>
            </a:r>
          </a:p>
        </p:txBody>
      </p:sp>
      <p:sp>
        <p:nvSpPr>
          <p:cNvPr id="11" name="Скругленный прямоугольник 10"/>
          <p:cNvSpPr/>
          <p:nvPr/>
        </p:nvSpPr>
        <p:spPr>
          <a:xfrm>
            <a:off x="740768" y="3363839"/>
            <a:ext cx="7882780" cy="64807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000099"/>
                </a:solidFill>
                <a:effectLst>
                  <a:outerShdw blurRad="38100" dist="38100" dir="2700000" algn="tl">
                    <a:srgbClr val="000000">
                      <a:alpha val="43137"/>
                    </a:srgbClr>
                  </a:outerShdw>
                </a:effectLst>
              </a:rPr>
              <a:t>Перечень запрещенных и допустимых средств в пункте проведения экзамена</a:t>
            </a:r>
          </a:p>
        </p:txBody>
      </p:sp>
      <p:sp>
        <p:nvSpPr>
          <p:cNvPr id="12" name="Скругленный прямоугольник 11"/>
          <p:cNvSpPr/>
          <p:nvPr/>
        </p:nvSpPr>
        <p:spPr>
          <a:xfrm>
            <a:off x="774676" y="4155926"/>
            <a:ext cx="7848872" cy="57606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rgbClr val="000099"/>
              </a:solidFill>
              <a:effectLst>
                <a:outerShdw blurRad="38100" dist="38100" dir="2700000" algn="tl">
                  <a:srgbClr val="000000">
                    <a:alpha val="43137"/>
                  </a:srgbClr>
                </a:outerShdw>
              </a:effectLst>
            </a:endParaRPr>
          </a:p>
          <a:p>
            <a:r>
              <a:rPr lang="ru-RU" b="1" dirty="0" smtClean="0">
                <a:solidFill>
                  <a:srgbClr val="000099"/>
                </a:solidFill>
                <a:effectLst>
                  <a:outerShdw blurRad="38100" dist="38100" dir="2700000" algn="tl">
                    <a:srgbClr val="000000">
                      <a:alpha val="43137"/>
                    </a:srgbClr>
                  </a:outerShdw>
                </a:effectLst>
              </a:rPr>
              <a:t>Процедуры </a:t>
            </a:r>
            <a:r>
              <a:rPr lang="ru-RU" b="1" dirty="0">
                <a:solidFill>
                  <a:srgbClr val="000099"/>
                </a:solidFill>
                <a:effectLst>
                  <a:outerShdw blurRad="38100" dist="38100" dir="2700000" algn="tl">
                    <a:srgbClr val="000000">
                      <a:alpha val="43137"/>
                    </a:srgbClr>
                  </a:outerShdw>
                </a:effectLst>
              </a:rPr>
              <a:t>завершения экзамена по уважительной причине и удаления с экзамена</a:t>
            </a:r>
          </a:p>
          <a:p>
            <a:r>
              <a:rPr lang="ru-RU" b="1" dirty="0">
                <a:solidFill>
                  <a:srgbClr val="000099"/>
                </a:solidFill>
                <a:effectLst>
                  <a:outerShdw blurRad="38100" dist="38100" dir="2700000" algn="tl">
                    <a:srgbClr val="000000">
                      <a:alpha val="43137"/>
                    </a:srgbClr>
                  </a:outerShdw>
                </a:effectLst>
              </a:rPr>
              <a:t> </a:t>
            </a: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2" y="14095"/>
            <a:ext cx="9192896" cy="51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732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4913</TotalTime>
  <Words>2678</Words>
  <Application>Microsoft Office PowerPoint</Application>
  <PresentationFormat>Экран (16:9)</PresentationFormat>
  <Paragraphs>418</Paragraphs>
  <Slides>30</Slides>
  <Notes>9</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Тема Office</vt:lpstr>
      <vt:lpstr>10_Тема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lpstr> </vt:lpstr>
      <vt:lpstr>Тематические направления итогового сочинения  в 2016-2017 учебном году</vt:lpstr>
      <vt:lpstr> </vt:lpstr>
      <vt:lpstr> </vt:lpstr>
      <vt:lpstr>Презентация PowerPoint</vt:lpstr>
      <vt:lpstr>Участники изложения</vt:lpstr>
      <vt:lpstr>Регистрация для участия в итоговом сочинении (изложении)</vt:lpstr>
      <vt:lpstr>Сроки и продолжительность итогового сочинения (изложения)</vt:lpstr>
      <vt:lpstr>Организация проведения сочинения (изложения)</vt:lpstr>
      <vt:lpstr>При проведении сочинения (изложения)</vt:lpstr>
      <vt:lpstr>Проверка итоговых сочинений (изложений)</vt:lpstr>
      <vt:lpstr>Обработка результатов итогового сочинения (изложения)</vt:lpstr>
      <vt:lpstr>Повторный допуск к сдаче итогового сочинения (изложения)</vt:lpstr>
      <vt:lpstr>Проведение повторной проверки итогового сочинения (изложения)</vt:lpstr>
      <vt:lpstr>Срок действия результатов итогового сочинения</vt:lpstr>
      <vt:lpstr>Порядок взаимодействия при передаче тем итоговых сочинений и текстов итоговых изложений</vt:lpstr>
      <vt:lpstr>Актуальная информация для организации проведения итогового сочинения (изложения)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Зиганшина</dc:creator>
  <cp:lastModifiedBy>Зиганшина</cp:lastModifiedBy>
  <cp:revision>530</cp:revision>
  <cp:lastPrinted>2016-11-09T16:09:53Z</cp:lastPrinted>
  <dcterms:created xsi:type="dcterms:W3CDTF">2015-01-19T04:26:58Z</dcterms:created>
  <dcterms:modified xsi:type="dcterms:W3CDTF">2016-11-10T09:37:57Z</dcterms:modified>
</cp:coreProperties>
</file>