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96" r:id="rId2"/>
  </p:sldMasterIdLst>
  <p:notesMasterIdLst>
    <p:notesMasterId r:id="rId49"/>
  </p:notesMasterIdLst>
  <p:handoutMasterIdLst>
    <p:handoutMasterId r:id="rId50"/>
  </p:handoutMasterIdLst>
  <p:sldIdLst>
    <p:sldId id="256" r:id="rId3"/>
    <p:sldId id="336" r:id="rId4"/>
    <p:sldId id="337" r:id="rId5"/>
    <p:sldId id="258" r:id="rId6"/>
    <p:sldId id="293" r:id="rId7"/>
    <p:sldId id="280" r:id="rId8"/>
    <p:sldId id="259" r:id="rId9"/>
    <p:sldId id="260" r:id="rId10"/>
    <p:sldId id="304" r:id="rId11"/>
    <p:sldId id="305" r:id="rId12"/>
    <p:sldId id="316" r:id="rId13"/>
    <p:sldId id="306" r:id="rId14"/>
    <p:sldId id="308" r:id="rId15"/>
    <p:sldId id="262" r:id="rId16"/>
    <p:sldId id="263" r:id="rId17"/>
    <p:sldId id="264" r:id="rId18"/>
    <p:sldId id="310" r:id="rId19"/>
    <p:sldId id="311" r:id="rId20"/>
    <p:sldId id="267" r:id="rId21"/>
    <p:sldId id="317" r:id="rId22"/>
    <p:sldId id="318" r:id="rId23"/>
    <p:sldId id="319" r:id="rId24"/>
    <p:sldId id="340" r:id="rId25"/>
    <p:sldId id="344" r:id="rId26"/>
    <p:sldId id="339" r:id="rId27"/>
    <p:sldId id="342" r:id="rId28"/>
    <p:sldId id="341" r:id="rId29"/>
    <p:sldId id="343" r:id="rId30"/>
    <p:sldId id="268" r:id="rId31"/>
    <p:sldId id="295" r:id="rId32"/>
    <p:sldId id="296" r:id="rId33"/>
    <p:sldId id="321" r:id="rId34"/>
    <p:sldId id="338" r:id="rId35"/>
    <p:sldId id="323" r:id="rId36"/>
    <p:sldId id="324" r:id="rId37"/>
    <p:sldId id="274" r:id="rId38"/>
    <p:sldId id="325" r:id="rId39"/>
    <p:sldId id="326" r:id="rId40"/>
    <p:sldId id="327" r:id="rId41"/>
    <p:sldId id="328" r:id="rId42"/>
    <p:sldId id="329" r:id="rId43"/>
    <p:sldId id="299" r:id="rId44"/>
    <p:sldId id="283" r:id="rId45"/>
    <p:sldId id="330" r:id="rId46"/>
    <p:sldId id="331" r:id="rId47"/>
    <p:sldId id="279" r:id="rId48"/>
  </p:sldIdLst>
  <p:sldSz cx="9144000" cy="5143500" type="screen16x9"/>
  <p:notesSz cx="6858000" cy="9144000"/>
  <p:embeddedFontLst>
    <p:embeddedFont>
      <p:font typeface="PT Sans Caption" panose="020B0604020202020204" charset="-52"/>
      <p:regular r:id="rId51"/>
      <p:bold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PT Sans" panose="020B0604020202020204" charset="-52"/>
      <p:regular r:id="rId57"/>
      <p:bold r:id="rId58"/>
      <p:italic r:id="rId59"/>
      <p:boldItalic r:id="rId60"/>
    </p:embeddedFont>
    <p:embeddedFont>
      <p:font typeface="Verdana" panose="020B0604030504040204" pitchFamily="34" charset="0"/>
      <p:regular r:id="rId61"/>
      <p:bold r:id="rId62"/>
      <p:italic r:id="rId63"/>
      <p:boldItalic r:id="rId6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A66F"/>
    <a:srgbClr val="417CBD"/>
    <a:srgbClr val="AA6EB6"/>
    <a:srgbClr val="8F4E9C"/>
    <a:srgbClr val="0BAF4D"/>
    <a:srgbClr val="EF3F3E"/>
    <a:srgbClr val="099542"/>
    <a:srgbClr val="069EDB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314" autoAdjust="0"/>
  </p:normalViewPr>
  <p:slideViewPr>
    <p:cSldViewPr>
      <p:cViewPr>
        <p:scale>
          <a:sx n="100" d="100"/>
          <a:sy n="100" d="100"/>
        </p:scale>
        <p:origin x="-1932" y="-77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82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handoutMaster" Target="handoutMasters/handoutMaster1.xml"/><Relationship Id="rId55" Type="http://schemas.openxmlformats.org/officeDocument/2006/relationships/font" Target="fonts/font5.fntdata"/><Relationship Id="rId63" Type="http://schemas.openxmlformats.org/officeDocument/2006/relationships/font" Target="fonts/font13.fntdata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7.fntdata"/><Relationship Id="rId61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8" Type="http://schemas.openxmlformats.org/officeDocument/2006/relationships/slide" Target="slides/slide6.xml"/><Relationship Id="rId51" Type="http://schemas.openxmlformats.org/officeDocument/2006/relationships/font" Target="fonts/font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9.fntdata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4.fntdata"/><Relationship Id="rId62" Type="http://schemas.openxmlformats.org/officeDocument/2006/relationships/font" Target="fonts/font12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56;&#1072;&#1073;&#1086;&#1090;&#1072;\&#1057;&#1090;&#1088;&#1072;&#1090;&#1077;&#1075;&#1080;&#1103;%20-%202030\2015-05-%20(&#1050;&#1052;%20&#1056;&#1058;)\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844559536431687E-2"/>
          <c:y val="0.14224886278728524"/>
          <c:w val="0.91055554274845618"/>
          <c:h val="0.638791457033875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Российская Федерация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ИПП</c:v>
                </c:pt>
                <c:pt idx="1">
                  <c:v>Сельское хозяйство </c:v>
                </c:pt>
                <c:pt idx="2">
                  <c:v>Строительство</c:v>
                </c:pt>
                <c:pt idx="3">
                  <c:v>Оборот розничной торговли </c:v>
                </c:pt>
                <c:pt idx="4">
                  <c:v>Инвестиции в основной капитал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101.1</c:v>
                </c:pt>
                <c:pt idx="1">
                  <c:v>104.8</c:v>
                </c:pt>
                <c:pt idx="2">
                  <c:v>95.7</c:v>
                </c:pt>
                <c:pt idx="3">
                  <c:v>94.8</c:v>
                </c:pt>
                <c:pt idx="4">
                  <c:v>97.7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Республика Татарстан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1"/>
              <c:layout>
                <c:manualLayout>
                  <c:x val="1.4664913651371816E-2"/>
                  <c:y val="-3.149452429256974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100,</a:t>
                    </a:r>
                    <a:r>
                      <a:rPr lang="ru-RU" smtClean="0"/>
                      <a:t>0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ИПП</c:v>
                </c:pt>
                <c:pt idx="1">
                  <c:v>Сельское хозяйство </c:v>
                </c:pt>
                <c:pt idx="2">
                  <c:v>Строительство</c:v>
                </c:pt>
                <c:pt idx="3">
                  <c:v>Оборот розничной торговли </c:v>
                </c:pt>
                <c:pt idx="4">
                  <c:v>Инвестиции в основной капитал</c:v>
                </c:pt>
              </c:strCache>
            </c:strRef>
          </c:cat>
          <c:val>
            <c:numRef>
              <c:f>Лист1!$C$2:$C$6</c:f>
              <c:numCache>
                <c:formatCode>0.0</c:formatCode>
                <c:ptCount val="5"/>
                <c:pt idx="0">
                  <c:v>103.6</c:v>
                </c:pt>
                <c:pt idx="1">
                  <c:v>105</c:v>
                </c:pt>
                <c:pt idx="2">
                  <c:v>101.1</c:v>
                </c:pt>
                <c:pt idx="3">
                  <c:v>98</c:v>
                </c:pt>
                <c:pt idx="4">
                  <c:v>100.5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0401280"/>
        <c:axId val="30402816"/>
      </c:barChart>
      <c:catAx>
        <c:axId val="30401280"/>
        <c:scaling>
          <c:orientation val="minMax"/>
        </c:scaling>
        <c:delete val="0"/>
        <c:axPos val="b"/>
        <c:majorGridlines>
          <c:spPr>
            <a:ln>
              <a:prstDash val="dash"/>
            </a:ln>
          </c:spPr>
        </c:majorGridlines>
        <c:numFmt formatCode="General" sourceLinked="0"/>
        <c:majorTickMark val="none"/>
        <c:minorTickMark val="none"/>
        <c:tickLblPos val="none"/>
        <c:crossAx val="30402816"/>
        <c:crossesAt val="100"/>
        <c:auto val="1"/>
        <c:lblAlgn val="ctr"/>
        <c:lblOffset val="100"/>
        <c:noMultiLvlLbl val="0"/>
      </c:catAx>
      <c:valAx>
        <c:axId val="30402816"/>
        <c:scaling>
          <c:orientation val="minMax"/>
          <c:max val="115"/>
          <c:min val="85"/>
        </c:scaling>
        <c:delete val="0"/>
        <c:axPos val="l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30401280"/>
        <c:crosses val="autoZero"/>
        <c:crossBetween val="between"/>
        <c:majorUnit val="10"/>
      </c:valAx>
    </c:plotArea>
    <c:legend>
      <c:legendPos val="b"/>
      <c:layout>
        <c:manualLayout>
          <c:xMode val="edge"/>
          <c:yMode val="edge"/>
          <c:x val="9.0807454764514975E-2"/>
          <c:y val="0.77236634201138155"/>
          <c:w val="0.32420925515402427"/>
          <c:h val="0.17352391736332803"/>
        </c:manualLayout>
      </c:layout>
      <c:overlay val="0"/>
      <c:txPr>
        <a:bodyPr/>
        <a:lstStyle/>
        <a:p>
          <a:pPr>
            <a:defRPr sz="1400" b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Лист1!$B$4</c:f>
              <c:strCache>
                <c:ptCount val="1"/>
                <c:pt idx="0">
                  <c:v>Оптимистичный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marker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dLbls>
            <c:dLbl>
              <c:idx val="16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Лист1!$F$1:$V$1</c:f>
              <c:numCache>
                <c:formatCode>General</c:formatCode>
                <c:ptCount val="17"/>
                <c:pt idx="0">
                  <c:v>2014</c:v>
                </c:pt>
                <c:pt idx="1">
                  <c:v>2015</c:v>
                </c:pt>
                <c:pt idx="4">
                  <c:v>2018</c:v>
                </c:pt>
                <c:pt idx="7">
                  <c:v>2021</c:v>
                </c:pt>
                <c:pt idx="10">
                  <c:v>2024</c:v>
                </c:pt>
                <c:pt idx="16">
                  <c:v>2030</c:v>
                </c:pt>
              </c:numCache>
            </c:numRef>
          </c:cat>
          <c:val>
            <c:numRef>
              <c:f>Лист1!$F$4:$V$4</c:f>
              <c:numCache>
                <c:formatCode>#,##0</c:formatCode>
                <c:ptCount val="17"/>
                <c:pt idx="1">
                  <c:v>1722.1960406312608</c:v>
                </c:pt>
                <c:pt idx="2">
                  <c:v>1893.174775089559</c:v>
                </c:pt>
                <c:pt idx="3">
                  <c:v>2084.935272962327</c:v>
                </c:pt>
                <c:pt idx="4">
                  <c:v>2306.6845268335915</c:v>
                </c:pt>
                <c:pt idx="5">
                  <c:v>2488.2639656350134</c:v>
                </c:pt>
                <c:pt idx="6">
                  <c:v>2793.1274574880458</c:v>
                </c:pt>
                <c:pt idx="7">
                  <c:v>3093.375436994721</c:v>
                </c:pt>
                <c:pt idx="8">
                  <c:v>3421.0671730556824</c:v>
                </c:pt>
                <c:pt idx="9">
                  <c:v>3799.9248685460448</c:v>
                </c:pt>
                <c:pt idx="10">
                  <c:v>4142.4816122756438</c:v>
                </c:pt>
                <c:pt idx="11">
                  <c:v>4504.8654514204527</c:v>
                </c:pt>
                <c:pt idx="12">
                  <c:v>4917.1392562097053</c:v>
                </c:pt>
                <c:pt idx="13">
                  <c:v>5346.9612011212794</c:v>
                </c:pt>
                <c:pt idx="14">
                  <c:v>5797.0872766399361</c:v>
                </c:pt>
                <c:pt idx="15">
                  <c:v>6300.2243691065587</c:v>
                </c:pt>
                <c:pt idx="16">
                  <c:v>6854.742730475984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Лист1!$B$5</c:f>
              <c:strCache>
                <c:ptCount val="1"/>
                <c:pt idx="0">
                  <c:v>Базовый</c:v>
                </c:pt>
              </c:strCache>
            </c:strRef>
          </c:tx>
          <c:spPr>
            <a:ln>
              <a:solidFill>
                <a:schemeClr val="accent5"/>
              </a:solidFill>
            </a:ln>
          </c:spPr>
          <c:marker>
            <c:symbol val="diamond"/>
            <c:size val="9"/>
            <c:spPr>
              <a:solidFill>
                <a:schemeClr val="accent5"/>
              </a:solidFill>
              <a:ln>
                <a:solidFill>
                  <a:schemeClr val="accent5"/>
                </a:solidFill>
              </a:ln>
            </c:spPr>
          </c:marker>
          <c:dLbls>
            <c:dLbl>
              <c:idx val="16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Лист1!$F$1:$V$1</c:f>
              <c:numCache>
                <c:formatCode>General</c:formatCode>
                <c:ptCount val="17"/>
                <c:pt idx="0">
                  <c:v>2014</c:v>
                </c:pt>
                <c:pt idx="1">
                  <c:v>2015</c:v>
                </c:pt>
                <c:pt idx="4">
                  <c:v>2018</c:v>
                </c:pt>
                <c:pt idx="7">
                  <c:v>2021</c:v>
                </c:pt>
                <c:pt idx="10">
                  <c:v>2024</c:v>
                </c:pt>
                <c:pt idx="16">
                  <c:v>2030</c:v>
                </c:pt>
              </c:numCache>
            </c:numRef>
          </c:cat>
          <c:val>
            <c:numRef>
              <c:f>Лист1!$F$5:$V$5</c:f>
              <c:numCache>
                <c:formatCode>#,##0</c:formatCode>
                <c:ptCount val="17"/>
                <c:pt idx="1">
                  <c:v>1722.1960238573338</c:v>
                </c:pt>
                <c:pt idx="2">
                  <c:v>1844.9792600094688</c:v>
                </c:pt>
                <c:pt idx="3">
                  <c:v>2001.0439321274102</c:v>
                </c:pt>
                <c:pt idx="4">
                  <c:v>2145.2308431569541</c:v>
                </c:pt>
                <c:pt idx="5">
                  <c:v>2255.3369616437394</c:v>
                </c:pt>
                <c:pt idx="6">
                  <c:v>2451.7347964454034</c:v>
                </c:pt>
                <c:pt idx="7">
                  <c:v>2683.8210573440338</c:v>
                </c:pt>
                <c:pt idx="8">
                  <c:v>2922.4448181210164</c:v>
                </c:pt>
                <c:pt idx="9">
                  <c:v>3184.76952095661</c:v>
                </c:pt>
                <c:pt idx="10">
                  <c:v>3447.0363410916248</c:v>
                </c:pt>
                <c:pt idx="11">
                  <c:v>3713.8460914929083</c:v>
                </c:pt>
                <c:pt idx="12">
                  <c:v>3976.5364495694412</c:v>
                </c:pt>
                <c:pt idx="13">
                  <c:v>4239.3611763766858</c:v>
                </c:pt>
                <c:pt idx="14">
                  <c:v>4513.8526757366253</c:v>
                </c:pt>
                <c:pt idx="15">
                  <c:v>4811.9904295965061</c:v>
                </c:pt>
                <c:pt idx="16">
                  <c:v>5132.414669410392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Лист1!$B$6</c:f>
              <c:strCache>
                <c:ptCount val="1"/>
                <c:pt idx="0">
                  <c:v>Инерционный</c:v>
                </c:pt>
              </c:strCache>
            </c:strRef>
          </c:tx>
          <c:spPr>
            <a:ln>
              <a:solidFill>
                <a:schemeClr val="accent2"/>
              </a:solidFill>
            </a:ln>
          </c:spPr>
          <c:marker>
            <c:symbol val="diamond"/>
            <c:size val="9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dLbls>
            <c:dLbl>
              <c:idx val="0"/>
              <c:layout>
                <c:manualLayout>
                  <c:x val="-3.2581877729257643E-2"/>
                  <c:y val="-7.13095615152876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Лист1!$F$1:$V$1</c:f>
              <c:numCache>
                <c:formatCode>General</c:formatCode>
                <c:ptCount val="17"/>
                <c:pt idx="0">
                  <c:v>2014</c:v>
                </c:pt>
                <c:pt idx="1">
                  <c:v>2015</c:v>
                </c:pt>
                <c:pt idx="4">
                  <c:v>2018</c:v>
                </c:pt>
                <c:pt idx="7">
                  <c:v>2021</c:v>
                </c:pt>
                <c:pt idx="10">
                  <c:v>2024</c:v>
                </c:pt>
                <c:pt idx="16">
                  <c:v>2030</c:v>
                </c:pt>
              </c:numCache>
            </c:numRef>
          </c:cat>
          <c:val>
            <c:numRef>
              <c:f>Лист1!$F$6:$V$6</c:f>
              <c:numCache>
                <c:formatCode>#,##0</c:formatCode>
                <c:ptCount val="17"/>
                <c:pt idx="0">
                  <c:v>1631.4193</c:v>
                </c:pt>
                <c:pt idx="1">
                  <c:v>1722.1956715870538</c:v>
                </c:pt>
                <c:pt idx="2">
                  <c:v>1828.6448106247922</c:v>
                </c:pt>
                <c:pt idx="3">
                  <c:v>1934.5026673138073</c:v>
                </c:pt>
                <c:pt idx="4">
                  <c:v>2032.9518698945292</c:v>
                </c:pt>
                <c:pt idx="5">
                  <c:v>2140.5603784504656</c:v>
                </c:pt>
                <c:pt idx="6">
                  <c:v>2293.5863986677891</c:v>
                </c:pt>
                <c:pt idx="7">
                  <c:v>2417.9765349354752</c:v>
                </c:pt>
                <c:pt idx="8">
                  <c:v>2542.3112757387939</c:v>
                </c:pt>
                <c:pt idx="9">
                  <c:v>2663.9801170389142</c:v>
                </c:pt>
                <c:pt idx="10">
                  <c:v>2786.3448201092442</c:v>
                </c:pt>
                <c:pt idx="11">
                  <c:v>2912.5099562713458</c:v>
                </c:pt>
                <c:pt idx="12">
                  <c:v>3053.4153411803004</c:v>
                </c:pt>
                <c:pt idx="13">
                  <c:v>3182.9532796113022</c:v>
                </c:pt>
                <c:pt idx="14">
                  <c:v>3315.1158416434673</c:v>
                </c:pt>
                <c:pt idx="15">
                  <c:v>3461.97287083431</c:v>
                </c:pt>
                <c:pt idx="16">
                  <c:v>3608.8858578945201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451648"/>
        <c:axId val="37453184"/>
      </c:lineChart>
      <c:catAx>
        <c:axId val="374516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100"/>
            </a:pPr>
            <a:endParaRPr lang="ru-RU"/>
          </a:p>
        </c:txPr>
        <c:crossAx val="37453184"/>
        <c:crosses val="autoZero"/>
        <c:auto val="1"/>
        <c:lblAlgn val="ctr"/>
        <c:lblOffset val="100"/>
        <c:noMultiLvlLbl val="0"/>
      </c:catAx>
      <c:valAx>
        <c:axId val="37453184"/>
        <c:scaling>
          <c:orientation val="minMax"/>
        </c:scaling>
        <c:delete val="0"/>
        <c:axPos val="l"/>
        <c:majorGridlines>
          <c:spPr>
            <a:ln>
              <a:prstDash val="dash"/>
            </a:ln>
          </c:spPr>
        </c:majorGridlines>
        <c:numFmt formatCode="#,##0" sourceLinked="1"/>
        <c:majorTickMark val="out"/>
        <c:minorTickMark val="none"/>
        <c:tickLblPos val="nextTo"/>
        <c:crossAx val="3745164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DF3ABD-9B7D-724D-A1B9-F584D54727D5}" type="doc">
      <dgm:prSet loTypeId="urn:microsoft.com/office/officeart/2005/8/layout/pyramid1" loCatId="" qsTypeId="urn:microsoft.com/office/officeart/2005/8/quickstyle/simple1" qsCatId="simple" csTypeId="urn:microsoft.com/office/officeart/2005/8/colors/accent3_3" csCatId="accent3" phldr="1"/>
      <dgm:spPr/>
    </dgm:pt>
    <dgm:pt modelId="{5CCBFB57-C160-2143-94C0-5328AA163BB2}">
      <dgm:prSet phldrT="[Текст]" custT="1"/>
      <dgm:spPr>
        <a:ln>
          <a:noFill/>
        </a:ln>
      </dgm:spPr>
      <dgm:t>
        <a:bodyPr anchor="b"/>
        <a:lstStyle/>
        <a:p>
          <a:r>
            <a:rPr lang="ru-RU" sz="1200" b="1" smtClean="0">
              <a:solidFill>
                <a:schemeClr val="bg1"/>
              </a:solidFill>
            </a:rPr>
            <a:t>Стратегия</a:t>
          </a:r>
          <a:endParaRPr lang="ru-RU" sz="1200" b="1" dirty="0">
            <a:solidFill>
              <a:schemeClr val="bg1"/>
            </a:solidFill>
          </a:endParaRPr>
        </a:p>
      </dgm:t>
    </dgm:pt>
    <dgm:pt modelId="{64F965E1-B906-BB41-A5F2-66B8F5E53EF0}" type="parTrans" cxnId="{6896715C-7E0C-C345-84B4-701D1E7FFB16}">
      <dgm:prSet/>
      <dgm:spPr/>
      <dgm:t>
        <a:bodyPr/>
        <a:lstStyle/>
        <a:p>
          <a:endParaRPr lang="ru-RU" sz="1200" b="1">
            <a:solidFill>
              <a:schemeClr val="bg1"/>
            </a:solidFill>
          </a:endParaRPr>
        </a:p>
      </dgm:t>
    </dgm:pt>
    <dgm:pt modelId="{9697DFDC-371D-9244-94B2-2FBF10E681EF}" type="sibTrans" cxnId="{6896715C-7E0C-C345-84B4-701D1E7FFB16}">
      <dgm:prSet/>
      <dgm:spPr/>
      <dgm:t>
        <a:bodyPr/>
        <a:lstStyle/>
        <a:p>
          <a:endParaRPr lang="ru-RU" sz="1200" b="1">
            <a:solidFill>
              <a:schemeClr val="bg1"/>
            </a:solidFill>
          </a:endParaRPr>
        </a:p>
      </dgm:t>
    </dgm:pt>
    <dgm:pt modelId="{DF9B59B0-A1CD-DC40-A7CC-209E3B5C1F79}">
      <dgm:prSet phldrT="[Текст]" custT="1"/>
      <dgm:spPr>
        <a:solidFill>
          <a:srgbClr val="099542"/>
        </a:solidFill>
        <a:ln>
          <a:noFill/>
        </a:ln>
      </dgm:spPr>
      <dgm:t>
        <a:bodyPr anchor="b"/>
        <a:lstStyle/>
        <a:p>
          <a:r>
            <a:rPr lang="ru-RU" sz="1200" b="1" dirty="0" smtClean="0">
              <a:solidFill>
                <a:schemeClr val="bg1"/>
              </a:solidFill>
            </a:rPr>
            <a:t>План мероприятий по реализации стратегии</a:t>
          </a:r>
          <a:endParaRPr lang="ru-RU" sz="1200" b="1" dirty="0">
            <a:solidFill>
              <a:schemeClr val="bg1"/>
            </a:solidFill>
          </a:endParaRPr>
        </a:p>
      </dgm:t>
    </dgm:pt>
    <dgm:pt modelId="{691D39DE-F50A-DA4A-947C-9521404CBF67}" type="parTrans" cxnId="{1F0219CF-5025-7740-83FA-BAF2E3300461}">
      <dgm:prSet/>
      <dgm:spPr/>
      <dgm:t>
        <a:bodyPr/>
        <a:lstStyle/>
        <a:p>
          <a:endParaRPr lang="ru-RU" sz="1200" b="1">
            <a:solidFill>
              <a:schemeClr val="bg1"/>
            </a:solidFill>
          </a:endParaRPr>
        </a:p>
      </dgm:t>
    </dgm:pt>
    <dgm:pt modelId="{9893A0FB-E99B-6A43-9930-3624988C3477}" type="sibTrans" cxnId="{1F0219CF-5025-7740-83FA-BAF2E3300461}">
      <dgm:prSet/>
      <dgm:spPr/>
      <dgm:t>
        <a:bodyPr/>
        <a:lstStyle/>
        <a:p>
          <a:endParaRPr lang="ru-RU" sz="1200" b="1">
            <a:solidFill>
              <a:schemeClr val="bg1"/>
            </a:solidFill>
          </a:endParaRPr>
        </a:p>
      </dgm:t>
    </dgm:pt>
    <dgm:pt modelId="{FD46AC3D-8BE0-904B-AF45-1347EB6EC828}">
      <dgm:prSet phldrT="[Текст]" custT="1"/>
      <dgm:spPr>
        <a:solidFill>
          <a:schemeClr val="accent5"/>
        </a:solidFill>
        <a:ln>
          <a:noFill/>
        </a:ln>
      </dgm:spPr>
      <dgm:t>
        <a:bodyPr anchor="ctr"/>
        <a:lstStyle/>
        <a:p>
          <a:r>
            <a:rPr lang="ru-RU" sz="1200" b="1" dirty="0" smtClean="0">
              <a:solidFill>
                <a:schemeClr val="bg1"/>
              </a:solidFill>
            </a:rPr>
            <a:t>Государственные программы</a:t>
          </a:r>
          <a:endParaRPr lang="ru-RU" sz="1200" b="1" dirty="0">
            <a:solidFill>
              <a:schemeClr val="bg1"/>
            </a:solidFill>
          </a:endParaRPr>
        </a:p>
      </dgm:t>
    </dgm:pt>
    <dgm:pt modelId="{078C7005-C647-AF43-8CFF-98C094E439B9}" type="parTrans" cxnId="{88F8FB81-7C0C-BF49-9218-2C9108E100D8}">
      <dgm:prSet/>
      <dgm:spPr/>
      <dgm:t>
        <a:bodyPr/>
        <a:lstStyle/>
        <a:p>
          <a:endParaRPr lang="ru-RU" sz="1200" b="1">
            <a:solidFill>
              <a:schemeClr val="bg1"/>
            </a:solidFill>
          </a:endParaRPr>
        </a:p>
      </dgm:t>
    </dgm:pt>
    <dgm:pt modelId="{D88E3CA6-3933-114D-8AAB-37D21DE30851}" type="sibTrans" cxnId="{88F8FB81-7C0C-BF49-9218-2C9108E100D8}">
      <dgm:prSet/>
      <dgm:spPr/>
      <dgm:t>
        <a:bodyPr/>
        <a:lstStyle/>
        <a:p>
          <a:endParaRPr lang="ru-RU" sz="1200" b="1">
            <a:solidFill>
              <a:schemeClr val="bg1"/>
            </a:solidFill>
          </a:endParaRPr>
        </a:p>
      </dgm:t>
    </dgm:pt>
    <dgm:pt modelId="{4697B7FC-AE5F-5146-8D90-C3AA82F923AA}" type="pres">
      <dgm:prSet presAssocID="{C1DF3ABD-9B7D-724D-A1B9-F584D54727D5}" presName="Name0" presStyleCnt="0">
        <dgm:presLayoutVars>
          <dgm:dir/>
          <dgm:animLvl val="lvl"/>
          <dgm:resizeHandles val="exact"/>
        </dgm:presLayoutVars>
      </dgm:prSet>
      <dgm:spPr/>
    </dgm:pt>
    <dgm:pt modelId="{005305E2-0634-EA4C-9317-0058FDFC879E}" type="pres">
      <dgm:prSet presAssocID="{5CCBFB57-C160-2143-94C0-5328AA163BB2}" presName="Name8" presStyleCnt="0"/>
      <dgm:spPr/>
    </dgm:pt>
    <dgm:pt modelId="{6E3B1809-2E63-4E4F-8753-2797865C0FD0}" type="pres">
      <dgm:prSet presAssocID="{5CCBFB57-C160-2143-94C0-5328AA163BB2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BF33C9-CC7C-3D41-820E-6E5FFC17C550}" type="pres">
      <dgm:prSet presAssocID="{5CCBFB57-C160-2143-94C0-5328AA163BB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796D73-4047-8349-89EF-7DE1289ED7EA}" type="pres">
      <dgm:prSet presAssocID="{DF9B59B0-A1CD-DC40-A7CC-209E3B5C1F79}" presName="Name8" presStyleCnt="0"/>
      <dgm:spPr/>
    </dgm:pt>
    <dgm:pt modelId="{D40FF819-8C31-3442-9647-C5633E5D49F4}" type="pres">
      <dgm:prSet presAssocID="{DF9B59B0-A1CD-DC40-A7CC-209E3B5C1F79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214C8C-A466-054C-A653-C74A505D280C}" type="pres">
      <dgm:prSet presAssocID="{DF9B59B0-A1CD-DC40-A7CC-209E3B5C1F7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70850D-4136-FF4B-9475-AAAB5F77E53E}" type="pres">
      <dgm:prSet presAssocID="{FD46AC3D-8BE0-904B-AF45-1347EB6EC828}" presName="Name8" presStyleCnt="0"/>
      <dgm:spPr/>
    </dgm:pt>
    <dgm:pt modelId="{0293DBC6-55D1-A549-8A35-1062F2DCE09D}" type="pres">
      <dgm:prSet presAssocID="{FD46AC3D-8BE0-904B-AF45-1347EB6EC828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9152E7-77E7-5C4F-B663-30120E7BE3CF}" type="pres">
      <dgm:prSet presAssocID="{FD46AC3D-8BE0-904B-AF45-1347EB6EC82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F0219CF-5025-7740-83FA-BAF2E3300461}" srcId="{C1DF3ABD-9B7D-724D-A1B9-F584D54727D5}" destId="{DF9B59B0-A1CD-DC40-A7CC-209E3B5C1F79}" srcOrd="1" destOrd="0" parTransId="{691D39DE-F50A-DA4A-947C-9521404CBF67}" sibTransId="{9893A0FB-E99B-6A43-9930-3624988C3477}"/>
    <dgm:cxn modelId="{344FF273-24AF-4813-BE68-1AA4E4483276}" type="presOf" srcId="{5CCBFB57-C160-2143-94C0-5328AA163BB2}" destId="{BBBF33C9-CC7C-3D41-820E-6E5FFC17C550}" srcOrd="1" destOrd="0" presId="urn:microsoft.com/office/officeart/2005/8/layout/pyramid1"/>
    <dgm:cxn modelId="{88F8FB81-7C0C-BF49-9218-2C9108E100D8}" srcId="{C1DF3ABD-9B7D-724D-A1B9-F584D54727D5}" destId="{FD46AC3D-8BE0-904B-AF45-1347EB6EC828}" srcOrd="2" destOrd="0" parTransId="{078C7005-C647-AF43-8CFF-98C094E439B9}" sibTransId="{D88E3CA6-3933-114D-8AAB-37D21DE30851}"/>
    <dgm:cxn modelId="{CBA91027-423E-414D-AE91-111FA367A909}" type="presOf" srcId="{DF9B59B0-A1CD-DC40-A7CC-209E3B5C1F79}" destId="{D40FF819-8C31-3442-9647-C5633E5D49F4}" srcOrd="0" destOrd="0" presId="urn:microsoft.com/office/officeart/2005/8/layout/pyramid1"/>
    <dgm:cxn modelId="{7834C727-5E41-410E-AB64-9164B47EC849}" type="presOf" srcId="{FD46AC3D-8BE0-904B-AF45-1347EB6EC828}" destId="{779152E7-77E7-5C4F-B663-30120E7BE3CF}" srcOrd="1" destOrd="0" presId="urn:microsoft.com/office/officeart/2005/8/layout/pyramid1"/>
    <dgm:cxn modelId="{863A75DF-198F-498E-B0A6-BF049D403B91}" type="presOf" srcId="{C1DF3ABD-9B7D-724D-A1B9-F584D54727D5}" destId="{4697B7FC-AE5F-5146-8D90-C3AA82F923AA}" srcOrd="0" destOrd="0" presId="urn:microsoft.com/office/officeart/2005/8/layout/pyramid1"/>
    <dgm:cxn modelId="{3C4BE000-69DD-4895-880F-CDECC3630691}" type="presOf" srcId="{FD46AC3D-8BE0-904B-AF45-1347EB6EC828}" destId="{0293DBC6-55D1-A549-8A35-1062F2DCE09D}" srcOrd="0" destOrd="0" presId="urn:microsoft.com/office/officeart/2005/8/layout/pyramid1"/>
    <dgm:cxn modelId="{6896715C-7E0C-C345-84B4-701D1E7FFB16}" srcId="{C1DF3ABD-9B7D-724D-A1B9-F584D54727D5}" destId="{5CCBFB57-C160-2143-94C0-5328AA163BB2}" srcOrd="0" destOrd="0" parTransId="{64F965E1-B906-BB41-A5F2-66B8F5E53EF0}" sibTransId="{9697DFDC-371D-9244-94B2-2FBF10E681EF}"/>
    <dgm:cxn modelId="{63622F36-4B53-4DFF-8654-03EE9FADB076}" type="presOf" srcId="{DF9B59B0-A1CD-DC40-A7CC-209E3B5C1F79}" destId="{74214C8C-A466-054C-A653-C74A505D280C}" srcOrd="1" destOrd="0" presId="urn:microsoft.com/office/officeart/2005/8/layout/pyramid1"/>
    <dgm:cxn modelId="{CB973C3B-C1D9-4914-9C4A-2F585708434F}" type="presOf" srcId="{5CCBFB57-C160-2143-94C0-5328AA163BB2}" destId="{6E3B1809-2E63-4E4F-8753-2797865C0FD0}" srcOrd="0" destOrd="0" presId="urn:microsoft.com/office/officeart/2005/8/layout/pyramid1"/>
    <dgm:cxn modelId="{FD996831-32B8-4E81-8275-ACC39E433AB3}" type="presParOf" srcId="{4697B7FC-AE5F-5146-8D90-C3AA82F923AA}" destId="{005305E2-0634-EA4C-9317-0058FDFC879E}" srcOrd="0" destOrd="0" presId="urn:microsoft.com/office/officeart/2005/8/layout/pyramid1"/>
    <dgm:cxn modelId="{967E3CF1-5E96-468D-8A7B-A127677E5119}" type="presParOf" srcId="{005305E2-0634-EA4C-9317-0058FDFC879E}" destId="{6E3B1809-2E63-4E4F-8753-2797865C0FD0}" srcOrd="0" destOrd="0" presId="urn:microsoft.com/office/officeart/2005/8/layout/pyramid1"/>
    <dgm:cxn modelId="{D15ED22B-BA8B-495D-9AA4-FEE47C77C6EA}" type="presParOf" srcId="{005305E2-0634-EA4C-9317-0058FDFC879E}" destId="{BBBF33C9-CC7C-3D41-820E-6E5FFC17C550}" srcOrd="1" destOrd="0" presId="urn:microsoft.com/office/officeart/2005/8/layout/pyramid1"/>
    <dgm:cxn modelId="{035FFF69-6F77-4411-9A38-A9D4A9A75278}" type="presParOf" srcId="{4697B7FC-AE5F-5146-8D90-C3AA82F923AA}" destId="{10796D73-4047-8349-89EF-7DE1289ED7EA}" srcOrd="1" destOrd="0" presId="urn:microsoft.com/office/officeart/2005/8/layout/pyramid1"/>
    <dgm:cxn modelId="{DBA8E991-07DA-448A-A705-D0263F904902}" type="presParOf" srcId="{10796D73-4047-8349-89EF-7DE1289ED7EA}" destId="{D40FF819-8C31-3442-9647-C5633E5D49F4}" srcOrd="0" destOrd="0" presId="urn:microsoft.com/office/officeart/2005/8/layout/pyramid1"/>
    <dgm:cxn modelId="{36CBC70E-E77D-4F8E-BC2E-C9E0F1B09F0D}" type="presParOf" srcId="{10796D73-4047-8349-89EF-7DE1289ED7EA}" destId="{74214C8C-A466-054C-A653-C74A505D280C}" srcOrd="1" destOrd="0" presId="urn:microsoft.com/office/officeart/2005/8/layout/pyramid1"/>
    <dgm:cxn modelId="{0D382275-1C42-4859-B880-03EDE04452B2}" type="presParOf" srcId="{4697B7FC-AE5F-5146-8D90-C3AA82F923AA}" destId="{EF70850D-4136-FF4B-9475-AAAB5F77E53E}" srcOrd="2" destOrd="0" presId="urn:microsoft.com/office/officeart/2005/8/layout/pyramid1"/>
    <dgm:cxn modelId="{8DC2F597-D38A-4BEF-8DBA-67E4FA4187B4}" type="presParOf" srcId="{EF70850D-4136-FF4B-9475-AAAB5F77E53E}" destId="{0293DBC6-55D1-A549-8A35-1062F2DCE09D}" srcOrd="0" destOrd="0" presId="urn:microsoft.com/office/officeart/2005/8/layout/pyramid1"/>
    <dgm:cxn modelId="{F190F259-70BB-4C2C-B578-E75159C9794E}" type="presParOf" srcId="{EF70850D-4136-FF4B-9475-AAAB5F77E53E}" destId="{779152E7-77E7-5C4F-B663-30120E7BE3CF}" srcOrd="1" destOrd="0" presId="urn:microsoft.com/office/officeart/2005/8/layout/pyramid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DF3ABD-9B7D-724D-A1B9-F584D54727D5}" type="doc">
      <dgm:prSet loTypeId="urn:microsoft.com/office/officeart/2005/8/layout/pyramid1" loCatId="" qsTypeId="urn:microsoft.com/office/officeart/2005/8/quickstyle/simple1" qsCatId="simple" csTypeId="urn:microsoft.com/office/officeart/2005/8/colors/accent3_3" csCatId="accent3" phldr="1"/>
      <dgm:spPr/>
    </dgm:pt>
    <dgm:pt modelId="{5CCBFB57-C160-2143-94C0-5328AA163BB2}">
      <dgm:prSet phldrT="[Текст]" custT="1"/>
      <dgm:spPr>
        <a:ln>
          <a:noFill/>
        </a:ln>
      </dgm:spPr>
      <dgm:t>
        <a:bodyPr anchor="b"/>
        <a:lstStyle/>
        <a:p>
          <a:r>
            <a:rPr lang="ru-RU" sz="1100" b="1" smtClean="0">
              <a:solidFill>
                <a:schemeClr val="bg1"/>
              </a:solidFill>
            </a:rPr>
            <a:t>Стратегия</a:t>
          </a:r>
          <a:endParaRPr lang="ru-RU" sz="1100" b="1" dirty="0">
            <a:solidFill>
              <a:schemeClr val="bg1"/>
            </a:solidFill>
          </a:endParaRPr>
        </a:p>
      </dgm:t>
    </dgm:pt>
    <dgm:pt modelId="{64F965E1-B906-BB41-A5F2-66B8F5E53EF0}" type="parTrans" cxnId="{6896715C-7E0C-C345-84B4-701D1E7FFB16}">
      <dgm:prSet/>
      <dgm:spPr/>
      <dgm:t>
        <a:bodyPr/>
        <a:lstStyle/>
        <a:p>
          <a:endParaRPr lang="ru-RU" sz="1100" b="1">
            <a:solidFill>
              <a:schemeClr val="bg1"/>
            </a:solidFill>
          </a:endParaRPr>
        </a:p>
      </dgm:t>
    </dgm:pt>
    <dgm:pt modelId="{9697DFDC-371D-9244-94B2-2FBF10E681EF}" type="sibTrans" cxnId="{6896715C-7E0C-C345-84B4-701D1E7FFB16}">
      <dgm:prSet/>
      <dgm:spPr/>
      <dgm:t>
        <a:bodyPr/>
        <a:lstStyle/>
        <a:p>
          <a:endParaRPr lang="ru-RU" sz="1100" b="1">
            <a:solidFill>
              <a:schemeClr val="bg1"/>
            </a:solidFill>
          </a:endParaRPr>
        </a:p>
      </dgm:t>
    </dgm:pt>
    <dgm:pt modelId="{DF9B59B0-A1CD-DC40-A7CC-209E3B5C1F79}">
      <dgm:prSet phldrT="[Текст]" custT="1"/>
      <dgm:spPr>
        <a:solidFill>
          <a:srgbClr val="099542"/>
        </a:solidFill>
        <a:ln>
          <a:noFill/>
        </a:ln>
      </dgm:spPr>
      <dgm:t>
        <a:bodyPr anchor="b"/>
        <a:lstStyle/>
        <a:p>
          <a:r>
            <a:rPr lang="ru-RU" sz="1100" b="1" dirty="0" smtClean="0">
              <a:solidFill>
                <a:schemeClr val="bg1"/>
              </a:solidFill>
            </a:rPr>
            <a:t>План мероприятий по реализации стратегии</a:t>
          </a:r>
          <a:endParaRPr lang="ru-RU" sz="1100" b="1" dirty="0">
            <a:solidFill>
              <a:schemeClr val="bg1"/>
            </a:solidFill>
          </a:endParaRPr>
        </a:p>
      </dgm:t>
    </dgm:pt>
    <dgm:pt modelId="{691D39DE-F50A-DA4A-947C-9521404CBF67}" type="parTrans" cxnId="{1F0219CF-5025-7740-83FA-BAF2E3300461}">
      <dgm:prSet/>
      <dgm:spPr/>
      <dgm:t>
        <a:bodyPr/>
        <a:lstStyle/>
        <a:p>
          <a:endParaRPr lang="ru-RU" sz="1100" b="1">
            <a:solidFill>
              <a:schemeClr val="bg1"/>
            </a:solidFill>
          </a:endParaRPr>
        </a:p>
      </dgm:t>
    </dgm:pt>
    <dgm:pt modelId="{9893A0FB-E99B-6A43-9930-3624988C3477}" type="sibTrans" cxnId="{1F0219CF-5025-7740-83FA-BAF2E3300461}">
      <dgm:prSet/>
      <dgm:spPr/>
      <dgm:t>
        <a:bodyPr/>
        <a:lstStyle/>
        <a:p>
          <a:endParaRPr lang="ru-RU" sz="1100" b="1">
            <a:solidFill>
              <a:schemeClr val="bg1"/>
            </a:solidFill>
          </a:endParaRPr>
        </a:p>
      </dgm:t>
    </dgm:pt>
    <dgm:pt modelId="{4697B7FC-AE5F-5146-8D90-C3AA82F923AA}" type="pres">
      <dgm:prSet presAssocID="{C1DF3ABD-9B7D-724D-A1B9-F584D54727D5}" presName="Name0" presStyleCnt="0">
        <dgm:presLayoutVars>
          <dgm:dir/>
          <dgm:animLvl val="lvl"/>
          <dgm:resizeHandles val="exact"/>
        </dgm:presLayoutVars>
      </dgm:prSet>
      <dgm:spPr/>
    </dgm:pt>
    <dgm:pt modelId="{005305E2-0634-EA4C-9317-0058FDFC879E}" type="pres">
      <dgm:prSet presAssocID="{5CCBFB57-C160-2143-94C0-5328AA163BB2}" presName="Name8" presStyleCnt="0"/>
      <dgm:spPr/>
    </dgm:pt>
    <dgm:pt modelId="{6E3B1809-2E63-4E4F-8753-2797865C0FD0}" type="pres">
      <dgm:prSet presAssocID="{5CCBFB57-C160-2143-94C0-5328AA163BB2}" presName="level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BF33C9-CC7C-3D41-820E-6E5FFC17C550}" type="pres">
      <dgm:prSet presAssocID="{5CCBFB57-C160-2143-94C0-5328AA163BB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796D73-4047-8349-89EF-7DE1289ED7EA}" type="pres">
      <dgm:prSet presAssocID="{DF9B59B0-A1CD-DC40-A7CC-209E3B5C1F79}" presName="Name8" presStyleCnt="0"/>
      <dgm:spPr/>
    </dgm:pt>
    <dgm:pt modelId="{D40FF819-8C31-3442-9647-C5633E5D49F4}" type="pres">
      <dgm:prSet presAssocID="{DF9B59B0-A1CD-DC40-A7CC-209E3B5C1F79}" presName="level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214C8C-A466-054C-A653-C74A505D280C}" type="pres">
      <dgm:prSet presAssocID="{DF9B59B0-A1CD-DC40-A7CC-209E3B5C1F7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0503001-6EF4-42C7-83C4-D61C79BA00A1}" type="presOf" srcId="{5CCBFB57-C160-2143-94C0-5328AA163BB2}" destId="{BBBF33C9-CC7C-3D41-820E-6E5FFC17C550}" srcOrd="1" destOrd="0" presId="urn:microsoft.com/office/officeart/2005/8/layout/pyramid1"/>
    <dgm:cxn modelId="{A5204CCE-B5F1-41BB-9615-E8DE5DAEF3F2}" type="presOf" srcId="{5CCBFB57-C160-2143-94C0-5328AA163BB2}" destId="{6E3B1809-2E63-4E4F-8753-2797865C0FD0}" srcOrd="0" destOrd="0" presId="urn:microsoft.com/office/officeart/2005/8/layout/pyramid1"/>
    <dgm:cxn modelId="{8516607B-DE2B-4916-8946-728BB4DCDD4C}" type="presOf" srcId="{DF9B59B0-A1CD-DC40-A7CC-209E3B5C1F79}" destId="{74214C8C-A466-054C-A653-C74A505D280C}" srcOrd="1" destOrd="0" presId="urn:microsoft.com/office/officeart/2005/8/layout/pyramid1"/>
    <dgm:cxn modelId="{6AEDC930-3B86-43C6-8460-6D91DE634FAC}" type="presOf" srcId="{DF9B59B0-A1CD-DC40-A7CC-209E3B5C1F79}" destId="{D40FF819-8C31-3442-9647-C5633E5D49F4}" srcOrd="0" destOrd="0" presId="urn:microsoft.com/office/officeart/2005/8/layout/pyramid1"/>
    <dgm:cxn modelId="{87A48334-B750-4F51-B7B3-7E7E0887BD13}" type="presOf" srcId="{C1DF3ABD-9B7D-724D-A1B9-F584D54727D5}" destId="{4697B7FC-AE5F-5146-8D90-C3AA82F923AA}" srcOrd="0" destOrd="0" presId="urn:microsoft.com/office/officeart/2005/8/layout/pyramid1"/>
    <dgm:cxn modelId="{6896715C-7E0C-C345-84B4-701D1E7FFB16}" srcId="{C1DF3ABD-9B7D-724D-A1B9-F584D54727D5}" destId="{5CCBFB57-C160-2143-94C0-5328AA163BB2}" srcOrd="0" destOrd="0" parTransId="{64F965E1-B906-BB41-A5F2-66B8F5E53EF0}" sibTransId="{9697DFDC-371D-9244-94B2-2FBF10E681EF}"/>
    <dgm:cxn modelId="{1F0219CF-5025-7740-83FA-BAF2E3300461}" srcId="{C1DF3ABD-9B7D-724D-A1B9-F584D54727D5}" destId="{DF9B59B0-A1CD-DC40-A7CC-209E3B5C1F79}" srcOrd="1" destOrd="0" parTransId="{691D39DE-F50A-DA4A-947C-9521404CBF67}" sibTransId="{9893A0FB-E99B-6A43-9930-3624988C3477}"/>
    <dgm:cxn modelId="{F9F354B1-5077-4F55-8CCE-D57A9A34BC0D}" type="presParOf" srcId="{4697B7FC-AE5F-5146-8D90-C3AA82F923AA}" destId="{005305E2-0634-EA4C-9317-0058FDFC879E}" srcOrd="0" destOrd="0" presId="urn:microsoft.com/office/officeart/2005/8/layout/pyramid1"/>
    <dgm:cxn modelId="{D2BD7BCB-8970-48B1-AE71-B6A057711BB2}" type="presParOf" srcId="{005305E2-0634-EA4C-9317-0058FDFC879E}" destId="{6E3B1809-2E63-4E4F-8753-2797865C0FD0}" srcOrd="0" destOrd="0" presId="urn:microsoft.com/office/officeart/2005/8/layout/pyramid1"/>
    <dgm:cxn modelId="{DE09A05D-3D6E-43F4-9AAD-930BF9A0F6B7}" type="presParOf" srcId="{005305E2-0634-EA4C-9317-0058FDFC879E}" destId="{BBBF33C9-CC7C-3D41-820E-6E5FFC17C550}" srcOrd="1" destOrd="0" presId="urn:microsoft.com/office/officeart/2005/8/layout/pyramid1"/>
    <dgm:cxn modelId="{1C8FCD20-6FD5-4BE0-809B-5BF1193BB785}" type="presParOf" srcId="{4697B7FC-AE5F-5146-8D90-C3AA82F923AA}" destId="{10796D73-4047-8349-89EF-7DE1289ED7EA}" srcOrd="1" destOrd="0" presId="urn:microsoft.com/office/officeart/2005/8/layout/pyramid1"/>
    <dgm:cxn modelId="{DADDCDF4-AD7D-4C80-B720-5917C2E68801}" type="presParOf" srcId="{10796D73-4047-8349-89EF-7DE1289ED7EA}" destId="{D40FF819-8C31-3442-9647-C5633E5D49F4}" srcOrd="0" destOrd="0" presId="urn:microsoft.com/office/officeart/2005/8/layout/pyramid1"/>
    <dgm:cxn modelId="{247D7DEC-4B3D-4832-9F08-C3AC45B682AD}" type="presParOf" srcId="{10796D73-4047-8349-89EF-7DE1289ED7EA}" destId="{74214C8C-A466-054C-A653-C74A505D280C}" srcOrd="1" destOrd="0" presId="urn:microsoft.com/office/officeart/2005/8/layout/pyramid1"/>
  </dgm:cxnLst>
  <dgm:bg>
    <a:noFill/>
  </dgm:bg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1DF3ABD-9B7D-724D-A1B9-F584D54727D5}" type="doc">
      <dgm:prSet loTypeId="urn:microsoft.com/office/officeart/2005/8/layout/pyramid1" loCatId="" qsTypeId="urn:microsoft.com/office/officeart/2005/8/quickstyle/simple1" qsCatId="simple" csTypeId="urn:microsoft.com/office/officeart/2005/8/colors/accent3_3" csCatId="accent3" phldr="1"/>
      <dgm:spPr/>
    </dgm:pt>
    <dgm:pt modelId="{5CCBFB57-C160-2143-94C0-5328AA163BB2}">
      <dgm:prSet phldrT="[Текст]" custT="1"/>
      <dgm:spPr>
        <a:ln>
          <a:noFill/>
        </a:ln>
      </dgm:spPr>
      <dgm:t>
        <a:bodyPr anchor="b"/>
        <a:lstStyle/>
        <a:p>
          <a:r>
            <a:rPr lang="ru-RU" sz="1100" b="1" smtClean="0">
              <a:solidFill>
                <a:schemeClr val="bg1"/>
              </a:solidFill>
            </a:rPr>
            <a:t>Стратегия</a:t>
          </a:r>
          <a:endParaRPr lang="ru-RU" sz="1100" b="1" dirty="0">
            <a:solidFill>
              <a:schemeClr val="bg1"/>
            </a:solidFill>
          </a:endParaRPr>
        </a:p>
      </dgm:t>
    </dgm:pt>
    <dgm:pt modelId="{64F965E1-B906-BB41-A5F2-66B8F5E53EF0}" type="parTrans" cxnId="{6896715C-7E0C-C345-84B4-701D1E7FFB16}">
      <dgm:prSet/>
      <dgm:spPr/>
      <dgm:t>
        <a:bodyPr/>
        <a:lstStyle/>
        <a:p>
          <a:endParaRPr lang="ru-RU" sz="1100" b="1">
            <a:solidFill>
              <a:schemeClr val="bg1"/>
            </a:solidFill>
          </a:endParaRPr>
        </a:p>
      </dgm:t>
    </dgm:pt>
    <dgm:pt modelId="{9697DFDC-371D-9244-94B2-2FBF10E681EF}" type="sibTrans" cxnId="{6896715C-7E0C-C345-84B4-701D1E7FFB16}">
      <dgm:prSet/>
      <dgm:spPr/>
      <dgm:t>
        <a:bodyPr/>
        <a:lstStyle/>
        <a:p>
          <a:endParaRPr lang="ru-RU" sz="1100" b="1">
            <a:solidFill>
              <a:schemeClr val="bg1"/>
            </a:solidFill>
          </a:endParaRPr>
        </a:p>
      </dgm:t>
    </dgm:pt>
    <dgm:pt modelId="{DF9B59B0-A1CD-DC40-A7CC-209E3B5C1F79}">
      <dgm:prSet phldrT="[Текст]" custT="1"/>
      <dgm:spPr>
        <a:solidFill>
          <a:srgbClr val="099542"/>
        </a:solidFill>
        <a:ln>
          <a:noFill/>
        </a:ln>
      </dgm:spPr>
      <dgm:t>
        <a:bodyPr anchor="b"/>
        <a:lstStyle/>
        <a:p>
          <a:r>
            <a:rPr lang="ru-RU" sz="1100" b="1" dirty="0" smtClean="0">
              <a:solidFill>
                <a:schemeClr val="bg1"/>
              </a:solidFill>
            </a:rPr>
            <a:t>План мероприятий по реализации стратегии</a:t>
          </a:r>
          <a:endParaRPr lang="ru-RU" sz="1100" b="1" dirty="0">
            <a:solidFill>
              <a:schemeClr val="bg1"/>
            </a:solidFill>
          </a:endParaRPr>
        </a:p>
      </dgm:t>
    </dgm:pt>
    <dgm:pt modelId="{691D39DE-F50A-DA4A-947C-9521404CBF67}" type="parTrans" cxnId="{1F0219CF-5025-7740-83FA-BAF2E3300461}">
      <dgm:prSet/>
      <dgm:spPr/>
      <dgm:t>
        <a:bodyPr/>
        <a:lstStyle/>
        <a:p>
          <a:endParaRPr lang="ru-RU" sz="1100" b="1">
            <a:solidFill>
              <a:schemeClr val="bg1"/>
            </a:solidFill>
          </a:endParaRPr>
        </a:p>
      </dgm:t>
    </dgm:pt>
    <dgm:pt modelId="{9893A0FB-E99B-6A43-9930-3624988C3477}" type="sibTrans" cxnId="{1F0219CF-5025-7740-83FA-BAF2E3300461}">
      <dgm:prSet/>
      <dgm:spPr/>
      <dgm:t>
        <a:bodyPr/>
        <a:lstStyle/>
        <a:p>
          <a:endParaRPr lang="ru-RU" sz="1100" b="1">
            <a:solidFill>
              <a:schemeClr val="bg1"/>
            </a:solidFill>
          </a:endParaRPr>
        </a:p>
      </dgm:t>
    </dgm:pt>
    <dgm:pt modelId="{4697B7FC-AE5F-5146-8D90-C3AA82F923AA}" type="pres">
      <dgm:prSet presAssocID="{C1DF3ABD-9B7D-724D-A1B9-F584D54727D5}" presName="Name0" presStyleCnt="0">
        <dgm:presLayoutVars>
          <dgm:dir/>
          <dgm:animLvl val="lvl"/>
          <dgm:resizeHandles val="exact"/>
        </dgm:presLayoutVars>
      </dgm:prSet>
      <dgm:spPr/>
    </dgm:pt>
    <dgm:pt modelId="{005305E2-0634-EA4C-9317-0058FDFC879E}" type="pres">
      <dgm:prSet presAssocID="{5CCBFB57-C160-2143-94C0-5328AA163BB2}" presName="Name8" presStyleCnt="0"/>
      <dgm:spPr/>
    </dgm:pt>
    <dgm:pt modelId="{6E3B1809-2E63-4E4F-8753-2797865C0FD0}" type="pres">
      <dgm:prSet presAssocID="{5CCBFB57-C160-2143-94C0-5328AA163BB2}" presName="level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BF33C9-CC7C-3D41-820E-6E5FFC17C550}" type="pres">
      <dgm:prSet presAssocID="{5CCBFB57-C160-2143-94C0-5328AA163BB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796D73-4047-8349-89EF-7DE1289ED7EA}" type="pres">
      <dgm:prSet presAssocID="{DF9B59B0-A1CD-DC40-A7CC-209E3B5C1F79}" presName="Name8" presStyleCnt="0"/>
      <dgm:spPr/>
    </dgm:pt>
    <dgm:pt modelId="{D40FF819-8C31-3442-9647-C5633E5D49F4}" type="pres">
      <dgm:prSet presAssocID="{DF9B59B0-A1CD-DC40-A7CC-209E3B5C1F79}" presName="level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214C8C-A466-054C-A653-C74A505D280C}" type="pres">
      <dgm:prSet presAssocID="{DF9B59B0-A1CD-DC40-A7CC-209E3B5C1F7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FD8821-F47F-4360-843D-391F0EE03208}" type="presOf" srcId="{5CCBFB57-C160-2143-94C0-5328AA163BB2}" destId="{BBBF33C9-CC7C-3D41-820E-6E5FFC17C550}" srcOrd="1" destOrd="0" presId="urn:microsoft.com/office/officeart/2005/8/layout/pyramid1"/>
    <dgm:cxn modelId="{59B97CFD-6FBA-432C-B389-D05370013FEE}" type="presOf" srcId="{C1DF3ABD-9B7D-724D-A1B9-F584D54727D5}" destId="{4697B7FC-AE5F-5146-8D90-C3AA82F923AA}" srcOrd="0" destOrd="0" presId="urn:microsoft.com/office/officeart/2005/8/layout/pyramid1"/>
    <dgm:cxn modelId="{12A4C790-3BFE-4386-BCCE-565FCAA434F4}" type="presOf" srcId="{DF9B59B0-A1CD-DC40-A7CC-209E3B5C1F79}" destId="{D40FF819-8C31-3442-9647-C5633E5D49F4}" srcOrd="0" destOrd="0" presId="urn:microsoft.com/office/officeart/2005/8/layout/pyramid1"/>
    <dgm:cxn modelId="{1DCD1BF4-E731-4490-96D1-FAB0245416BB}" type="presOf" srcId="{DF9B59B0-A1CD-DC40-A7CC-209E3B5C1F79}" destId="{74214C8C-A466-054C-A653-C74A505D280C}" srcOrd="1" destOrd="0" presId="urn:microsoft.com/office/officeart/2005/8/layout/pyramid1"/>
    <dgm:cxn modelId="{6896715C-7E0C-C345-84B4-701D1E7FFB16}" srcId="{C1DF3ABD-9B7D-724D-A1B9-F584D54727D5}" destId="{5CCBFB57-C160-2143-94C0-5328AA163BB2}" srcOrd="0" destOrd="0" parTransId="{64F965E1-B906-BB41-A5F2-66B8F5E53EF0}" sibTransId="{9697DFDC-371D-9244-94B2-2FBF10E681EF}"/>
    <dgm:cxn modelId="{1F0219CF-5025-7740-83FA-BAF2E3300461}" srcId="{C1DF3ABD-9B7D-724D-A1B9-F584D54727D5}" destId="{DF9B59B0-A1CD-DC40-A7CC-209E3B5C1F79}" srcOrd="1" destOrd="0" parTransId="{691D39DE-F50A-DA4A-947C-9521404CBF67}" sibTransId="{9893A0FB-E99B-6A43-9930-3624988C3477}"/>
    <dgm:cxn modelId="{2347DF3C-45A6-4087-A72F-77854D13C120}" type="presOf" srcId="{5CCBFB57-C160-2143-94C0-5328AA163BB2}" destId="{6E3B1809-2E63-4E4F-8753-2797865C0FD0}" srcOrd="0" destOrd="0" presId="urn:microsoft.com/office/officeart/2005/8/layout/pyramid1"/>
    <dgm:cxn modelId="{616E3208-474C-4413-B991-431F1D299ADF}" type="presParOf" srcId="{4697B7FC-AE5F-5146-8D90-C3AA82F923AA}" destId="{005305E2-0634-EA4C-9317-0058FDFC879E}" srcOrd="0" destOrd="0" presId="urn:microsoft.com/office/officeart/2005/8/layout/pyramid1"/>
    <dgm:cxn modelId="{498D7A8C-418E-4977-8E51-7B62012567FF}" type="presParOf" srcId="{005305E2-0634-EA4C-9317-0058FDFC879E}" destId="{6E3B1809-2E63-4E4F-8753-2797865C0FD0}" srcOrd="0" destOrd="0" presId="urn:microsoft.com/office/officeart/2005/8/layout/pyramid1"/>
    <dgm:cxn modelId="{61AC72B9-F85A-4F71-BAE3-734F236B7FED}" type="presParOf" srcId="{005305E2-0634-EA4C-9317-0058FDFC879E}" destId="{BBBF33C9-CC7C-3D41-820E-6E5FFC17C550}" srcOrd="1" destOrd="0" presId="urn:microsoft.com/office/officeart/2005/8/layout/pyramid1"/>
    <dgm:cxn modelId="{3E193221-B98A-4763-BA2F-59FEB9FF18EC}" type="presParOf" srcId="{4697B7FC-AE5F-5146-8D90-C3AA82F923AA}" destId="{10796D73-4047-8349-89EF-7DE1289ED7EA}" srcOrd="1" destOrd="0" presId="urn:microsoft.com/office/officeart/2005/8/layout/pyramid1"/>
    <dgm:cxn modelId="{C64BA977-7FFE-4DD8-98D8-201321177368}" type="presParOf" srcId="{10796D73-4047-8349-89EF-7DE1289ED7EA}" destId="{D40FF819-8C31-3442-9647-C5633E5D49F4}" srcOrd="0" destOrd="0" presId="urn:microsoft.com/office/officeart/2005/8/layout/pyramid1"/>
    <dgm:cxn modelId="{991442C1-ECE5-465D-91FC-832D8EA96010}" type="presParOf" srcId="{10796D73-4047-8349-89EF-7DE1289ED7EA}" destId="{74214C8C-A466-054C-A653-C74A505D280C}" srcOrd="1" destOrd="0" presId="urn:microsoft.com/office/officeart/2005/8/layout/pyramid1"/>
  </dgm:cxnLst>
  <dgm:bg>
    <a:noFill/>
  </dgm:bg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0.03438</cdr:x>
      <cdr:y>0.05037</cdr:y>
    </cdr:from>
    <cdr:to>
      <cdr:x>0.30107</cdr:x>
      <cdr:y>0.14271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10675" y="216024"/>
          <a:ext cx="2409943" cy="3960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kern="1200" dirty="0" smtClean="0">
              <a:solidFill>
                <a:schemeClr val="tx1"/>
              </a:solidFill>
            </a:rPr>
            <a:t>Промышленность</a:t>
          </a:r>
          <a:endParaRPr lang="ru-RU" sz="1600" b="1" kern="12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0.4091</cdr:x>
      <cdr:y>0.04762</cdr:y>
    </cdr:from>
    <cdr:to>
      <cdr:x>0.6579</cdr:x>
      <cdr:y>0.13996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3779912" y="216024"/>
          <a:ext cx="2298829" cy="418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kern="1200" dirty="0" smtClean="0">
              <a:solidFill>
                <a:schemeClr val="tx1"/>
              </a:solidFill>
            </a:rPr>
            <a:t>Строительство</a:t>
          </a:r>
          <a:endParaRPr lang="ru-RU" sz="1600" b="1" kern="12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0.26547</cdr:x>
      <cdr:y>0.01679</cdr:y>
    </cdr:from>
    <cdr:to>
      <cdr:x>0.45417</cdr:x>
      <cdr:y>0.18468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398907" y="72008"/>
          <a:ext cx="1705187" cy="7200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kern="1200" dirty="0" smtClean="0">
              <a:solidFill>
                <a:schemeClr val="tx1"/>
              </a:solidFill>
            </a:rPr>
            <a:t>Сельское хозяйство</a:t>
          </a:r>
          <a:endParaRPr lang="ru-RU" sz="1600" b="1" kern="12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0.81486</cdr:x>
      <cdr:y>0</cdr:y>
    </cdr:from>
    <cdr:to>
      <cdr:x>1</cdr:x>
      <cdr:y>0.2033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7056784" y="0"/>
          <a:ext cx="1603342" cy="8197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kern="1200" dirty="0" smtClean="0">
              <a:solidFill>
                <a:schemeClr val="tx1"/>
              </a:solidFill>
            </a:rPr>
            <a:t>Инвестиции</a:t>
          </a:r>
        </a:p>
        <a:p xmlns:a="http://schemas.openxmlformats.org/drawingml/2006/main">
          <a:pPr algn="ctr"/>
          <a:r>
            <a:rPr lang="ru-RU" sz="1600" b="1" kern="1200" dirty="0" smtClean="0">
              <a:solidFill>
                <a:schemeClr val="tx1"/>
              </a:solidFill>
            </a:rPr>
            <a:t>в основной</a:t>
          </a:r>
        </a:p>
        <a:p xmlns:a="http://schemas.openxmlformats.org/drawingml/2006/main">
          <a:pPr algn="ctr"/>
          <a:r>
            <a:rPr lang="ru-RU" sz="1600" b="1" kern="1200" dirty="0" smtClean="0">
              <a:solidFill>
                <a:schemeClr val="tx1"/>
              </a:solidFill>
            </a:rPr>
            <a:t>капитал </a:t>
          </a:r>
        </a:p>
        <a:p xmlns:a="http://schemas.openxmlformats.org/drawingml/2006/main">
          <a:pPr algn="ctr"/>
          <a:r>
            <a:rPr lang="ru-RU" sz="1400" i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(январь-сентябрь 2016 года)</a:t>
          </a:r>
          <a:endParaRPr lang="ru-RU" sz="1400" i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0.62731</cdr:x>
      <cdr:y>0</cdr:y>
    </cdr:from>
    <cdr:to>
      <cdr:x>0.80151</cdr:x>
      <cdr:y>0.12698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5796136" y="0"/>
          <a:ext cx="1609550" cy="576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kern="1200" dirty="0" smtClean="0">
              <a:solidFill>
                <a:schemeClr val="tx1"/>
              </a:solidFill>
            </a:rPr>
            <a:t>Розничная торговля</a:t>
          </a:r>
          <a:endParaRPr lang="ru-RU" sz="1600" b="1" kern="1200" dirty="0">
            <a:solidFill>
              <a:schemeClr val="tx1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A2CD3-A62D-40DA-9D11-3723B1EDC953}" type="datetimeFigureOut">
              <a:rPr lang="ru-RU" smtClean="0"/>
              <a:t>26.01.2017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C9400F-3DD8-4104-B06A-EE103E76A6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1366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8A69FC-456E-4C23-A96A-22F5A4CBCC95}" type="datetimeFigureOut">
              <a:rPr lang="ru-RU" smtClean="0"/>
              <a:t>26.01.2017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1FBDE6-5BED-4150-BD84-8DD8D94E12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993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FBDE6-5BED-4150-BD84-8DD8D94E12F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455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579862"/>
            <a:ext cx="7776864" cy="649238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59993-B320-4431-ABDD-A97F57C962C0}" type="datetime1">
              <a:rPr lang="ru-RU" smtClean="0"/>
              <a:t>26.01.2017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B2A17-2E88-4F49-90C7-7027DCE484FB}" type="datetime1">
              <a:rPr lang="ru-RU" smtClean="0"/>
              <a:t>26.01.2017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8FF32-9CEB-4BB2-B523-BCEF0B0C4D72}" type="datetime1">
              <a:rPr lang="ru-RU" smtClean="0"/>
              <a:t>26.01.2017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15567"/>
            <a:ext cx="7772400" cy="1784772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579862"/>
            <a:ext cx="7776864" cy="64923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59993-B320-4431-ABDD-A97F57C962C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761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E93F5-0A2C-43A4-98A0-43EA9893275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56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759DB-6D51-4A03-9ABE-87A0EF9BECB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70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8A10F-0831-4C56-B022-6715404B0A9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14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7409F-219E-44F6-9D92-89D1D03F8A0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534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629A6-8279-490A-A818-7AF0885FE29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4842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9C84D-55AC-48B4-9CA4-500D05FD709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6850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6ACB4-FB36-4C2F-BA3E-503E36D6CAA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700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E93F5-0A2C-43A4-98A0-43EA98932752}" type="datetime1">
              <a:rPr lang="ru-RU" smtClean="0"/>
              <a:t>26.01.2017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855B6-D6E5-455B-A773-8123732C5AD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070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B2A17-2E88-4F49-90C7-7027DCE484F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9161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8FF32-9CEB-4BB2-B523-BCEF0B0C4D7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591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759DB-6D51-4A03-9ABE-87A0EF9BECB0}" type="datetime1">
              <a:rPr lang="ru-RU" smtClean="0"/>
              <a:t>26.01.2017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8A10F-0831-4C56-B022-6715404B0A9E}" type="datetime1">
              <a:rPr lang="ru-RU" smtClean="0"/>
              <a:t>26.01.2017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7409F-219E-44F6-9D92-89D1D03F8A01}" type="datetime1">
              <a:rPr lang="ru-RU" smtClean="0"/>
              <a:t>26.01.2017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629A6-8279-490A-A818-7AF0885FE299}" type="datetime1">
              <a:rPr lang="ru-RU" smtClean="0"/>
              <a:t>26.01.2017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9C84D-55AC-48B4-9CA4-500D05FD7094}" type="datetime1">
              <a:rPr lang="ru-RU" smtClean="0"/>
              <a:t>26.01.2017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6ACB4-FB36-4C2F-BA3E-503E36D6CAAD}" type="datetime1">
              <a:rPr lang="ru-RU" smtClean="0"/>
              <a:t>26.01.2017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855B6-D6E5-455B-A773-8123732C5ADE}" type="datetime1">
              <a:rPr lang="ru-RU" smtClean="0"/>
              <a:t>26.01.2017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64319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094A6-1143-48F3-8C03-53E44A78CEF5}" type="datetime1">
              <a:rPr lang="ru-RU" smtClean="0"/>
              <a:t>26.01.2017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02896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64319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094A6-1143-48F3-8C03-53E44A78CEF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02896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80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29271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Стратегия социально-экономического развития Республики Татарстан</a:t>
            </a:r>
            <a:r>
              <a:rPr lang="en-US" sz="2800" dirty="0" smtClean="0"/>
              <a:t> </a:t>
            </a:r>
            <a:r>
              <a:rPr lang="ru-RU" sz="2800" dirty="0" smtClean="0"/>
              <a:t>до 2030 года</a:t>
            </a:r>
            <a:endParaRPr lang="ru-RU" sz="28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01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/>
              <a:t>Система образования обеспечивает формирование человеческого капитала, соответствующего потребностям общества и экономики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755576" y="4312716"/>
            <a:ext cx="2160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5400" b="1" dirty="0" smtClean="0">
                <a:solidFill>
                  <a:schemeClr val="accent2"/>
                </a:solidFill>
              </a:rPr>
              <a:t>6</a:t>
            </a:r>
            <a:r>
              <a:rPr lang="ru-RU" sz="5400" b="1" dirty="0">
                <a:solidFill>
                  <a:schemeClr val="accent2"/>
                </a:solidFill>
              </a:rPr>
              <a:t>5</a:t>
            </a:r>
            <a:r>
              <a:rPr lang="ru-RU" sz="5400" b="1" dirty="0" smtClean="0">
                <a:solidFill>
                  <a:schemeClr val="accent2"/>
                </a:solidFill>
              </a:rPr>
              <a:t>%</a:t>
            </a:r>
            <a:endParaRPr lang="ru-RU" sz="5400" b="1" dirty="0">
              <a:solidFill>
                <a:schemeClr val="accent2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43600" y="4456673"/>
            <a:ext cx="57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доля выпускников вузов Республики Татарстан, трудоустроившихся в первый год после окончания обучения</a:t>
            </a:r>
            <a:endParaRPr lang="ru-RU" sz="1600" dirty="0"/>
          </a:p>
        </p:txBody>
      </p:sp>
      <p:sp>
        <p:nvSpPr>
          <p:cNvPr id="35" name="Прямоугольник 6"/>
          <p:cNvSpPr>
            <a:spLocks noChangeArrowheads="1"/>
          </p:cNvSpPr>
          <p:nvPr/>
        </p:nvSpPr>
        <p:spPr bwMode="auto">
          <a:xfrm>
            <a:off x="467584" y="2008191"/>
            <a:ext cx="360000" cy="360000"/>
          </a:xfrm>
          <a:prstGeom prst="flowChartConnector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lIns="0" tIns="0" rIns="0" bIns="0" anchor="ctr" anchorCtr="0"/>
          <a:lstStyle/>
          <a:p>
            <a:pPr indent="-360363" algn="ctr">
              <a:buFont typeface="Wingdings" pitchFamily="2" charset="2"/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1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6" name="Прямоугольник 7"/>
          <p:cNvSpPr>
            <a:spLocks noChangeArrowheads="1"/>
          </p:cNvSpPr>
          <p:nvPr/>
        </p:nvSpPr>
        <p:spPr bwMode="auto">
          <a:xfrm>
            <a:off x="467584" y="2513672"/>
            <a:ext cx="360000" cy="360000"/>
          </a:xfrm>
          <a:prstGeom prst="flowChartConnector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lIns="0" tIns="0" rIns="0" bIns="0" anchor="ctr" anchorCtr="0"/>
          <a:lstStyle/>
          <a:p>
            <a:pPr indent="-360363" algn="ctr">
              <a:buFont typeface="Wingdings" pitchFamily="2" charset="2"/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2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7" name="Прямоугольник 8"/>
          <p:cNvSpPr>
            <a:spLocks noChangeArrowheads="1"/>
          </p:cNvSpPr>
          <p:nvPr/>
        </p:nvSpPr>
        <p:spPr bwMode="auto">
          <a:xfrm>
            <a:off x="467584" y="3019153"/>
            <a:ext cx="360000" cy="360000"/>
          </a:xfrm>
          <a:prstGeom prst="flowChartConnector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lIns="0" tIns="0" rIns="0" bIns="0" anchor="ctr" anchorCtr="0"/>
          <a:lstStyle/>
          <a:p>
            <a:pPr indent="-360363" algn="ctr">
              <a:buFont typeface="Wingdings" pitchFamily="2" charset="2"/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3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043608" y="2539784"/>
            <a:ext cx="7416824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r>
              <a:rPr lang="ru-RU" sz="1400" dirty="0"/>
              <a:t>Внедрение современных технологий в школах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1043608" y="3045265"/>
            <a:ext cx="7416824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r>
              <a:rPr lang="ru-RU" sz="1400" dirty="0"/>
              <a:t>Формирование нового имиджа среднего профессионального </a:t>
            </a:r>
            <a:r>
              <a:rPr lang="ru-RU" sz="1400" dirty="0" smtClean="0"/>
              <a:t>образования</a:t>
            </a:r>
            <a:endParaRPr lang="ru-RU" sz="1400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1043608" y="2034303"/>
            <a:ext cx="7416824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ru-RU" sz="1400" dirty="0"/>
              <a:t>Создание системы раннего развития воспитанников детских садов</a:t>
            </a:r>
          </a:p>
        </p:txBody>
      </p:sp>
      <p:sp>
        <p:nvSpPr>
          <p:cNvPr id="41" name="Прямоугольник 8"/>
          <p:cNvSpPr>
            <a:spLocks noChangeArrowheads="1"/>
          </p:cNvSpPr>
          <p:nvPr/>
        </p:nvSpPr>
        <p:spPr bwMode="auto">
          <a:xfrm>
            <a:off x="467584" y="3517456"/>
            <a:ext cx="360000" cy="360000"/>
          </a:xfrm>
          <a:prstGeom prst="flowChartConnector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lIns="0" tIns="0" rIns="0" bIns="0" anchor="ctr" anchorCtr="0"/>
          <a:lstStyle/>
          <a:p>
            <a:pPr indent="-360363" algn="ctr">
              <a:buFont typeface="Wingdings" pitchFamily="2" charset="2"/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4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043608" y="3435846"/>
            <a:ext cx="74168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r>
              <a:rPr lang="ru-RU" sz="1400" dirty="0"/>
              <a:t>Развитие кооперации вузов Татарстана для усиления их привлекательности на федеральном и международном рынках высшего </a:t>
            </a:r>
            <a:r>
              <a:rPr lang="ru-RU" sz="1400" dirty="0" smtClean="0"/>
              <a:t>образования</a:t>
            </a:r>
            <a:endParaRPr lang="ru-RU" sz="1400" dirty="0"/>
          </a:p>
        </p:txBody>
      </p:sp>
      <p:sp>
        <p:nvSpPr>
          <p:cNvPr id="43" name="Прямоугольник 5"/>
          <p:cNvSpPr>
            <a:spLocks noChangeArrowheads="1"/>
          </p:cNvSpPr>
          <p:nvPr/>
        </p:nvSpPr>
        <p:spPr bwMode="auto">
          <a:xfrm>
            <a:off x="395536" y="1483797"/>
            <a:ext cx="4176464" cy="38951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38100">
            <a:noFill/>
          </a:ln>
          <a:effectLst/>
          <a:extLst/>
        </p:spPr>
        <p:txBody>
          <a:bodyPr wrap="square" tIns="0" bIns="0" anchor="ctr" anchorCtr="0">
            <a:spAutoFit/>
          </a:bodyPr>
          <a:lstStyle/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ru-RU" b="1" dirty="0">
                <a:solidFill>
                  <a:schemeClr val="bg1"/>
                </a:solidFill>
              </a:rPr>
              <a:t>Основные направления действий</a:t>
            </a:r>
          </a:p>
        </p:txBody>
      </p:sp>
      <p:sp>
        <p:nvSpPr>
          <p:cNvPr id="15" name="Прямоугольник 8"/>
          <p:cNvSpPr>
            <a:spLocks noChangeArrowheads="1"/>
          </p:cNvSpPr>
          <p:nvPr/>
        </p:nvSpPr>
        <p:spPr bwMode="auto">
          <a:xfrm>
            <a:off x="467584" y="4030115"/>
            <a:ext cx="360000" cy="360000"/>
          </a:xfrm>
          <a:prstGeom prst="flowChartConnector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lIns="0" tIns="0" rIns="0" bIns="0" anchor="ctr" anchorCtr="0"/>
          <a:lstStyle/>
          <a:p>
            <a:pPr indent="-360363" algn="ctr">
              <a:buFont typeface="Wingdings" pitchFamily="2" charset="2"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5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43608" y="4056227"/>
            <a:ext cx="7416824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r>
              <a:rPr lang="ru-RU" sz="1400" dirty="0" smtClean="0"/>
              <a:t>Реализация Концепции национального образования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60681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/>
              <a:t>Сохранение здоровья и долголетие – приоритеты населения и системы здравоохранения Республики Татарстан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5"/>
          <p:cNvSpPr>
            <a:spLocks noChangeArrowheads="1"/>
          </p:cNvSpPr>
          <p:nvPr/>
        </p:nvSpPr>
        <p:spPr bwMode="auto">
          <a:xfrm>
            <a:off x="395536" y="1483797"/>
            <a:ext cx="2880000" cy="38951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38100">
            <a:noFill/>
          </a:ln>
          <a:effectLst/>
          <a:extLst/>
        </p:spPr>
        <p:txBody>
          <a:bodyPr wrap="square" tIns="0" bIns="0" anchor="ctr" anchorCtr="0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ru-RU" b="1" dirty="0" smtClean="0">
                <a:solidFill>
                  <a:prstClr val="white"/>
                </a:solidFill>
              </a:rPr>
              <a:t>Основные направления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10362" y="2781480"/>
            <a:ext cx="37800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Формирование здорового образа жизни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010362" y="3310601"/>
            <a:ext cx="37800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</a:rPr>
              <a:t>Оптимизация организационной модели оказания медицинской помощи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010362" y="2036917"/>
            <a:ext cx="37800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Снижение показателей смертности от ряда заболеваний</a:t>
            </a:r>
          </a:p>
        </p:txBody>
      </p:sp>
      <p:sp>
        <p:nvSpPr>
          <p:cNvPr id="22" name="Прямоугольник 6"/>
          <p:cNvSpPr>
            <a:spLocks noChangeArrowheads="1"/>
          </p:cNvSpPr>
          <p:nvPr/>
        </p:nvSpPr>
        <p:spPr bwMode="auto">
          <a:xfrm>
            <a:off x="539552" y="2118526"/>
            <a:ext cx="360000" cy="360000"/>
          </a:xfrm>
          <a:prstGeom prst="flowChartConnector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lIns="0" tIns="0" rIns="0" bIns="0" anchor="ctr" anchorCtr="0"/>
          <a:lstStyle/>
          <a:p>
            <a:pPr indent="-360363" algn="ctr">
              <a:buFont typeface="Wingdings" pitchFamily="2" charset="2"/>
              <a:buNone/>
            </a:pPr>
            <a:r>
              <a:rPr lang="ru-RU" sz="2000" b="1" dirty="0" smtClean="0">
                <a:solidFill>
                  <a:prstClr val="white"/>
                </a:solidFill>
              </a:rPr>
              <a:t>1</a:t>
            </a:r>
            <a:endParaRPr lang="ru-RU" sz="2000" b="1" dirty="0">
              <a:solidFill>
                <a:prstClr val="white"/>
              </a:solidFill>
            </a:endParaRPr>
          </a:p>
        </p:txBody>
      </p:sp>
      <p:sp>
        <p:nvSpPr>
          <p:cNvPr id="24" name="Прямоугольник 7"/>
          <p:cNvSpPr>
            <a:spLocks noChangeArrowheads="1"/>
          </p:cNvSpPr>
          <p:nvPr/>
        </p:nvSpPr>
        <p:spPr bwMode="auto">
          <a:xfrm>
            <a:off x="534623" y="2755368"/>
            <a:ext cx="360000" cy="360000"/>
          </a:xfrm>
          <a:prstGeom prst="flowChartConnector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lIns="0" tIns="0" rIns="0" bIns="0" anchor="ctr" anchorCtr="0"/>
          <a:lstStyle/>
          <a:p>
            <a:pPr indent="-360363" algn="ctr">
              <a:buFont typeface="Wingdings" pitchFamily="2" charset="2"/>
              <a:buNone/>
            </a:pPr>
            <a:r>
              <a:rPr lang="ru-RU" sz="2000" b="1" dirty="0" smtClean="0">
                <a:solidFill>
                  <a:prstClr val="white"/>
                </a:solidFill>
              </a:rPr>
              <a:t>2</a:t>
            </a:r>
            <a:endParaRPr lang="ru-RU" sz="2000" b="1" dirty="0">
              <a:solidFill>
                <a:prstClr val="white"/>
              </a:solidFill>
            </a:endParaRPr>
          </a:p>
        </p:txBody>
      </p:sp>
      <p:sp>
        <p:nvSpPr>
          <p:cNvPr id="25" name="Прямоугольник 8"/>
          <p:cNvSpPr>
            <a:spLocks noChangeArrowheads="1"/>
          </p:cNvSpPr>
          <p:nvPr/>
        </p:nvSpPr>
        <p:spPr bwMode="auto">
          <a:xfrm>
            <a:off x="539552" y="3389520"/>
            <a:ext cx="360000" cy="360000"/>
          </a:xfrm>
          <a:prstGeom prst="flowChartConnector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lIns="0" tIns="0" rIns="0" bIns="0" anchor="ctr" anchorCtr="0"/>
          <a:lstStyle/>
          <a:p>
            <a:pPr indent="-360363" algn="ctr">
              <a:buFont typeface="Wingdings" pitchFamily="2" charset="2"/>
              <a:buNone/>
            </a:pPr>
            <a:r>
              <a:rPr lang="ru-RU" b="1" dirty="0" smtClean="0">
                <a:solidFill>
                  <a:prstClr val="white"/>
                </a:solidFill>
              </a:rPr>
              <a:t>3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31849" y="4011910"/>
            <a:ext cx="21600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400" b="1" dirty="0" smtClean="0">
                <a:solidFill>
                  <a:srgbClr val="EF3F3E"/>
                </a:solidFill>
              </a:rPr>
              <a:t>75</a:t>
            </a:r>
            <a:r>
              <a:rPr lang="ru-RU" sz="3200" b="1" dirty="0" smtClean="0">
                <a:solidFill>
                  <a:srgbClr val="EF3F3E"/>
                </a:solidFill>
              </a:rPr>
              <a:t> лет</a:t>
            </a:r>
            <a:endParaRPr lang="ru-RU" sz="4400" b="1" dirty="0">
              <a:solidFill>
                <a:srgbClr val="EF3F3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60895" y="4371701"/>
            <a:ext cx="50405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</a:rPr>
              <a:t>ожидаемая продолжительность жизни к 2030 году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402850" y="2675951"/>
            <a:ext cx="37800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</a:rPr>
              <a:t>Формирование медико-реабилитационного кластера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5402850" y="1931387"/>
            <a:ext cx="3780000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</a:rPr>
              <a:t>Повышение привлекательности системы здравоохранения республики для инвесторов </a:t>
            </a:r>
          </a:p>
        </p:txBody>
      </p:sp>
      <p:sp>
        <p:nvSpPr>
          <p:cNvPr id="32" name="Прямоугольник 6"/>
          <p:cNvSpPr>
            <a:spLocks noChangeArrowheads="1"/>
          </p:cNvSpPr>
          <p:nvPr/>
        </p:nvSpPr>
        <p:spPr bwMode="auto">
          <a:xfrm>
            <a:off x="4932040" y="2120718"/>
            <a:ext cx="360000" cy="360000"/>
          </a:xfrm>
          <a:prstGeom prst="flowChartConnector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lIns="0" tIns="0" rIns="0" bIns="0" anchor="ctr" anchorCtr="0"/>
          <a:lstStyle/>
          <a:p>
            <a:pPr indent="-360363" algn="ctr">
              <a:buFont typeface="Wingdings" pitchFamily="2" charset="2"/>
              <a:buNone/>
            </a:pPr>
            <a:r>
              <a:rPr lang="ru-RU" sz="2000" b="1" dirty="0" smtClean="0">
                <a:solidFill>
                  <a:prstClr val="white"/>
                </a:solidFill>
              </a:rPr>
              <a:t>4</a:t>
            </a:r>
            <a:endParaRPr lang="ru-RU" sz="2000" b="1" dirty="0">
              <a:solidFill>
                <a:prstClr val="white"/>
              </a:solidFill>
            </a:endParaRPr>
          </a:p>
        </p:txBody>
      </p:sp>
      <p:sp>
        <p:nvSpPr>
          <p:cNvPr id="33" name="Прямоугольник 7"/>
          <p:cNvSpPr>
            <a:spLocks noChangeArrowheads="1"/>
          </p:cNvSpPr>
          <p:nvPr/>
        </p:nvSpPr>
        <p:spPr bwMode="auto">
          <a:xfrm>
            <a:off x="4927111" y="2757560"/>
            <a:ext cx="360000" cy="360000"/>
          </a:xfrm>
          <a:prstGeom prst="flowChartConnector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lIns="0" tIns="0" rIns="0" bIns="0" anchor="ctr" anchorCtr="0"/>
          <a:lstStyle/>
          <a:p>
            <a:pPr indent="-360363" algn="ctr">
              <a:buFont typeface="Wingdings" pitchFamily="2" charset="2"/>
              <a:buNone/>
            </a:pPr>
            <a:r>
              <a:rPr lang="ru-RU" sz="2000" b="1" dirty="0" smtClean="0">
                <a:solidFill>
                  <a:prstClr val="white"/>
                </a:solidFill>
              </a:rPr>
              <a:t>5</a:t>
            </a:r>
            <a:endParaRPr lang="ru-RU" sz="2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37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/>
              <a:t>Качество и разнообразие культурной жизни стали реальными факторами притяжения и накопления человеческого капитала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2555776" y="2499742"/>
            <a:ext cx="5760640" cy="346234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noFill/>
          </a:ln>
          <a:effectLst/>
          <a:extLst/>
        </p:spPr>
        <p:txBody>
          <a:bodyPr wrap="square" lIns="432000" tIns="0" bIns="0" anchor="ctr" anchorCtr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 dirty="0"/>
              <a:t>Креативные индустрии Татарстана</a:t>
            </a:r>
          </a:p>
        </p:txBody>
      </p:sp>
      <p:sp>
        <p:nvSpPr>
          <p:cNvPr id="7" name="Прямоугольник 5"/>
          <p:cNvSpPr>
            <a:spLocks noChangeArrowheads="1"/>
          </p:cNvSpPr>
          <p:nvPr/>
        </p:nvSpPr>
        <p:spPr bwMode="auto">
          <a:xfrm>
            <a:off x="251520" y="2478103"/>
            <a:ext cx="2592288" cy="38951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38100">
            <a:noFill/>
          </a:ln>
          <a:effectLst/>
          <a:extLst/>
        </p:spPr>
        <p:txBody>
          <a:bodyPr wrap="square" tIns="0" bIns="0" anchor="ctr" anchorCtr="0">
            <a:spAutoFit/>
          </a:bodyPr>
          <a:lstStyle/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ru-RU" b="1" dirty="0" smtClean="0">
                <a:solidFill>
                  <a:schemeClr val="bg1"/>
                </a:solidFill>
              </a:rPr>
              <a:t>Флагманский проект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20312" y="3551744"/>
            <a:ext cx="5760000" cy="40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ru-RU" sz="1400" dirty="0">
                <a:solidFill>
                  <a:schemeClr val="tx1"/>
                </a:solidFill>
              </a:rPr>
              <a:t>Финансовая и консультационная поддержка творческих индустрий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620312" y="4000843"/>
            <a:ext cx="5760000" cy="40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ru-RU" sz="1400" dirty="0">
                <a:solidFill>
                  <a:schemeClr val="tx1"/>
                </a:solidFill>
              </a:rPr>
              <a:t>Сотрудничество с российскими и зарубежными партнерами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620312" y="3088548"/>
            <a:ext cx="5760000" cy="40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ru-RU" sz="1400" dirty="0">
                <a:solidFill>
                  <a:schemeClr val="tx1"/>
                </a:solidFill>
              </a:rPr>
              <a:t>Инфраструктура креативного кластера</a:t>
            </a:r>
          </a:p>
        </p:txBody>
      </p:sp>
      <p:sp>
        <p:nvSpPr>
          <p:cNvPr id="15" name="Прямоугольник 6"/>
          <p:cNvSpPr>
            <a:spLocks noChangeArrowheads="1"/>
          </p:cNvSpPr>
          <p:nvPr/>
        </p:nvSpPr>
        <p:spPr bwMode="auto">
          <a:xfrm>
            <a:off x="326218" y="1296821"/>
            <a:ext cx="360000" cy="360000"/>
          </a:xfrm>
          <a:prstGeom prst="flowChartConnector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lIns="0" tIns="0" rIns="0" bIns="0" anchor="ctr" anchorCtr="0"/>
          <a:lstStyle/>
          <a:p>
            <a:pPr indent="-360363" algn="ctr">
              <a:buFont typeface="Wingdings" pitchFamily="2" charset="2"/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1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7"/>
          <p:cNvSpPr>
            <a:spLocks noChangeArrowheads="1"/>
          </p:cNvSpPr>
          <p:nvPr/>
        </p:nvSpPr>
        <p:spPr bwMode="auto">
          <a:xfrm>
            <a:off x="326218" y="1842107"/>
            <a:ext cx="360000" cy="360000"/>
          </a:xfrm>
          <a:prstGeom prst="flowChartConnector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lIns="0" tIns="0" rIns="0" bIns="0" anchor="ctr" anchorCtr="0"/>
          <a:lstStyle/>
          <a:p>
            <a:pPr indent="-360363" algn="ctr">
              <a:buFont typeface="Wingdings" pitchFamily="2" charset="2"/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2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55575" y="1760498"/>
            <a:ext cx="3474671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ru-RU" sz="1400" dirty="0"/>
              <a:t>Развитие кооперации сферы культуры и туризма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55575" y="1215212"/>
            <a:ext cx="3474671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ru-RU" sz="1400" dirty="0"/>
              <a:t>Укрепление государственного сектора культуры и искусства</a:t>
            </a:r>
          </a:p>
        </p:txBody>
      </p:sp>
      <p:sp>
        <p:nvSpPr>
          <p:cNvPr id="22" name="Прямоугольник 6"/>
          <p:cNvSpPr>
            <a:spLocks noChangeArrowheads="1"/>
          </p:cNvSpPr>
          <p:nvPr/>
        </p:nvSpPr>
        <p:spPr bwMode="auto">
          <a:xfrm>
            <a:off x="1149501" y="3111048"/>
            <a:ext cx="360000" cy="360000"/>
          </a:xfrm>
          <a:prstGeom prst="flowChartConnector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lIns="0" tIns="0" rIns="0" bIns="0" anchor="ctr" anchorCtr="0"/>
          <a:lstStyle/>
          <a:p>
            <a:pPr indent="-360363" algn="ctr">
              <a:buFont typeface="Wingdings" pitchFamily="2" charset="2"/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1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7"/>
          <p:cNvSpPr>
            <a:spLocks noChangeArrowheads="1"/>
          </p:cNvSpPr>
          <p:nvPr/>
        </p:nvSpPr>
        <p:spPr bwMode="auto">
          <a:xfrm>
            <a:off x="1149501" y="3574244"/>
            <a:ext cx="360000" cy="360000"/>
          </a:xfrm>
          <a:prstGeom prst="flowChartConnector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lIns="0" tIns="0" rIns="0" bIns="0" anchor="ctr" anchorCtr="0"/>
          <a:lstStyle/>
          <a:p>
            <a:pPr indent="-360363" algn="ctr">
              <a:buFont typeface="Wingdings" pitchFamily="2" charset="2"/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2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8"/>
          <p:cNvSpPr>
            <a:spLocks noChangeArrowheads="1"/>
          </p:cNvSpPr>
          <p:nvPr/>
        </p:nvSpPr>
        <p:spPr bwMode="auto">
          <a:xfrm>
            <a:off x="1149501" y="4023343"/>
            <a:ext cx="360000" cy="360000"/>
          </a:xfrm>
          <a:prstGeom prst="flowChartConnector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lIns="0" tIns="0" rIns="0" bIns="0" anchor="ctr" anchorCtr="0"/>
          <a:lstStyle/>
          <a:p>
            <a:pPr indent="-360363" algn="ctr">
              <a:buFont typeface="Wingdings" pitchFamily="2" charset="2"/>
              <a:buNone/>
            </a:pPr>
            <a:r>
              <a:rPr lang="ru-RU" b="1" dirty="0" smtClean="0">
                <a:solidFill>
                  <a:schemeClr val="bg1"/>
                </a:solidFill>
              </a:rPr>
              <a:t>3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620312" y="4443958"/>
            <a:ext cx="5760000" cy="40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ru-RU" sz="1400" dirty="0">
                <a:solidFill>
                  <a:schemeClr val="tx1"/>
                </a:solidFill>
              </a:rPr>
              <a:t>Бизнес-образование в культуре</a:t>
            </a:r>
          </a:p>
        </p:txBody>
      </p:sp>
      <p:sp>
        <p:nvSpPr>
          <p:cNvPr id="28" name="Прямоугольник 8"/>
          <p:cNvSpPr>
            <a:spLocks noChangeArrowheads="1"/>
          </p:cNvSpPr>
          <p:nvPr/>
        </p:nvSpPr>
        <p:spPr bwMode="auto">
          <a:xfrm>
            <a:off x="1149501" y="4466458"/>
            <a:ext cx="360000" cy="360000"/>
          </a:xfrm>
          <a:prstGeom prst="flowChartConnector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lIns="0" tIns="0" rIns="0" bIns="0" anchor="ctr" anchorCtr="0"/>
          <a:lstStyle/>
          <a:p>
            <a:pPr indent="-360363" algn="ctr">
              <a:buFont typeface="Wingdings" pitchFamily="2" charset="2"/>
              <a:buNone/>
            </a:pPr>
            <a:r>
              <a:rPr lang="ru-RU" b="1" dirty="0" smtClean="0">
                <a:solidFill>
                  <a:schemeClr val="bg1"/>
                </a:solidFill>
              </a:rPr>
              <a:t>4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995936" y="1275606"/>
            <a:ext cx="21600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400" b="1" dirty="0" smtClean="0">
                <a:solidFill>
                  <a:schemeClr val="accent2"/>
                </a:solidFill>
              </a:rPr>
              <a:t>60%</a:t>
            </a:r>
            <a:endParaRPr lang="ru-RU" sz="4400" b="1" dirty="0">
              <a:solidFill>
                <a:schemeClr val="accent2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102456" y="1422213"/>
            <a:ext cx="29340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доля жителей, участвующих </a:t>
            </a:r>
            <a:endParaRPr lang="ru-RU" sz="1400" dirty="0" smtClean="0"/>
          </a:p>
          <a:p>
            <a:r>
              <a:rPr lang="ru-RU" sz="1400" dirty="0" smtClean="0"/>
              <a:t>в </a:t>
            </a:r>
            <a:r>
              <a:rPr lang="ru-RU" sz="1400" dirty="0"/>
              <a:t>культурной деятельности </a:t>
            </a:r>
            <a:endParaRPr lang="ru-RU" sz="1400" dirty="0" smtClean="0"/>
          </a:p>
          <a:p>
            <a:r>
              <a:rPr lang="ru-RU" sz="1400" dirty="0" smtClean="0"/>
              <a:t>в </a:t>
            </a:r>
            <a:r>
              <a:rPr lang="ru-RU" sz="1400" dirty="0"/>
              <a:t>2030 </a:t>
            </a:r>
            <a:r>
              <a:rPr lang="ru-RU" sz="1400" dirty="0" smtClean="0"/>
              <a:t>году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6005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/>
              <a:t>Гибкий рынок труда, системы содействия занятости и социальной защиты обеспечивают эффективную занятость и получение конкурентных доходов от вложений в человеческий капитал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26" name="Прямоугольник 5"/>
          <p:cNvSpPr>
            <a:spLocks noChangeArrowheads="1"/>
          </p:cNvSpPr>
          <p:nvPr/>
        </p:nvSpPr>
        <p:spPr bwMode="auto">
          <a:xfrm>
            <a:off x="395536" y="1483797"/>
            <a:ext cx="2880000" cy="38951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38100">
            <a:noFill/>
          </a:ln>
          <a:effectLst/>
          <a:extLst/>
        </p:spPr>
        <p:txBody>
          <a:bodyPr wrap="square" tIns="0" bIns="0" anchor="ctr" anchorCtr="0">
            <a:spAutoFit/>
          </a:bodyPr>
          <a:lstStyle/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ru-RU" b="1" dirty="0" smtClean="0">
                <a:solidFill>
                  <a:schemeClr val="bg1"/>
                </a:solidFill>
              </a:rPr>
              <a:t>Занятость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010362" y="2672117"/>
            <a:ext cx="3705654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ru-RU" sz="1400" dirty="0" smtClean="0">
                <a:solidFill>
                  <a:schemeClr val="tx1"/>
                </a:solidFill>
              </a:rPr>
              <a:t>Формирование </a:t>
            </a:r>
            <a:r>
              <a:rPr lang="ru-RU" sz="1400" dirty="0">
                <a:solidFill>
                  <a:schemeClr val="tx1"/>
                </a:solidFill>
              </a:rPr>
              <a:t>и продвижение бренда Республики Татарстан как привлекательного работодателя на российском рынке труда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1010362" y="3435846"/>
            <a:ext cx="370565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ru-RU" sz="1400" dirty="0" smtClean="0"/>
              <a:t>Создание </a:t>
            </a:r>
            <a:r>
              <a:rPr lang="ru-RU" sz="1400" dirty="0"/>
              <a:t>карты отраслевых и общеотраслевых карьерных маршрутов 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1010362" y="1929195"/>
            <a:ext cx="3705654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ru-RU" sz="1400" dirty="0" smtClean="0"/>
              <a:t>Модернизация </a:t>
            </a:r>
            <a:r>
              <a:rPr lang="ru-RU" sz="1400" dirty="0"/>
              <a:t>занятости и рост ее эффективности путем повышения качества рабочей </a:t>
            </a:r>
            <a:r>
              <a:rPr lang="ru-RU" sz="1400" dirty="0" smtClean="0"/>
              <a:t>силы</a:t>
            </a:r>
            <a:endParaRPr lang="ru-RU" sz="1400" dirty="0"/>
          </a:p>
        </p:txBody>
      </p:sp>
      <p:sp>
        <p:nvSpPr>
          <p:cNvPr id="40" name="Прямоугольник 6"/>
          <p:cNvSpPr>
            <a:spLocks noChangeArrowheads="1"/>
          </p:cNvSpPr>
          <p:nvPr/>
        </p:nvSpPr>
        <p:spPr bwMode="auto">
          <a:xfrm>
            <a:off x="539552" y="2118526"/>
            <a:ext cx="360000" cy="360000"/>
          </a:xfrm>
          <a:prstGeom prst="flowChartConnector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lIns="0" tIns="0" rIns="0" bIns="0" anchor="ctr" anchorCtr="0"/>
          <a:lstStyle/>
          <a:p>
            <a:pPr indent="-360363" algn="ctr">
              <a:buFont typeface="Wingdings" pitchFamily="2" charset="2"/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1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1" name="Прямоугольник 7"/>
          <p:cNvSpPr>
            <a:spLocks noChangeArrowheads="1"/>
          </p:cNvSpPr>
          <p:nvPr/>
        </p:nvSpPr>
        <p:spPr bwMode="auto">
          <a:xfrm>
            <a:off x="534623" y="2861449"/>
            <a:ext cx="360000" cy="360000"/>
          </a:xfrm>
          <a:prstGeom prst="flowChartConnector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lIns="0" tIns="0" rIns="0" bIns="0" anchor="ctr" anchorCtr="0"/>
          <a:lstStyle/>
          <a:p>
            <a:pPr indent="-360363" algn="ctr">
              <a:buFont typeface="Wingdings" pitchFamily="2" charset="2"/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2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2" name="Прямоугольник 8"/>
          <p:cNvSpPr>
            <a:spLocks noChangeArrowheads="1"/>
          </p:cNvSpPr>
          <p:nvPr/>
        </p:nvSpPr>
        <p:spPr bwMode="auto">
          <a:xfrm>
            <a:off x="539552" y="3514765"/>
            <a:ext cx="360000" cy="360000"/>
          </a:xfrm>
          <a:prstGeom prst="flowChartConnector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lIns="0" tIns="0" rIns="0" bIns="0" anchor="ctr" anchorCtr="0"/>
          <a:lstStyle/>
          <a:p>
            <a:pPr indent="-360363" algn="ctr">
              <a:buFont typeface="Wingdings" pitchFamily="2" charset="2"/>
              <a:buNone/>
            </a:pPr>
            <a:r>
              <a:rPr lang="ru-RU" b="1" dirty="0" smtClean="0">
                <a:solidFill>
                  <a:schemeClr val="bg1"/>
                </a:solidFill>
              </a:rPr>
              <a:t>3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402850" y="2782032"/>
            <a:ext cx="363364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ru-RU" sz="1400" dirty="0" smtClean="0"/>
              <a:t>Повышение </a:t>
            </a:r>
            <a:r>
              <a:rPr lang="ru-RU" sz="1400" dirty="0"/>
              <a:t>качества и доступности социального обслуживания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5402850" y="2039109"/>
            <a:ext cx="363364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ru-RU" sz="1400" dirty="0" smtClean="0"/>
              <a:t>Снижение </a:t>
            </a:r>
            <a:r>
              <a:rPr lang="ru-RU" sz="1400" dirty="0"/>
              <a:t>неравенства за счет поддержки </a:t>
            </a:r>
            <a:r>
              <a:rPr lang="ru-RU" sz="1400" dirty="0" err="1"/>
              <a:t>малоресурсных</a:t>
            </a:r>
            <a:r>
              <a:rPr lang="ru-RU" sz="1400" dirty="0"/>
              <a:t> групп населения </a:t>
            </a:r>
          </a:p>
        </p:txBody>
      </p:sp>
      <p:sp>
        <p:nvSpPr>
          <p:cNvPr id="45" name="Прямоугольник 6"/>
          <p:cNvSpPr>
            <a:spLocks noChangeArrowheads="1"/>
          </p:cNvSpPr>
          <p:nvPr/>
        </p:nvSpPr>
        <p:spPr bwMode="auto">
          <a:xfrm>
            <a:off x="4932040" y="2120718"/>
            <a:ext cx="360000" cy="360000"/>
          </a:xfrm>
          <a:prstGeom prst="flowChartConnector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lIns="0" tIns="0" rIns="0" bIns="0" anchor="ctr" anchorCtr="0"/>
          <a:lstStyle/>
          <a:p>
            <a:pPr indent="-360363" algn="ctr">
              <a:buFont typeface="Wingdings" pitchFamily="2" charset="2"/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1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6" name="Прямоугольник 7"/>
          <p:cNvSpPr>
            <a:spLocks noChangeArrowheads="1"/>
          </p:cNvSpPr>
          <p:nvPr/>
        </p:nvSpPr>
        <p:spPr bwMode="auto">
          <a:xfrm>
            <a:off x="4927111" y="2863641"/>
            <a:ext cx="360000" cy="360000"/>
          </a:xfrm>
          <a:prstGeom prst="flowChartConnector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lIns="0" tIns="0" rIns="0" bIns="0" anchor="ctr" anchorCtr="0"/>
          <a:lstStyle/>
          <a:p>
            <a:pPr indent="-360363" algn="ctr">
              <a:buFont typeface="Wingdings" pitchFamily="2" charset="2"/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2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5"/>
          <p:cNvSpPr>
            <a:spLocks noChangeArrowheads="1"/>
          </p:cNvSpPr>
          <p:nvPr/>
        </p:nvSpPr>
        <p:spPr bwMode="auto">
          <a:xfrm>
            <a:off x="4716016" y="1483796"/>
            <a:ext cx="2880000" cy="38951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wrap="square" tIns="0" bIns="0" anchor="ctr" anchorCtr="0">
            <a:spAutoFit/>
          </a:bodyPr>
          <a:lstStyle/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ru-RU" b="1" dirty="0" smtClean="0">
                <a:solidFill>
                  <a:schemeClr val="bg1"/>
                </a:solidFill>
              </a:rPr>
              <a:t>Социальная защита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402850" y="3435846"/>
            <a:ext cx="363364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ru-RU" sz="1400" dirty="0" smtClean="0"/>
              <a:t>Развитие </a:t>
            </a:r>
            <a:r>
              <a:rPr lang="ru-RU" sz="1400" dirty="0"/>
              <a:t>сети организаций </a:t>
            </a:r>
            <a:r>
              <a:rPr lang="ru-RU" sz="1400" dirty="0" smtClean="0"/>
              <a:t>социального обслуживания </a:t>
            </a:r>
            <a:r>
              <a:rPr lang="ru-RU" sz="1400" dirty="0"/>
              <a:t>населения</a:t>
            </a:r>
          </a:p>
        </p:txBody>
      </p:sp>
      <p:sp>
        <p:nvSpPr>
          <p:cNvPr id="21" name="Прямоугольник 7"/>
          <p:cNvSpPr>
            <a:spLocks noChangeArrowheads="1"/>
          </p:cNvSpPr>
          <p:nvPr/>
        </p:nvSpPr>
        <p:spPr bwMode="auto">
          <a:xfrm>
            <a:off x="4927111" y="3517455"/>
            <a:ext cx="360000" cy="360000"/>
          </a:xfrm>
          <a:prstGeom prst="flowChartConnector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lIns="0" tIns="0" rIns="0" bIns="0" anchor="ctr" anchorCtr="0"/>
          <a:lstStyle/>
          <a:p>
            <a:pPr indent="-360363" algn="ctr">
              <a:buFont typeface="Wingdings" pitchFamily="2" charset="2"/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3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95935" y="4526490"/>
            <a:ext cx="50405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занятых к 2030 году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70893" y="4295658"/>
            <a:ext cx="1872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400" b="1" dirty="0">
                <a:solidFill>
                  <a:schemeClr val="accent2"/>
                </a:solidFill>
              </a:rPr>
              <a:t>+169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75855" y="4418768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тысяч</a:t>
            </a:r>
          </a:p>
          <a:p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человек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73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уга 4"/>
          <p:cNvSpPr/>
          <p:nvPr/>
        </p:nvSpPr>
        <p:spPr>
          <a:xfrm>
            <a:off x="1512000" y="-1631610"/>
            <a:ext cx="6120000" cy="6120000"/>
          </a:xfrm>
          <a:prstGeom prst="arc">
            <a:avLst>
              <a:gd name="adj1" fmla="val 19950642"/>
              <a:gd name="adj2" fmla="val 12464025"/>
            </a:avLst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/>
              <a:t>Сбалансированное территориально-пространственное развитие обеспечивает высокую конкурентоспособность среды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5808" y="1708740"/>
            <a:ext cx="2628000" cy="119181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Новый уровень управления пространственным капиталом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315707" y="1728875"/>
            <a:ext cx="2628000" cy="119181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Повышение качества транспортно-коммуникационной системы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807804" y="3540174"/>
            <a:ext cx="3528392" cy="9194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Обеспечение качественным пространством жизнедеятельности населения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республики</a:t>
            </a:r>
            <a:endParaRPr lang="ru-RU" sz="1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4" name="Picture 10" descr="C:\Работа\Стратегия - 2030\2015-05- (КМ РТ)\Territor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888" y="1995686"/>
            <a:ext cx="1442224" cy="14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27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Работа\Стратегия - 2030\2015-05- (КМ РТ)\MapZon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585298"/>
            <a:ext cx="3799509" cy="257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Развитие экономических зон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15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5840" y="938965"/>
            <a:ext cx="324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accent1"/>
                </a:solidFill>
              </a:rPr>
              <a:t>Казанская </a:t>
            </a:r>
          </a:p>
          <a:p>
            <a:pPr algn="r"/>
            <a:r>
              <a:rPr lang="ru-RU" b="1" dirty="0">
                <a:solidFill>
                  <a:schemeClr val="accent1"/>
                </a:solidFill>
              </a:rPr>
              <a:t>экономическая зона: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840" y="1562184"/>
            <a:ext cx="2952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tabLst>
                <a:tab pos="2417763" algn="l"/>
              </a:tabLst>
            </a:pPr>
            <a:r>
              <a:rPr lang="ru-RU" sz="1200" dirty="0"/>
              <a:t>Перенос производств, центров потребления и развлечения в </a:t>
            </a:r>
            <a:r>
              <a:rPr lang="ru-RU" sz="1200" dirty="0" err="1"/>
              <a:t>подцентры</a:t>
            </a:r>
            <a:endParaRPr lang="ru-RU" sz="1200" dirty="0"/>
          </a:p>
          <a:p>
            <a:pPr algn="r">
              <a:spcBef>
                <a:spcPts val="600"/>
              </a:spcBef>
              <a:tabLst>
                <a:tab pos="2417763" algn="l"/>
              </a:tabLst>
            </a:pPr>
            <a:r>
              <a:rPr lang="ru-RU" sz="1200" dirty="0"/>
              <a:t>Формирование единого пространства инновационной экономики</a:t>
            </a:r>
          </a:p>
          <a:p>
            <a:pPr algn="r">
              <a:spcBef>
                <a:spcPts val="600"/>
              </a:spcBef>
              <a:tabLst>
                <a:tab pos="0" algn="l"/>
              </a:tabLst>
            </a:pPr>
            <a:r>
              <a:rPr lang="ru-RU" sz="1200" dirty="0"/>
              <a:t>Активизация малых городов </a:t>
            </a:r>
            <a:r>
              <a:rPr lang="ru-RU" sz="1200" dirty="0" smtClean="0"/>
              <a:t>и 	сельских </a:t>
            </a:r>
            <a:r>
              <a:rPr lang="ru-RU" sz="1200" dirty="0"/>
              <a:t>поселений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12175" y="938964"/>
            <a:ext cx="324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5"/>
                </a:solidFill>
              </a:rPr>
              <a:t>Камская</a:t>
            </a:r>
            <a:endParaRPr lang="ru-RU" b="1" dirty="0">
              <a:solidFill>
                <a:schemeClr val="accent5"/>
              </a:solidFill>
            </a:endParaRPr>
          </a:p>
          <a:p>
            <a:r>
              <a:rPr lang="ru-RU" b="1" dirty="0">
                <a:solidFill>
                  <a:schemeClr val="accent5"/>
                </a:solidFill>
              </a:rPr>
              <a:t>экономическая зона: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200175" y="1562183"/>
            <a:ext cx="2952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tabLst>
                <a:tab pos="2417763" algn="l"/>
              </a:tabLst>
            </a:pPr>
            <a:r>
              <a:rPr lang="ru-RU" sz="1200" dirty="0"/>
              <a:t>Промышленно-технологическое развитие Камского кластера</a:t>
            </a:r>
          </a:p>
          <a:p>
            <a:pPr>
              <a:spcBef>
                <a:spcPts val="600"/>
              </a:spcBef>
              <a:tabLst>
                <a:tab pos="2417763" algn="l"/>
              </a:tabLst>
            </a:pPr>
            <a:r>
              <a:rPr lang="ru-RU" sz="1200" dirty="0"/>
              <a:t>Формирование единого емкого и разнообразного рынка труда</a:t>
            </a:r>
          </a:p>
          <a:p>
            <a:pPr>
              <a:spcBef>
                <a:spcPts val="600"/>
              </a:spcBef>
              <a:tabLst>
                <a:tab pos="2417763" algn="l"/>
              </a:tabLst>
            </a:pPr>
            <a:r>
              <a:rPr lang="ru-RU" sz="1200" dirty="0"/>
              <a:t>Плотность и качество транспортных и функциональных связей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927874" y="2931790"/>
            <a:ext cx="324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chemeClr val="accent2"/>
                </a:solidFill>
              </a:rPr>
              <a:t>Альметьевская</a:t>
            </a:r>
            <a:endParaRPr lang="ru-RU" b="1" dirty="0">
              <a:solidFill>
                <a:schemeClr val="accent2"/>
              </a:solidFill>
            </a:endParaRPr>
          </a:p>
          <a:p>
            <a:r>
              <a:rPr lang="ru-RU" b="1" dirty="0">
                <a:solidFill>
                  <a:schemeClr val="accent2"/>
                </a:solidFill>
              </a:rPr>
              <a:t>экономическая зона: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215874" y="3555009"/>
            <a:ext cx="2952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tabLst>
                <a:tab pos="2417763" algn="l"/>
              </a:tabLst>
            </a:pPr>
            <a:r>
              <a:rPr lang="ru-RU" sz="1200" dirty="0"/>
              <a:t>Отраслевая диверсификация и производственная кооперация</a:t>
            </a:r>
          </a:p>
          <a:p>
            <a:pPr>
              <a:spcBef>
                <a:spcPts val="600"/>
              </a:spcBef>
              <a:tabLst>
                <a:tab pos="2417763" algn="l"/>
              </a:tabLst>
            </a:pPr>
            <a:r>
              <a:rPr lang="ru-RU" sz="1200" dirty="0"/>
              <a:t>Создание единого рынка труда, земли </a:t>
            </a:r>
            <a:r>
              <a:rPr lang="ru-RU" sz="1200" dirty="0" smtClean="0"/>
              <a:t>и </a:t>
            </a:r>
            <a:r>
              <a:rPr lang="ru-RU" sz="1200" dirty="0"/>
              <a:t>недвижимости</a:t>
            </a:r>
          </a:p>
          <a:p>
            <a:pPr>
              <a:spcBef>
                <a:spcPts val="600"/>
              </a:spcBef>
              <a:tabLst>
                <a:tab pos="2417763" algn="l"/>
              </a:tabLst>
            </a:pPr>
            <a:r>
              <a:rPr lang="ru-RU" sz="1200" dirty="0"/>
              <a:t>Качественный рост сектора услуг</a:t>
            </a:r>
          </a:p>
        </p:txBody>
      </p:sp>
      <p:sp>
        <p:nvSpPr>
          <p:cNvPr id="27" name="Дуга 26"/>
          <p:cNvSpPr/>
          <p:nvPr/>
        </p:nvSpPr>
        <p:spPr>
          <a:xfrm flipH="1" flipV="1">
            <a:off x="2987840" y="843558"/>
            <a:ext cx="1008096" cy="1440160"/>
          </a:xfrm>
          <a:prstGeom prst="arc">
            <a:avLst/>
          </a:prstGeom>
          <a:ln>
            <a:solidFill>
              <a:schemeClr val="accent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Дуга 28"/>
          <p:cNvSpPr/>
          <p:nvPr/>
        </p:nvSpPr>
        <p:spPr>
          <a:xfrm flipV="1">
            <a:off x="4383522" y="483518"/>
            <a:ext cx="1700646" cy="2160240"/>
          </a:xfrm>
          <a:prstGeom prst="arc">
            <a:avLst/>
          </a:prstGeom>
          <a:ln>
            <a:solidFill>
              <a:schemeClr val="accent5"/>
            </a:solidFill>
            <a:headEnd type="diamond" w="med" len="med"/>
            <a:tailEnd type="diamond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5"/>
              </a:solidFill>
            </a:endParaRPr>
          </a:p>
        </p:txBody>
      </p:sp>
      <p:sp>
        <p:nvSpPr>
          <p:cNvPr id="30" name="Дуга 29"/>
          <p:cNvSpPr/>
          <p:nvPr/>
        </p:nvSpPr>
        <p:spPr>
          <a:xfrm flipH="1">
            <a:off x="5233843" y="3147814"/>
            <a:ext cx="1426388" cy="720080"/>
          </a:xfrm>
          <a:prstGeom prst="arc">
            <a:avLst/>
          </a:prstGeom>
          <a:ln>
            <a:solidFill>
              <a:schemeClr val="accent2"/>
            </a:solidFill>
            <a:headEnd type="diamond" w="med" len="med"/>
            <a:tailEnd type="diamond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01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Волго-Камский </a:t>
            </a:r>
            <a:r>
              <a:rPr lang="ru-RU" sz="2400" dirty="0" err="1"/>
              <a:t>метрополис</a:t>
            </a:r>
            <a:r>
              <a:rPr lang="ru-RU" sz="2400" dirty="0"/>
              <a:t> </a:t>
            </a:r>
            <a:r>
              <a:rPr lang="ru-RU" sz="2400" dirty="0" smtClean="0"/>
              <a:t>– </a:t>
            </a:r>
            <a:br>
              <a:rPr lang="ru-RU" sz="2400" dirty="0" smtClean="0"/>
            </a:br>
            <a:r>
              <a:rPr lang="ru-RU" sz="2400" dirty="0" smtClean="0"/>
              <a:t>синергия </a:t>
            </a:r>
            <a:r>
              <a:rPr lang="ru-RU" sz="2400" dirty="0"/>
              <a:t>трех агломераций Татарстана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16</a:t>
            </a:fld>
            <a:endParaRPr lang="ru-RU"/>
          </a:p>
        </p:txBody>
      </p:sp>
      <p:pic>
        <p:nvPicPr>
          <p:cNvPr id="4098" name="Picture 2" descr="C:\Работа\Стратегия - 2030\2015-05- (КМ РТ)\Volga-Kam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224" y="1511558"/>
            <a:ext cx="4320000" cy="293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-540568" y="1146488"/>
            <a:ext cx="3240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solidFill>
                  <a:schemeClr val="accent1"/>
                </a:solidFill>
              </a:rPr>
              <a:t>Казанский узел развития</a:t>
            </a:r>
            <a:endParaRPr lang="ru-RU" sz="1600" b="1" dirty="0">
              <a:solidFill>
                <a:schemeClr val="accent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540568" y="1434520"/>
            <a:ext cx="295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tabLst>
                <a:tab pos="2417763" algn="l"/>
              </a:tabLst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1,5 млн чел.</a:t>
            </a:r>
            <a:endParaRPr lang="ru-RU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Дуга 19"/>
          <p:cNvSpPr/>
          <p:nvPr/>
        </p:nvSpPr>
        <p:spPr>
          <a:xfrm flipH="1" flipV="1">
            <a:off x="2455894" y="483518"/>
            <a:ext cx="1972090" cy="2016224"/>
          </a:xfrm>
          <a:prstGeom prst="arc">
            <a:avLst/>
          </a:prstGeom>
          <a:ln>
            <a:solidFill>
              <a:schemeClr val="accent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Дуга 20"/>
          <p:cNvSpPr/>
          <p:nvPr/>
        </p:nvSpPr>
        <p:spPr>
          <a:xfrm flipV="1">
            <a:off x="4572000" y="483518"/>
            <a:ext cx="1728192" cy="2160240"/>
          </a:xfrm>
          <a:prstGeom prst="arc">
            <a:avLst/>
          </a:prstGeom>
          <a:ln>
            <a:solidFill>
              <a:schemeClr val="accent5"/>
            </a:solidFill>
            <a:headEnd type="diamond" w="med" len="med"/>
            <a:tailEnd type="diamond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Дуга 21"/>
          <p:cNvSpPr/>
          <p:nvPr/>
        </p:nvSpPr>
        <p:spPr>
          <a:xfrm flipH="1" flipV="1">
            <a:off x="5364086" y="3029060"/>
            <a:ext cx="1800201" cy="1054858"/>
          </a:xfrm>
          <a:prstGeom prst="arc">
            <a:avLst/>
          </a:prstGeom>
          <a:ln>
            <a:solidFill>
              <a:schemeClr val="accent2"/>
            </a:solidFill>
            <a:headEnd type="diamond" w="med" len="med"/>
            <a:tailEnd type="diamond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6084168" y="1131590"/>
            <a:ext cx="3240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5"/>
                </a:solidFill>
              </a:rPr>
              <a:t>Камский узел развития</a:t>
            </a:r>
            <a:endParaRPr lang="ru-RU" sz="1600" b="1" dirty="0">
              <a:solidFill>
                <a:schemeClr val="accent5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372168" y="1419622"/>
            <a:ext cx="295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tabLst>
                <a:tab pos="2417763" algn="l"/>
              </a:tabLst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1,0 млн чел.</a:t>
            </a:r>
            <a:endParaRPr lang="ru-RU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300552" y="3913569"/>
            <a:ext cx="3240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 smtClean="0">
                <a:solidFill>
                  <a:schemeClr val="accent2"/>
                </a:solidFill>
              </a:rPr>
              <a:t>Альметьевский</a:t>
            </a:r>
            <a:r>
              <a:rPr lang="ru-RU" sz="1600" b="1" dirty="0" smtClean="0">
                <a:solidFill>
                  <a:schemeClr val="accent2"/>
                </a:solidFill>
              </a:rPr>
              <a:t> узел развития</a:t>
            </a:r>
            <a:endParaRPr lang="ru-RU" sz="1600" b="1" dirty="0">
              <a:solidFill>
                <a:schemeClr val="accent2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588552" y="4208189"/>
            <a:ext cx="295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tabLst>
                <a:tab pos="2417763" algn="l"/>
              </a:tabLst>
            </a:pP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0,4 млн чел.</a:t>
            </a:r>
            <a:endParaRPr lang="ru-RU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99792" y="144110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РЕСПУБЛИКА </a:t>
            </a:r>
          </a:p>
          <a:p>
            <a:pPr algn="ctr"/>
            <a:r>
              <a:rPr lang="ru-RU" sz="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МАРИЙ ЭЛ </a:t>
            </a:r>
            <a:endParaRPr lang="ru-RU" sz="6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83522" y="1588899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КИРОВСКАЯ</a:t>
            </a:r>
          </a:p>
          <a:p>
            <a:pPr algn="ctr"/>
            <a:r>
              <a:rPr lang="ru-RU" sz="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ОБЛАСТЬ</a:t>
            </a:r>
            <a:endParaRPr lang="ru-RU" sz="6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00192" y="2006719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РЕСПУБЛИКА </a:t>
            </a:r>
          </a:p>
          <a:p>
            <a:pPr algn="ctr"/>
            <a:r>
              <a:rPr lang="ru-RU" sz="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УДМУРТИЯ</a:t>
            </a:r>
            <a:endParaRPr lang="ru-RU" sz="6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296209" y="3291830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РЕСПУБЛИКА </a:t>
            </a:r>
          </a:p>
          <a:p>
            <a:pPr algn="ctr"/>
            <a:r>
              <a:rPr lang="ru-RU" sz="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БАШКОРТОСТАН</a:t>
            </a:r>
            <a:endParaRPr lang="ru-RU" sz="6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93781" y="423998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ОРЕНБУРГСКАЯ</a:t>
            </a:r>
          </a:p>
          <a:p>
            <a:pPr algn="ctr"/>
            <a:r>
              <a:rPr lang="ru-RU" sz="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ОБЛАСТЬ</a:t>
            </a:r>
            <a:endParaRPr lang="ru-RU" sz="6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361918" y="4156484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САМАРСКАЯ</a:t>
            </a:r>
          </a:p>
          <a:p>
            <a:pPr algn="ctr"/>
            <a:r>
              <a:rPr lang="ru-RU" sz="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ОБЛАСТЬ</a:t>
            </a:r>
            <a:endParaRPr lang="ru-RU" sz="6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198917" y="3853665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УЛЬЯНОВКАЯ</a:t>
            </a:r>
          </a:p>
          <a:p>
            <a:pPr algn="ctr"/>
            <a:r>
              <a:rPr lang="ru-RU" sz="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ОБЛАСТЬ</a:t>
            </a:r>
            <a:endParaRPr lang="ru-RU" sz="6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475656" y="307580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РЕСПУБЛИКА </a:t>
            </a:r>
          </a:p>
          <a:p>
            <a:pPr algn="ctr"/>
            <a:r>
              <a:rPr lang="ru-RU" sz="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ЧУВАШИЯ</a:t>
            </a:r>
            <a:endParaRPr lang="ru-RU" sz="6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84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Работа\Стратегия - 2030\2015-05- (КМ РТ)\Volga-Kama Flo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12" y="195486"/>
            <a:ext cx="8404702" cy="48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Волжско-Камский поток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17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211960" y="3363838"/>
            <a:ext cx="4896544" cy="1531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ru-RU" sz="1600" b="1" dirty="0" smtClean="0"/>
              <a:t>Цели создания эко-зоны:</a:t>
            </a:r>
          </a:p>
          <a:p>
            <a:pPr marL="285750" indent="-285750">
              <a:spcBef>
                <a:spcPts val="300"/>
              </a:spcBef>
              <a:buFont typeface="Verdana" pitchFamily="34" charset="0"/>
              <a:buChar char="–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Капитализация территории</a:t>
            </a:r>
          </a:p>
          <a:p>
            <a:pPr marL="285750" indent="-285750">
              <a:spcBef>
                <a:spcPts val="300"/>
              </a:spcBef>
              <a:buFont typeface="Verdana" pitchFamily="34" charset="0"/>
              <a:buChar char="–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Обеспечение общественного доступа к водным и прибрежным ландшафтам</a:t>
            </a:r>
          </a:p>
          <a:p>
            <a:pPr marL="285750" indent="-285750">
              <a:spcBef>
                <a:spcPts val="300"/>
              </a:spcBef>
              <a:buFont typeface="Verdana" pitchFamily="34" charset="0"/>
              <a:buChar char="–"/>
            </a:pPr>
            <a:r>
              <a:rPr lang="ru-RU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Регенерация системы расселения, основанная на балансе природных и урбанизированных ландшафтов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8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39" y="1200150"/>
            <a:ext cx="7750921" cy="339407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Чистый путь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18</a:t>
            </a:fld>
            <a:endParaRPr lang="ru-RU"/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3833601" y="1510202"/>
            <a:ext cx="53233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900" b="1" dirty="0" smtClean="0"/>
              <a:t>ВСМ</a:t>
            </a:r>
            <a:endParaRPr lang="ru-RU" altLang="ru-RU" sz="900" b="1" dirty="0"/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3391592" y="2064672"/>
            <a:ext cx="39235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900" b="1" dirty="0" smtClean="0">
                <a:solidFill>
                  <a:schemeClr val="accent3"/>
                </a:solidFill>
              </a:rPr>
              <a:t>М7 </a:t>
            </a:r>
            <a:endParaRPr lang="ru-RU" altLang="ru-RU" sz="900" b="1" dirty="0">
              <a:solidFill>
                <a:schemeClr val="accent3"/>
              </a:solidFill>
            </a:endParaRPr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7005067" y="2069478"/>
            <a:ext cx="174339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9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НАБЕРЕЖНЫЕ ЧЕЛНЫ</a:t>
            </a:r>
            <a:endParaRPr lang="ru-RU" altLang="ru-RU" sz="900" b="1" dirty="0">
              <a:solidFill>
                <a:schemeClr val="tx1">
                  <a:lumMod val="65000"/>
                  <a:lumOff val="35000"/>
                </a:schemeClr>
              </a:solidFill>
              <a:cs typeface="Arial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991100" y="1475610"/>
            <a:ext cx="140652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/>
            <a:r>
              <a:rPr lang="ru-RU" altLang="ru-RU" sz="9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ОЭЗ «АЛАБУГА»</a:t>
            </a:r>
            <a:endParaRPr lang="ru-RU" altLang="ru-RU" sz="900" b="1" dirty="0">
              <a:solidFill>
                <a:schemeClr val="tx1">
                  <a:lumMod val="65000"/>
                  <a:lumOff val="35000"/>
                </a:schemeClr>
              </a:solidFill>
              <a:cs typeface="Arial" charset="0"/>
            </a:endParaRPr>
          </a:p>
        </p:txBody>
      </p:sp>
      <p:sp>
        <p:nvSpPr>
          <p:cNvPr id="14" name="TextBox 16"/>
          <p:cNvSpPr txBox="1">
            <a:spLocks noChangeArrowheads="1"/>
          </p:cNvSpPr>
          <p:nvPr/>
        </p:nvSpPr>
        <p:spPr bwMode="auto">
          <a:xfrm>
            <a:off x="517524" y="2571750"/>
            <a:ext cx="103013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/>
            <a:r>
              <a:rPr lang="ru-RU" altLang="ru-RU" sz="9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СМАРТ СИТИ</a:t>
            </a:r>
            <a:endParaRPr lang="ru-RU" altLang="ru-RU" sz="900" b="1" dirty="0">
              <a:solidFill>
                <a:schemeClr val="tx1">
                  <a:lumMod val="65000"/>
                  <a:lumOff val="35000"/>
                </a:schemeClr>
              </a:solidFill>
              <a:cs typeface="Arial" charset="0"/>
            </a:endParaRPr>
          </a:p>
        </p:txBody>
      </p:sp>
      <p:sp>
        <p:nvSpPr>
          <p:cNvPr id="15" name="TextBox 17"/>
          <p:cNvSpPr txBox="1">
            <a:spLocks noChangeArrowheads="1"/>
          </p:cNvSpPr>
          <p:nvPr/>
        </p:nvSpPr>
        <p:spPr bwMode="auto">
          <a:xfrm>
            <a:off x="4572000" y="2499742"/>
            <a:ext cx="126047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/>
            <a:r>
              <a:rPr lang="ru-RU" altLang="ru-RU" sz="9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НИЖНЕКАМСК</a:t>
            </a:r>
            <a:endParaRPr lang="ru-RU" altLang="ru-RU" sz="900" b="1" dirty="0">
              <a:solidFill>
                <a:schemeClr val="tx1">
                  <a:lumMod val="65000"/>
                  <a:lumOff val="35000"/>
                </a:schemeClr>
              </a:solidFill>
              <a:cs typeface="Arial" charset="0"/>
            </a:endParaRP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6518523" y="2643758"/>
            <a:ext cx="201391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9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АЭРОПОРТ «БЕГИШЕВО»</a:t>
            </a:r>
            <a:endParaRPr lang="ru-RU" altLang="ru-RU" sz="900" b="1" dirty="0">
              <a:solidFill>
                <a:schemeClr val="tx1">
                  <a:lumMod val="65000"/>
                  <a:lumOff val="35000"/>
                </a:schemeClr>
              </a:solidFill>
              <a:cs typeface="Arial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971600" y="1362485"/>
            <a:ext cx="83614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9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КАЗАНЬ</a:t>
            </a:r>
            <a:endParaRPr lang="ru-RU" altLang="ru-RU" sz="900" b="1" dirty="0">
              <a:solidFill>
                <a:schemeClr val="tx1">
                  <a:lumMod val="65000"/>
                  <a:lumOff val="35000"/>
                </a:schemeClr>
              </a:solidFill>
              <a:cs typeface="Arial" charset="0"/>
            </a:endParaRPr>
          </a:p>
        </p:txBody>
      </p:sp>
      <p:sp>
        <p:nvSpPr>
          <p:cNvPr id="18" name="TextBox 19"/>
          <p:cNvSpPr txBox="1">
            <a:spLocks noChangeArrowheads="1"/>
          </p:cNvSpPr>
          <p:nvPr/>
        </p:nvSpPr>
        <p:spPr bwMode="auto">
          <a:xfrm>
            <a:off x="4320951" y="3930610"/>
            <a:ext cx="19065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900" b="1" dirty="0" smtClean="0">
                <a:solidFill>
                  <a:schemeClr val="accent3"/>
                </a:solidFill>
              </a:rPr>
              <a:t>ЕВРОПА –</a:t>
            </a:r>
          </a:p>
          <a:p>
            <a:pPr eaLnBrk="1" hangingPunct="1"/>
            <a:r>
              <a:rPr lang="ru-RU" altLang="ru-RU" sz="900" b="1" dirty="0" smtClean="0">
                <a:solidFill>
                  <a:schemeClr val="accent3"/>
                </a:solidFill>
              </a:rPr>
              <a:t>ЗАПАДНЫЙ КИТАЙ </a:t>
            </a:r>
            <a:endParaRPr lang="ru-RU" altLang="ru-RU" sz="900" b="1" dirty="0">
              <a:solidFill>
                <a:schemeClr val="accent3"/>
              </a:solidFill>
            </a:endParaRPr>
          </a:p>
        </p:txBody>
      </p:sp>
      <p:sp>
        <p:nvSpPr>
          <p:cNvPr id="19" name="TextBox 20"/>
          <p:cNvSpPr txBox="1">
            <a:spLocks noChangeArrowheads="1"/>
          </p:cNvSpPr>
          <p:nvPr/>
        </p:nvSpPr>
        <p:spPr bwMode="auto">
          <a:xfrm>
            <a:off x="3673524" y="3493046"/>
            <a:ext cx="19065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200" b="1" dirty="0" smtClean="0">
                <a:solidFill>
                  <a:schemeClr val="accent4"/>
                </a:solidFill>
              </a:rPr>
              <a:t>«ЧИСТЫЙ ПУТЬ»</a:t>
            </a:r>
            <a:endParaRPr lang="ru-RU" altLang="ru-RU" sz="1200" b="1" dirty="0">
              <a:solidFill>
                <a:schemeClr val="accent4"/>
              </a:solidFill>
            </a:endParaRPr>
          </a:p>
        </p:txBody>
      </p:sp>
      <p:sp>
        <p:nvSpPr>
          <p:cNvPr id="20" name="TextBox 18"/>
          <p:cNvSpPr txBox="1">
            <a:spLocks noChangeArrowheads="1"/>
          </p:cNvSpPr>
          <p:nvPr/>
        </p:nvSpPr>
        <p:spPr bwMode="auto">
          <a:xfrm>
            <a:off x="1965170" y="2592531"/>
            <a:ext cx="181474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9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АЭРОПОРТ «КАЗАНЬ»</a:t>
            </a:r>
            <a:endParaRPr lang="ru-RU" altLang="ru-RU" sz="900" b="1" dirty="0">
              <a:solidFill>
                <a:schemeClr val="tx1">
                  <a:lumMod val="65000"/>
                  <a:lumOff val="35000"/>
                </a:schemeClr>
              </a:solidFill>
              <a:cs typeface="Arial" charset="0"/>
            </a:endParaRPr>
          </a:p>
        </p:txBody>
      </p:sp>
      <p:sp>
        <p:nvSpPr>
          <p:cNvPr id="21" name="TextBox 17"/>
          <p:cNvSpPr txBox="1">
            <a:spLocks noChangeArrowheads="1"/>
          </p:cNvSpPr>
          <p:nvPr/>
        </p:nvSpPr>
        <p:spPr bwMode="auto">
          <a:xfrm>
            <a:off x="5004048" y="3133006"/>
            <a:ext cx="147161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9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КАМСКИЕ ПОЛЯНЫ</a:t>
            </a:r>
            <a:endParaRPr lang="ru-RU" altLang="ru-RU" sz="900" b="1" dirty="0">
              <a:solidFill>
                <a:schemeClr val="tx1">
                  <a:lumMod val="65000"/>
                  <a:lumOff val="35000"/>
                </a:schemeClr>
              </a:solidFill>
              <a:cs typeface="Arial" charset="0"/>
            </a:endParaRPr>
          </a:p>
        </p:txBody>
      </p:sp>
      <p:sp>
        <p:nvSpPr>
          <p:cNvPr id="22" name="TextBox 17"/>
          <p:cNvSpPr txBox="1">
            <a:spLocks noChangeArrowheads="1"/>
          </p:cNvSpPr>
          <p:nvPr/>
        </p:nvSpPr>
        <p:spPr bwMode="auto">
          <a:xfrm>
            <a:off x="3391592" y="3036962"/>
            <a:ext cx="115411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9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ЧИСТОПОЛЬ</a:t>
            </a:r>
            <a:endParaRPr lang="ru-RU" altLang="ru-RU" sz="900" b="1" dirty="0">
              <a:solidFill>
                <a:schemeClr val="tx1">
                  <a:lumMod val="65000"/>
                  <a:lumOff val="35000"/>
                </a:schemeClr>
              </a:solidFill>
              <a:cs typeface="Arial" charset="0"/>
            </a:endParaRPr>
          </a:p>
        </p:txBody>
      </p:sp>
      <p:sp>
        <p:nvSpPr>
          <p:cNvPr id="23" name="TextBox 17"/>
          <p:cNvSpPr txBox="1">
            <a:spLocks noChangeArrowheads="1"/>
          </p:cNvSpPr>
          <p:nvPr/>
        </p:nvSpPr>
        <p:spPr bwMode="auto">
          <a:xfrm>
            <a:off x="1750715" y="3493046"/>
            <a:ext cx="138112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/>
            <a:r>
              <a:rPr lang="ru-RU" altLang="ru-RU" sz="9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АЛЕКСЕЕВСКОЕ</a:t>
            </a:r>
            <a:endParaRPr lang="ru-RU" altLang="ru-RU" sz="900" b="1" dirty="0">
              <a:solidFill>
                <a:schemeClr val="tx1">
                  <a:lumMod val="65000"/>
                  <a:lumOff val="35000"/>
                </a:scheme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7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Работа\Стратегия - 2030\2015-05- (КМ РТ)\MapGre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87574"/>
            <a:ext cx="5831847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Скоростные связи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19</a:t>
            </a:fld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>
            <a:off x="2089221" y="2096655"/>
            <a:ext cx="4845050" cy="667052"/>
          </a:xfrm>
          <a:custGeom>
            <a:avLst/>
            <a:gdLst>
              <a:gd name="connsiteX0" fmla="*/ 0 w 4845050"/>
              <a:gd name="connsiteY0" fmla="*/ 277120 h 677170"/>
              <a:gd name="connsiteX1" fmla="*/ 361950 w 4845050"/>
              <a:gd name="connsiteY1" fmla="*/ 315220 h 677170"/>
              <a:gd name="connsiteX2" fmla="*/ 533400 w 4845050"/>
              <a:gd name="connsiteY2" fmla="*/ 61220 h 677170"/>
              <a:gd name="connsiteX3" fmla="*/ 781050 w 4845050"/>
              <a:gd name="connsiteY3" fmla="*/ 10420 h 677170"/>
              <a:gd name="connsiteX4" fmla="*/ 946150 w 4845050"/>
              <a:gd name="connsiteY4" fmla="*/ 219970 h 677170"/>
              <a:gd name="connsiteX5" fmla="*/ 1346200 w 4845050"/>
              <a:gd name="connsiteY5" fmla="*/ 385070 h 677170"/>
              <a:gd name="connsiteX6" fmla="*/ 1771650 w 4845050"/>
              <a:gd name="connsiteY6" fmla="*/ 334270 h 677170"/>
              <a:gd name="connsiteX7" fmla="*/ 2273300 w 4845050"/>
              <a:gd name="connsiteY7" fmla="*/ 416820 h 677170"/>
              <a:gd name="connsiteX8" fmla="*/ 2393950 w 4845050"/>
              <a:gd name="connsiteY8" fmla="*/ 404120 h 677170"/>
              <a:gd name="connsiteX9" fmla="*/ 2622550 w 4845050"/>
              <a:gd name="connsiteY9" fmla="*/ 391420 h 677170"/>
              <a:gd name="connsiteX10" fmla="*/ 3060700 w 4845050"/>
              <a:gd name="connsiteY10" fmla="*/ 194570 h 677170"/>
              <a:gd name="connsiteX11" fmla="*/ 3270250 w 4845050"/>
              <a:gd name="connsiteY11" fmla="*/ 188220 h 677170"/>
              <a:gd name="connsiteX12" fmla="*/ 3397250 w 4845050"/>
              <a:gd name="connsiteY12" fmla="*/ 385070 h 677170"/>
              <a:gd name="connsiteX13" fmla="*/ 3822700 w 4845050"/>
              <a:gd name="connsiteY13" fmla="*/ 423170 h 677170"/>
              <a:gd name="connsiteX14" fmla="*/ 4006850 w 4845050"/>
              <a:gd name="connsiteY14" fmla="*/ 302520 h 677170"/>
              <a:gd name="connsiteX15" fmla="*/ 4286250 w 4845050"/>
              <a:gd name="connsiteY15" fmla="*/ 531120 h 677170"/>
              <a:gd name="connsiteX16" fmla="*/ 4845050 w 4845050"/>
              <a:gd name="connsiteY16" fmla="*/ 677170 h 677170"/>
              <a:gd name="connsiteX0" fmla="*/ 0 w 4845050"/>
              <a:gd name="connsiteY0" fmla="*/ 277120 h 677170"/>
              <a:gd name="connsiteX1" fmla="*/ 361950 w 4845050"/>
              <a:gd name="connsiteY1" fmla="*/ 315220 h 677170"/>
              <a:gd name="connsiteX2" fmla="*/ 533400 w 4845050"/>
              <a:gd name="connsiteY2" fmla="*/ 61220 h 677170"/>
              <a:gd name="connsiteX3" fmla="*/ 781050 w 4845050"/>
              <a:gd name="connsiteY3" fmla="*/ 10420 h 677170"/>
              <a:gd name="connsiteX4" fmla="*/ 946150 w 4845050"/>
              <a:gd name="connsiteY4" fmla="*/ 219970 h 677170"/>
              <a:gd name="connsiteX5" fmla="*/ 1346200 w 4845050"/>
              <a:gd name="connsiteY5" fmla="*/ 385070 h 677170"/>
              <a:gd name="connsiteX6" fmla="*/ 1771650 w 4845050"/>
              <a:gd name="connsiteY6" fmla="*/ 334270 h 677170"/>
              <a:gd name="connsiteX7" fmla="*/ 2273300 w 4845050"/>
              <a:gd name="connsiteY7" fmla="*/ 416820 h 677170"/>
              <a:gd name="connsiteX8" fmla="*/ 2393950 w 4845050"/>
              <a:gd name="connsiteY8" fmla="*/ 404120 h 677170"/>
              <a:gd name="connsiteX9" fmla="*/ 2622550 w 4845050"/>
              <a:gd name="connsiteY9" fmla="*/ 391420 h 677170"/>
              <a:gd name="connsiteX10" fmla="*/ 3060700 w 4845050"/>
              <a:gd name="connsiteY10" fmla="*/ 194570 h 677170"/>
              <a:gd name="connsiteX11" fmla="*/ 3270250 w 4845050"/>
              <a:gd name="connsiteY11" fmla="*/ 188220 h 677170"/>
              <a:gd name="connsiteX12" fmla="*/ 3397250 w 4845050"/>
              <a:gd name="connsiteY12" fmla="*/ 385070 h 677170"/>
              <a:gd name="connsiteX13" fmla="*/ 3822700 w 4845050"/>
              <a:gd name="connsiteY13" fmla="*/ 423170 h 677170"/>
              <a:gd name="connsiteX14" fmla="*/ 4051300 w 4845050"/>
              <a:gd name="connsiteY14" fmla="*/ 321570 h 677170"/>
              <a:gd name="connsiteX15" fmla="*/ 4286250 w 4845050"/>
              <a:gd name="connsiteY15" fmla="*/ 531120 h 677170"/>
              <a:gd name="connsiteX16" fmla="*/ 4845050 w 4845050"/>
              <a:gd name="connsiteY16" fmla="*/ 677170 h 677170"/>
              <a:gd name="connsiteX0" fmla="*/ 0 w 4845050"/>
              <a:gd name="connsiteY0" fmla="*/ 277120 h 677170"/>
              <a:gd name="connsiteX1" fmla="*/ 361950 w 4845050"/>
              <a:gd name="connsiteY1" fmla="*/ 315220 h 677170"/>
              <a:gd name="connsiteX2" fmla="*/ 533400 w 4845050"/>
              <a:gd name="connsiteY2" fmla="*/ 61220 h 677170"/>
              <a:gd name="connsiteX3" fmla="*/ 781050 w 4845050"/>
              <a:gd name="connsiteY3" fmla="*/ 10420 h 677170"/>
              <a:gd name="connsiteX4" fmla="*/ 946150 w 4845050"/>
              <a:gd name="connsiteY4" fmla="*/ 219970 h 677170"/>
              <a:gd name="connsiteX5" fmla="*/ 1346200 w 4845050"/>
              <a:gd name="connsiteY5" fmla="*/ 385070 h 677170"/>
              <a:gd name="connsiteX6" fmla="*/ 1771650 w 4845050"/>
              <a:gd name="connsiteY6" fmla="*/ 334270 h 677170"/>
              <a:gd name="connsiteX7" fmla="*/ 2273300 w 4845050"/>
              <a:gd name="connsiteY7" fmla="*/ 416820 h 677170"/>
              <a:gd name="connsiteX8" fmla="*/ 2476500 w 4845050"/>
              <a:gd name="connsiteY8" fmla="*/ 372370 h 677170"/>
              <a:gd name="connsiteX9" fmla="*/ 2622550 w 4845050"/>
              <a:gd name="connsiteY9" fmla="*/ 391420 h 677170"/>
              <a:gd name="connsiteX10" fmla="*/ 3060700 w 4845050"/>
              <a:gd name="connsiteY10" fmla="*/ 194570 h 677170"/>
              <a:gd name="connsiteX11" fmla="*/ 3270250 w 4845050"/>
              <a:gd name="connsiteY11" fmla="*/ 188220 h 677170"/>
              <a:gd name="connsiteX12" fmla="*/ 3397250 w 4845050"/>
              <a:gd name="connsiteY12" fmla="*/ 385070 h 677170"/>
              <a:gd name="connsiteX13" fmla="*/ 3822700 w 4845050"/>
              <a:gd name="connsiteY13" fmla="*/ 423170 h 677170"/>
              <a:gd name="connsiteX14" fmla="*/ 4051300 w 4845050"/>
              <a:gd name="connsiteY14" fmla="*/ 321570 h 677170"/>
              <a:gd name="connsiteX15" fmla="*/ 4286250 w 4845050"/>
              <a:gd name="connsiteY15" fmla="*/ 531120 h 677170"/>
              <a:gd name="connsiteX16" fmla="*/ 4845050 w 4845050"/>
              <a:gd name="connsiteY16" fmla="*/ 677170 h 677170"/>
              <a:gd name="connsiteX0" fmla="*/ 0 w 4845050"/>
              <a:gd name="connsiteY0" fmla="*/ 267568 h 667618"/>
              <a:gd name="connsiteX1" fmla="*/ 361950 w 4845050"/>
              <a:gd name="connsiteY1" fmla="*/ 305668 h 667618"/>
              <a:gd name="connsiteX2" fmla="*/ 533400 w 4845050"/>
              <a:gd name="connsiteY2" fmla="*/ 51668 h 667618"/>
              <a:gd name="connsiteX3" fmla="*/ 781050 w 4845050"/>
              <a:gd name="connsiteY3" fmla="*/ 868 h 667618"/>
              <a:gd name="connsiteX4" fmla="*/ 882650 w 4845050"/>
              <a:gd name="connsiteY4" fmla="*/ 70718 h 667618"/>
              <a:gd name="connsiteX5" fmla="*/ 946150 w 4845050"/>
              <a:gd name="connsiteY5" fmla="*/ 210418 h 667618"/>
              <a:gd name="connsiteX6" fmla="*/ 1346200 w 4845050"/>
              <a:gd name="connsiteY6" fmla="*/ 375518 h 667618"/>
              <a:gd name="connsiteX7" fmla="*/ 1771650 w 4845050"/>
              <a:gd name="connsiteY7" fmla="*/ 324718 h 667618"/>
              <a:gd name="connsiteX8" fmla="*/ 2273300 w 4845050"/>
              <a:gd name="connsiteY8" fmla="*/ 407268 h 667618"/>
              <a:gd name="connsiteX9" fmla="*/ 2476500 w 4845050"/>
              <a:gd name="connsiteY9" fmla="*/ 362818 h 667618"/>
              <a:gd name="connsiteX10" fmla="*/ 2622550 w 4845050"/>
              <a:gd name="connsiteY10" fmla="*/ 381868 h 667618"/>
              <a:gd name="connsiteX11" fmla="*/ 3060700 w 4845050"/>
              <a:gd name="connsiteY11" fmla="*/ 185018 h 667618"/>
              <a:gd name="connsiteX12" fmla="*/ 3270250 w 4845050"/>
              <a:gd name="connsiteY12" fmla="*/ 178668 h 667618"/>
              <a:gd name="connsiteX13" fmla="*/ 3397250 w 4845050"/>
              <a:gd name="connsiteY13" fmla="*/ 375518 h 667618"/>
              <a:gd name="connsiteX14" fmla="*/ 3822700 w 4845050"/>
              <a:gd name="connsiteY14" fmla="*/ 413618 h 667618"/>
              <a:gd name="connsiteX15" fmla="*/ 4051300 w 4845050"/>
              <a:gd name="connsiteY15" fmla="*/ 312018 h 667618"/>
              <a:gd name="connsiteX16" fmla="*/ 4286250 w 4845050"/>
              <a:gd name="connsiteY16" fmla="*/ 521568 h 667618"/>
              <a:gd name="connsiteX17" fmla="*/ 4845050 w 4845050"/>
              <a:gd name="connsiteY17" fmla="*/ 667618 h 667618"/>
              <a:gd name="connsiteX0" fmla="*/ 0 w 4845050"/>
              <a:gd name="connsiteY0" fmla="*/ 267002 h 667052"/>
              <a:gd name="connsiteX1" fmla="*/ 361950 w 4845050"/>
              <a:gd name="connsiteY1" fmla="*/ 305102 h 667052"/>
              <a:gd name="connsiteX2" fmla="*/ 495300 w 4845050"/>
              <a:gd name="connsiteY2" fmla="*/ 190802 h 667052"/>
              <a:gd name="connsiteX3" fmla="*/ 533400 w 4845050"/>
              <a:gd name="connsiteY3" fmla="*/ 51102 h 667052"/>
              <a:gd name="connsiteX4" fmla="*/ 781050 w 4845050"/>
              <a:gd name="connsiteY4" fmla="*/ 302 h 667052"/>
              <a:gd name="connsiteX5" fmla="*/ 882650 w 4845050"/>
              <a:gd name="connsiteY5" fmla="*/ 70152 h 667052"/>
              <a:gd name="connsiteX6" fmla="*/ 946150 w 4845050"/>
              <a:gd name="connsiteY6" fmla="*/ 209852 h 667052"/>
              <a:gd name="connsiteX7" fmla="*/ 1346200 w 4845050"/>
              <a:gd name="connsiteY7" fmla="*/ 374952 h 667052"/>
              <a:gd name="connsiteX8" fmla="*/ 1771650 w 4845050"/>
              <a:gd name="connsiteY8" fmla="*/ 324152 h 667052"/>
              <a:gd name="connsiteX9" fmla="*/ 2273300 w 4845050"/>
              <a:gd name="connsiteY9" fmla="*/ 406702 h 667052"/>
              <a:gd name="connsiteX10" fmla="*/ 2476500 w 4845050"/>
              <a:gd name="connsiteY10" fmla="*/ 362252 h 667052"/>
              <a:gd name="connsiteX11" fmla="*/ 2622550 w 4845050"/>
              <a:gd name="connsiteY11" fmla="*/ 381302 h 667052"/>
              <a:gd name="connsiteX12" fmla="*/ 3060700 w 4845050"/>
              <a:gd name="connsiteY12" fmla="*/ 184452 h 667052"/>
              <a:gd name="connsiteX13" fmla="*/ 3270250 w 4845050"/>
              <a:gd name="connsiteY13" fmla="*/ 178102 h 667052"/>
              <a:gd name="connsiteX14" fmla="*/ 3397250 w 4845050"/>
              <a:gd name="connsiteY14" fmla="*/ 374952 h 667052"/>
              <a:gd name="connsiteX15" fmla="*/ 3822700 w 4845050"/>
              <a:gd name="connsiteY15" fmla="*/ 413052 h 667052"/>
              <a:gd name="connsiteX16" fmla="*/ 4051300 w 4845050"/>
              <a:gd name="connsiteY16" fmla="*/ 311452 h 667052"/>
              <a:gd name="connsiteX17" fmla="*/ 4286250 w 4845050"/>
              <a:gd name="connsiteY17" fmla="*/ 521002 h 667052"/>
              <a:gd name="connsiteX18" fmla="*/ 4845050 w 4845050"/>
              <a:gd name="connsiteY18" fmla="*/ 667052 h 667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45050" h="667052">
                <a:moveTo>
                  <a:pt x="0" y="267002"/>
                </a:moveTo>
                <a:cubicBezTo>
                  <a:pt x="136525" y="304043"/>
                  <a:pt x="279400" y="317802"/>
                  <a:pt x="361950" y="305102"/>
                </a:cubicBezTo>
                <a:cubicBezTo>
                  <a:pt x="444500" y="292402"/>
                  <a:pt x="466725" y="233135"/>
                  <a:pt x="495300" y="190802"/>
                </a:cubicBezTo>
                <a:cubicBezTo>
                  <a:pt x="523875" y="148469"/>
                  <a:pt x="485775" y="82852"/>
                  <a:pt x="533400" y="51102"/>
                </a:cubicBezTo>
                <a:cubicBezTo>
                  <a:pt x="581025" y="19352"/>
                  <a:pt x="722842" y="-2873"/>
                  <a:pt x="781050" y="302"/>
                </a:cubicBezTo>
                <a:cubicBezTo>
                  <a:pt x="839258" y="3477"/>
                  <a:pt x="855133" y="35227"/>
                  <a:pt x="882650" y="70152"/>
                </a:cubicBezTo>
                <a:cubicBezTo>
                  <a:pt x="910167" y="105077"/>
                  <a:pt x="868892" y="159052"/>
                  <a:pt x="946150" y="209852"/>
                </a:cubicBezTo>
                <a:cubicBezTo>
                  <a:pt x="1023408" y="260652"/>
                  <a:pt x="1208617" y="355902"/>
                  <a:pt x="1346200" y="374952"/>
                </a:cubicBezTo>
                <a:cubicBezTo>
                  <a:pt x="1483783" y="394002"/>
                  <a:pt x="1617133" y="318860"/>
                  <a:pt x="1771650" y="324152"/>
                </a:cubicBezTo>
                <a:cubicBezTo>
                  <a:pt x="1926167" y="329444"/>
                  <a:pt x="2155825" y="400352"/>
                  <a:pt x="2273300" y="406702"/>
                </a:cubicBezTo>
                <a:cubicBezTo>
                  <a:pt x="2390775" y="413052"/>
                  <a:pt x="2418292" y="366485"/>
                  <a:pt x="2476500" y="362252"/>
                </a:cubicBezTo>
                <a:cubicBezTo>
                  <a:pt x="2534708" y="358019"/>
                  <a:pt x="2525183" y="410935"/>
                  <a:pt x="2622550" y="381302"/>
                </a:cubicBezTo>
                <a:cubicBezTo>
                  <a:pt x="2719917" y="351669"/>
                  <a:pt x="2952750" y="218319"/>
                  <a:pt x="3060700" y="184452"/>
                </a:cubicBezTo>
                <a:cubicBezTo>
                  <a:pt x="3168650" y="150585"/>
                  <a:pt x="3214158" y="146352"/>
                  <a:pt x="3270250" y="178102"/>
                </a:cubicBezTo>
                <a:cubicBezTo>
                  <a:pt x="3326342" y="209852"/>
                  <a:pt x="3305175" y="335794"/>
                  <a:pt x="3397250" y="374952"/>
                </a:cubicBezTo>
                <a:cubicBezTo>
                  <a:pt x="3489325" y="414110"/>
                  <a:pt x="3713692" y="423635"/>
                  <a:pt x="3822700" y="413052"/>
                </a:cubicBezTo>
                <a:cubicBezTo>
                  <a:pt x="3931708" y="402469"/>
                  <a:pt x="3974042" y="293460"/>
                  <a:pt x="4051300" y="311452"/>
                </a:cubicBezTo>
                <a:cubicBezTo>
                  <a:pt x="4128558" y="329444"/>
                  <a:pt x="4153958" y="461735"/>
                  <a:pt x="4286250" y="521002"/>
                </a:cubicBezTo>
                <a:cubicBezTo>
                  <a:pt x="4418542" y="580269"/>
                  <a:pt x="4635500" y="625248"/>
                  <a:pt x="4845050" y="667052"/>
                </a:cubicBezTo>
              </a:path>
            </a:pathLst>
          </a:custGeom>
          <a:ln w="12700">
            <a:headEnd type="triangl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3299145" y="1944243"/>
            <a:ext cx="153987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100" b="1" dirty="0"/>
              <a:t>Строительство ВСМ </a:t>
            </a: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3398859" y="2420807"/>
            <a:ext cx="136815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100" b="1" dirty="0">
                <a:solidFill>
                  <a:schemeClr val="accent6">
                    <a:lumMod val="50000"/>
                  </a:schemeClr>
                </a:solidFill>
              </a:rPr>
              <a:t>Реконструкция автодороги М-7</a:t>
            </a:r>
          </a:p>
        </p:txBody>
      </p:sp>
      <p:sp>
        <p:nvSpPr>
          <p:cNvPr id="17" name="Полилиния 16"/>
          <p:cNvSpPr/>
          <p:nvPr/>
        </p:nvSpPr>
        <p:spPr>
          <a:xfrm>
            <a:off x="2806773" y="1490531"/>
            <a:ext cx="3765550" cy="3305175"/>
          </a:xfrm>
          <a:custGeom>
            <a:avLst/>
            <a:gdLst>
              <a:gd name="connsiteX0" fmla="*/ 31765 w 3181365"/>
              <a:gd name="connsiteY0" fmla="*/ 0 h 2616200"/>
              <a:gd name="connsiteX1" fmla="*/ 57165 w 3181365"/>
              <a:gd name="connsiteY1" fmla="*/ 203200 h 2616200"/>
              <a:gd name="connsiteX2" fmla="*/ 15 w 3181365"/>
              <a:gd name="connsiteY2" fmla="*/ 323850 h 2616200"/>
              <a:gd name="connsiteX3" fmla="*/ 63515 w 3181365"/>
              <a:gd name="connsiteY3" fmla="*/ 533400 h 2616200"/>
              <a:gd name="connsiteX4" fmla="*/ 203215 w 3181365"/>
              <a:gd name="connsiteY4" fmla="*/ 742950 h 2616200"/>
              <a:gd name="connsiteX5" fmla="*/ 368315 w 3181365"/>
              <a:gd name="connsiteY5" fmla="*/ 946150 h 2616200"/>
              <a:gd name="connsiteX6" fmla="*/ 609615 w 3181365"/>
              <a:gd name="connsiteY6" fmla="*/ 1054100 h 2616200"/>
              <a:gd name="connsiteX7" fmla="*/ 730265 w 3181365"/>
              <a:gd name="connsiteY7" fmla="*/ 1041400 h 2616200"/>
              <a:gd name="connsiteX8" fmla="*/ 857265 w 3181365"/>
              <a:gd name="connsiteY8" fmla="*/ 1155700 h 2616200"/>
              <a:gd name="connsiteX9" fmla="*/ 1117615 w 3181365"/>
              <a:gd name="connsiteY9" fmla="*/ 1244600 h 2616200"/>
              <a:gd name="connsiteX10" fmla="*/ 1257315 w 3181365"/>
              <a:gd name="connsiteY10" fmla="*/ 1257300 h 2616200"/>
              <a:gd name="connsiteX11" fmla="*/ 1377965 w 3181365"/>
              <a:gd name="connsiteY11" fmla="*/ 1384300 h 2616200"/>
              <a:gd name="connsiteX12" fmla="*/ 1581165 w 3181365"/>
              <a:gd name="connsiteY12" fmla="*/ 1473200 h 2616200"/>
              <a:gd name="connsiteX13" fmla="*/ 1809765 w 3181365"/>
              <a:gd name="connsiteY13" fmla="*/ 1517650 h 2616200"/>
              <a:gd name="connsiteX14" fmla="*/ 1955815 w 3181365"/>
              <a:gd name="connsiteY14" fmla="*/ 1473200 h 2616200"/>
              <a:gd name="connsiteX15" fmla="*/ 2133615 w 3181365"/>
              <a:gd name="connsiteY15" fmla="*/ 1625600 h 2616200"/>
              <a:gd name="connsiteX16" fmla="*/ 2190765 w 3181365"/>
              <a:gd name="connsiteY16" fmla="*/ 1720850 h 2616200"/>
              <a:gd name="connsiteX17" fmla="*/ 2368565 w 3181365"/>
              <a:gd name="connsiteY17" fmla="*/ 1778000 h 2616200"/>
              <a:gd name="connsiteX18" fmla="*/ 2387615 w 3181365"/>
              <a:gd name="connsiteY18" fmla="*/ 1981200 h 2616200"/>
              <a:gd name="connsiteX19" fmla="*/ 2540015 w 3181365"/>
              <a:gd name="connsiteY19" fmla="*/ 2152650 h 2616200"/>
              <a:gd name="connsiteX20" fmla="*/ 2641615 w 3181365"/>
              <a:gd name="connsiteY20" fmla="*/ 2273300 h 2616200"/>
              <a:gd name="connsiteX21" fmla="*/ 2730515 w 3181365"/>
              <a:gd name="connsiteY21" fmla="*/ 2254250 h 2616200"/>
              <a:gd name="connsiteX22" fmla="*/ 2863865 w 3181365"/>
              <a:gd name="connsiteY22" fmla="*/ 2444750 h 2616200"/>
              <a:gd name="connsiteX23" fmla="*/ 3181365 w 3181365"/>
              <a:gd name="connsiteY23" fmla="*/ 2616200 h 2616200"/>
              <a:gd name="connsiteX0" fmla="*/ 57165 w 3181365"/>
              <a:gd name="connsiteY0" fmla="*/ 0 h 2413000"/>
              <a:gd name="connsiteX1" fmla="*/ 15 w 3181365"/>
              <a:gd name="connsiteY1" fmla="*/ 120650 h 2413000"/>
              <a:gd name="connsiteX2" fmla="*/ 63515 w 3181365"/>
              <a:gd name="connsiteY2" fmla="*/ 330200 h 2413000"/>
              <a:gd name="connsiteX3" fmla="*/ 203215 w 3181365"/>
              <a:gd name="connsiteY3" fmla="*/ 539750 h 2413000"/>
              <a:gd name="connsiteX4" fmla="*/ 368315 w 3181365"/>
              <a:gd name="connsiteY4" fmla="*/ 742950 h 2413000"/>
              <a:gd name="connsiteX5" fmla="*/ 609615 w 3181365"/>
              <a:gd name="connsiteY5" fmla="*/ 850900 h 2413000"/>
              <a:gd name="connsiteX6" fmla="*/ 730265 w 3181365"/>
              <a:gd name="connsiteY6" fmla="*/ 838200 h 2413000"/>
              <a:gd name="connsiteX7" fmla="*/ 857265 w 3181365"/>
              <a:gd name="connsiteY7" fmla="*/ 952500 h 2413000"/>
              <a:gd name="connsiteX8" fmla="*/ 1117615 w 3181365"/>
              <a:gd name="connsiteY8" fmla="*/ 1041400 h 2413000"/>
              <a:gd name="connsiteX9" fmla="*/ 1257315 w 3181365"/>
              <a:gd name="connsiteY9" fmla="*/ 1054100 h 2413000"/>
              <a:gd name="connsiteX10" fmla="*/ 1377965 w 3181365"/>
              <a:gd name="connsiteY10" fmla="*/ 1181100 h 2413000"/>
              <a:gd name="connsiteX11" fmla="*/ 1581165 w 3181365"/>
              <a:gd name="connsiteY11" fmla="*/ 1270000 h 2413000"/>
              <a:gd name="connsiteX12" fmla="*/ 1809765 w 3181365"/>
              <a:gd name="connsiteY12" fmla="*/ 1314450 h 2413000"/>
              <a:gd name="connsiteX13" fmla="*/ 1955815 w 3181365"/>
              <a:gd name="connsiteY13" fmla="*/ 1270000 h 2413000"/>
              <a:gd name="connsiteX14" fmla="*/ 2133615 w 3181365"/>
              <a:gd name="connsiteY14" fmla="*/ 1422400 h 2413000"/>
              <a:gd name="connsiteX15" fmla="*/ 2190765 w 3181365"/>
              <a:gd name="connsiteY15" fmla="*/ 1517650 h 2413000"/>
              <a:gd name="connsiteX16" fmla="*/ 2368565 w 3181365"/>
              <a:gd name="connsiteY16" fmla="*/ 1574800 h 2413000"/>
              <a:gd name="connsiteX17" fmla="*/ 2387615 w 3181365"/>
              <a:gd name="connsiteY17" fmla="*/ 1778000 h 2413000"/>
              <a:gd name="connsiteX18" fmla="*/ 2540015 w 3181365"/>
              <a:gd name="connsiteY18" fmla="*/ 1949450 h 2413000"/>
              <a:gd name="connsiteX19" fmla="*/ 2641615 w 3181365"/>
              <a:gd name="connsiteY19" fmla="*/ 2070100 h 2413000"/>
              <a:gd name="connsiteX20" fmla="*/ 2730515 w 3181365"/>
              <a:gd name="connsiteY20" fmla="*/ 2051050 h 2413000"/>
              <a:gd name="connsiteX21" fmla="*/ 2863865 w 3181365"/>
              <a:gd name="connsiteY21" fmla="*/ 2241550 h 2413000"/>
              <a:gd name="connsiteX22" fmla="*/ 3181365 w 3181365"/>
              <a:gd name="connsiteY22" fmla="*/ 2413000 h 2413000"/>
              <a:gd name="connsiteX0" fmla="*/ 0 w 3181350"/>
              <a:gd name="connsiteY0" fmla="*/ 0 h 2292350"/>
              <a:gd name="connsiteX1" fmla="*/ 63500 w 3181350"/>
              <a:gd name="connsiteY1" fmla="*/ 209550 h 2292350"/>
              <a:gd name="connsiteX2" fmla="*/ 203200 w 3181350"/>
              <a:gd name="connsiteY2" fmla="*/ 419100 h 2292350"/>
              <a:gd name="connsiteX3" fmla="*/ 368300 w 3181350"/>
              <a:gd name="connsiteY3" fmla="*/ 622300 h 2292350"/>
              <a:gd name="connsiteX4" fmla="*/ 609600 w 3181350"/>
              <a:gd name="connsiteY4" fmla="*/ 730250 h 2292350"/>
              <a:gd name="connsiteX5" fmla="*/ 730250 w 3181350"/>
              <a:gd name="connsiteY5" fmla="*/ 717550 h 2292350"/>
              <a:gd name="connsiteX6" fmla="*/ 857250 w 3181350"/>
              <a:gd name="connsiteY6" fmla="*/ 831850 h 2292350"/>
              <a:gd name="connsiteX7" fmla="*/ 1117600 w 3181350"/>
              <a:gd name="connsiteY7" fmla="*/ 920750 h 2292350"/>
              <a:gd name="connsiteX8" fmla="*/ 1257300 w 3181350"/>
              <a:gd name="connsiteY8" fmla="*/ 933450 h 2292350"/>
              <a:gd name="connsiteX9" fmla="*/ 1377950 w 3181350"/>
              <a:gd name="connsiteY9" fmla="*/ 1060450 h 2292350"/>
              <a:gd name="connsiteX10" fmla="*/ 1581150 w 3181350"/>
              <a:gd name="connsiteY10" fmla="*/ 1149350 h 2292350"/>
              <a:gd name="connsiteX11" fmla="*/ 1809750 w 3181350"/>
              <a:gd name="connsiteY11" fmla="*/ 1193800 h 2292350"/>
              <a:gd name="connsiteX12" fmla="*/ 1955800 w 3181350"/>
              <a:gd name="connsiteY12" fmla="*/ 1149350 h 2292350"/>
              <a:gd name="connsiteX13" fmla="*/ 2133600 w 3181350"/>
              <a:gd name="connsiteY13" fmla="*/ 1301750 h 2292350"/>
              <a:gd name="connsiteX14" fmla="*/ 2190750 w 3181350"/>
              <a:gd name="connsiteY14" fmla="*/ 1397000 h 2292350"/>
              <a:gd name="connsiteX15" fmla="*/ 2368550 w 3181350"/>
              <a:gd name="connsiteY15" fmla="*/ 1454150 h 2292350"/>
              <a:gd name="connsiteX16" fmla="*/ 2387600 w 3181350"/>
              <a:gd name="connsiteY16" fmla="*/ 1657350 h 2292350"/>
              <a:gd name="connsiteX17" fmla="*/ 2540000 w 3181350"/>
              <a:gd name="connsiteY17" fmla="*/ 1828800 h 2292350"/>
              <a:gd name="connsiteX18" fmla="*/ 2641600 w 3181350"/>
              <a:gd name="connsiteY18" fmla="*/ 1949450 h 2292350"/>
              <a:gd name="connsiteX19" fmla="*/ 2730500 w 3181350"/>
              <a:gd name="connsiteY19" fmla="*/ 1930400 h 2292350"/>
              <a:gd name="connsiteX20" fmla="*/ 2863850 w 3181350"/>
              <a:gd name="connsiteY20" fmla="*/ 2120900 h 2292350"/>
              <a:gd name="connsiteX21" fmla="*/ 3181350 w 3181350"/>
              <a:gd name="connsiteY21" fmla="*/ 2292350 h 2292350"/>
              <a:gd name="connsiteX0" fmla="*/ 0 w 3187700"/>
              <a:gd name="connsiteY0" fmla="*/ 0 h 2381250"/>
              <a:gd name="connsiteX1" fmla="*/ 69850 w 3187700"/>
              <a:gd name="connsiteY1" fmla="*/ 298450 h 2381250"/>
              <a:gd name="connsiteX2" fmla="*/ 209550 w 3187700"/>
              <a:gd name="connsiteY2" fmla="*/ 508000 h 2381250"/>
              <a:gd name="connsiteX3" fmla="*/ 374650 w 3187700"/>
              <a:gd name="connsiteY3" fmla="*/ 711200 h 2381250"/>
              <a:gd name="connsiteX4" fmla="*/ 615950 w 3187700"/>
              <a:gd name="connsiteY4" fmla="*/ 819150 h 2381250"/>
              <a:gd name="connsiteX5" fmla="*/ 736600 w 3187700"/>
              <a:gd name="connsiteY5" fmla="*/ 806450 h 2381250"/>
              <a:gd name="connsiteX6" fmla="*/ 863600 w 3187700"/>
              <a:gd name="connsiteY6" fmla="*/ 920750 h 2381250"/>
              <a:gd name="connsiteX7" fmla="*/ 1123950 w 3187700"/>
              <a:gd name="connsiteY7" fmla="*/ 1009650 h 2381250"/>
              <a:gd name="connsiteX8" fmla="*/ 1263650 w 3187700"/>
              <a:gd name="connsiteY8" fmla="*/ 1022350 h 2381250"/>
              <a:gd name="connsiteX9" fmla="*/ 1384300 w 3187700"/>
              <a:gd name="connsiteY9" fmla="*/ 1149350 h 2381250"/>
              <a:gd name="connsiteX10" fmla="*/ 1587500 w 3187700"/>
              <a:gd name="connsiteY10" fmla="*/ 1238250 h 2381250"/>
              <a:gd name="connsiteX11" fmla="*/ 1816100 w 3187700"/>
              <a:gd name="connsiteY11" fmla="*/ 1282700 h 2381250"/>
              <a:gd name="connsiteX12" fmla="*/ 1962150 w 3187700"/>
              <a:gd name="connsiteY12" fmla="*/ 1238250 h 2381250"/>
              <a:gd name="connsiteX13" fmla="*/ 2139950 w 3187700"/>
              <a:gd name="connsiteY13" fmla="*/ 1390650 h 2381250"/>
              <a:gd name="connsiteX14" fmla="*/ 2197100 w 3187700"/>
              <a:gd name="connsiteY14" fmla="*/ 1485900 h 2381250"/>
              <a:gd name="connsiteX15" fmla="*/ 2374900 w 3187700"/>
              <a:gd name="connsiteY15" fmla="*/ 1543050 h 2381250"/>
              <a:gd name="connsiteX16" fmla="*/ 2393950 w 3187700"/>
              <a:gd name="connsiteY16" fmla="*/ 1746250 h 2381250"/>
              <a:gd name="connsiteX17" fmla="*/ 2546350 w 3187700"/>
              <a:gd name="connsiteY17" fmla="*/ 1917700 h 2381250"/>
              <a:gd name="connsiteX18" fmla="*/ 2647950 w 3187700"/>
              <a:gd name="connsiteY18" fmla="*/ 2038350 h 2381250"/>
              <a:gd name="connsiteX19" fmla="*/ 2736850 w 3187700"/>
              <a:gd name="connsiteY19" fmla="*/ 2019300 h 2381250"/>
              <a:gd name="connsiteX20" fmla="*/ 2870200 w 3187700"/>
              <a:gd name="connsiteY20" fmla="*/ 2209800 h 2381250"/>
              <a:gd name="connsiteX21" fmla="*/ 3187700 w 3187700"/>
              <a:gd name="connsiteY21" fmla="*/ 2381250 h 2381250"/>
              <a:gd name="connsiteX0" fmla="*/ 0 w 3187700"/>
              <a:gd name="connsiteY0" fmla="*/ 0 h 2381250"/>
              <a:gd name="connsiteX1" fmla="*/ 69850 w 3187700"/>
              <a:gd name="connsiteY1" fmla="*/ 298450 h 2381250"/>
              <a:gd name="connsiteX2" fmla="*/ 209550 w 3187700"/>
              <a:gd name="connsiteY2" fmla="*/ 508000 h 2381250"/>
              <a:gd name="connsiteX3" fmla="*/ 374650 w 3187700"/>
              <a:gd name="connsiteY3" fmla="*/ 711200 h 2381250"/>
              <a:gd name="connsiteX4" fmla="*/ 615950 w 3187700"/>
              <a:gd name="connsiteY4" fmla="*/ 819150 h 2381250"/>
              <a:gd name="connsiteX5" fmla="*/ 736600 w 3187700"/>
              <a:gd name="connsiteY5" fmla="*/ 806450 h 2381250"/>
              <a:gd name="connsiteX6" fmla="*/ 863600 w 3187700"/>
              <a:gd name="connsiteY6" fmla="*/ 920750 h 2381250"/>
              <a:gd name="connsiteX7" fmla="*/ 1123950 w 3187700"/>
              <a:gd name="connsiteY7" fmla="*/ 1009650 h 2381250"/>
              <a:gd name="connsiteX8" fmla="*/ 1263650 w 3187700"/>
              <a:gd name="connsiteY8" fmla="*/ 1022350 h 2381250"/>
              <a:gd name="connsiteX9" fmla="*/ 1384300 w 3187700"/>
              <a:gd name="connsiteY9" fmla="*/ 1149350 h 2381250"/>
              <a:gd name="connsiteX10" fmla="*/ 1587500 w 3187700"/>
              <a:gd name="connsiteY10" fmla="*/ 1238250 h 2381250"/>
              <a:gd name="connsiteX11" fmla="*/ 1816100 w 3187700"/>
              <a:gd name="connsiteY11" fmla="*/ 1282700 h 2381250"/>
              <a:gd name="connsiteX12" fmla="*/ 2006600 w 3187700"/>
              <a:gd name="connsiteY12" fmla="*/ 1244600 h 2381250"/>
              <a:gd name="connsiteX13" fmla="*/ 2139950 w 3187700"/>
              <a:gd name="connsiteY13" fmla="*/ 1390650 h 2381250"/>
              <a:gd name="connsiteX14" fmla="*/ 2197100 w 3187700"/>
              <a:gd name="connsiteY14" fmla="*/ 1485900 h 2381250"/>
              <a:gd name="connsiteX15" fmla="*/ 2374900 w 3187700"/>
              <a:gd name="connsiteY15" fmla="*/ 1543050 h 2381250"/>
              <a:gd name="connsiteX16" fmla="*/ 2393950 w 3187700"/>
              <a:gd name="connsiteY16" fmla="*/ 1746250 h 2381250"/>
              <a:gd name="connsiteX17" fmla="*/ 2546350 w 3187700"/>
              <a:gd name="connsiteY17" fmla="*/ 1917700 h 2381250"/>
              <a:gd name="connsiteX18" fmla="*/ 2647950 w 3187700"/>
              <a:gd name="connsiteY18" fmla="*/ 2038350 h 2381250"/>
              <a:gd name="connsiteX19" fmla="*/ 2736850 w 3187700"/>
              <a:gd name="connsiteY19" fmla="*/ 2019300 h 2381250"/>
              <a:gd name="connsiteX20" fmla="*/ 2870200 w 3187700"/>
              <a:gd name="connsiteY20" fmla="*/ 2209800 h 2381250"/>
              <a:gd name="connsiteX21" fmla="*/ 3187700 w 3187700"/>
              <a:gd name="connsiteY21" fmla="*/ 2381250 h 2381250"/>
              <a:gd name="connsiteX0" fmla="*/ 0 w 3187700"/>
              <a:gd name="connsiteY0" fmla="*/ 0 h 2381250"/>
              <a:gd name="connsiteX1" fmla="*/ 69850 w 3187700"/>
              <a:gd name="connsiteY1" fmla="*/ 298450 h 2381250"/>
              <a:gd name="connsiteX2" fmla="*/ 209550 w 3187700"/>
              <a:gd name="connsiteY2" fmla="*/ 508000 h 2381250"/>
              <a:gd name="connsiteX3" fmla="*/ 374650 w 3187700"/>
              <a:gd name="connsiteY3" fmla="*/ 711200 h 2381250"/>
              <a:gd name="connsiteX4" fmla="*/ 615950 w 3187700"/>
              <a:gd name="connsiteY4" fmla="*/ 819150 h 2381250"/>
              <a:gd name="connsiteX5" fmla="*/ 736600 w 3187700"/>
              <a:gd name="connsiteY5" fmla="*/ 806450 h 2381250"/>
              <a:gd name="connsiteX6" fmla="*/ 863600 w 3187700"/>
              <a:gd name="connsiteY6" fmla="*/ 920750 h 2381250"/>
              <a:gd name="connsiteX7" fmla="*/ 1123950 w 3187700"/>
              <a:gd name="connsiteY7" fmla="*/ 1009650 h 2381250"/>
              <a:gd name="connsiteX8" fmla="*/ 1263650 w 3187700"/>
              <a:gd name="connsiteY8" fmla="*/ 1022350 h 2381250"/>
              <a:gd name="connsiteX9" fmla="*/ 1384300 w 3187700"/>
              <a:gd name="connsiteY9" fmla="*/ 1149350 h 2381250"/>
              <a:gd name="connsiteX10" fmla="*/ 1587500 w 3187700"/>
              <a:gd name="connsiteY10" fmla="*/ 1238250 h 2381250"/>
              <a:gd name="connsiteX11" fmla="*/ 1816100 w 3187700"/>
              <a:gd name="connsiteY11" fmla="*/ 1282700 h 2381250"/>
              <a:gd name="connsiteX12" fmla="*/ 2006600 w 3187700"/>
              <a:gd name="connsiteY12" fmla="*/ 1244600 h 2381250"/>
              <a:gd name="connsiteX13" fmla="*/ 2139950 w 3187700"/>
              <a:gd name="connsiteY13" fmla="*/ 1390650 h 2381250"/>
              <a:gd name="connsiteX14" fmla="*/ 2197100 w 3187700"/>
              <a:gd name="connsiteY14" fmla="*/ 1485900 h 2381250"/>
              <a:gd name="connsiteX15" fmla="*/ 2374900 w 3187700"/>
              <a:gd name="connsiteY15" fmla="*/ 1568450 h 2381250"/>
              <a:gd name="connsiteX16" fmla="*/ 2393950 w 3187700"/>
              <a:gd name="connsiteY16" fmla="*/ 1746250 h 2381250"/>
              <a:gd name="connsiteX17" fmla="*/ 2546350 w 3187700"/>
              <a:gd name="connsiteY17" fmla="*/ 1917700 h 2381250"/>
              <a:gd name="connsiteX18" fmla="*/ 2647950 w 3187700"/>
              <a:gd name="connsiteY18" fmla="*/ 2038350 h 2381250"/>
              <a:gd name="connsiteX19" fmla="*/ 2736850 w 3187700"/>
              <a:gd name="connsiteY19" fmla="*/ 2019300 h 2381250"/>
              <a:gd name="connsiteX20" fmla="*/ 2870200 w 3187700"/>
              <a:gd name="connsiteY20" fmla="*/ 2209800 h 2381250"/>
              <a:gd name="connsiteX21" fmla="*/ 3187700 w 3187700"/>
              <a:gd name="connsiteY21" fmla="*/ 2381250 h 2381250"/>
              <a:gd name="connsiteX0" fmla="*/ 0 w 3187700"/>
              <a:gd name="connsiteY0" fmla="*/ 0 h 2381250"/>
              <a:gd name="connsiteX1" fmla="*/ 69850 w 3187700"/>
              <a:gd name="connsiteY1" fmla="*/ 298450 h 2381250"/>
              <a:gd name="connsiteX2" fmla="*/ 209550 w 3187700"/>
              <a:gd name="connsiteY2" fmla="*/ 508000 h 2381250"/>
              <a:gd name="connsiteX3" fmla="*/ 374650 w 3187700"/>
              <a:gd name="connsiteY3" fmla="*/ 711200 h 2381250"/>
              <a:gd name="connsiteX4" fmla="*/ 615950 w 3187700"/>
              <a:gd name="connsiteY4" fmla="*/ 819150 h 2381250"/>
              <a:gd name="connsiteX5" fmla="*/ 736600 w 3187700"/>
              <a:gd name="connsiteY5" fmla="*/ 806450 h 2381250"/>
              <a:gd name="connsiteX6" fmla="*/ 863600 w 3187700"/>
              <a:gd name="connsiteY6" fmla="*/ 920750 h 2381250"/>
              <a:gd name="connsiteX7" fmla="*/ 1123950 w 3187700"/>
              <a:gd name="connsiteY7" fmla="*/ 1009650 h 2381250"/>
              <a:gd name="connsiteX8" fmla="*/ 1263650 w 3187700"/>
              <a:gd name="connsiteY8" fmla="*/ 1022350 h 2381250"/>
              <a:gd name="connsiteX9" fmla="*/ 1384300 w 3187700"/>
              <a:gd name="connsiteY9" fmla="*/ 1149350 h 2381250"/>
              <a:gd name="connsiteX10" fmla="*/ 1587500 w 3187700"/>
              <a:gd name="connsiteY10" fmla="*/ 1238250 h 2381250"/>
              <a:gd name="connsiteX11" fmla="*/ 1816100 w 3187700"/>
              <a:gd name="connsiteY11" fmla="*/ 1282700 h 2381250"/>
              <a:gd name="connsiteX12" fmla="*/ 2006600 w 3187700"/>
              <a:gd name="connsiteY12" fmla="*/ 1244600 h 2381250"/>
              <a:gd name="connsiteX13" fmla="*/ 2139950 w 3187700"/>
              <a:gd name="connsiteY13" fmla="*/ 1390650 h 2381250"/>
              <a:gd name="connsiteX14" fmla="*/ 2197100 w 3187700"/>
              <a:gd name="connsiteY14" fmla="*/ 1485900 h 2381250"/>
              <a:gd name="connsiteX15" fmla="*/ 2374900 w 3187700"/>
              <a:gd name="connsiteY15" fmla="*/ 1568450 h 2381250"/>
              <a:gd name="connsiteX16" fmla="*/ 2393950 w 3187700"/>
              <a:gd name="connsiteY16" fmla="*/ 1746250 h 2381250"/>
              <a:gd name="connsiteX17" fmla="*/ 2546350 w 3187700"/>
              <a:gd name="connsiteY17" fmla="*/ 1917700 h 2381250"/>
              <a:gd name="connsiteX18" fmla="*/ 2647950 w 3187700"/>
              <a:gd name="connsiteY18" fmla="*/ 2038350 h 2381250"/>
              <a:gd name="connsiteX19" fmla="*/ 2762250 w 3187700"/>
              <a:gd name="connsiteY19" fmla="*/ 2038350 h 2381250"/>
              <a:gd name="connsiteX20" fmla="*/ 2870200 w 3187700"/>
              <a:gd name="connsiteY20" fmla="*/ 2209800 h 2381250"/>
              <a:gd name="connsiteX21" fmla="*/ 3187700 w 3187700"/>
              <a:gd name="connsiteY21" fmla="*/ 2381250 h 2381250"/>
              <a:gd name="connsiteX0" fmla="*/ 0 w 3263900"/>
              <a:gd name="connsiteY0" fmla="*/ 0 h 2400300"/>
              <a:gd name="connsiteX1" fmla="*/ 69850 w 3263900"/>
              <a:gd name="connsiteY1" fmla="*/ 298450 h 2400300"/>
              <a:gd name="connsiteX2" fmla="*/ 209550 w 3263900"/>
              <a:gd name="connsiteY2" fmla="*/ 508000 h 2400300"/>
              <a:gd name="connsiteX3" fmla="*/ 374650 w 3263900"/>
              <a:gd name="connsiteY3" fmla="*/ 711200 h 2400300"/>
              <a:gd name="connsiteX4" fmla="*/ 615950 w 3263900"/>
              <a:gd name="connsiteY4" fmla="*/ 819150 h 2400300"/>
              <a:gd name="connsiteX5" fmla="*/ 736600 w 3263900"/>
              <a:gd name="connsiteY5" fmla="*/ 806450 h 2400300"/>
              <a:gd name="connsiteX6" fmla="*/ 863600 w 3263900"/>
              <a:gd name="connsiteY6" fmla="*/ 920750 h 2400300"/>
              <a:gd name="connsiteX7" fmla="*/ 1123950 w 3263900"/>
              <a:gd name="connsiteY7" fmla="*/ 1009650 h 2400300"/>
              <a:gd name="connsiteX8" fmla="*/ 1263650 w 3263900"/>
              <a:gd name="connsiteY8" fmla="*/ 1022350 h 2400300"/>
              <a:gd name="connsiteX9" fmla="*/ 1384300 w 3263900"/>
              <a:gd name="connsiteY9" fmla="*/ 1149350 h 2400300"/>
              <a:gd name="connsiteX10" fmla="*/ 1587500 w 3263900"/>
              <a:gd name="connsiteY10" fmla="*/ 1238250 h 2400300"/>
              <a:gd name="connsiteX11" fmla="*/ 1816100 w 3263900"/>
              <a:gd name="connsiteY11" fmla="*/ 1282700 h 2400300"/>
              <a:gd name="connsiteX12" fmla="*/ 2006600 w 3263900"/>
              <a:gd name="connsiteY12" fmla="*/ 1244600 h 2400300"/>
              <a:gd name="connsiteX13" fmla="*/ 2139950 w 3263900"/>
              <a:gd name="connsiteY13" fmla="*/ 1390650 h 2400300"/>
              <a:gd name="connsiteX14" fmla="*/ 2197100 w 3263900"/>
              <a:gd name="connsiteY14" fmla="*/ 1485900 h 2400300"/>
              <a:gd name="connsiteX15" fmla="*/ 2374900 w 3263900"/>
              <a:gd name="connsiteY15" fmla="*/ 1568450 h 2400300"/>
              <a:gd name="connsiteX16" fmla="*/ 2393950 w 3263900"/>
              <a:gd name="connsiteY16" fmla="*/ 1746250 h 2400300"/>
              <a:gd name="connsiteX17" fmla="*/ 2546350 w 3263900"/>
              <a:gd name="connsiteY17" fmla="*/ 1917700 h 2400300"/>
              <a:gd name="connsiteX18" fmla="*/ 2647950 w 3263900"/>
              <a:gd name="connsiteY18" fmla="*/ 2038350 h 2400300"/>
              <a:gd name="connsiteX19" fmla="*/ 2762250 w 3263900"/>
              <a:gd name="connsiteY19" fmla="*/ 2038350 h 2400300"/>
              <a:gd name="connsiteX20" fmla="*/ 2870200 w 3263900"/>
              <a:gd name="connsiteY20" fmla="*/ 2209800 h 2400300"/>
              <a:gd name="connsiteX21" fmla="*/ 3263900 w 3263900"/>
              <a:gd name="connsiteY21" fmla="*/ 2400300 h 2400300"/>
              <a:gd name="connsiteX0" fmla="*/ 0 w 3251200"/>
              <a:gd name="connsiteY0" fmla="*/ 0 h 2362200"/>
              <a:gd name="connsiteX1" fmla="*/ 57150 w 3251200"/>
              <a:gd name="connsiteY1" fmla="*/ 260350 h 2362200"/>
              <a:gd name="connsiteX2" fmla="*/ 196850 w 3251200"/>
              <a:gd name="connsiteY2" fmla="*/ 469900 h 2362200"/>
              <a:gd name="connsiteX3" fmla="*/ 361950 w 3251200"/>
              <a:gd name="connsiteY3" fmla="*/ 673100 h 2362200"/>
              <a:gd name="connsiteX4" fmla="*/ 603250 w 3251200"/>
              <a:gd name="connsiteY4" fmla="*/ 781050 h 2362200"/>
              <a:gd name="connsiteX5" fmla="*/ 723900 w 3251200"/>
              <a:gd name="connsiteY5" fmla="*/ 768350 h 2362200"/>
              <a:gd name="connsiteX6" fmla="*/ 850900 w 3251200"/>
              <a:gd name="connsiteY6" fmla="*/ 882650 h 2362200"/>
              <a:gd name="connsiteX7" fmla="*/ 1111250 w 3251200"/>
              <a:gd name="connsiteY7" fmla="*/ 971550 h 2362200"/>
              <a:gd name="connsiteX8" fmla="*/ 1250950 w 3251200"/>
              <a:gd name="connsiteY8" fmla="*/ 984250 h 2362200"/>
              <a:gd name="connsiteX9" fmla="*/ 1371600 w 3251200"/>
              <a:gd name="connsiteY9" fmla="*/ 1111250 h 2362200"/>
              <a:gd name="connsiteX10" fmla="*/ 1574800 w 3251200"/>
              <a:gd name="connsiteY10" fmla="*/ 1200150 h 2362200"/>
              <a:gd name="connsiteX11" fmla="*/ 1803400 w 3251200"/>
              <a:gd name="connsiteY11" fmla="*/ 1244600 h 2362200"/>
              <a:gd name="connsiteX12" fmla="*/ 1993900 w 3251200"/>
              <a:gd name="connsiteY12" fmla="*/ 1206500 h 2362200"/>
              <a:gd name="connsiteX13" fmla="*/ 2127250 w 3251200"/>
              <a:gd name="connsiteY13" fmla="*/ 1352550 h 2362200"/>
              <a:gd name="connsiteX14" fmla="*/ 2184400 w 3251200"/>
              <a:gd name="connsiteY14" fmla="*/ 1447800 h 2362200"/>
              <a:gd name="connsiteX15" fmla="*/ 2362200 w 3251200"/>
              <a:gd name="connsiteY15" fmla="*/ 1530350 h 2362200"/>
              <a:gd name="connsiteX16" fmla="*/ 2381250 w 3251200"/>
              <a:gd name="connsiteY16" fmla="*/ 1708150 h 2362200"/>
              <a:gd name="connsiteX17" fmla="*/ 2533650 w 3251200"/>
              <a:gd name="connsiteY17" fmla="*/ 1879600 h 2362200"/>
              <a:gd name="connsiteX18" fmla="*/ 2635250 w 3251200"/>
              <a:gd name="connsiteY18" fmla="*/ 2000250 h 2362200"/>
              <a:gd name="connsiteX19" fmla="*/ 2749550 w 3251200"/>
              <a:gd name="connsiteY19" fmla="*/ 2000250 h 2362200"/>
              <a:gd name="connsiteX20" fmla="*/ 2857500 w 3251200"/>
              <a:gd name="connsiteY20" fmla="*/ 2171700 h 2362200"/>
              <a:gd name="connsiteX21" fmla="*/ 3251200 w 3251200"/>
              <a:gd name="connsiteY21" fmla="*/ 2362200 h 2362200"/>
              <a:gd name="connsiteX0" fmla="*/ 0 w 3244850"/>
              <a:gd name="connsiteY0" fmla="*/ 0 h 2349500"/>
              <a:gd name="connsiteX1" fmla="*/ 50800 w 3244850"/>
              <a:gd name="connsiteY1" fmla="*/ 247650 h 2349500"/>
              <a:gd name="connsiteX2" fmla="*/ 190500 w 3244850"/>
              <a:gd name="connsiteY2" fmla="*/ 457200 h 2349500"/>
              <a:gd name="connsiteX3" fmla="*/ 355600 w 3244850"/>
              <a:gd name="connsiteY3" fmla="*/ 660400 h 2349500"/>
              <a:gd name="connsiteX4" fmla="*/ 596900 w 3244850"/>
              <a:gd name="connsiteY4" fmla="*/ 768350 h 2349500"/>
              <a:gd name="connsiteX5" fmla="*/ 717550 w 3244850"/>
              <a:gd name="connsiteY5" fmla="*/ 755650 h 2349500"/>
              <a:gd name="connsiteX6" fmla="*/ 844550 w 3244850"/>
              <a:gd name="connsiteY6" fmla="*/ 869950 h 2349500"/>
              <a:gd name="connsiteX7" fmla="*/ 1104900 w 3244850"/>
              <a:gd name="connsiteY7" fmla="*/ 958850 h 2349500"/>
              <a:gd name="connsiteX8" fmla="*/ 1244600 w 3244850"/>
              <a:gd name="connsiteY8" fmla="*/ 971550 h 2349500"/>
              <a:gd name="connsiteX9" fmla="*/ 1365250 w 3244850"/>
              <a:gd name="connsiteY9" fmla="*/ 1098550 h 2349500"/>
              <a:gd name="connsiteX10" fmla="*/ 1568450 w 3244850"/>
              <a:gd name="connsiteY10" fmla="*/ 1187450 h 2349500"/>
              <a:gd name="connsiteX11" fmla="*/ 1797050 w 3244850"/>
              <a:gd name="connsiteY11" fmla="*/ 1231900 h 2349500"/>
              <a:gd name="connsiteX12" fmla="*/ 1987550 w 3244850"/>
              <a:gd name="connsiteY12" fmla="*/ 1193800 h 2349500"/>
              <a:gd name="connsiteX13" fmla="*/ 2120900 w 3244850"/>
              <a:gd name="connsiteY13" fmla="*/ 1339850 h 2349500"/>
              <a:gd name="connsiteX14" fmla="*/ 2178050 w 3244850"/>
              <a:gd name="connsiteY14" fmla="*/ 1435100 h 2349500"/>
              <a:gd name="connsiteX15" fmla="*/ 2355850 w 3244850"/>
              <a:gd name="connsiteY15" fmla="*/ 1517650 h 2349500"/>
              <a:gd name="connsiteX16" fmla="*/ 2374900 w 3244850"/>
              <a:gd name="connsiteY16" fmla="*/ 1695450 h 2349500"/>
              <a:gd name="connsiteX17" fmla="*/ 2527300 w 3244850"/>
              <a:gd name="connsiteY17" fmla="*/ 1866900 h 2349500"/>
              <a:gd name="connsiteX18" fmla="*/ 2628900 w 3244850"/>
              <a:gd name="connsiteY18" fmla="*/ 1987550 h 2349500"/>
              <a:gd name="connsiteX19" fmla="*/ 2743200 w 3244850"/>
              <a:gd name="connsiteY19" fmla="*/ 1987550 h 2349500"/>
              <a:gd name="connsiteX20" fmla="*/ 2851150 w 3244850"/>
              <a:gd name="connsiteY20" fmla="*/ 2159000 h 2349500"/>
              <a:gd name="connsiteX21" fmla="*/ 3244850 w 3244850"/>
              <a:gd name="connsiteY21" fmla="*/ 2349500 h 2349500"/>
              <a:gd name="connsiteX0" fmla="*/ 0 w 3222625"/>
              <a:gd name="connsiteY0" fmla="*/ 0 h 2520950"/>
              <a:gd name="connsiteX1" fmla="*/ 28575 w 3222625"/>
              <a:gd name="connsiteY1" fmla="*/ 419100 h 2520950"/>
              <a:gd name="connsiteX2" fmla="*/ 168275 w 3222625"/>
              <a:gd name="connsiteY2" fmla="*/ 628650 h 2520950"/>
              <a:gd name="connsiteX3" fmla="*/ 333375 w 3222625"/>
              <a:gd name="connsiteY3" fmla="*/ 831850 h 2520950"/>
              <a:gd name="connsiteX4" fmla="*/ 574675 w 3222625"/>
              <a:gd name="connsiteY4" fmla="*/ 939800 h 2520950"/>
              <a:gd name="connsiteX5" fmla="*/ 695325 w 3222625"/>
              <a:gd name="connsiteY5" fmla="*/ 927100 h 2520950"/>
              <a:gd name="connsiteX6" fmla="*/ 822325 w 3222625"/>
              <a:gd name="connsiteY6" fmla="*/ 1041400 h 2520950"/>
              <a:gd name="connsiteX7" fmla="*/ 1082675 w 3222625"/>
              <a:gd name="connsiteY7" fmla="*/ 1130300 h 2520950"/>
              <a:gd name="connsiteX8" fmla="*/ 1222375 w 3222625"/>
              <a:gd name="connsiteY8" fmla="*/ 1143000 h 2520950"/>
              <a:gd name="connsiteX9" fmla="*/ 1343025 w 3222625"/>
              <a:gd name="connsiteY9" fmla="*/ 1270000 h 2520950"/>
              <a:gd name="connsiteX10" fmla="*/ 1546225 w 3222625"/>
              <a:gd name="connsiteY10" fmla="*/ 1358900 h 2520950"/>
              <a:gd name="connsiteX11" fmla="*/ 1774825 w 3222625"/>
              <a:gd name="connsiteY11" fmla="*/ 1403350 h 2520950"/>
              <a:gd name="connsiteX12" fmla="*/ 1965325 w 3222625"/>
              <a:gd name="connsiteY12" fmla="*/ 1365250 h 2520950"/>
              <a:gd name="connsiteX13" fmla="*/ 2098675 w 3222625"/>
              <a:gd name="connsiteY13" fmla="*/ 1511300 h 2520950"/>
              <a:gd name="connsiteX14" fmla="*/ 2155825 w 3222625"/>
              <a:gd name="connsiteY14" fmla="*/ 1606550 h 2520950"/>
              <a:gd name="connsiteX15" fmla="*/ 2333625 w 3222625"/>
              <a:gd name="connsiteY15" fmla="*/ 1689100 h 2520950"/>
              <a:gd name="connsiteX16" fmla="*/ 2352675 w 3222625"/>
              <a:gd name="connsiteY16" fmla="*/ 1866900 h 2520950"/>
              <a:gd name="connsiteX17" fmla="*/ 2505075 w 3222625"/>
              <a:gd name="connsiteY17" fmla="*/ 2038350 h 2520950"/>
              <a:gd name="connsiteX18" fmla="*/ 2606675 w 3222625"/>
              <a:gd name="connsiteY18" fmla="*/ 2159000 h 2520950"/>
              <a:gd name="connsiteX19" fmla="*/ 2720975 w 3222625"/>
              <a:gd name="connsiteY19" fmla="*/ 2159000 h 2520950"/>
              <a:gd name="connsiteX20" fmla="*/ 2828925 w 3222625"/>
              <a:gd name="connsiteY20" fmla="*/ 2330450 h 2520950"/>
              <a:gd name="connsiteX21" fmla="*/ 3222625 w 3222625"/>
              <a:gd name="connsiteY21" fmla="*/ 2520950 h 2520950"/>
              <a:gd name="connsiteX0" fmla="*/ 16574 w 3239199"/>
              <a:gd name="connsiteY0" fmla="*/ 0 h 2520950"/>
              <a:gd name="connsiteX1" fmla="*/ 698 w 3239199"/>
              <a:gd name="connsiteY1" fmla="*/ 193675 h 2520950"/>
              <a:gd name="connsiteX2" fmla="*/ 45149 w 3239199"/>
              <a:gd name="connsiteY2" fmla="*/ 419100 h 2520950"/>
              <a:gd name="connsiteX3" fmla="*/ 184849 w 3239199"/>
              <a:gd name="connsiteY3" fmla="*/ 628650 h 2520950"/>
              <a:gd name="connsiteX4" fmla="*/ 349949 w 3239199"/>
              <a:gd name="connsiteY4" fmla="*/ 831850 h 2520950"/>
              <a:gd name="connsiteX5" fmla="*/ 591249 w 3239199"/>
              <a:gd name="connsiteY5" fmla="*/ 939800 h 2520950"/>
              <a:gd name="connsiteX6" fmla="*/ 711899 w 3239199"/>
              <a:gd name="connsiteY6" fmla="*/ 927100 h 2520950"/>
              <a:gd name="connsiteX7" fmla="*/ 838899 w 3239199"/>
              <a:gd name="connsiteY7" fmla="*/ 1041400 h 2520950"/>
              <a:gd name="connsiteX8" fmla="*/ 1099249 w 3239199"/>
              <a:gd name="connsiteY8" fmla="*/ 1130300 h 2520950"/>
              <a:gd name="connsiteX9" fmla="*/ 1238949 w 3239199"/>
              <a:gd name="connsiteY9" fmla="*/ 1143000 h 2520950"/>
              <a:gd name="connsiteX10" fmla="*/ 1359599 w 3239199"/>
              <a:gd name="connsiteY10" fmla="*/ 1270000 h 2520950"/>
              <a:gd name="connsiteX11" fmla="*/ 1562799 w 3239199"/>
              <a:gd name="connsiteY11" fmla="*/ 1358900 h 2520950"/>
              <a:gd name="connsiteX12" fmla="*/ 1791399 w 3239199"/>
              <a:gd name="connsiteY12" fmla="*/ 1403350 h 2520950"/>
              <a:gd name="connsiteX13" fmla="*/ 1981899 w 3239199"/>
              <a:gd name="connsiteY13" fmla="*/ 1365250 h 2520950"/>
              <a:gd name="connsiteX14" fmla="*/ 2115249 w 3239199"/>
              <a:gd name="connsiteY14" fmla="*/ 1511300 h 2520950"/>
              <a:gd name="connsiteX15" fmla="*/ 2172399 w 3239199"/>
              <a:gd name="connsiteY15" fmla="*/ 1606550 h 2520950"/>
              <a:gd name="connsiteX16" fmla="*/ 2350199 w 3239199"/>
              <a:gd name="connsiteY16" fmla="*/ 1689100 h 2520950"/>
              <a:gd name="connsiteX17" fmla="*/ 2369249 w 3239199"/>
              <a:gd name="connsiteY17" fmla="*/ 1866900 h 2520950"/>
              <a:gd name="connsiteX18" fmla="*/ 2521649 w 3239199"/>
              <a:gd name="connsiteY18" fmla="*/ 2038350 h 2520950"/>
              <a:gd name="connsiteX19" fmla="*/ 2623249 w 3239199"/>
              <a:gd name="connsiteY19" fmla="*/ 2159000 h 2520950"/>
              <a:gd name="connsiteX20" fmla="*/ 2737549 w 3239199"/>
              <a:gd name="connsiteY20" fmla="*/ 2159000 h 2520950"/>
              <a:gd name="connsiteX21" fmla="*/ 2845499 w 3239199"/>
              <a:gd name="connsiteY21" fmla="*/ 2330450 h 2520950"/>
              <a:gd name="connsiteX22" fmla="*/ 3239199 w 3239199"/>
              <a:gd name="connsiteY22" fmla="*/ 2520950 h 2520950"/>
              <a:gd name="connsiteX0" fmla="*/ 22781 w 3239056"/>
              <a:gd name="connsiteY0" fmla="*/ 0 h 2628900"/>
              <a:gd name="connsiteX1" fmla="*/ 555 w 3239056"/>
              <a:gd name="connsiteY1" fmla="*/ 301625 h 2628900"/>
              <a:gd name="connsiteX2" fmla="*/ 45006 w 3239056"/>
              <a:gd name="connsiteY2" fmla="*/ 527050 h 2628900"/>
              <a:gd name="connsiteX3" fmla="*/ 184706 w 3239056"/>
              <a:gd name="connsiteY3" fmla="*/ 736600 h 2628900"/>
              <a:gd name="connsiteX4" fmla="*/ 349806 w 3239056"/>
              <a:gd name="connsiteY4" fmla="*/ 939800 h 2628900"/>
              <a:gd name="connsiteX5" fmla="*/ 591106 w 3239056"/>
              <a:gd name="connsiteY5" fmla="*/ 1047750 h 2628900"/>
              <a:gd name="connsiteX6" fmla="*/ 711756 w 3239056"/>
              <a:gd name="connsiteY6" fmla="*/ 1035050 h 2628900"/>
              <a:gd name="connsiteX7" fmla="*/ 838756 w 3239056"/>
              <a:gd name="connsiteY7" fmla="*/ 1149350 h 2628900"/>
              <a:gd name="connsiteX8" fmla="*/ 1099106 w 3239056"/>
              <a:gd name="connsiteY8" fmla="*/ 1238250 h 2628900"/>
              <a:gd name="connsiteX9" fmla="*/ 1238806 w 3239056"/>
              <a:gd name="connsiteY9" fmla="*/ 1250950 h 2628900"/>
              <a:gd name="connsiteX10" fmla="*/ 1359456 w 3239056"/>
              <a:gd name="connsiteY10" fmla="*/ 1377950 h 2628900"/>
              <a:gd name="connsiteX11" fmla="*/ 1562656 w 3239056"/>
              <a:gd name="connsiteY11" fmla="*/ 1466850 h 2628900"/>
              <a:gd name="connsiteX12" fmla="*/ 1791256 w 3239056"/>
              <a:gd name="connsiteY12" fmla="*/ 1511300 h 2628900"/>
              <a:gd name="connsiteX13" fmla="*/ 1981756 w 3239056"/>
              <a:gd name="connsiteY13" fmla="*/ 1473200 h 2628900"/>
              <a:gd name="connsiteX14" fmla="*/ 2115106 w 3239056"/>
              <a:gd name="connsiteY14" fmla="*/ 1619250 h 2628900"/>
              <a:gd name="connsiteX15" fmla="*/ 2172256 w 3239056"/>
              <a:gd name="connsiteY15" fmla="*/ 1714500 h 2628900"/>
              <a:gd name="connsiteX16" fmla="*/ 2350056 w 3239056"/>
              <a:gd name="connsiteY16" fmla="*/ 1797050 h 2628900"/>
              <a:gd name="connsiteX17" fmla="*/ 2369106 w 3239056"/>
              <a:gd name="connsiteY17" fmla="*/ 1974850 h 2628900"/>
              <a:gd name="connsiteX18" fmla="*/ 2521506 w 3239056"/>
              <a:gd name="connsiteY18" fmla="*/ 2146300 h 2628900"/>
              <a:gd name="connsiteX19" fmla="*/ 2623106 w 3239056"/>
              <a:gd name="connsiteY19" fmla="*/ 2266950 h 2628900"/>
              <a:gd name="connsiteX20" fmla="*/ 2737406 w 3239056"/>
              <a:gd name="connsiteY20" fmla="*/ 2266950 h 2628900"/>
              <a:gd name="connsiteX21" fmla="*/ 2845356 w 3239056"/>
              <a:gd name="connsiteY21" fmla="*/ 2438400 h 2628900"/>
              <a:gd name="connsiteX22" fmla="*/ 3239056 w 3239056"/>
              <a:gd name="connsiteY22" fmla="*/ 2628900 h 2628900"/>
              <a:gd name="connsiteX0" fmla="*/ 0 w 3752850"/>
              <a:gd name="connsiteY0" fmla="*/ 0 h 3330575"/>
              <a:gd name="connsiteX1" fmla="*/ 514349 w 3752850"/>
              <a:gd name="connsiteY1" fmla="*/ 1003300 h 3330575"/>
              <a:gd name="connsiteX2" fmla="*/ 558800 w 3752850"/>
              <a:gd name="connsiteY2" fmla="*/ 1228725 h 3330575"/>
              <a:gd name="connsiteX3" fmla="*/ 698500 w 3752850"/>
              <a:gd name="connsiteY3" fmla="*/ 1438275 h 3330575"/>
              <a:gd name="connsiteX4" fmla="*/ 863600 w 3752850"/>
              <a:gd name="connsiteY4" fmla="*/ 1641475 h 3330575"/>
              <a:gd name="connsiteX5" fmla="*/ 1104900 w 3752850"/>
              <a:gd name="connsiteY5" fmla="*/ 1749425 h 3330575"/>
              <a:gd name="connsiteX6" fmla="*/ 1225550 w 3752850"/>
              <a:gd name="connsiteY6" fmla="*/ 1736725 h 3330575"/>
              <a:gd name="connsiteX7" fmla="*/ 1352550 w 3752850"/>
              <a:gd name="connsiteY7" fmla="*/ 1851025 h 3330575"/>
              <a:gd name="connsiteX8" fmla="*/ 1612900 w 3752850"/>
              <a:gd name="connsiteY8" fmla="*/ 1939925 h 3330575"/>
              <a:gd name="connsiteX9" fmla="*/ 1752600 w 3752850"/>
              <a:gd name="connsiteY9" fmla="*/ 1952625 h 3330575"/>
              <a:gd name="connsiteX10" fmla="*/ 1873250 w 3752850"/>
              <a:gd name="connsiteY10" fmla="*/ 2079625 h 3330575"/>
              <a:gd name="connsiteX11" fmla="*/ 2076450 w 3752850"/>
              <a:gd name="connsiteY11" fmla="*/ 2168525 h 3330575"/>
              <a:gd name="connsiteX12" fmla="*/ 2305050 w 3752850"/>
              <a:gd name="connsiteY12" fmla="*/ 2212975 h 3330575"/>
              <a:gd name="connsiteX13" fmla="*/ 2495550 w 3752850"/>
              <a:gd name="connsiteY13" fmla="*/ 2174875 h 3330575"/>
              <a:gd name="connsiteX14" fmla="*/ 2628900 w 3752850"/>
              <a:gd name="connsiteY14" fmla="*/ 2320925 h 3330575"/>
              <a:gd name="connsiteX15" fmla="*/ 2686050 w 3752850"/>
              <a:gd name="connsiteY15" fmla="*/ 2416175 h 3330575"/>
              <a:gd name="connsiteX16" fmla="*/ 2863850 w 3752850"/>
              <a:gd name="connsiteY16" fmla="*/ 2498725 h 3330575"/>
              <a:gd name="connsiteX17" fmla="*/ 2882900 w 3752850"/>
              <a:gd name="connsiteY17" fmla="*/ 2676525 h 3330575"/>
              <a:gd name="connsiteX18" fmla="*/ 3035300 w 3752850"/>
              <a:gd name="connsiteY18" fmla="*/ 2847975 h 3330575"/>
              <a:gd name="connsiteX19" fmla="*/ 3136900 w 3752850"/>
              <a:gd name="connsiteY19" fmla="*/ 2968625 h 3330575"/>
              <a:gd name="connsiteX20" fmla="*/ 3251200 w 3752850"/>
              <a:gd name="connsiteY20" fmla="*/ 2968625 h 3330575"/>
              <a:gd name="connsiteX21" fmla="*/ 3359150 w 3752850"/>
              <a:gd name="connsiteY21" fmla="*/ 3140075 h 3330575"/>
              <a:gd name="connsiteX22" fmla="*/ 3752850 w 3752850"/>
              <a:gd name="connsiteY22" fmla="*/ 3330575 h 3330575"/>
              <a:gd name="connsiteX0" fmla="*/ 0 w 3752850"/>
              <a:gd name="connsiteY0" fmla="*/ 0 h 3330575"/>
              <a:gd name="connsiteX1" fmla="*/ 190498 w 3752850"/>
              <a:gd name="connsiteY1" fmla="*/ 161926 h 3330575"/>
              <a:gd name="connsiteX2" fmla="*/ 514349 w 3752850"/>
              <a:gd name="connsiteY2" fmla="*/ 1003300 h 3330575"/>
              <a:gd name="connsiteX3" fmla="*/ 558800 w 3752850"/>
              <a:gd name="connsiteY3" fmla="*/ 1228725 h 3330575"/>
              <a:gd name="connsiteX4" fmla="*/ 698500 w 3752850"/>
              <a:gd name="connsiteY4" fmla="*/ 1438275 h 3330575"/>
              <a:gd name="connsiteX5" fmla="*/ 863600 w 3752850"/>
              <a:gd name="connsiteY5" fmla="*/ 1641475 h 3330575"/>
              <a:gd name="connsiteX6" fmla="*/ 1104900 w 3752850"/>
              <a:gd name="connsiteY6" fmla="*/ 1749425 h 3330575"/>
              <a:gd name="connsiteX7" fmla="*/ 1225550 w 3752850"/>
              <a:gd name="connsiteY7" fmla="*/ 1736725 h 3330575"/>
              <a:gd name="connsiteX8" fmla="*/ 1352550 w 3752850"/>
              <a:gd name="connsiteY8" fmla="*/ 1851025 h 3330575"/>
              <a:gd name="connsiteX9" fmla="*/ 1612900 w 3752850"/>
              <a:gd name="connsiteY9" fmla="*/ 1939925 h 3330575"/>
              <a:gd name="connsiteX10" fmla="*/ 1752600 w 3752850"/>
              <a:gd name="connsiteY10" fmla="*/ 1952625 h 3330575"/>
              <a:gd name="connsiteX11" fmla="*/ 1873250 w 3752850"/>
              <a:gd name="connsiteY11" fmla="*/ 2079625 h 3330575"/>
              <a:gd name="connsiteX12" fmla="*/ 2076450 w 3752850"/>
              <a:gd name="connsiteY12" fmla="*/ 2168525 h 3330575"/>
              <a:gd name="connsiteX13" fmla="*/ 2305050 w 3752850"/>
              <a:gd name="connsiteY13" fmla="*/ 2212975 h 3330575"/>
              <a:gd name="connsiteX14" fmla="*/ 2495550 w 3752850"/>
              <a:gd name="connsiteY14" fmla="*/ 2174875 h 3330575"/>
              <a:gd name="connsiteX15" fmla="*/ 2628900 w 3752850"/>
              <a:gd name="connsiteY15" fmla="*/ 2320925 h 3330575"/>
              <a:gd name="connsiteX16" fmla="*/ 2686050 w 3752850"/>
              <a:gd name="connsiteY16" fmla="*/ 2416175 h 3330575"/>
              <a:gd name="connsiteX17" fmla="*/ 2863850 w 3752850"/>
              <a:gd name="connsiteY17" fmla="*/ 2498725 h 3330575"/>
              <a:gd name="connsiteX18" fmla="*/ 2882900 w 3752850"/>
              <a:gd name="connsiteY18" fmla="*/ 2676525 h 3330575"/>
              <a:gd name="connsiteX19" fmla="*/ 3035300 w 3752850"/>
              <a:gd name="connsiteY19" fmla="*/ 2847975 h 3330575"/>
              <a:gd name="connsiteX20" fmla="*/ 3136900 w 3752850"/>
              <a:gd name="connsiteY20" fmla="*/ 2968625 h 3330575"/>
              <a:gd name="connsiteX21" fmla="*/ 3251200 w 3752850"/>
              <a:gd name="connsiteY21" fmla="*/ 2968625 h 3330575"/>
              <a:gd name="connsiteX22" fmla="*/ 3359150 w 3752850"/>
              <a:gd name="connsiteY22" fmla="*/ 3140075 h 3330575"/>
              <a:gd name="connsiteX23" fmla="*/ 3752850 w 3752850"/>
              <a:gd name="connsiteY23" fmla="*/ 3330575 h 3330575"/>
              <a:gd name="connsiteX0" fmla="*/ 0 w 3765550"/>
              <a:gd name="connsiteY0" fmla="*/ 0 h 3305175"/>
              <a:gd name="connsiteX1" fmla="*/ 203198 w 3765550"/>
              <a:gd name="connsiteY1" fmla="*/ 136526 h 3305175"/>
              <a:gd name="connsiteX2" fmla="*/ 527049 w 3765550"/>
              <a:gd name="connsiteY2" fmla="*/ 977900 h 3305175"/>
              <a:gd name="connsiteX3" fmla="*/ 571500 w 3765550"/>
              <a:gd name="connsiteY3" fmla="*/ 1203325 h 3305175"/>
              <a:gd name="connsiteX4" fmla="*/ 711200 w 3765550"/>
              <a:gd name="connsiteY4" fmla="*/ 1412875 h 3305175"/>
              <a:gd name="connsiteX5" fmla="*/ 876300 w 3765550"/>
              <a:gd name="connsiteY5" fmla="*/ 1616075 h 3305175"/>
              <a:gd name="connsiteX6" fmla="*/ 1117600 w 3765550"/>
              <a:gd name="connsiteY6" fmla="*/ 1724025 h 3305175"/>
              <a:gd name="connsiteX7" fmla="*/ 1238250 w 3765550"/>
              <a:gd name="connsiteY7" fmla="*/ 1711325 h 3305175"/>
              <a:gd name="connsiteX8" fmla="*/ 1365250 w 3765550"/>
              <a:gd name="connsiteY8" fmla="*/ 1825625 h 3305175"/>
              <a:gd name="connsiteX9" fmla="*/ 1625600 w 3765550"/>
              <a:gd name="connsiteY9" fmla="*/ 1914525 h 3305175"/>
              <a:gd name="connsiteX10" fmla="*/ 1765300 w 3765550"/>
              <a:gd name="connsiteY10" fmla="*/ 1927225 h 3305175"/>
              <a:gd name="connsiteX11" fmla="*/ 1885950 w 3765550"/>
              <a:gd name="connsiteY11" fmla="*/ 2054225 h 3305175"/>
              <a:gd name="connsiteX12" fmla="*/ 2089150 w 3765550"/>
              <a:gd name="connsiteY12" fmla="*/ 2143125 h 3305175"/>
              <a:gd name="connsiteX13" fmla="*/ 2317750 w 3765550"/>
              <a:gd name="connsiteY13" fmla="*/ 2187575 h 3305175"/>
              <a:gd name="connsiteX14" fmla="*/ 2508250 w 3765550"/>
              <a:gd name="connsiteY14" fmla="*/ 2149475 h 3305175"/>
              <a:gd name="connsiteX15" fmla="*/ 2641600 w 3765550"/>
              <a:gd name="connsiteY15" fmla="*/ 2295525 h 3305175"/>
              <a:gd name="connsiteX16" fmla="*/ 2698750 w 3765550"/>
              <a:gd name="connsiteY16" fmla="*/ 2390775 h 3305175"/>
              <a:gd name="connsiteX17" fmla="*/ 2876550 w 3765550"/>
              <a:gd name="connsiteY17" fmla="*/ 2473325 h 3305175"/>
              <a:gd name="connsiteX18" fmla="*/ 2895600 w 3765550"/>
              <a:gd name="connsiteY18" fmla="*/ 2651125 h 3305175"/>
              <a:gd name="connsiteX19" fmla="*/ 3048000 w 3765550"/>
              <a:gd name="connsiteY19" fmla="*/ 2822575 h 3305175"/>
              <a:gd name="connsiteX20" fmla="*/ 3149600 w 3765550"/>
              <a:gd name="connsiteY20" fmla="*/ 2943225 h 3305175"/>
              <a:gd name="connsiteX21" fmla="*/ 3263900 w 3765550"/>
              <a:gd name="connsiteY21" fmla="*/ 2943225 h 3305175"/>
              <a:gd name="connsiteX22" fmla="*/ 3371850 w 3765550"/>
              <a:gd name="connsiteY22" fmla="*/ 3114675 h 3305175"/>
              <a:gd name="connsiteX23" fmla="*/ 3765550 w 3765550"/>
              <a:gd name="connsiteY23" fmla="*/ 3305175 h 3305175"/>
              <a:gd name="connsiteX0" fmla="*/ 0 w 3765550"/>
              <a:gd name="connsiteY0" fmla="*/ 0 h 3305175"/>
              <a:gd name="connsiteX1" fmla="*/ 225423 w 3765550"/>
              <a:gd name="connsiteY1" fmla="*/ 177801 h 3305175"/>
              <a:gd name="connsiteX2" fmla="*/ 527049 w 3765550"/>
              <a:gd name="connsiteY2" fmla="*/ 977900 h 3305175"/>
              <a:gd name="connsiteX3" fmla="*/ 571500 w 3765550"/>
              <a:gd name="connsiteY3" fmla="*/ 1203325 h 3305175"/>
              <a:gd name="connsiteX4" fmla="*/ 711200 w 3765550"/>
              <a:gd name="connsiteY4" fmla="*/ 1412875 h 3305175"/>
              <a:gd name="connsiteX5" fmla="*/ 876300 w 3765550"/>
              <a:gd name="connsiteY5" fmla="*/ 1616075 h 3305175"/>
              <a:gd name="connsiteX6" fmla="*/ 1117600 w 3765550"/>
              <a:gd name="connsiteY6" fmla="*/ 1724025 h 3305175"/>
              <a:gd name="connsiteX7" fmla="*/ 1238250 w 3765550"/>
              <a:gd name="connsiteY7" fmla="*/ 1711325 h 3305175"/>
              <a:gd name="connsiteX8" fmla="*/ 1365250 w 3765550"/>
              <a:gd name="connsiteY8" fmla="*/ 1825625 h 3305175"/>
              <a:gd name="connsiteX9" fmla="*/ 1625600 w 3765550"/>
              <a:gd name="connsiteY9" fmla="*/ 1914525 h 3305175"/>
              <a:gd name="connsiteX10" fmla="*/ 1765300 w 3765550"/>
              <a:gd name="connsiteY10" fmla="*/ 1927225 h 3305175"/>
              <a:gd name="connsiteX11" fmla="*/ 1885950 w 3765550"/>
              <a:gd name="connsiteY11" fmla="*/ 2054225 h 3305175"/>
              <a:gd name="connsiteX12" fmla="*/ 2089150 w 3765550"/>
              <a:gd name="connsiteY12" fmla="*/ 2143125 h 3305175"/>
              <a:gd name="connsiteX13" fmla="*/ 2317750 w 3765550"/>
              <a:gd name="connsiteY13" fmla="*/ 2187575 h 3305175"/>
              <a:gd name="connsiteX14" fmla="*/ 2508250 w 3765550"/>
              <a:gd name="connsiteY14" fmla="*/ 2149475 h 3305175"/>
              <a:gd name="connsiteX15" fmla="*/ 2641600 w 3765550"/>
              <a:gd name="connsiteY15" fmla="*/ 2295525 h 3305175"/>
              <a:gd name="connsiteX16" fmla="*/ 2698750 w 3765550"/>
              <a:gd name="connsiteY16" fmla="*/ 2390775 h 3305175"/>
              <a:gd name="connsiteX17" fmla="*/ 2876550 w 3765550"/>
              <a:gd name="connsiteY17" fmla="*/ 2473325 h 3305175"/>
              <a:gd name="connsiteX18" fmla="*/ 2895600 w 3765550"/>
              <a:gd name="connsiteY18" fmla="*/ 2651125 h 3305175"/>
              <a:gd name="connsiteX19" fmla="*/ 3048000 w 3765550"/>
              <a:gd name="connsiteY19" fmla="*/ 2822575 h 3305175"/>
              <a:gd name="connsiteX20" fmla="*/ 3149600 w 3765550"/>
              <a:gd name="connsiteY20" fmla="*/ 2943225 h 3305175"/>
              <a:gd name="connsiteX21" fmla="*/ 3263900 w 3765550"/>
              <a:gd name="connsiteY21" fmla="*/ 2943225 h 3305175"/>
              <a:gd name="connsiteX22" fmla="*/ 3371850 w 3765550"/>
              <a:gd name="connsiteY22" fmla="*/ 3114675 h 3305175"/>
              <a:gd name="connsiteX23" fmla="*/ 3765550 w 3765550"/>
              <a:gd name="connsiteY23" fmla="*/ 3305175 h 3305175"/>
              <a:gd name="connsiteX0" fmla="*/ 0 w 3765550"/>
              <a:gd name="connsiteY0" fmla="*/ 0 h 3305175"/>
              <a:gd name="connsiteX1" fmla="*/ 234948 w 3765550"/>
              <a:gd name="connsiteY1" fmla="*/ 171451 h 3305175"/>
              <a:gd name="connsiteX2" fmla="*/ 527049 w 3765550"/>
              <a:gd name="connsiteY2" fmla="*/ 977900 h 3305175"/>
              <a:gd name="connsiteX3" fmla="*/ 571500 w 3765550"/>
              <a:gd name="connsiteY3" fmla="*/ 1203325 h 3305175"/>
              <a:gd name="connsiteX4" fmla="*/ 711200 w 3765550"/>
              <a:gd name="connsiteY4" fmla="*/ 1412875 h 3305175"/>
              <a:gd name="connsiteX5" fmla="*/ 876300 w 3765550"/>
              <a:gd name="connsiteY5" fmla="*/ 1616075 h 3305175"/>
              <a:gd name="connsiteX6" fmla="*/ 1117600 w 3765550"/>
              <a:gd name="connsiteY6" fmla="*/ 1724025 h 3305175"/>
              <a:gd name="connsiteX7" fmla="*/ 1238250 w 3765550"/>
              <a:gd name="connsiteY7" fmla="*/ 1711325 h 3305175"/>
              <a:gd name="connsiteX8" fmla="*/ 1365250 w 3765550"/>
              <a:gd name="connsiteY8" fmla="*/ 1825625 h 3305175"/>
              <a:gd name="connsiteX9" fmla="*/ 1625600 w 3765550"/>
              <a:gd name="connsiteY9" fmla="*/ 1914525 h 3305175"/>
              <a:gd name="connsiteX10" fmla="*/ 1765300 w 3765550"/>
              <a:gd name="connsiteY10" fmla="*/ 1927225 h 3305175"/>
              <a:gd name="connsiteX11" fmla="*/ 1885950 w 3765550"/>
              <a:gd name="connsiteY11" fmla="*/ 2054225 h 3305175"/>
              <a:gd name="connsiteX12" fmla="*/ 2089150 w 3765550"/>
              <a:gd name="connsiteY12" fmla="*/ 2143125 h 3305175"/>
              <a:gd name="connsiteX13" fmla="*/ 2317750 w 3765550"/>
              <a:gd name="connsiteY13" fmla="*/ 2187575 h 3305175"/>
              <a:gd name="connsiteX14" fmla="*/ 2508250 w 3765550"/>
              <a:gd name="connsiteY14" fmla="*/ 2149475 h 3305175"/>
              <a:gd name="connsiteX15" fmla="*/ 2641600 w 3765550"/>
              <a:gd name="connsiteY15" fmla="*/ 2295525 h 3305175"/>
              <a:gd name="connsiteX16" fmla="*/ 2698750 w 3765550"/>
              <a:gd name="connsiteY16" fmla="*/ 2390775 h 3305175"/>
              <a:gd name="connsiteX17" fmla="*/ 2876550 w 3765550"/>
              <a:gd name="connsiteY17" fmla="*/ 2473325 h 3305175"/>
              <a:gd name="connsiteX18" fmla="*/ 2895600 w 3765550"/>
              <a:gd name="connsiteY18" fmla="*/ 2651125 h 3305175"/>
              <a:gd name="connsiteX19" fmla="*/ 3048000 w 3765550"/>
              <a:gd name="connsiteY19" fmla="*/ 2822575 h 3305175"/>
              <a:gd name="connsiteX20" fmla="*/ 3149600 w 3765550"/>
              <a:gd name="connsiteY20" fmla="*/ 2943225 h 3305175"/>
              <a:gd name="connsiteX21" fmla="*/ 3263900 w 3765550"/>
              <a:gd name="connsiteY21" fmla="*/ 2943225 h 3305175"/>
              <a:gd name="connsiteX22" fmla="*/ 3371850 w 3765550"/>
              <a:gd name="connsiteY22" fmla="*/ 3114675 h 3305175"/>
              <a:gd name="connsiteX23" fmla="*/ 3765550 w 3765550"/>
              <a:gd name="connsiteY23" fmla="*/ 3305175 h 3305175"/>
              <a:gd name="connsiteX0" fmla="*/ 0 w 3765550"/>
              <a:gd name="connsiteY0" fmla="*/ 0 h 3305175"/>
              <a:gd name="connsiteX1" fmla="*/ 234948 w 3765550"/>
              <a:gd name="connsiteY1" fmla="*/ 171451 h 3305175"/>
              <a:gd name="connsiteX2" fmla="*/ 539748 w 3765550"/>
              <a:gd name="connsiteY2" fmla="*/ 542926 h 3305175"/>
              <a:gd name="connsiteX3" fmla="*/ 527049 w 3765550"/>
              <a:gd name="connsiteY3" fmla="*/ 977900 h 3305175"/>
              <a:gd name="connsiteX4" fmla="*/ 571500 w 3765550"/>
              <a:gd name="connsiteY4" fmla="*/ 1203325 h 3305175"/>
              <a:gd name="connsiteX5" fmla="*/ 711200 w 3765550"/>
              <a:gd name="connsiteY5" fmla="*/ 1412875 h 3305175"/>
              <a:gd name="connsiteX6" fmla="*/ 876300 w 3765550"/>
              <a:gd name="connsiteY6" fmla="*/ 1616075 h 3305175"/>
              <a:gd name="connsiteX7" fmla="*/ 1117600 w 3765550"/>
              <a:gd name="connsiteY7" fmla="*/ 1724025 h 3305175"/>
              <a:gd name="connsiteX8" fmla="*/ 1238250 w 3765550"/>
              <a:gd name="connsiteY8" fmla="*/ 1711325 h 3305175"/>
              <a:gd name="connsiteX9" fmla="*/ 1365250 w 3765550"/>
              <a:gd name="connsiteY9" fmla="*/ 1825625 h 3305175"/>
              <a:gd name="connsiteX10" fmla="*/ 1625600 w 3765550"/>
              <a:gd name="connsiteY10" fmla="*/ 1914525 h 3305175"/>
              <a:gd name="connsiteX11" fmla="*/ 1765300 w 3765550"/>
              <a:gd name="connsiteY11" fmla="*/ 1927225 h 3305175"/>
              <a:gd name="connsiteX12" fmla="*/ 1885950 w 3765550"/>
              <a:gd name="connsiteY12" fmla="*/ 2054225 h 3305175"/>
              <a:gd name="connsiteX13" fmla="*/ 2089150 w 3765550"/>
              <a:gd name="connsiteY13" fmla="*/ 2143125 h 3305175"/>
              <a:gd name="connsiteX14" fmla="*/ 2317750 w 3765550"/>
              <a:gd name="connsiteY14" fmla="*/ 2187575 h 3305175"/>
              <a:gd name="connsiteX15" fmla="*/ 2508250 w 3765550"/>
              <a:gd name="connsiteY15" fmla="*/ 2149475 h 3305175"/>
              <a:gd name="connsiteX16" fmla="*/ 2641600 w 3765550"/>
              <a:gd name="connsiteY16" fmla="*/ 2295525 h 3305175"/>
              <a:gd name="connsiteX17" fmla="*/ 2698750 w 3765550"/>
              <a:gd name="connsiteY17" fmla="*/ 2390775 h 3305175"/>
              <a:gd name="connsiteX18" fmla="*/ 2876550 w 3765550"/>
              <a:gd name="connsiteY18" fmla="*/ 2473325 h 3305175"/>
              <a:gd name="connsiteX19" fmla="*/ 2895600 w 3765550"/>
              <a:gd name="connsiteY19" fmla="*/ 2651125 h 3305175"/>
              <a:gd name="connsiteX20" fmla="*/ 3048000 w 3765550"/>
              <a:gd name="connsiteY20" fmla="*/ 2822575 h 3305175"/>
              <a:gd name="connsiteX21" fmla="*/ 3149600 w 3765550"/>
              <a:gd name="connsiteY21" fmla="*/ 2943225 h 3305175"/>
              <a:gd name="connsiteX22" fmla="*/ 3263900 w 3765550"/>
              <a:gd name="connsiteY22" fmla="*/ 2943225 h 3305175"/>
              <a:gd name="connsiteX23" fmla="*/ 3371850 w 3765550"/>
              <a:gd name="connsiteY23" fmla="*/ 3114675 h 3305175"/>
              <a:gd name="connsiteX24" fmla="*/ 3765550 w 3765550"/>
              <a:gd name="connsiteY24" fmla="*/ 3305175 h 3305175"/>
              <a:gd name="connsiteX0" fmla="*/ 0 w 3765550"/>
              <a:gd name="connsiteY0" fmla="*/ 0 h 3305175"/>
              <a:gd name="connsiteX1" fmla="*/ 234948 w 3765550"/>
              <a:gd name="connsiteY1" fmla="*/ 171451 h 3305175"/>
              <a:gd name="connsiteX2" fmla="*/ 292098 w 3765550"/>
              <a:gd name="connsiteY2" fmla="*/ 295276 h 3305175"/>
              <a:gd name="connsiteX3" fmla="*/ 539748 w 3765550"/>
              <a:gd name="connsiteY3" fmla="*/ 542926 h 3305175"/>
              <a:gd name="connsiteX4" fmla="*/ 527049 w 3765550"/>
              <a:gd name="connsiteY4" fmla="*/ 977900 h 3305175"/>
              <a:gd name="connsiteX5" fmla="*/ 571500 w 3765550"/>
              <a:gd name="connsiteY5" fmla="*/ 1203325 h 3305175"/>
              <a:gd name="connsiteX6" fmla="*/ 711200 w 3765550"/>
              <a:gd name="connsiteY6" fmla="*/ 1412875 h 3305175"/>
              <a:gd name="connsiteX7" fmla="*/ 876300 w 3765550"/>
              <a:gd name="connsiteY7" fmla="*/ 1616075 h 3305175"/>
              <a:gd name="connsiteX8" fmla="*/ 1117600 w 3765550"/>
              <a:gd name="connsiteY8" fmla="*/ 1724025 h 3305175"/>
              <a:gd name="connsiteX9" fmla="*/ 1238250 w 3765550"/>
              <a:gd name="connsiteY9" fmla="*/ 1711325 h 3305175"/>
              <a:gd name="connsiteX10" fmla="*/ 1365250 w 3765550"/>
              <a:gd name="connsiteY10" fmla="*/ 1825625 h 3305175"/>
              <a:gd name="connsiteX11" fmla="*/ 1625600 w 3765550"/>
              <a:gd name="connsiteY11" fmla="*/ 1914525 h 3305175"/>
              <a:gd name="connsiteX12" fmla="*/ 1765300 w 3765550"/>
              <a:gd name="connsiteY12" fmla="*/ 1927225 h 3305175"/>
              <a:gd name="connsiteX13" fmla="*/ 1885950 w 3765550"/>
              <a:gd name="connsiteY13" fmla="*/ 2054225 h 3305175"/>
              <a:gd name="connsiteX14" fmla="*/ 2089150 w 3765550"/>
              <a:gd name="connsiteY14" fmla="*/ 2143125 h 3305175"/>
              <a:gd name="connsiteX15" fmla="*/ 2317750 w 3765550"/>
              <a:gd name="connsiteY15" fmla="*/ 2187575 h 3305175"/>
              <a:gd name="connsiteX16" fmla="*/ 2508250 w 3765550"/>
              <a:gd name="connsiteY16" fmla="*/ 2149475 h 3305175"/>
              <a:gd name="connsiteX17" fmla="*/ 2641600 w 3765550"/>
              <a:gd name="connsiteY17" fmla="*/ 2295525 h 3305175"/>
              <a:gd name="connsiteX18" fmla="*/ 2698750 w 3765550"/>
              <a:gd name="connsiteY18" fmla="*/ 2390775 h 3305175"/>
              <a:gd name="connsiteX19" fmla="*/ 2876550 w 3765550"/>
              <a:gd name="connsiteY19" fmla="*/ 2473325 h 3305175"/>
              <a:gd name="connsiteX20" fmla="*/ 2895600 w 3765550"/>
              <a:gd name="connsiteY20" fmla="*/ 2651125 h 3305175"/>
              <a:gd name="connsiteX21" fmla="*/ 3048000 w 3765550"/>
              <a:gd name="connsiteY21" fmla="*/ 2822575 h 3305175"/>
              <a:gd name="connsiteX22" fmla="*/ 3149600 w 3765550"/>
              <a:gd name="connsiteY22" fmla="*/ 2943225 h 3305175"/>
              <a:gd name="connsiteX23" fmla="*/ 3263900 w 3765550"/>
              <a:gd name="connsiteY23" fmla="*/ 2943225 h 3305175"/>
              <a:gd name="connsiteX24" fmla="*/ 3371850 w 3765550"/>
              <a:gd name="connsiteY24" fmla="*/ 3114675 h 3305175"/>
              <a:gd name="connsiteX25" fmla="*/ 3765550 w 3765550"/>
              <a:gd name="connsiteY25" fmla="*/ 3305175 h 3305175"/>
              <a:gd name="connsiteX0" fmla="*/ 0 w 3765550"/>
              <a:gd name="connsiteY0" fmla="*/ 0 h 3305175"/>
              <a:gd name="connsiteX1" fmla="*/ 292098 w 3765550"/>
              <a:gd name="connsiteY1" fmla="*/ 295276 h 3305175"/>
              <a:gd name="connsiteX2" fmla="*/ 539748 w 3765550"/>
              <a:gd name="connsiteY2" fmla="*/ 542926 h 3305175"/>
              <a:gd name="connsiteX3" fmla="*/ 527049 w 3765550"/>
              <a:gd name="connsiteY3" fmla="*/ 977900 h 3305175"/>
              <a:gd name="connsiteX4" fmla="*/ 571500 w 3765550"/>
              <a:gd name="connsiteY4" fmla="*/ 1203325 h 3305175"/>
              <a:gd name="connsiteX5" fmla="*/ 711200 w 3765550"/>
              <a:gd name="connsiteY5" fmla="*/ 1412875 h 3305175"/>
              <a:gd name="connsiteX6" fmla="*/ 876300 w 3765550"/>
              <a:gd name="connsiteY6" fmla="*/ 1616075 h 3305175"/>
              <a:gd name="connsiteX7" fmla="*/ 1117600 w 3765550"/>
              <a:gd name="connsiteY7" fmla="*/ 1724025 h 3305175"/>
              <a:gd name="connsiteX8" fmla="*/ 1238250 w 3765550"/>
              <a:gd name="connsiteY8" fmla="*/ 1711325 h 3305175"/>
              <a:gd name="connsiteX9" fmla="*/ 1365250 w 3765550"/>
              <a:gd name="connsiteY9" fmla="*/ 1825625 h 3305175"/>
              <a:gd name="connsiteX10" fmla="*/ 1625600 w 3765550"/>
              <a:gd name="connsiteY10" fmla="*/ 1914525 h 3305175"/>
              <a:gd name="connsiteX11" fmla="*/ 1765300 w 3765550"/>
              <a:gd name="connsiteY11" fmla="*/ 1927225 h 3305175"/>
              <a:gd name="connsiteX12" fmla="*/ 1885950 w 3765550"/>
              <a:gd name="connsiteY12" fmla="*/ 2054225 h 3305175"/>
              <a:gd name="connsiteX13" fmla="*/ 2089150 w 3765550"/>
              <a:gd name="connsiteY13" fmla="*/ 2143125 h 3305175"/>
              <a:gd name="connsiteX14" fmla="*/ 2317750 w 3765550"/>
              <a:gd name="connsiteY14" fmla="*/ 2187575 h 3305175"/>
              <a:gd name="connsiteX15" fmla="*/ 2508250 w 3765550"/>
              <a:gd name="connsiteY15" fmla="*/ 2149475 h 3305175"/>
              <a:gd name="connsiteX16" fmla="*/ 2641600 w 3765550"/>
              <a:gd name="connsiteY16" fmla="*/ 2295525 h 3305175"/>
              <a:gd name="connsiteX17" fmla="*/ 2698750 w 3765550"/>
              <a:gd name="connsiteY17" fmla="*/ 2390775 h 3305175"/>
              <a:gd name="connsiteX18" fmla="*/ 2876550 w 3765550"/>
              <a:gd name="connsiteY18" fmla="*/ 2473325 h 3305175"/>
              <a:gd name="connsiteX19" fmla="*/ 2895600 w 3765550"/>
              <a:gd name="connsiteY19" fmla="*/ 2651125 h 3305175"/>
              <a:gd name="connsiteX20" fmla="*/ 3048000 w 3765550"/>
              <a:gd name="connsiteY20" fmla="*/ 2822575 h 3305175"/>
              <a:gd name="connsiteX21" fmla="*/ 3149600 w 3765550"/>
              <a:gd name="connsiteY21" fmla="*/ 2943225 h 3305175"/>
              <a:gd name="connsiteX22" fmla="*/ 3263900 w 3765550"/>
              <a:gd name="connsiteY22" fmla="*/ 2943225 h 3305175"/>
              <a:gd name="connsiteX23" fmla="*/ 3371850 w 3765550"/>
              <a:gd name="connsiteY23" fmla="*/ 3114675 h 3305175"/>
              <a:gd name="connsiteX24" fmla="*/ 3765550 w 3765550"/>
              <a:gd name="connsiteY24" fmla="*/ 3305175 h 3305175"/>
              <a:gd name="connsiteX0" fmla="*/ 0 w 3765550"/>
              <a:gd name="connsiteY0" fmla="*/ 0 h 3305175"/>
              <a:gd name="connsiteX1" fmla="*/ 187323 w 3765550"/>
              <a:gd name="connsiteY1" fmla="*/ 85726 h 3305175"/>
              <a:gd name="connsiteX2" fmla="*/ 292098 w 3765550"/>
              <a:gd name="connsiteY2" fmla="*/ 295276 h 3305175"/>
              <a:gd name="connsiteX3" fmla="*/ 539748 w 3765550"/>
              <a:gd name="connsiteY3" fmla="*/ 542926 h 3305175"/>
              <a:gd name="connsiteX4" fmla="*/ 527049 w 3765550"/>
              <a:gd name="connsiteY4" fmla="*/ 977900 h 3305175"/>
              <a:gd name="connsiteX5" fmla="*/ 571500 w 3765550"/>
              <a:gd name="connsiteY5" fmla="*/ 1203325 h 3305175"/>
              <a:gd name="connsiteX6" fmla="*/ 711200 w 3765550"/>
              <a:gd name="connsiteY6" fmla="*/ 1412875 h 3305175"/>
              <a:gd name="connsiteX7" fmla="*/ 876300 w 3765550"/>
              <a:gd name="connsiteY7" fmla="*/ 1616075 h 3305175"/>
              <a:gd name="connsiteX8" fmla="*/ 1117600 w 3765550"/>
              <a:gd name="connsiteY8" fmla="*/ 1724025 h 3305175"/>
              <a:gd name="connsiteX9" fmla="*/ 1238250 w 3765550"/>
              <a:gd name="connsiteY9" fmla="*/ 1711325 h 3305175"/>
              <a:gd name="connsiteX10" fmla="*/ 1365250 w 3765550"/>
              <a:gd name="connsiteY10" fmla="*/ 1825625 h 3305175"/>
              <a:gd name="connsiteX11" fmla="*/ 1625600 w 3765550"/>
              <a:gd name="connsiteY11" fmla="*/ 1914525 h 3305175"/>
              <a:gd name="connsiteX12" fmla="*/ 1765300 w 3765550"/>
              <a:gd name="connsiteY12" fmla="*/ 1927225 h 3305175"/>
              <a:gd name="connsiteX13" fmla="*/ 1885950 w 3765550"/>
              <a:gd name="connsiteY13" fmla="*/ 2054225 h 3305175"/>
              <a:gd name="connsiteX14" fmla="*/ 2089150 w 3765550"/>
              <a:gd name="connsiteY14" fmla="*/ 2143125 h 3305175"/>
              <a:gd name="connsiteX15" fmla="*/ 2317750 w 3765550"/>
              <a:gd name="connsiteY15" fmla="*/ 2187575 h 3305175"/>
              <a:gd name="connsiteX16" fmla="*/ 2508250 w 3765550"/>
              <a:gd name="connsiteY16" fmla="*/ 2149475 h 3305175"/>
              <a:gd name="connsiteX17" fmla="*/ 2641600 w 3765550"/>
              <a:gd name="connsiteY17" fmla="*/ 2295525 h 3305175"/>
              <a:gd name="connsiteX18" fmla="*/ 2698750 w 3765550"/>
              <a:gd name="connsiteY18" fmla="*/ 2390775 h 3305175"/>
              <a:gd name="connsiteX19" fmla="*/ 2876550 w 3765550"/>
              <a:gd name="connsiteY19" fmla="*/ 2473325 h 3305175"/>
              <a:gd name="connsiteX20" fmla="*/ 2895600 w 3765550"/>
              <a:gd name="connsiteY20" fmla="*/ 2651125 h 3305175"/>
              <a:gd name="connsiteX21" fmla="*/ 3048000 w 3765550"/>
              <a:gd name="connsiteY21" fmla="*/ 2822575 h 3305175"/>
              <a:gd name="connsiteX22" fmla="*/ 3149600 w 3765550"/>
              <a:gd name="connsiteY22" fmla="*/ 2943225 h 3305175"/>
              <a:gd name="connsiteX23" fmla="*/ 3263900 w 3765550"/>
              <a:gd name="connsiteY23" fmla="*/ 2943225 h 3305175"/>
              <a:gd name="connsiteX24" fmla="*/ 3371850 w 3765550"/>
              <a:gd name="connsiteY24" fmla="*/ 3114675 h 3305175"/>
              <a:gd name="connsiteX25" fmla="*/ 3765550 w 3765550"/>
              <a:gd name="connsiteY25" fmla="*/ 3305175 h 330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765550" h="3305175">
                <a:moveTo>
                  <a:pt x="0" y="0"/>
                </a:moveTo>
                <a:cubicBezTo>
                  <a:pt x="38099" y="38100"/>
                  <a:pt x="149224" y="47626"/>
                  <a:pt x="187323" y="85726"/>
                </a:cubicBezTo>
                <a:lnTo>
                  <a:pt x="292098" y="295276"/>
                </a:lnTo>
                <a:cubicBezTo>
                  <a:pt x="382056" y="385764"/>
                  <a:pt x="505881" y="423864"/>
                  <a:pt x="539748" y="542926"/>
                </a:cubicBezTo>
                <a:cubicBezTo>
                  <a:pt x="573615" y="661988"/>
                  <a:pt x="494770" y="871538"/>
                  <a:pt x="527049" y="977900"/>
                </a:cubicBezTo>
                <a:cubicBezTo>
                  <a:pt x="559328" y="1084262"/>
                  <a:pt x="540808" y="1130829"/>
                  <a:pt x="571500" y="1203325"/>
                </a:cubicBezTo>
                <a:cubicBezTo>
                  <a:pt x="602192" y="1275821"/>
                  <a:pt x="660400" y="1344083"/>
                  <a:pt x="711200" y="1412875"/>
                </a:cubicBezTo>
                <a:cubicBezTo>
                  <a:pt x="762000" y="1481667"/>
                  <a:pt x="808567" y="1564217"/>
                  <a:pt x="876300" y="1616075"/>
                </a:cubicBezTo>
                <a:cubicBezTo>
                  <a:pt x="944033" y="1667933"/>
                  <a:pt x="1057275" y="1708150"/>
                  <a:pt x="1117600" y="1724025"/>
                </a:cubicBezTo>
                <a:cubicBezTo>
                  <a:pt x="1177925" y="1739900"/>
                  <a:pt x="1196975" y="1694392"/>
                  <a:pt x="1238250" y="1711325"/>
                </a:cubicBezTo>
                <a:cubicBezTo>
                  <a:pt x="1279525" y="1728258"/>
                  <a:pt x="1300692" y="1791758"/>
                  <a:pt x="1365250" y="1825625"/>
                </a:cubicBezTo>
                <a:cubicBezTo>
                  <a:pt x="1429808" y="1859492"/>
                  <a:pt x="1558925" y="1897592"/>
                  <a:pt x="1625600" y="1914525"/>
                </a:cubicBezTo>
                <a:cubicBezTo>
                  <a:pt x="1692275" y="1931458"/>
                  <a:pt x="1721908" y="1903942"/>
                  <a:pt x="1765300" y="1927225"/>
                </a:cubicBezTo>
                <a:cubicBezTo>
                  <a:pt x="1808692" y="1950508"/>
                  <a:pt x="1831975" y="2018242"/>
                  <a:pt x="1885950" y="2054225"/>
                </a:cubicBezTo>
                <a:cubicBezTo>
                  <a:pt x="1939925" y="2090208"/>
                  <a:pt x="2017183" y="2120900"/>
                  <a:pt x="2089150" y="2143125"/>
                </a:cubicBezTo>
                <a:cubicBezTo>
                  <a:pt x="2161117" y="2165350"/>
                  <a:pt x="2247900" y="2186517"/>
                  <a:pt x="2317750" y="2187575"/>
                </a:cubicBezTo>
                <a:cubicBezTo>
                  <a:pt x="2387600" y="2188633"/>
                  <a:pt x="2454275" y="2131483"/>
                  <a:pt x="2508250" y="2149475"/>
                </a:cubicBezTo>
                <a:cubicBezTo>
                  <a:pt x="2562225" y="2167467"/>
                  <a:pt x="2609850" y="2255308"/>
                  <a:pt x="2641600" y="2295525"/>
                </a:cubicBezTo>
                <a:cubicBezTo>
                  <a:pt x="2673350" y="2335742"/>
                  <a:pt x="2659592" y="2361142"/>
                  <a:pt x="2698750" y="2390775"/>
                </a:cubicBezTo>
                <a:cubicBezTo>
                  <a:pt x="2737908" y="2420408"/>
                  <a:pt x="2843742" y="2429933"/>
                  <a:pt x="2876550" y="2473325"/>
                </a:cubicBezTo>
                <a:cubicBezTo>
                  <a:pt x="2909358" y="2516717"/>
                  <a:pt x="2867025" y="2592917"/>
                  <a:pt x="2895600" y="2651125"/>
                </a:cubicBezTo>
                <a:cubicBezTo>
                  <a:pt x="2924175" y="2709333"/>
                  <a:pt x="3005667" y="2773892"/>
                  <a:pt x="3048000" y="2822575"/>
                </a:cubicBezTo>
                <a:cubicBezTo>
                  <a:pt x="3090333" y="2871258"/>
                  <a:pt x="3113617" y="2923117"/>
                  <a:pt x="3149600" y="2943225"/>
                </a:cubicBezTo>
                <a:cubicBezTo>
                  <a:pt x="3185583" y="2963333"/>
                  <a:pt x="3226858" y="2914650"/>
                  <a:pt x="3263900" y="2943225"/>
                </a:cubicBezTo>
                <a:cubicBezTo>
                  <a:pt x="3300942" y="2971800"/>
                  <a:pt x="3288242" y="3054350"/>
                  <a:pt x="3371850" y="3114675"/>
                </a:cubicBezTo>
                <a:cubicBezTo>
                  <a:pt x="3455458" y="3175000"/>
                  <a:pt x="3684058" y="3282950"/>
                  <a:pt x="3765550" y="3305175"/>
                </a:cubicBezTo>
              </a:path>
            </a:pathLst>
          </a:custGeom>
          <a:ln w="12700">
            <a:headEnd type="triangl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олилиния 17"/>
          <p:cNvSpPr/>
          <p:nvPr/>
        </p:nvSpPr>
        <p:spPr>
          <a:xfrm>
            <a:off x="2476571" y="2363657"/>
            <a:ext cx="647700" cy="245087"/>
          </a:xfrm>
          <a:custGeom>
            <a:avLst/>
            <a:gdLst>
              <a:gd name="connsiteX0" fmla="*/ 0 w 628650"/>
              <a:gd name="connsiteY0" fmla="*/ 25400 h 204813"/>
              <a:gd name="connsiteX1" fmla="*/ 146050 w 628650"/>
              <a:gd name="connsiteY1" fmla="*/ 196850 h 204813"/>
              <a:gd name="connsiteX2" fmla="*/ 374650 w 628650"/>
              <a:gd name="connsiteY2" fmla="*/ 177800 h 204813"/>
              <a:gd name="connsiteX3" fmla="*/ 539750 w 628650"/>
              <a:gd name="connsiteY3" fmla="*/ 190500 h 204813"/>
              <a:gd name="connsiteX4" fmla="*/ 628650 w 628650"/>
              <a:gd name="connsiteY4" fmla="*/ 0 h 204813"/>
              <a:gd name="connsiteX0" fmla="*/ 0 w 660400"/>
              <a:gd name="connsiteY0" fmla="*/ 0 h 226919"/>
              <a:gd name="connsiteX1" fmla="*/ 177800 w 660400"/>
              <a:gd name="connsiteY1" fmla="*/ 215900 h 226919"/>
              <a:gd name="connsiteX2" fmla="*/ 406400 w 660400"/>
              <a:gd name="connsiteY2" fmla="*/ 196850 h 226919"/>
              <a:gd name="connsiteX3" fmla="*/ 571500 w 660400"/>
              <a:gd name="connsiteY3" fmla="*/ 209550 h 226919"/>
              <a:gd name="connsiteX4" fmla="*/ 660400 w 660400"/>
              <a:gd name="connsiteY4" fmla="*/ 19050 h 226919"/>
              <a:gd name="connsiteX0" fmla="*/ 0 w 660400"/>
              <a:gd name="connsiteY0" fmla="*/ 19050 h 245969"/>
              <a:gd name="connsiteX1" fmla="*/ 177800 w 660400"/>
              <a:gd name="connsiteY1" fmla="*/ 234950 h 245969"/>
              <a:gd name="connsiteX2" fmla="*/ 406400 w 660400"/>
              <a:gd name="connsiteY2" fmla="*/ 215900 h 245969"/>
              <a:gd name="connsiteX3" fmla="*/ 571500 w 660400"/>
              <a:gd name="connsiteY3" fmla="*/ 228600 h 245969"/>
              <a:gd name="connsiteX4" fmla="*/ 660400 w 660400"/>
              <a:gd name="connsiteY4" fmla="*/ 0 h 245969"/>
              <a:gd name="connsiteX0" fmla="*/ 0 w 647700"/>
              <a:gd name="connsiteY0" fmla="*/ 31750 h 245087"/>
              <a:gd name="connsiteX1" fmla="*/ 165100 w 647700"/>
              <a:gd name="connsiteY1" fmla="*/ 234950 h 245087"/>
              <a:gd name="connsiteX2" fmla="*/ 393700 w 647700"/>
              <a:gd name="connsiteY2" fmla="*/ 215900 h 245087"/>
              <a:gd name="connsiteX3" fmla="*/ 558800 w 647700"/>
              <a:gd name="connsiteY3" fmla="*/ 228600 h 245087"/>
              <a:gd name="connsiteX4" fmla="*/ 647700 w 647700"/>
              <a:gd name="connsiteY4" fmla="*/ 0 h 245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700" h="245087">
                <a:moveTo>
                  <a:pt x="0" y="31750"/>
                </a:moveTo>
                <a:cubicBezTo>
                  <a:pt x="41804" y="104775"/>
                  <a:pt x="99483" y="204258"/>
                  <a:pt x="165100" y="234950"/>
                </a:cubicBezTo>
                <a:cubicBezTo>
                  <a:pt x="230717" y="265642"/>
                  <a:pt x="328083" y="216958"/>
                  <a:pt x="393700" y="215900"/>
                </a:cubicBezTo>
                <a:cubicBezTo>
                  <a:pt x="459317" y="214842"/>
                  <a:pt x="516467" y="264583"/>
                  <a:pt x="558800" y="228600"/>
                </a:cubicBezTo>
                <a:cubicBezTo>
                  <a:pt x="601133" y="192617"/>
                  <a:pt x="624416" y="80433"/>
                  <a:pt x="647700" y="0"/>
                </a:cubicBezTo>
              </a:path>
            </a:pathLst>
          </a:cu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олилиния 18"/>
          <p:cNvSpPr/>
          <p:nvPr/>
        </p:nvSpPr>
        <p:spPr>
          <a:xfrm>
            <a:off x="4664146" y="2487482"/>
            <a:ext cx="1158875" cy="246787"/>
          </a:xfrm>
          <a:custGeom>
            <a:avLst/>
            <a:gdLst>
              <a:gd name="connsiteX0" fmla="*/ 0 w 1104900"/>
              <a:gd name="connsiteY0" fmla="*/ 0 h 218212"/>
              <a:gd name="connsiteX1" fmla="*/ 63500 w 1104900"/>
              <a:gd name="connsiteY1" fmla="*/ 101600 h 218212"/>
              <a:gd name="connsiteX2" fmla="*/ 152400 w 1104900"/>
              <a:gd name="connsiteY2" fmla="*/ 95250 h 218212"/>
              <a:gd name="connsiteX3" fmla="*/ 285750 w 1104900"/>
              <a:gd name="connsiteY3" fmla="*/ 177800 h 218212"/>
              <a:gd name="connsiteX4" fmla="*/ 450850 w 1104900"/>
              <a:gd name="connsiteY4" fmla="*/ 171450 h 218212"/>
              <a:gd name="connsiteX5" fmla="*/ 704850 w 1104900"/>
              <a:gd name="connsiteY5" fmla="*/ 215900 h 218212"/>
              <a:gd name="connsiteX6" fmla="*/ 876300 w 1104900"/>
              <a:gd name="connsiteY6" fmla="*/ 88900 h 218212"/>
              <a:gd name="connsiteX7" fmla="*/ 984250 w 1104900"/>
              <a:gd name="connsiteY7" fmla="*/ 31750 h 218212"/>
              <a:gd name="connsiteX8" fmla="*/ 1104900 w 1104900"/>
              <a:gd name="connsiteY8" fmla="*/ 0 h 218212"/>
              <a:gd name="connsiteX0" fmla="*/ 0 w 1168400"/>
              <a:gd name="connsiteY0" fmla="*/ 0 h 256312"/>
              <a:gd name="connsiteX1" fmla="*/ 127000 w 1168400"/>
              <a:gd name="connsiteY1" fmla="*/ 139700 h 256312"/>
              <a:gd name="connsiteX2" fmla="*/ 215900 w 1168400"/>
              <a:gd name="connsiteY2" fmla="*/ 133350 h 256312"/>
              <a:gd name="connsiteX3" fmla="*/ 349250 w 1168400"/>
              <a:gd name="connsiteY3" fmla="*/ 215900 h 256312"/>
              <a:gd name="connsiteX4" fmla="*/ 514350 w 1168400"/>
              <a:gd name="connsiteY4" fmla="*/ 209550 h 256312"/>
              <a:gd name="connsiteX5" fmla="*/ 768350 w 1168400"/>
              <a:gd name="connsiteY5" fmla="*/ 254000 h 256312"/>
              <a:gd name="connsiteX6" fmla="*/ 939800 w 1168400"/>
              <a:gd name="connsiteY6" fmla="*/ 127000 h 256312"/>
              <a:gd name="connsiteX7" fmla="*/ 1047750 w 1168400"/>
              <a:gd name="connsiteY7" fmla="*/ 69850 h 256312"/>
              <a:gd name="connsiteX8" fmla="*/ 1168400 w 1168400"/>
              <a:gd name="connsiteY8" fmla="*/ 38100 h 256312"/>
              <a:gd name="connsiteX0" fmla="*/ 0 w 1158875"/>
              <a:gd name="connsiteY0" fmla="*/ 0 h 246787"/>
              <a:gd name="connsiteX1" fmla="*/ 117475 w 1158875"/>
              <a:gd name="connsiteY1" fmla="*/ 130175 h 246787"/>
              <a:gd name="connsiteX2" fmla="*/ 206375 w 1158875"/>
              <a:gd name="connsiteY2" fmla="*/ 123825 h 246787"/>
              <a:gd name="connsiteX3" fmla="*/ 339725 w 1158875"/>
              <a:gd name="connsiteY3" fmla="*/ 206375 h 246787"/>
              <a:gd name="connsiteX4" fmla="*/ 504825 w 1158875"/>
              <a:gd name="connsiteY4" fmla="*/ 200025 h 246787"/>
              <a:gd name="connsiteX5" fmla="*/ 758825 w 1158875"/>
              <a:gd name="connsiteY5" fmla="*/ 244475 h 246787"/>
              <a:gd name="connsiteX6" fmla="*/ 930275 w 1158875"/>
              <a:gd name="connsiteY6" fmla="*/ 117475 h 246787"/>
              <a:gd name="connsiteX7" fmla="*/ 1038225 w 1158875"/>
              <a:gd name="connsiteY7" fmla="*/ 60325 h 246787"/>
              <a:gd name="connsiteX8" fmla="*/ 1158875 w 1158875"/>
              <a:gd name="connsiteY8" fmla="*/ 28575 h 246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75" h="246787">
                <a:moveTo>
                  <a:pt x="0" y="0"/>
                </a:moveTo>
                <a:cubicBezTo>
                  <a:pt x="19050" y="42862"/>
                  <a:pt x="83079" y="109538"/>
                  <a:pt x="117475" y="130175"/>
                </a:cubicBezTo>
                <a:cubicBezTo>
                  <a:pt x="151871" y="150812"/>
                  <a:pt x="169333" y="111125"/>
                  <a:pt x="206375" y="123825"/>
                </a:cubicBezTo>
                <a:cubicBezTo>
                  <a:pt x="243417" y="136525"/>
                  <a:pt x="289983" y="193675"/>
                  <a:pt x="339725" y="206375"/>
                </a:cubicBezTo>
                <a:cubicBezTo>
                  <a:pt x="389467" y="219075"/>
                  <a:pt x="434975" y="193675"/>
                  <a:pt x="504825" y="200025"/>
                </a:cubicBezTo>
                <a:cubicBezTo>
                  <a:pt x="574675" y="206375"/>
                  <a:pt x="687917" y="258233"/>
                  <a:pt x="758825" y="244475"/>
                </a:cubicBezTo>
                <a:cubicBezTo>
                  <a:pt x="829733" y="230717"/>
                  <a:pt x="883708" y="148167"/>
                  <a:pt x="930275" y="117475"/>
                </a:cubicBezTo>
                <a:cubicBezTo>
                  <a:pt x="976842" y="86783"/>
                  <a:pt x="1000125" y="75142"/>
                  <a:pt x="1038225" y="60325"/>
                </a:cubicBezTo>
                <a:cubicBezTo>
                  <a:pt x="1076325" y="45508"/>
                  <a:pt x="1158875" y="28575"/>
                  <a:pt x="1158875" y="28575"/>
                </a:cubicBezTo>
              </a:path>
            </a:pathLst>
          </a:cu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11"/>
          <p:cNvSpPr txBox="1">
            <a:spLocks noChangeArrowheads="1"/>
          </p:cNvSpPr>
          <p:nvPr/>
        </p:nvSpPr>
        <p:spPr bwMode="auto">
          <a:xfrm>
            <a:off x="1498881" y="2627539"/>
            <a:ext cx="182797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100" b="1" dirty="0">
                <a:solidFill>
                  <a:schemeClr val="accent6">
                    <a:lumMod val="50000"/>
                  </a:schemeClr>
                </a:solidFill>
              </a:rPr>
              <a:t>Южный обход Казани с мостом через Волгу</a:t>
            </a:r>
          </a:p>
        </p:txBody>
      </p:sp>
      <p:sp>
        <p:nvSpPr>
          <p:cNvPr id="23" name="TextBox 11"/>
          <p:cNvSpPr txBox="1">
            <a:spLocks noChangeArrowheads="1"/>
          </p:cNvSpPr>
          <p:nvPr/>
        </p:nvSpPr>
        <p:spPr bwMode="auto">
          <a:xfrm>
            <a:off x="3038819" y="3428919"/>
            <a:ext cx="1944216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100" b="1" dirty="0">
                <a:solidFill>
                  <a:schemeClr val="accent6">
                    <a:lumMod val="50000"/>
                  </a:schemeClr>
                </a:solidFill>
              </a:rPr>
              <a:t>А/д Шали – </a:t>
            </a:r>
            <a:r>
              <a:rPr lang="ru-RU" altLang="ru-RU" sz="1100" b="1" dirty="0" smtClean="0">
                <a:solidFill>
                  <a:schemeClr val="accent6">
                    <a:lumMod val="50000"/>
                  </a:schemeClr>
                </a:solidFill>
              </a:rPr>
              <a:t>Бавлы</a:t>
            </a:r>
          </a:p>
          <a:p>
            <a:pPr algn="ctr"/>
            <a:r>
              <a:rPr lang="ru-RU" altLang="ru-RU" sz="1100" b="1" dirty="0" smtClean="0">
                <a:solidFill>
                  <a:schemeClr val="accent6">
                    <a:lumMod val="50000"/>
                  </a:schemeClr>
                </a:solidFill>
              </a:rPr>
              <a:t>(в рамках коридора Европа- Западный Китай)</a:t>
            </a:r>
            <a:endParaRPr lang="ru-RU" altLang="ru-RU" sz="11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TextBox 11"/>
          <p:cNvSpPr txBox="1">
            <a:spLocks noChangeArrowheads="1"/>
          </p:cNvSpPr>
          <p:nvPr/>
        </p:nvSpPr>
        <p:spPr bwMode="auto">
          <a:xfrm>
            <a:off x="5271067" y="2710000"/>
            <a:ext cx="2556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100" b="1" dirty="0">
                <a:solidFill>
                  <a:schemeClr val="accent6">
                    <a:lumMod val="50000"/>
                  </a:schemeClr>
                </a:solidFill>
              </a:rPr>
              <a:t>Дальний обход Камской агломерации с мостом через Каму у с. </a:t>
            </a:r>
            <a:r>
              <a:rPr lang="ru-RU" altLang="ru-RU" sz="1100" b="1" dirty="0" smtClean="0">
                <a:solidFill>
                  <a:schemeClr val="accent6">
                    <a:lumMod val="50000"/>
                  </a:schemeClr>
                </a:solidFill>
              </a:rPr>
              <a:t>Соколк</a:t>
            </a:r>
            <a:r>
              <a:rPr lang="ru-RU" altLang="ru-RU" sz="1100" b="1" dirty="0">
                <a:solidFill>
                  <a:schemeClr val="accent6">
                    <a:lumMod val="50000"/>
                  </a:schemeClr>
                </a:solidFill>
              </a:rPr>
              <a:t>а</a:t>
            </a:r>
          </a:p>
        </p:txBody>
      </p:sp>
      <p:sp>
        <p:nvSpPr>
          <p:cNvPr id="26" name="TextBox 11"/>
          <p:cNvSpPr txBox="1">
            <a:spLocks noChangeArrowheads="1"/>
          </p:cNvSpPr>
          <p:nvPr/>
        </p:nvSpPr>
        <p:spPr bwMode="auto">
          <a:xfrm>
            <a:off x="5373411" y="3286064"/>
            <a:ext cx="2808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100" b="1" dirty="0">
                <a:solidFill>
                  <a:schemeClr val="accent6">
                    <a:lumMod val="50000"/>
                  </a:schemeClr>
                </a:solidFill>
              </a:rPr>
              <a:t>Реконструкция автодороги Альметьевск – Набережные Челны</a:t>
            </a:r>
          </a:p>
        </p:txBody>
      </p:sp>
      <p:sp>
        <p:nvSpPr>
          <p:cNvPr id="9" name="Полилиния 8"/>
          <p:cNvSpPr/>
          <p:nvPr/>
        </p:nvSpPr>
        <p:spPr>
          <a:xfrm>
            <a:off x="2184471" y="1814382"/>
            <a:ext cx="4314825" cy="490554"/>
          </a:xfrm>
          <a:custGeom>
            <a:avLst/>
            <a:gdLst>
              <a:gd name="connsiteX0" fmla="*/ 0 w 4314825"/>
              <a:gd name="connsiteY0" fmla="*/ 269875 h 490496"/>
              <a:gd name="connsiteX1" fmla="*/ 577850 w 4314825"/>
              <a:gd name="connsiteY1" fmla="*/ 441325 h 490496"/>
              <a:gd name="connsiteX2" fmla="*/ 838200 w 4314825"/>
              <a:gd name="connsiteY2" fmla="*/ 368300 h 490496"/>
              <a:gd name="connsiteX3" fmla="*/ 1041400 w 4314825"/>
              <a:gd name="connsiteY3" fmla="*/ 409575 h 490496"/>
              <a:gd name="connsiteX4" fmla="*/ 1244600 w 4314825"/>
              <a:gd name="connsiteY4" fmla="*/ 381000 h 490496"/>
              <a:gd name="connsiteX5" fmla="*/ 2511425 w 4314825"/>
              <a:gd name="connsiteY5" fmla="*/ 463550 h 490496"/>
              <a:gd name="connsiteX6" fmla="*/ 2657475 w 4314825"/>
              <a:gd name="connsiteY6" fmla="*/ 438150 h 490496"/>
              <a:gd name="connsiteX7" fmla="*/ 3079750 w 4314825"/>
              <a:gd name="connsiteY7" fmla="*/ 485775 h 490496"/>
              <a:gd name="connsiteX8" fmla="*/ 3228975 w 4314825"/>
              <a:gd name="connsiteY8" fmla="*/ 301625 h 490496"/>
              <a:gd name="connsiteX9" fmla="*/ 3489325 w 4314825"/>
              <a:gd name="connsiteY9" fmla="*/ 133350 h 490496"/>
              <a:gd name="connsiteX10" fmla="*/ 4035425 w 4314825"/>
              <a:gd name="connsiteY10" fmla="*/ 117475 h 490496"/>
              <a:gd name="connsiteX11" fmla="*/ 4314825 w 4314825"/>
              <a:gd name="connsiteY11" fmla="*/ 0 h 490496"/>
              <a:gd name="connsiteX0" fmla="*/ 0 w 4314825"/>
              <a:gd name="connsiteY0" fmla="*/ 269875 h 490496"/>
              <a:gd name="connsiteX1" fmla="*/ 571500 w 4314825"/>
              <a:gd name="connsiteY1" fmla="*/ 346075 h 490496"/>
              <a:gd name="connsiteX2" fmla="*/ 838200 w 4314825"/>
              <a:gd name="connsiteY2" fmla="*/ 368300 h 490496"/>
              <a:gd name="connsiteX3" fmla="*/ 1041400 w 4314825"/>
              <a:gd name="connsiteY3" fmla="*/ 409575 h 490496"/>
              <a:gd name="connsiteX4" fmla="*/ 1244600 w 4314825"/>
              <a:gd name="connsiteY4" fmla="*/ 381000 h 490496"/>
              <a:gd name="connsiteX5" fmla="*/ 2511425 w 4314825"/>
              <a:gd name="connsiteY5" fmla="*/ 463550 h 490496"/>
              <a:gd name="connsiteX6" fmla="*/ 2657475 w 4314825"/>
              <a:gd name="connsiteY6" fmla="*/ 438150 h 490496"/>
              <a:gd name="connsiteX7" fmla="*/ 3079750 w 4314825"/>
              <a:gd name="connsiteY7" fmla="*/ 485775 h 490496"/>
              <a:gd name="connsiteX8" fmla="*/ 3228975 w 4314825"/>
              <a:gd name="connsiteY8" fmla="*/ 301625 h 490496"/>
              <a:gd name="connsiteX9" fmla="*/ 3489325 w 4314825"/>
              <a:gd name="connsiteY9" fmla="*/ 133350 h 490496"/>
              <a:gd name="connsiteX10" fmla="*/ 4035425 w 4314825"/>
              <a:gd name="connsiteY10" fmla="*/ 117475 h 490496"/>
              <a:gd name="connsiteX11" fmla="*/ 4314825 w 4314825"/>
              <a:gd name="connsiteY11" fmla="*/ 0 h 490496"/>
              <a:gd name="connsiteX0" fmla="*/ 0 w 4314825"/>
              <a:gd name="connsiteY0" fmla="*/ 269875 h 490496"/>
              <a:gd name="connsiteX1" fmla="*/ 571500 w 4314825"/>
              <a:gd name="connsiteY1" fmla="*/ 346075 h 490496"/>
              <a:gd name="connsiteX2" fmla="*/ 774700 w 4314825"/>
              <a:gd name="connsiteY2" fmla="*/ 323850 h 490496"/>
              <a:gd name="connsiteX3" fmla="*/ 1041400 w 4314825"/>
              <a:gd name="connsiteY3" fmla="*/ 409575 h 490496"/>
              <a:gd name="connsiteX4" fmla="*/ 1244600 w 4314825"/>
              <a:gd name="connsiteY4" fmla="*/ 381000 h 490496"/>
              <a:gd name="connsiteX5" fmla="*/ 2511425 w 4314825"/>
              <a:gd name="connsiteY5" fmla="*/ 463550 h 490496"/>
              <a:gd name="connsiteX6" fmla="*/ 2657475 w 4314825"/>
              <a:gd name="connsiteY6" fmla="*/ 438150 h 490496"/>
              <a:gd name="connsiteX7" fmla="*/ 3079750 w 4314825"/>
              <a:gd name="connsiteY7" fmla="*/ 485775 h 490496"/>
              <a:gd name="connsiteX8" fmla="*/ 3228975 w 4314825"/>
              <a:gd name="connsiteY8" fmla="*/ 301625 h 490496"/>
              <a:gd name="connsiteX9" fmla="*/ 3489325 w 4314825"/>
              <a:gd name="connsiteY9" fmla="*/ 133350 h 490496"/>
              <a:gd name="connsiteX10" fmla="*/ 4035425 w 4314825"/>
              <a:gd name="connsiteY10" fmla="*/ 117475 h 490496"/>
              <a:gd name="connsiteX11" fmla="*/ 4314825 w 4314825"/>
              <a:gd name="connsiteY11" fmla="*/ 0 h 490496"/>
              <a:gd name="connsiteX0" fmla="*/ 0 w 4314825"/>
              <a:gd name="connsiteY0" fmla="*/ 269875 h 490496"/>
              <a:gd name="connsiteX1" fmla="*/ 488950 w 4314825"/>
              <a:gd name="connsiteY1" fmla="*/ 346075 h 490496"/>
              <a:gd name="connsiteX2" fmla="*/ 774700 w 4314825"/>
              <a:gd name="connsiteY2" fmla="*/ 323850 h 490496"/>
              <a:gd name="connsiteX3" fmla="*/ 1041400 w 4314825"/>
              <a:gd name="connsiteY3" fmla="*/ 409575 h 490496"/>
              <a:gd name="connsiteX4" fmla="*/ 1244600 w 4314825"/>
              <a:gd name="connsiteY4" fmla="*/ 381000 h 490496"/>
              <a:gd name="connsiteX5" fmla="*/ 2511425 w 4314825"/>
              <a:gd name="connsiteY5" fmla="*/ 463550 h 490496"/>
              <a:gd name="connsiteX6" fmla="*/ 2657475 w 4314825"/>
              <a:gd name="connsiteY6" fmla="*/ 438150 h 490496"/>
              <a:gd name="connsiteX7" fmla="*/ 3079750 w 4314825"/>
              <a:gd name="connsiteY7" fmla="*/ 485775 h 490496"/>
              <a:gd name="connsiteX8" fmla="*/ 3228975 w 4314825"/>
              <a:gd name="connsiteY8" fmla="*/ 301625 h 490496"/>
              <a:gd name="connsiteX9" fmla="*/ 3489325 w 4314825"/>
              <a:gd name="connsiteY9" fmla="*/ 133350 h 490496"/>
              <a:gd name="connsiteX10" fmla="*/ 4035425 w 4314825"/>
              <a:gd name="connsiteY10" fmla="*/ 117475 h 490496"/>
              <a:gd name="connsiteX11" fmla="*/ 4314825 w 4314825"/>
              <a:gd name="connsiteY11" fmla="*/ 0 h 490496"/>
              <a:gd name="connsiteX0" fmla="*/ 0 w 4314825"/>
              <a:gd name="connsiteY0" fmla="*/ 269875 h 490496"/>
              <a:gd name="connsiteX1" fmla="*/ 488950 w 4314825"/>
              <a:gd name="connsiteY1" fmla="*/ 346075 h 490496"/>
              <a:gd name="connsiteX2" fmla="*/ 679450 w 4314825"/>
              <a:gd name="connsiteY2" fmla="*/ 311150 h 490496"/>
              <a:gd name="connsiteX3" fmla="*/ 1041400 w 4314825"/>
              <a:gd name="connsiteY3" fmla="*/ 409575 h 490496"/>
              <a:gd name="connsiteX4" fmla="*/ 1244600 w 4314825"/>
              <a:gd name="connsiteY4" fmla="*/ 381000 h 490496"/>
              <a:gd name="connsiteX5" fmla="*/ 2511425 w 4314825"/>
              <a:gd name="connsiteY5" fmla="*/ 463550 h 490496"/>
              <a:gd name="connsiteX6" fmla="*/ 2657475 w 4314825"/>
              <a:gd name="connsiteY6" fmla="*/ 438150 h 490496"/>
              <a:gd name="connsiteX7" fmla="*/ 3079750 w 4314825"/>
              <a:gd name="connsiteY7" fmla="*/ 485775 h 490496"/>
              <a:gd name="connsiteX8" fmla="*/ 3228975 w 4314825"/>
              <a:gd name="connsiteY8" fmla="*/ 301625 h 490496"/>
              <a:gd name="connsiteX9" fmla="*/ 3489325 w 4314825"/>
              <a:gd name="connsiteY9" fmla="*/ 133350 h 490496"/>
              <a:gd name="connsiteX10" fmla="*/ 4035425 w 4314825"/>
              <a:gd name="connsiteY10" fmla="*/ 117475 h 490496"/>
              <a:gd name="connsiteX11" fmla="*/ 4314825 w 4314825"/>
              <a:gd name="connsiteY11" fmla="*/ 0 h 490496"/>
              <a:gd name="connsiteX0" fmla="*/ 0 w 4314825"/>
              <a:gd name="connsiteY0" fmla="*/ 269875 h 490496"/>
              <a:gd name="connsiteX1" fmla="*/ 488950 w 4314825"/>
              <a:gd name="connsiteY1" fmla="*/ 346075 h 490496"/>
              <a:gd name="connsiteX2" fmla="*/ 679450 w 4314825"/>
              <a:gd name="connsiteY2" fmla="*/ 311150 h 490496"/>
              <a:gd name="connsiteX3" fmla="*/ 965200 w 4314825"/>
              <a:gd name="connsiteY3" fmla="*/ 371475 h 490496"/>
              <a:gd name="connsiteX4" fmla="*/ 1244600 w 4314825"/>
              <a:gd name="connsiteY4" fmla="*/ 381000 h 490496"/>
              <a:gd name="connsiteX5" fmla="*/ 2511425 w 4314825"/>
              <a:gd name="connsiteY5" fmla="*/ 463550 h 490496"/>
              <a:gd name="connsiteX6" fmla="*/ 2657475 w 4314825"/>
              <a:gd name="connsiteY6" fmla="*/ 438150 h 490496"/>
              <a:gd name="connsiteX7" fmla="*/ 3079750 w 4314825"/>
              <a:gd name="connsiteY7" fmla="*/ 485775 h 490496"/>
              <a:gd name="connsiteX8" fmla="*/ 3228975 w 4314825"/>
              <a:gd name="connsiteY8" fmla="*/ 301625 h 490496"/>
              <a:gd name="connsiteX9" fmla="*/ 3489325 w 4314825"/>
              <a:gd name="connsiteY9" fmla="*/ 133350 h 490496"/>
              <a:gd name="connsiteX10" fmla="*/ 4035425 w 4314825"/>
              <a:gd name="connsiteY10" fmla="*/ 117475 h 490496"/>
              <a:gd name="connsiteX11" fmla="*/ 4314825 w 4314825"/>
              <a:gd name="connsiteY11" fmla="*/ 0 h 490496"/>
              <a:gd name="connsiteX0" fmla="*/ 0 w 4314825"/>
              <a:gd name="connsiteY0" fmla="*/ 269875 h 490554"/>
              <a:gd name="connsiteX1" fmla="*/ 488950 w 4314825"/>
              <a:gd name="connsiteY1" fmla="*/ 346075 h 490554"/>
              <a:gd name="connsiteX2" fmla="*/ 679450 w 4314825"/>
              <a:gd name="connsiteY2" fmla="*/ 311150 h 490554"/>
              <a:gd name="connsiteX3" fmla="*/ 965200 w 4314825"/>
              <a:gd name="connsiteY3" fmla="*/ 371475 h 490554"/>
              <a:gd name="connsiteX4" fmla="*/ 1244600 w 4314825"/>
              <a:gd name="connsiteY4" fmla="*/ 381000 h 490554"/>
              <a:gd name="connsiteX5" fmla="*/ 2352675 w 4314825"/>
              <a:gd name="connsiteY5" fmla="*/ 457200 h 490554"/>
              <a:gd name="connsiteX6" fmla="*/ 2657475 w 4314825"/>
              <a:gd name="connsiteY6" fmla="*/ 438150 h 490554"/>
              <a:gd name="connsiteX7" fmla="*/ 3079750 w 4314825"/>
              <a:gd name="connsiteY7" fmla="*/ 485775 h 490554"/>
              <a:gd name="connsiteX8" fmla="*/ 3228975 w 4314825"/>
              <a:gd name="connsiteY8" fmla="*/ 301625 h 490554"/>
              <a:gd name="connsiteX9" fmla="*/ 3489325 w 4314825"/>
              <a:gd name="connsiteY9" fmla="*/ 133350 h 490554"/>
              <a:gd name="connsiteX10" fmla="*/ 4035425 w 4314825"/>
              <a:gd name="connsiteY10" fmla="*/ 117475 h 490554"/>
              <a:gd name="connsiteX11" fmla="*/ 4314825 w 4314825"/>
              <a:gd name="connsiteY11" fmla="*/ 0 h 490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14825" h="490554">
                <a:moveTo>
                  <a:pt x="0" y="269875"/>
                </a:moveTo>
                <a:cubicBezTo>
                  <a:pt x="219075" y="347398"/>
                  <a:pt x="375708" y="339196"/>
                  <a:pt x="488950" y="346075"/>
                </a:cubicBezTo>
                <a:cubicBezTo>
                  <a:pt x="602192" y="352954"/>
                  <a:pt x="600075" y="306917"/>
                  <a:pt x="679450" y="311150"/>
                </a:cubicBezTo>
                <a:cubicBezTo>
                  <a:pt x="758825" y="315383"/>
                  <a:pt x="871008" y="359833"/>
                  <a:pt x="965200" y="371475"/>
                </a:cubicBezTo>
                <a:cubicBezTo>
                  <a:pt x="1059392" y="383117"/>
                  <a:pt x="1013354" y="366713"/>
                  <a:pt x="1244600" y="381000"/>
                </a:cubicBezTo>
                <a:lnTo>
                  <a:pt x="2352675" y="457200"/>
                </a:lnTo>
                <a:cubicBezTo>
                  <a:pt x="2588154" y="466725"/>
                  <a:pt x="2536296" y="433388"/>
                  <a:pt x="2657475" y="438150"/>
                </a:cubicBezTo>
                <a:cubicBezTo>
                  <a:pt x="2778654" y="442912"/>
                  <a:pt x="2984500" y="508529"/>
                  <a:pt x="3079750" y="485775"/>
                </a:cubicBezTo>
                <a:cubicBezTo>
                  <a:pt x="3175000" y="463021"/>
                  <a:pt x="3160713" y="360363"/>
                  <a:pt x="3228975" y="301625"/>
                </a:cubicBezTo>
                <a:cubicBezTo>
                  <a:pt x="3297238" y="242887"/>
                  <a:pt x="3354917" y="164042"/>
                  <a:pt x="3489325" y="133350"/>
                </a:cubicBezTo>
                <a:cubicBezTo>
                  <a:pt x="3623733" y="102658"/>
                  <a:pt x="3897842" y="139700"/>
                  <a:pt x="4035425" y="117475"/>
                </a:cubicBezTo>
                <a:cubicBezTo>
                  <a:pt x="4173008" y="95250"/>
                  <a:pt x="4314825" y="0"/>
                  <a:pt x="4314825" y="0"/>
                </a:cubicBezTo>
              </a:path>
            </a:pathLst>
          </a:custGeom>
          <a:noFill/>
          <a:ln w="47625" cap="flat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7" name="Группа 26"/>
          <p:cNvGrpSpPr/>
          <p:nvPr/>
        </p:nvGrpSpPr>
        <p:grpSpPr>
          <a:xfrm>
            <a:off x="5180961" y="2458907"/>
            <a:ext cx="280110" cy="1176338"/>
            <a:chOff x="5345990" y="2609850"/>
            <a:chExt cx="280110" cy="1176338"/>
          </a:xfrm>
        </p:grpSpPr>
        <p:sp>
          <p:nvSpPr>
            <p:cNvPr id="20" name="Полилиния 19"/>
            <p:cNvSpPr/>
            <p:nvPr/>
          </p:nvSpPr>
          <p:spPr>
            <a:xfrm>
              <a:off x="5345990" y="2609850"/>
              <a:ext cx="280110" cy="1149350"/>
            </a:xfrm>
            <a:custGeom>
              <a:avLst/>
              <a:gdLst>
                <a:gd name="connsiteX0" fmla="*/ 280110 w 280110"/>
                <a:gd name="connsiteY0" fmla="*/ 0 h 1168400"/>
                <a:gd name="connsiteX1" fmla="*/ 153110 w 280110"/>
                <a:gd name="connsiteY1" fmla="*/ 127000 h 1168400"/>
                <a:gd name="connsiteX2" fmla="*/ 165810 w 280110"/>
                <a:gd name="connsiteY2" fmla="*/ 209550 h 1168400"/>
                <a:gd name="connsiteX3" fmla="*/ 108660 w 280110"/>
                <a:gd name="connsiteY3" fmla="*/ 323850 h 1168400"/>
                <a:gd name="connsiteX4" fmla="*/ 7060 w 280110"/>
                <a:gd name="connsiteY4" fmla="*/ 514350 h 1168400"/>
                <a:gd name="connsiteX5" fmla="*/ 13410 w 280110"/>
                <a:gd name="connsiteY5" fmla="*/ 603250 h 1168400"/>
                <a:gd name="connsiteX6" fmla="*/ 51510 w 280110"/>
                <a:gd name="connsiteY6" fmla="*/ 628650 h 1168400"/>
                <a:gd name="connsiteX7" fmla="*/ 64210 w 280110"/>
                <a:gd name="connsiteY7" fmla="*/ 723900 h 1168400"/>
                <a:gd name="connsiteX8" fmla="*/ 197560 w 280110"/>
                <a:gd name="connsiteY8" fmla="*/ 1009650 h 1168400"/>
                <a:gd name="connsiteX9" fmla="*/ 153110 w 280110"/>
                <a:gd name="connsiteY9" fmla="*/ 1073150 h 1168400"/>
                <a:gd name="connsiteX10" fmla="*/ 108660 w 280110"/>
                <a:gd name="connsiteY10" fmla="*/ 1168400 h 1168400"/>
                <a:gd name="connsiteX0" fmla="*/ 280110 w 280110"/>
                <a:gd name="connsiteY0" fmla="*/ 0 h 1187450"/>
                <a:gd name="connsiteX1" fmla="*/ 153110 w 280110"/>
                <a:gd name="connsiteY1" fmla="*/ 146050 h 1187450"/>
                <a:gd name="connsiteX2" fmla="*/ 165810 w 280110"/>
                <a:gd name="connsiteY2" fmla="*/ 228600 h 1187450"/>
                <a:gd name="connsiteX3" fmla="*/ 108660 w 280110"/>
                <a:gd name="connsiteY3" fmla="*/ 342900 h 1187450"/>
                <a:gd name="connsiteX4" fmla="*/ 7060 w 280110"/>
                <a:gd name="connsiteY4" fmla="*/ 533400 h 1187450"/>
                <a:gd name="connsiteX5" fmla="*/ 13410 w 280110"/>
                <a:gd name="connsiteY5" fmla="*/ 622300 h 1187450"/>
                <a:gd name="connsiteX6" fmla="*/ 51510 w 280110"/>
                <a:gd name="connsiteY6" fmla="*/ 647700 h 1187450"/>
                <a:gd name="connsiteX7" fmla="*/ 64210 w 280110"/>
                <a:gd name="connsiteY7" fmla="*/ 742950 h 1187450"/>
                <a:gd name="connsiteX8" fmla="*/ 197560 w 280110"/>
                <a:gd name="connsiteY8" fmla="*/ 1028700 h 1187450"/>
                <a:gd name="connsiteX9" fmla="*/ 153110 w 280110"/>
                <a:gd name="connsiteY9" fmla="*/ 1092200 h 1187450"/>
                <a:gd name="connsiteX10" fmla="*/ 108660 w 280110"/>
                <a:gd name="connsiteY10" fmla="*/ 1187450 h 1187450"/>
                <a:gd name="connsiteX0" fmla="*/ 280110 w 280110"/>
                <a:gd name="connsiteY0" fmla="*/ 0 h 1187450"/>
                <a:gd name="connsiteX1" fmla="*/ 153110 w 280110"/>
                <a:gd name="connsiteY1" fmla="*/ 146050 h 1187450"/>
                <a:gd name="connsiteX2" fmla="*/ 165810 w 280110"/>
                <a:gd name="connsiteY2" fmla="*/ 228600 h 1187450"/>
                <a:gd name="connsiteX3" fmla="*/ 108660 w 280110"/>
                <a:gd name="connsiteY3" fmla="*/ 342900 h 1187450"/>
                <a:gd name="connsiteX4" fmla="*/ 7060 w 280110"/>
                <a:gd name="connsiteY4" fmla="*/ 533400 h 1187450"/>
                <a:gd name="connsiteX5" fmla="*/ 13410 w 280110"/>
                <a:gd name="connsiteY5" fmla="*/ 622300 h 1187450"/>
                <a:gd name="connsiteX6" fmla="*/ 51510 w 280110"/>
                <a:gd name="connsiteY6" fmla="*/ 647700 h 1187450"/>
                <a:gd name="connsiteX7" fmla="*/ 64210 w 280110"/>
                <a:gd name="connsiteY7" fmla="*/ 742950 h 1187450"/>
                <a:gd name="connsiteX8" fmla="*/ 197560 w 280110"/>
                <a:gd name="connsiteY8" fmla="*/ 1028700 h 1187450"/>
                <a:gd name="connsiteX9" fmla="*/ 235660 w 280110"/>
                <a:gd name="connsiteY9" fmla="*/ 1092200 h 1187450"/>
                <a:gd name="connsiteX10" fmla="*/ 108660 w 280110"/>
                <a:gd name="connsiteY10" fmla="*/ 1187450 h 1187450"/>
                <a:gd name="connsiteX0" fmla="*/ 280110 w 301446"/>
                <a:gd name="connsiteY0" fmla="*/ 0 h 1168400"/>
                <a:gd name="connsiteX1" fmla="*/ 153110 w 301446"/>
                <a:gd name="connsiteY1" fmla="*/ 146050 h 1168400"/>
                <a:gd name="connsiteX2" fmla="*/ 165810 w 301446"/>
                <a:gd name="connsiteY2" fmla="*/ 228600 h 1168400"/>
                <a:gd name="connsiteX3" fmla="*/ 108660 w 301446"/>
                <a:gd name="connsiteY3" fmla="*/ 342900 h 1168400"/>
                <a:gd name="connsiteX4" fmla="*/ 7060 w 301446"/>
                <a:gd name="connsiteY4" fmla="*/ 533400 h 1168400"/>
                <a:gd name="connsiteX5" fmla="*/ 13410 w 301446"/>
                <a:gd name="connsiteY5" fmla="*/ 622300 h 1168400"/>
                <a:gd name="connsiteX6" fmla="*/ 51510 w 301446"/>
                <a:gd name="connsiteY6" fmla="*/ 647700 h 1168400"/>
                <a:gd name="connsiteX7" fmla="*/ 64210 w 301446"/>
                <a:gd name="connsiteY7" fmla="*/ 742950 h 1168400"/>
                <a:gd name="connsiteX8" fmla="*/ 197560 w 301446"/>
                <a:gd name="connsiteY8" fmla="*/ 1028700 h 1168400"/>
                <a:gd name="connsiteX9" fmla="*/ 235660 w 301446"/>
                <a:gd name="connsiteY9" fmla="*/ 1092200 h 1168400"/>
                <a:gd name="connsiteX10" fmla="*/ 299160 w 301446"/>
                <a:gd name="connsiteY10" fmla="*/ 1168400 h 1168400"/>
                <a:gd name="connsiteX0" fmla="*/ 280110 w 299160"/>
                <a:gd name="connsiteY0" fmla="*/ 0 h 1168400"/>
                <a:gd name="connsiteX1" fmla="*/ 153110 w 299160"/>
                <a:gd name="connsiteY1" fmla="*/ 146050 h 1168400"/>
                <a:gd name="connsiteX2" fmla="*/ 165810 w 299160"/>
                <a:gd name="connsiteY2" fmla="*/ 228600 h 1168400"/>
                <a:gd name="connsiteX3" fmla="*/ 108660 w 299160"/>
                <a:gd name="connsiteY3" fmla="*/ 342900 h 1168400"/>
                <a:gd name="connsiteX4" fmla="*/ 7060 w 299160"/>
                <a:gd name="connsiteY4" fmla="*/ 533400 h 1168400"/>
                <a:gd name="connsiteX5" fmla="*/ 13410 w 299160"/>
                <a:gd name="connsiteY5" fmla="*/ 622300 h 1168400"/>
                <a:gd name="connsiteX6" fmla="*/ 51510 w 299160"/>
                <a:gd name="connsiteY6" fmla="*/ 647700 h 1168400"/>
                <a:gd name="connsiteX7" fmla="*/ 64210 w 299160"/>
                <a:gd name="connsiteY7" fmla="*/ 742950 h 1168400"/>
                <a:gd name="connsiteX8" fmla="*/ 197560 w 299160"/>
                <a:gd name="connsiteY8" fmla="*/ 1028700 h 1168400"/>
                <a:gd name="connsiteX9" fmla="*/ 235660 w 299160"/>
                <a:gd name="connsiteY9" fmla="*/ 1092200 h 1168400"/>
                <a:gd name="connsiteX10" fmla="*/ 235660 w 299160"/>
                <a:gd name="connsiteY10" fmla="*/ 1092200 h 1168400"/>
                <a:gd name="connsiteX11" fmla="*/ 299160 w 299160"/>
                <a:gd name="connsiteY11" fmla="*/ 1168400 h 1168400"/>
                <a:gd name="connsiteX0" fmla="*/ 280110 w 280110"/>
                <a:gd name="connsiteY0" fmla="*/ 0 h 1149350"/>
                <a:gd name="connsiteX1" fmla="*/ 153110 w 280110"/>
                <a:gd name="connsiteY1" fmla="*/ 146050 h 1149350"/>
                <a:gd name="connsiteX2" fmla="*/ 165810 w 280110"/>
                <a:gd name="connsiteY2" fmla="*/ 228600 h 1149350"/>
                <a:gd name="connsiteX3" fmla="*/ 108660 w 280110"/>
                <a:gd name="connsiteY3" fmla="*/ 342900 h 1149350"/>
                <a:gd name="connsiteX4" fmla="*/ 7060 w 280110"/>
                <a:gd name="connsiteY4" fmla="*/ 533400 h 1149350"/>
                <a:gd name="connsiteX5" fmla="*/ 13410 w 280110"/>
                <a:gd name="connsiteY5" fmla="*/ 622300 h 1149350"/>
                <a:gd name="connsiteX6" fmla="*/ 51510 w 280110"/>
                <a:gd name="connsiteY6" fmla="*/ 647700 h 1149350"/>
                <a:gd name="connsiteX7" fmla="*/ 64210 w 280110"/>
                <a:gd name="connsiteY7" fmla="*/ 742950 h 1149350"/>
                <a:gd name="connsiteX8" fmla="*/ 197560 w 280110"/>
                <a:gd name="connsiteY8" fmla="*/ 1028700 h 1149350"/>
                <a:gd name="connsiteX9" fmla="*/ 235660 w 280110"/>
                <a:gd name="connsiteY9" fmla="*/ 1092200 h 1149350"/>
                <a:gd name="connsiteX10" fmla="*/ 235660 w 280110"/>
                <a:gd name="connsiteY10" fmla="*/ 1092200 h 1149350"/>
                <a:gd name="connsiteX11" fmla="*/ 280110 w 280110"/>
                <a:gd name="connsiteY11" fmla="*/ 1149350 h 1149350"/>
                <a:gd name="connsiteX0" fmla="*/ 280110 w 280110"/>
                <a:gd name="connsiteY0" fmla="*/ 0 h 1149350"/>
                <a:gd name="connsiteX1" fmla="*/ 153110 w 280110"/>
                <a:gd name="connsiteY1" fmla="*/ 146050 h 1149350"/>
                <a:gd name="connsiteX2" fmla="*/ 165810 w 280110"/>
                <a:gd name="connsiteY2" fmla="*/ 228600 h 1149350"/>
                <a:gd name="connsiteX3" fmla="*/ 108660 w 280110"/>
                <a:gd name="connsiteY3" fmla="*/ 342900 h 1149350"/>
                <a:gd name="connsiteX4" fmla="*/ 7060 w 280110"/>
                <a:gd name="connsiteY4" fmla="*/ 533400 h 1149350"/>
                <a:gd name="connsiteX5" fmla="*/ 13410 w 280110"/>
                <a:gd name="connsiteY5" fmla="*/ 622300 h 1149350"/>
                <a:gd name="connsiteX6" fmla="*/ 51510 w 280110"/>
                <a:gd name="connsiteY6" fmla="*/ 647700 h 1149350"/>
                <a:gd name="connsiteX7" fmla="*/ 64210 w 280110"/>
                <a:gd name="connsiteY7" fmla="*/ 742950 h 1149350"/>
                <a:gd name="connsiteX8" fmla="*/ 197560 w 280110"/>
                <a:gd name="connsiteY8" fmla="*/ 1028700 h 1149350"/>
                <a:gd name="connsiteX9" fmla="*/ 223754 w 280110"/>
                <a:gd name="connsiteY9" fmla="*/ 1078706 h 1149350"/>
                <a:gd name="connsiteX10" fmla="*/ 235660 w 280110"/>
                <a:gd name="connsiteY10" fmla="*/ 1092200 h 1149350"/>
                <a:gd name="connsiteX11" fmla="*/ 235660 w 280110"/>
                <a:gd name="connsiteY11" fmla="*/ 1092200 h 1149350"/>
                <a:gd name="connsiteX12" fmla="*/ 280110 w 280110"/>
                <a:gd name="connsiteY12" fmla="*/ 1149350 h 114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0110" h="1149350">
                  <a:moveTo>
                    <a:pt x="280110" y="0"/>
                  </a:moveTo>
                  <a:cubicBezTo>
                    <a:pt x="226135" y="46037"/>
                    <a:pt x="172160" y="107950"/>
                    <a:pt x="153110" y="146050"/>
                  </a:cubicBezTo>
                  <a:cubicBezTo>
                    <a:pt x="134060" y="184150"/>
                    <a:pt x="173218" y="195792"/>
                    <a:pt x="165810" y="228600"/>
                  </a:cubicBezTo>
                  <a:cubicBezTo>
                    <a:pt x="158402" y="261408"/>
                    <a:pt x="135118" y="292100"/>
                    <a:pt x="108660" y="342900"/>
                  </a:cubicBezTo>
                  <a:cubicBezTo>
                    <a:pt x="82202" y="393700"/>
                    <a:pt x="22935" y="486833"/>
                    <a:pt x="7060" y="533400"/>
                  </a:cubicBezTo>
                  <a:cubicBezTo>
                    <a:pt x="-8815" y="579967"/>
                    <a:pt x="6002" y="603250"/>
                    <a:pt x="13410" y="622300"/>
                  </a:cubicBezTo>
                  <a:cubicBezTo>
                    <a:pt x="20818" y="641350"/>
                    <a:pt x="43043" y="627592"/>
                    <a:pt x="51510" y="647700"/>
                  </a:cubicBezTo>
                  <a:cubicBezTo>
                    <a:pt x="59977" y="667808"/>
                    <a:pt x="39868" y="679450"/>
                    <a:pt x="64210" y="742950"/>
                  </a:cubicBezTo>
                  <a:cubicBezTo>
                    <a:pt x="88552" y="806450"/>
                    <a:pt x="170969" y="972741"/>
                    <a:pt x="197560" y="1028700"/>
                  </a:cubicBezTo>
                  <a:cubicBezTo>
                    <a:pt x="224151" y="1084659"/>
                    <a:pt x="217404" y="1068123"/>
                    <a:pt x="223754" y="1078706"/>
                  </a:cubicBezTo>
                  <a:cubicBezTo>
                    <a:pt x="230104" y="1089289"/>
                    <a:pt x="233676" y="1089951"/>
                    <a:pt x="235660" y="1092200"/>
                  </a:cubicBezTo>
                  <a:lnTo>
                    <a:pt x="235660" y="1092200"/>
                  </a:lnTo>
                  <a:lnTo>
                    <a:pt x="280110" y="1149350"/>
                  </a:lnTo>
                </a:path>
              </a:pathLst>
            </a:custGeom>
            <a:ln w="127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5462588" y="3686175"/>
              <a:ext cx="102393" cy="100013"/>
            </a:xfrm>
            <a:custGeom>
              <a:avLst/>
              <a:gdLst>
                <a:gd name="connsiteX0" fmla="*/ 0 w 102393"/>
                <a:gd name="connsiteY0" fmla="*/ 100013 h 100013"/>
                <a:gd name="connsiteX1" fmla="*/ 57150 w 102393"/>
                <a:gd name="connsiteY1" fmla="*/ 21431 h 100013"/>
                <a:gd name="connsiteX2" fmla="*/ 102393 w 102393"/>
                <a:gd name="connsiteY2" fmla="*/ 0 h 100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2393" h="100013">
                  <a:moveTo>
                    <a:pt x="0" y="100013"/>
                  </a:moveTo>
                  <a:cubicBezTo>
                    <a:pt x="20042" y="69056"/>
                    <a:pt x="40085" y="38100"/>
                    <a:pt x="57150" y="21431"/>
                  </a:cubicBezTo>
                  <a:cubicBezTo>
                    <a:pt x="74215" y="4762"/>
                    <a:pt x="88304" y="2381"/>
                    <a:pt x="102393" y="0"/>
                  </a:cubicBezTo>
                </a:path>
              </a:pathLst>
            </a:custGeom>
            <a:ln w="1270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16092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2228" y="-73"/>
            <a:ext cx="8701772" cy="1299792"/>
          </a:xfrm>
          <a:noFill/>
          <a:ln>
            <a:noFill/>
          </a:ln>
        </p:spPr>
        <p:txBody>
          <a:bodyPr vert="horz" wrap="square" lIns="91362" tIns="45680" rIns="91362" bIns="45680" numCol="1" rtlCol="0" anchor="ctr" anchorCtr="0" compatLnSpc="1">
            <a:prstTxWarp prst="textNoShape">
              <a:avLst/>
            </a:prstTxWarp>
            <a:noAutofit/>
          </a:bodyPr>
          <a:lstStyle/>
          <a:p>
            <a:pPr defTabSz="913619" eaLnBrk="0" fontAlgn="base" hangingPunct="0">
              <a:spcAft>
                <a:spcPct val="0"/>
              </a:spcAft>
            </a:pPr>
            <a:r>
              <a:rPr lang="ru-RU" sz="27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Вклад Республики Татарстан </a:t>
            </a:r>
            <a:r>
              <a:rPr lang="ru-RU" sz="2700" b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7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экономику </a:t>
            </a:r>
            <a:r>
              <a:rPr lang="ru-RU" sz="2700" b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Российской </a:t>
            </a:r>
            <a:r>
              <a:rPr lang="ru-RU" sz="27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Федерации</a:t>
            </a:r>
            <a:br>
              <a:rPr lang="ru-RU" sz="27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0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(январь-ноябрь 2016 года)</a:t>
            </a:r>
            <a:br>
              <a:rPr lang="ru-RU" sz="1600" b="0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b="0" i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14"/>
          <a:stretch/>
        </p:blipFill>
        <p:spPr bwMode="auto">
          <a:xfrm>
            <a:off x="847839" y="1182324"/>
            <a:ext cx="4844854" cy="2519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вал 6"/>
          <p:cNvSpPr/>
          <p:nvPr/>
        </p:nvSpPr>
        <p:spPr>
          <a:xfrm>
            <a:off x="1970943" y="2389066"/>
            <a:ext cx="476300" cy="469718"/>
          </a:xfrm>
          <a:prstGeom prst="ellipse">
            <a:avLst/>
          </a:prstGeom>
          <a:noFill/>
          <a:ln w="76200">
            <a:solidFill>
              <a:srgbClr val="069EDB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8" tIns="45672" rIns="91348" bIns="45672" rtlCol="0" anchor="ctr"/>
          <a:lstStyle/>
          <a:p>
            <a:pPr algn="ctr" defTabSz="913488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812196" y="2232509"/>
            <a:ext cx="793833" cy="782863"/>
          </a:xfrm>
          <a:prstGeom prst="ellipse">
            <a:avLst/>
          </a:prstGeom>
          <a:noFill/>
          <a:ln w="76200">
            <a:solidFill>
              <a:srgbClr val="069EDB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8" tIns="45672" rIns="91348" bIns="45672" rtlCol="0" anchor="ctr"/>
          <a:lstStyle/>
          <a:p>
            <a:pPr algn="ctr" defTabSz="913488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48898" y="2062664"/>
            <a:ext cx="1646961" cy="381265"/>
          </a:xfrm>
          <a:prstGeom prst="rect">
            <a:avLst/>
          </a:prstGeom>
          <a:solidFill>
            <a:schemeClr val="accent1"/>
          </a:solidFill>
        </p:spPr>
        <p:txBody>
          <a:bodyPr wrap="square" lIns="91348" tIns="45672" rIns="91348" bIns="45672" rtlCol="0" anchor="ctr">
            <a:noAutofit/>
          </a:bodyPr>
          <a:lstStyle/>
          <a:p>
            <a:pPr defTabSz="913488"/>
            <a:r>
              <a:rPr lang="ru-RU" sz="1200" b="1" dirty="0">
                <a:solidFill>
                  <a:prstClr val="white"/>
                </a:solidFill>
              </a:rPr>
              <a:t>Сельское </a:t>
            </a:r>
            <a:r>
              <a:rPr lang="ru-RU" sz="1200" b="1" dirty="0" smtClean="0">
                <a:solidFill>
                  <a:prstClr val="white"/>
                </a:solidFill>
              </a:rPr>
              <a:t>хозяйство</a:t>
            </a:r>
            <a:r>
              <a:rPr lang="ru-RU" sz="1200" b="1" baseline="30000" dirty="0" smtClean="0">
                <a:solidFill>
                  <a:prstClr val="white"/>
                </a:solidFill>
              </a:rPr>
              <a:t>2</a:t>
            </a:r>
            <a:r>
              <a:rPr lang="ru-RU" sz="1200" b="1" baseline="30000" dirty="0">
                <a:solidFill>
                  <a:prstClr val="white"/>
                </a:solidFill>
              </a:rPr>
              <a:t>)</a:t>
            </a:r>
            <a:endParaRPr lang="ru-RU" sz="1100" baseline="30000" dirty="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84697" y="2062662"/>
            <a:ext cx="835775" cy="37962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348" tIns="45672" rIns="91348" bIns="45672" rtlCol="0" anchor="ctr">
            <a:noAutofit/>
          </a:bodyPr>
          <a:lstStyle/>
          <a:p>
            <a:pPr defTabSz="913488"/>
            <a:r>
              <a:rPr lang="ru-RU" sz="1700" b="1" dirty="0">
                <a:solidFill>
                  <a:prstClr val="white"/>
                </a:solidFill>
              </a:rPr>
              <a:t>4,2%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348884" y="2474937"/>
            <a:ext cx="1661545" cy="354349"/>
          </a:xfrm>
          <a:prstGeom prst="rect">
            <a:avLst/>
          </a:prstGeom>
          <a:solidFill>
            <a:schemeClr val="accent1"/>
          </a:solidFill>
        </p:spPr>
        <p:txBody>
          <a:bodyPr wrap="square" lIns="91348" tIns="45672" rIns="91348" bIns="45672" rtlCol="0" anchor="ctr">
            <a:noAutofit/>
          </a:bodyPr>
          <a:lstStyle/>
          <a:p>
            <a:pPr defTabSz="913488"/>
            <a:r>
              <a:rPr lang="ru-RU" sz="1200" b="1" dirty="0" smtClean="0">
                <a:solidFill>
                  <a:prstClr val="white"/>
                </a:solidFill>
              </a:rPr>
              <a:t>Торговля </a:t>
            </a:r>
            <a:r>
              <a:rPr lang="ru-RU" sz="1200" b="1" baseline="30000" dirty="0" smtClean="0">
                <a:solidFill>
                  <a:prstClr val="white"/>
                </a:solidFill>
              </a:rPr>
              <a:t>4)</a:t>
            </a:r>
            <a:endParaRPr lang="ru-RU" sz="1200" b="1" baseline="30000" dirty="0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77578" y="2473357"/>
            <a:ext cx="842895" cy="35900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348" tIns="45672" rIns="91348" bIns="45672" rtlCol="0" anchor="ctr">
            <a:noAutofit/>
          </a:bodyPr>
          <a:lstStyle/>
          <a:p>
            <a:pPr defTabSz="913488"/>
            <a:r>
              <a:rPr lang="ru-RU" sz="1700" b="1" dirty="0">
                <a:solidFill>
                  <a:prstClr val="white"/>
                </a:solidFill>
              </a:rPr>
              <a:t>2,9%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348883" y="2871443"/>
            <a:ext cx="1661542" cy="324000"/>
          </a:xfrm>
          <a:prstGeom prst="rect">
            <a:avLst/>
          </a:prstGeom>
          <a:solidFill>
            <a:schemeClr val="accent1"/>
          </a:solidFill>
        </p:spPr>
        <p:txBody>
          <a:bodyPr wrap="square" lIns="91348" tIns="45672" rIns="91348" bIns="45672" rtlCol="0" anchor="ctr">
            <a:noAutofit/>
          </a:bodyPr>
          <a:lstStyle/>
          <a:p>
            <a:pPr defTabSz="913488"/>
            <a:r>
              <a:rPr lang="ru-RU" sz="1200" b="1" dirty="0">
                <a:solidFill>
                  <a:prstClr val="white"/>
                </a:solidFill>
              </a:rPr>
              <a:t>Инвестиции </a:t>
            </a:r>
            <a:r>
              <a:rPr lang="ru-RU" sz="1200" b="1" baseline="30000" dirty="0">
                <a:solidFill>
                  <a:prstClr val="white"/>
                </a:solidFill>
              </a:rPr>
              <a:t>3)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012532" y="2868882"/>
            <a:ext cx="807940" cy="324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348" tIns="45672" rIns="91348" bIns="45672" rtlCol="0" anchor="ctr">
            <a:noAutofit/>
          </a:bodyPr>
          <a:lstStyle/>
          <a:p>
            <a:pPr defTabSz="913488"/>
            <a:r>
              <a:rPr lang="ru-RU" sz="1700" b="1" dirty="0">
                <a:solidFill>
                  <a:prstClr val="white"/>
                </a:solidFill>
              </a:rPr>
              <a:t>4,1%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348884" y="3237878"/>
            <a:ext cx="1661545" cy="413992"/>
          </a:xfrm>
          <a:prstGeom prst="rect">
            <a:avLst/>
          </a:prstGeom>
          <a:solidFill>
            <a:schemeClr val="accent1"/>
          </a:solidFill>
        </p:spPr>
        <p:txBody>
          <a:bodyPr wrap="square" lIns="91348" tIns="45672" rIns="91348" bIns="45672" rtlCol="0" anchor="ctr">
            <a:noAutofit/>
          </a:bodyPr>
          <a:lstStyle/>
          <a:p>
            <a:pPr defTabSz="913488"/>
            <a:r>
              <a:rPr lang="ru-RU" sz="1200" b="1" dirty="0" smtClean="0">
                <a:solidFill>
                  <a:prstClr val="white"/>
                </a:solidFill>
              </a:rPr>
              <a:t>Строительство </a:t>
            </a:r>
            <a:r>
              <a:rPr lang="ru-RU" sz="1200" b="1" baseline="30000" dirty="0" smtClean="0">
                <a:solidFill>
                  <a:prstClr val="white"/>
                </a:solidFill>
              </a:rPr>
              <a:t>4)</a:t>
            </a:r>
            <a:endParaRPr lang="ru-RU" sz="1200" b="1" baseline="30000" dirty="0">
              <a:solidFill>
                <a:prstClr val="white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010424" y="3237881"/>
            <a:ext cx="810048" cy="41399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348" tIns="45672" rIns="91348" bIns="45672" rtlCol="0" anchor="ctr">
            <a:noAutofit/>
          </a:bodyPr>
          <a:lstStyle/>
          <a:p>
            <a:pPr defTabSz="913488"/>
            <a:r>
              <a:rPr lang="ru-RU" sz="1700" b="1" dirty="0" smtClean="0">
                <a:solidFill>
                  <a:prstClr val="white"/>
                </a:solidFill>
              </a:rPr>
              <a:t>4,4%</a:t>
            </a:r>
            <a:endParaRPr lang="ru-RU" sz="1700" b="1" dirty="0">
              <a:solidFill>
                <a:prstClr val="white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2195736" y="2595278"/>
            <a:ext cx="72000" cy="72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8" tIns="45672" rIns="91348" bIns="45672" rtlCol="0" anchor="ctr"/>
          <a:lstStyle/>
          <a:p>
            <a:pPr algn="ctr" defTabSz="913488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41" name="Прямая соединительная линия 40"/>
          <p:cNvCxnSpPr>
            <a:stCxn id="19" idx="6"/>
          </p:cNvCxnSpPr>
          <p:nvPr/>
        </p:nvCxnSpPr>
        <p:spPr>
          <a:xfrm flipV="1">
            <a:off x="2267742" y="1930094"/>
            <a:ext cx="4142395" cy="7011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19" idx="6"/>
            <a:endCxn id="21" idx="1"/>
          </p:cNvCxnSpPr>
          <p:nvPr/>
        </p:nvCxnSpPr>
        <p:spPr>
          <a:xfrm flipV="1">
            <a:off x="2267736" y="2253297"/>
            <a:ext cx="4081162" cy="3779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>
            <a:stCxn id="19" idx="6"/>
            <a:endCxn id="24" idx="1"/>
          </p:cNvCxnSpPr>
          <p:nvPr/>
        </p:nvCxnSpPr>
        <p:spPr>
          <a:xfrm>
            <a:off x="2267744" y="2631279"/>
            <a:ext cx="4081147" cy="208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>
            <a:stCxn id="19" idx="6"/>
            <a:endCxn id="27" idx="1"/>
          </p:cNvCxnSpPr>
          <p:nvPr/>
        </p:nvCxnSpPr>
        <p:spPr>
          <a:xfrm>
            <a:off x="2267744" y="2631278"/>
            <a:ext cx="4081147" cy="4021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>
            <a:stCxn id="19" idx="6"/>
          </p:cNvCxnSpPr>
          <p:nvPr/>
        </p:nvCxnSpPr>
        <p:spPr>
          <a:xfrm>
            <a:off x="2267736" y="2631284"/>
            <a:ext cx="4176632" cy="7145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/>
          <p:cNvSpPr>
            <a:spLocks noChangeAspect="1"/>
          </p:cNvSpPr>
          <p:nvPr/>
        </p:nvSpPr>
        <p:spPr>
          <a:xfrm>
            <a:off x="5544453" y="1747123"/>
            <a:ext cx="527782" cy="43468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488"/>
            <a:r>
              <a:rPr lang="ru-RU" sz="900" b="1" dirty="0">
                <a:solidFill>
                  <a:prstClr val="white"/>
                </a:solidFill>
              </a:rPr>
              <a:t>5</a:t>
            </a:r>
            <a:r>
              <a:rPr lang="ru-RU" sz="900" dirty="0">
                <a:solidFill>
                  <a:prstClr val="white"/>
                </a:solidFill>
              </a:rPr>
              <a:t> место</a:t>
            </a:r>
          </a:p>
        </p:txBody>
      </p:sp>
      <p:sp>
        <p:nvSpPr>
          <p:cNvPr id="36" name="Овал 35"/>
          <p:cNvSpPr>
            <a:spLocks noChangeAspect="1"/>
          </p:cNvSpPr>
          <p:nvPr/>
        </p:nvSpPr>
        <p:spPr>
          <a:xfrm>
            <a:off x="5009301" y="2181805"/>
            <a:ext cx="552199" cy="4134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488"/>
            <a:r>
              <a:rPr lang="ru-RU" sz="900" b="1" dirty="0">
                <a:solidFill>
                  <a:prstClr val="white"/>
                </a:solidFill>
              </a:rPr>
              <a:t>4</a:t>
            </a:r>
            <a:r>
              <a:rPr lang="ru-RU" sz="900" dirty="0">
                <a:solidFill>
                  <a:prstClr val="white"/>
                </a:solidFill>
              </a:rPr>
              <a:t> место</a:t>
            </a:r>
          </a:p>
        </p:txBody>
      </p:sp>
      <p:sp>
        <p:nvSpPr>
          <p:cNvPr id="37" name="Овал 36"/>
          <p:cNvSpPr>
            <a:spLocks noChangeAspect="1"/>
          </p:cNvSpPr>
          <p:nvPr/>
        </p:nvSpPr>
        <p:spPr>
          <a:xfrm>
            <a:off x="5683850" y="2455464"/>
            <a:ext cx="517128" cy="40331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488"/>
            <a:r>
              <a:rPr lang="ru-RU" sz="900" b="1" dirty="0">
                <a:solidFill>
                  <a:prstClr val="white"/>
                </a:solidFill>
              </a:rPr>
              <a:t>8 </a:t>
            </a:r>
            <a:r>
              <a:rPr lang="ru-RU" sz="900" dirty="0">
                <a:solidFill>
                  <a:prstClr val="white"/>
                </a:solidFill>
              </a:rPr>
              <a:t>место</a:t>
            </a:r>
          </a:p>
        </p:txBody>
      </p:sp>
      <p:sp>
        <p:nvSpPr>
          <p:cNvPr id="40" name="Овал 39"/>
          <p:cNvSpPr>
            <a:spLocks noChangeAspect="1"/>
          </p:cNvSpPr>
          <p:nvPr/>
        </p:nvSpPr>
        <p:spPr>
          <a:xfrm>
            <a:off x="5614550" y="3109268"/>
            <a:ext cx="508214" cy="42873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488"/>
            <a:r>
              <a:rPr lang="ru-RU" sz="900" b="1" dirty="0">
                <a:solidFill>
                  <a:prstClr val="white"/>
                </a:solidFill>
              </a:rPr>
              <a:t>5 </a:t>
            </a:r>
            <a:r>
              <a:rPr lang="ru-RU" sz="900" dirty="0">
                <a:solidFill>
                  <a:prstClr val="white"/>
                </a:solidFill>
              </a:rPr>
              <a:t>место</a:t>
            </a:r>
          </a:p>
        </p:txBody>
      </p:sp>
      <p:sp>
        <p:nvSpPr>
          <p:cNvPr id="63" name="Овал 62"/>
          <p:cNvSpPr>
            <a:spLocks noChangeAspect="1"/>
          </p:cNvSpPr>
          <p:nvPr/>
        </p:nvSpPr>
        <p:spPr>
          <a:xfrm>
            <a:off x="4805532" y="2678822"/>
            <a:ext cx="514111" cy="4304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488"/>
            <a:r>
              <a:rPr lang="ru-RU" sz="900" b="1" dirty="0">
                <a:solidFill>
                  <a:prstClr val="white"/>
                </a:solidFill>
              </a:rPr>
              <a:t>3 </a:t>
            </a:r>
            <a:r>
              <a:rPr lang="ru-RU" sz="900" dirty="0">
                <a:solidFill>
                  <a:prstClr val="white"/>
                </a:solidFill>
              </a:rPr>
              <a:t>место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527075" y="3444884"/>
            <a:ext cx="4192052" cy="369235"/>
          </a:xfrm>
          <a:prstGeom prst="rect">
            <a:avLst/>
          </a:prstGeom>
        </p:spPr>
        <p:txBody>
          <a:bodyPr wrap="none" lIns="91348" tIns="45672" rIns="91348" bIns="45672">
            <a:spAutoFit/>
          </a:bodyPr>
          <a:lstStyle/>
          <a:p>
            <a:pPr defTabSz="913488"/>
            <a:r>
              <a:rPr lang="ru-RU" b="1" i="1" dirty="0">
                <a:solidFill>
                  <a:srgbClr val="069EDB"/>
                </a:solidFill>
              </a:rPr>
              <a:t>В Республике Татарстан </a:t>
            </a:r>
            <a:r>
              <a:rPr lang="ru-RU" b="1" i="1" dirty="0" smtClean="0">
                <a:solidFill>
                  <a:srgbClr val="069EDB"/>
                </a:solidFill>
              </a:rPr>
              <a:t>производится:</a:t>
            </a:r>
            <a:endParaRPr lang="ru-RU" b="1" dirty="0">
              <a:solidFill>
                <a:srgbClr val="069EDB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380313" y="3705884"/>
            <a:ext cx="1008112" cy="646234"/>
          </a:xfrm>
          <a:prstGeom prst="rect">
            <a:avLst/>
          </a:prstGeom>
          <a:noFill/>
        </p:spPr>
        <p:txBody>
          <a:bodyPr wrap="square" lIns="91348" tIns="45672" rIns="91348" bIns="45672" rtlCol="0">
            <a:spAutoFit/>
          </a:bodyPr>
          <a:lstStyle/>
          <a:p>
            <a:pPr algn="ctr" defTabSz="913488"/>
            <a:r>
              <a:rPr lang="ru-RU" b="1" smtClean="0">
                <a:solidFill>
                  <a:srgbClr val="EF3F3E"/>
                </a:solidFill>
              </a:rPr>
              <a:t>6,5%</a:t>
            </a:r>
            <a:endParaRPr lang="ru-RU" b="1" dirty="0" smtClean="0">
              <a:solidFill>
                <a:srgbClr val="EF3F3E"/>
              </a:solidFill>
            </a:endParaRPr>
          </a:p>
          <a:p>
            <a:pPr algn="ctr" defTabSz="913488"/>
            <a:r>
              <a:rPr lang="ru-RU" sz="900" i="1" dirty="0">
                <a:solidFill>
                  <a:prstClr val="black"/>
                </a:solidFill>
              </a:rPr>
              <a:t>от российской</a:t>
            </a:r>
          </a:p>
          <a:p>
            <a:pPr algn="ctr" defTabSz="913488"/>
            <a:r>
              <a:rPr lang="ru-RU" sz="900" i="1" dirty="0">
                <a:solidFill>
                  <a:prstClr val="black"/>
                </a:solidFill>
              </a:rPr>
              <a:t>добычи нефти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539552" y="3705876"/>
            <a:ext cx="936104" cy="1135188"/>
            <a:chOff x="1780046" y="3939898"/>
            <a:chExt cx="936104" cy="1135188"/>
          </a:xfrm>
        </p:grpSpPr>
        <p:sp>
          <p:nvSpPr>
            <p:cNvPr id="66" name="TextBox 65"/>
            <p:cNvSpPr txBox="1"/>
            <p:nvPr/>
          </p:nvSpPr>
          <p:spPr>
            <a:xfrm>
              <a:off x="1780046" y="3939898"/>
              <a:ext cx="9361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488"/>
              <a:r>
                <a:rPr lang="ru-RU" b="1" dirty="0" smtClean="0">
                  <a:solidFill>
                    <a:srgbClr val="EF3F3E"/>
                  </a:solidFill>
                </a:rPr>
                <a:t>44,2%</a:t>
              </a:r>
            </a:p>
            <a:p>
              <a:pPr algn="ctr" defTabSz="913488"/>
              <a:r>
                <a:rPr lang="ru-RU" sz="900" i="1" dirty="0">
                  <a:solidFill>
                    <a:prstClr val="black"/>
                  </a:solidFill>
                </a:rPr>
                <a:t>российского полиэтилена</a:t>
              </a:r>
            </a:p>
          </p:txBody>
        </p:sp>
        <p:pic>
          <p:nvPicPr>
            <p:cNvPr id="7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435" y="4571086"/>
              <a:ext cx="416602" cy="50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Группа 4"/>
          <p:cNvGrpSpPr/>
          <p:nvPr/>
        </p:nvGrpSpPr>
        <p:grpSpPr>
          <a:xfrm>
            <a:off x="2339752" y="3705876"/>
            <a:ext cx="1189702" cy="1135188"/>
            <a:chOff x="3092548" y="3939898"/>
            <a:chExt cx="1189702" cy="1135188"/>
          </a:xfrm>
        </p:grpSpPr>
        <p:sp>
          <p:nvSpPr>
            <p:cNvPr id="67" name="TextBox 66"/>
            <p:cNvSpPr txBox="1"/>
            <p:nvPr/>
          </p:nvSpPr>
          <p:spPr>
            <a:xfrm>
              <a:off x="3092548" y="3939898"/>
              <a:ext cx="11897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488"/>
              <a:r>
                <a:rPr lang="ru-RU" b="1" dirty="0" smtClean="0">
                  <a:solidFill>
                    <a:srgbClr val="EF3F3E"/>
                  </a:solidFill>
                </a:rPr>
                <a:t>44,4</a:t>
              </a:r>
            </a:p>
            <a:p>
              <a:pPr algn="ctr" defTabSz="913488"/>
              <a:r>
                <a:rPr lang="ru-RU" sz="900" i="1" dirty="0">
                  <a:solidFill>
                    <a:prstClr val="black"/>
                  </a:solidFill>
                </a:rPr>
                <a:t>синтетических</a:t>
              </a:r>
            </a:p>
            <a:p>
              <a:pPr algn="ctr" defTabSz="913488"/>
              <a:r>
                <a:rPr lang="ru-RU" sz="900" i="1" dirty="0">
                  <a:solidFill>
                    <a:prstClr val="black"/>
                  </a:solidFill>
                </a:rPr>
                <a:t>каучуков</a:t>
              </a:r>
            </a:p>
          </p:txBody>
        </p:sp>
        <p:pic>
          <p:nvPicPr>
            <p:cNvPr id="74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5692" y="4571086"/>
              <a:ext cx="416602" cy="50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Группа 5"/>
          <p:cNvGrpSpPr/>
          <p:nvPr/>
        </p:nvGrpSpPr>
        <p:grpSpPr>
          <a:xfrm>
            <a:off x="3923938" y="3705876"/>
            <a:ext cx="1114701" cy="1135188"/>
            <a:chOff x="4431836" y="3939898"/>
            <a:chExt cx="1114701" cy="1135188"/>
          </a:xfrm>
        </p:grpSpPr>
        <p:sp>
          <p:nvSpPr>
            <p:cNvPr id="68" name="TextBox 67"/>
            <p:cNvSpPr txBox="1"/>
            <p:nvPr/>
          </p:nvSpPr>
          <p:spPr>
            <a:xfrm>
              <a:off x="4431836" y="3939898"/>
              <a:ext cx="11147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488"/>
              <a:r>
                <a:rPr lang="ru-RU" b="1" dirty="0" smtClean="0">
                  <a:solidFill>
                    <a:srgbClr val="EF3F3E"/>
                  </a:solidFill>
                </a:rPr>
                <a:t>21%</a:t>
              </a:r>
            </a:p>
            <a:p>
              <a:pPr algn="ctr" defTabSz="913488"/>
              <a:r>
                <a:rPr lang="ru-RU" sz="900" i="1" dirty="0">
                  <a:solidFill>
                    <a:prstClr val="black"/>
                  </a:solidFill>
                </a:rPr>
                <a:t>автомобильных</a:t>
              </a:r>
            </a:p>
            <a:p>
              <a:pPr algn="ctr" defTabSz="913488"/>
              <a:r>
                <a:rPr lang="ru-RU" sz="900" i="1" dirty="0">
                  <a:solidFill>
                    <a:prstClr val="black"/>
                  </a:solidFill>
                </a:rPr>
                <a:t>шин</a:t>
              </a:r>
            </a:p>
          </p:txBody>
        </p:sp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1732" y="4571086"/>
              <a:ext cx="328320" cy="50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" name="Группа 7"/>
          <p:cNvGrpSpPr/>
          <p:nvPr/>
        </p:nvGrpSpPr>
        <p:grpSpPr>
          <a:xfrm>
            <a:off x="5436096" y="3705876"/>
            <a:ext cx="1187566" cy="1135188"/>
            <a:chOff x="5816346" y="3939898"/>
            <a:chExt cx="1187566" cy="1135188"/>
          </a:xfrm>
        </p:grpSpPr>
        <p:sp>
          <p:nvSpPr>
            <p:cNvPr id="69" name="TextBox 68"/>
            <p:cNvSpPr txBox="1"/>
            <p:nvPr/>
          </p:nvSpPr>
          <p:spPr>
            <a:xfrm>
              <a:off x="5816346" y="3939898"/>
              <a:ext cx="11875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488"/>
              <a:r>
                <a:rPr lang="ru-RU" b="1" dirty="0" smtClean="0">
                  <a:solidFill>
                    <a:srgbClr val="EF3F3E"/>
                  </a:solidFill>
                </a:rPr>
                <a:t>31,4%</a:t>
              </a:r>
            </a:p>
            <a:p>
              <a:pPr algn="ctr" defTabSz="913488"/>
              <a:r>
                <a:rPr lang="ru-RU" sz="900" i="1" dirty="0">
                  <a:solidFill>
                    <a:prstClr val="black"/>
                  </a:solidFill>
                </a:rPr>
                <a:t>грузовых</a:t>
              </a:r>
            </a:p>
            <a:p>
              <a:pPr algn="ctr" defTabSz="913488"/>
              <a:r>
                <a:rPr lang="ru-RU" sz="900" i="1" dirty="0">
                  <a:solidFill>
                    <a:prstClr val="black"/>
                  </a:solidFill>
                </a:rPr>
                <a:t>автомобилей</a:t>
              </a:r>
            </a:p>
          </p:txBody>
        </p:sp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1123" y="4571086"/>
              <a:ext cx="638011" cy="50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541" y="4337064"/>
            <a:ext cx="515721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6348900" y="1598253"/>
            <a:ext cx="2471573" cy="382235"/>
            <a:chOff x="6348884" y="2130983"/>
            <a:chExt cx="2471573" cy="509647"/>
          </a:xfrm>
        </p:grpSpPr>
        <p:sp>
          <p:nvSpPr>
            <p:cNvPr id="10" name="TextBox 9"/>
            <p:cNvSpPr txBox="1"/>
            <p:nvPr/>
          </p:nvSpPr>
          <p:spPr>
            <a:xfrm>
              <a:off x="6348884" y="2130983"/>
              <a:ext cx="1646959" cy="509647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 anchor="ctr">
              <a:noAutofit/>
            </a:bodyPr>
            <a:lstStyle/>
            <a:p>
              <a:pPr defTabSz="913488"/>
              <a:r>
                <a:rPr lang="ru-RU" sz="1200" b="1" dirty="0">
                  <a:solidFill>
                    <a:prstClr val="white"/>
                  </a:solidFill>
                </a:rPr>
                <a:t>Промышленное </a:t>
              </a:r>
              <a:r>
                <a:rPr lang="ru-RU" sz="1200" b="1" dirty="0" smtClean="0">
                  <a:solidFill>
                    <a:prstClr val="white"/>
                  </a:solidFill>
                </a:rPr>
                <a:t>производство </a:t>
              </a:r>
              <a:r>
                <a:rPr lang="ru-RU" sz="1200" b="1" baseline="30000" dirty="0" smtClean="0">
                  <a:solidFill>
                    <a:prstClr val="white"/>
                  </a:solidFill>
                </a:rPr>
                <a:t>4)</a:t>
              </a:r>
              <a:endParaRPr lang="ru-RU" sz="1200" b="1" baseline="30000" dirty="0">
                <a:solidFill>
                  <a:prstClr val="white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984681" y="2141450"/>
              <a:ext cx="835776" cy="49917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defTabSz="913488"/>
              <a:r>
                <a:rPr lang="ru-RU" sz="1700" b="1" dirty="0">
                  <a:solidFill>
                    <a:prstClr val="white"/>
                  </a:solidFill>
                </a:rPr>
                <a:t>3,9%</a:t>
              </a:r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6348884" y="1113605"/>
            <a:ext cx="2471588" cy="382235"/>
            <a:chOff x="6451323" y="2130983"/>
            <a:chExt cx="2373916" cy="509647"/>
          </a:xfrm>
        </p:grpSpPr>
        <p:sp>
          <p:nvSpPr>
            <p:cNvPr id="46" name="TextBox 45"/>
            <p:cNvSpPr txBox="1"/>
            <p:nvPr/>
          </p:nvSpPr>
          <p:spPr>
            <a:xfrm>
              <a:off x="6451323" y="2130983"/>
              <a:ext cx="1544520" cy="509647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 anchor="ctr">
              <a:noAutofit/>
            </a:bodyPr>
            <a:lstStyle/>
            <a:p>
              <a:pPr defTabSz="913488"/>
              <a:r>
                <a:rPr lang="ru-RU" sz="1200" b="1" dirty="0">
                  <a:solidFill>
                    <a:prstClr val="white"/>
                  </a:solidFill>
                </a:rPr>
                <a:t>ВРП </a:t>
              </a:r>
              <a:r>
                <a:rPr lang="ru-RU" sz="1200" b="1" baseline="30000" dirty="0">
                  <a:solidFill>
                    <a:prstClr val="white"/>
                  </a:solidFill>
                </a:rPr>
                <a:t>1)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984681" y="2141450"/>
              <a:ext cx="840558" cy="49917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defTabSz="913488"/>
              <a:r>
                <a:rPr lang="ru-RU" sz="1700" b="1" dirty="0">
                  <a:solidFill>
                    <a:prstClr val="white"/>
                  </a:solidFill>
                </a:rPr>
                <a:t>2,8%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923928" y="4941773"/>
            <a:ext cx="6192689" cy="246124"/>
          </a:xfrm>
          <a:prstGeom prst="rect">
            <a:avLst/>
          </a:prstGeom>
          <a:noFill/>
        </p:spPr>
        <p:txBody>
          <a:bodyPr wrap="square" lIns="91348" tIns="45672" rIns="91348" bIns="45672" rtlCol="0">
            <a:spAutoFit/>
          </a:bodyPr>
          <a:lstStyle/>
          <a:p>
            <a:pPr defTabSz="913488"/>
            <a:r>
              <a:rPr lang="ru-RU" sz="1000" baseline="30000" dirty="0">
                <a:solidFill>
                  <a:prstClr val="black"/>
                </a:solidFill>
              </a:rPr>
              <a:t>*1)</a:t>
            </a:r>
            <a:r>
              <a:rPr lang="ru-RU" sz="1000" dirty="0">
                <a:solidFill>
                  <a:prstClr val="black"/>
                </a:solidFill>
              </a:rPr>
              <a:t> </a:t>
            </a:r>
            <a:r>
              <a:rPr lang="ru-RU" sz="1000" dirty="0" smtClean="0">
                <a:solidFill>
                  <a:prstClr val="black"/>
                </a:solidFill>
              </a:rPr>
              <a:t>2014 год; </a:t>
            </a:r>
            <a:r>
              <a:rPr lang="ru-RU" sz="1000" baseline="30000" dirty="0">
                <a:solidFill>
                  <a:prstClr val="black"/>
                </a:solidFill>
              </a:rPr>
              <a:t>2)</a:t>
            </a:r>
            <a:r>
              <a:rPr lang="ru-RU" sz="1000" dirty="0">
                <a:solidFill>
                  <a:prstClr val="black"/>
                </a:solidFill>
              </a:rPr>
              <a:t> </a:t>
            </a:r>
            <a:r>
              <a:rPr lang="ru-RU" sz="1000" dirty="0" smtClean="0">
                <a:solidFill>
                  <a:prstClr val="black"/>
                </a:solidFill>
              </a:rPr>
              <a:t>2015 год; </a:t>
            </a:r>
            <a:r>
              <a:rPr lang="ru-RU" sz="1000" baseline="30000" dirty="0">
                <a:solidFill>
                  <a:prstClr val="black"/>
                </a:solidFill>
              </a:rPr>
              <a:t>3)</a:t>
            </a:r>
            <a:r>
              <a:rPr lang="ru-RU" sz="1000" dirty="0">
                <a:solidFill>
                  <a:prstClr val="black"/>
                </a:solidFill>
              </a:rPr>
              <a:t> </a:t>
            </a:r>
            <a:r>
              <a:rPr lang="ru-RU" sz="1000" dirty="0" smtClean="0">
                <a:solidFill>
                  <a:prstClr val="black"/>
                </a:solidFill>
              </a:rPr>
              <a:t>январь-сентябрь </a:t>
            </a:r>
            <a:r>
              <a:rPr lang="ru-RU" sz="1000" dirty="0">
                <a:solidFill>
                  <a:prstClr val="black"/>
                </a:solidFill>
              </a:rPr>
              <a:t>2016 </a:t>
            </a:r>
            <a:r>
              <a:rPr lang="ru-RU" sz="1000" dirty="0" smtClean="0">
                <a:solidFill>
                  <a:prstClr val="black"/>
                </a:solidFill>
              </a:rPr>
              <a:t>года; </a:t>
            </a:r>
            <a:r>
              <a:rPr lang="ru-RU" sz="1000" baseline="30000" dirty="0" smtClean="0">
                <a:solidFill>
                  <a:prstClr val="black"/>
                </a:solidFill>
              </a:rPr>
              <a:t>4)</a:t>
            </a:r>
            <a:r>
              <a:rPr lang="ru-RU" sz="1000" dirty="0" smtClean="0">
                <a:solidFill>
                  <a:prstClr val="black"/>
                </a:solidFill>
              </a:rPr>
              <a:t> январь-ноябрь 2016 года</a:t>
            </a:r>
            <a:endParaRPr lang="ru-RU" sz="1000" dirty="0">
              <a:solidFill>
                <a:prstClr val="black"/>
              </a:solidFill>
            </a:endParaRPr>
          </a:p>
        </p:txBody>
      </p:sp>
      <p:cxnSp>
        <p:nvCxnSpPr>
          <p:cNvPr id="48" name="Прямая соединительная линия 47"/>
          <p:cNvCxnSpPr>
            <a:endCxn id="46" idx="1"/>
          </p:cNvCxnSpPr>
          <p:nvPr/>
        </p:nvCxnSpPr>
        <p:spPr>
          <a:xfrm flipV="1">
            <a:off x="2319953" y="1304718"/>
            <a:ext cx="4028930" cy="13170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Овал 50"/>
          <p:cNvSpPr>
            <a:spLocks noChangeAspect="1"/>
          </p:cNvSpPr>
          <p:nvPr/>
        </p:nvSpPr>
        <p:spPr>
          <a:xfrm>
            <a:off x="5076064" y="1384310"/>
            <a:ext cx="538486" cy="40898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488"/>
            <a:r>
              <a:rPr lang="ru-RU" sz="900" b="1" dirty="0">
                <a:solidFill>
                  <a:prstClr val="white"/>
                </a:solidFill>
              </a:rPr>
              <a:t>6</a:t>
            </a:r>
            <a:r>
              <a:rPr lang="ru-RU" sz="900" dirty="0">
                <a:solidFill>
                  <a:prstClr val="white"/>
                </a:solidFill>
              </a:rPr>
              <a:t> место</a:t>
            </a:r>
          </a:p>
        </p:txBody>
      </p:sp>
    </p:spTree>
    <p:extLst>
      <p:ext uri="{BB962C8B-B14F-4D97-AF65-F5344CB8AC3E}">
        <p14:creationId xmlns:p14="http://schemas.microsoft.com/office/powerpoint/2010/main" val="215017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3478"/>
            <a:ext cx="7643192" cy="857250"/>
          </a:xfrm>
        </p:spPr>
        <p:txBody>
          <a:bodyPr/>
          <a:lstStyle/>
          <a:p>
            <a:r>
              <a:rPr lang="ru-RU" dirty="0" smtClean="0"/>
              <a:t>Создание комфортной среды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20</a:t>
            </a:fld>
            <a:endParaRPr lang="ru-RU"/>
          </a:p>
        </p:txBody>
      </p:sp>
      <p:pic>
        <p:nvPicPr>
          <p:cNvPr id="7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90" y="843558"/>
            <a:ext cx="7373620" cy="4152900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08573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Создание комфортной среды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21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78926"/>
            <a:ext cx="7200800" cy="4032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45394"/>
            <a:ext cx="7200800" cy="4066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787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Создание комфортной среды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22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7574"/>
            <a:ext cx="7137034" cy="4007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825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Создание комфортной среды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23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15566"/>
            <a:ext cx="7288300" cy="4083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644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Создание комфортной среды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24</a:t>
            </a:fld>
            <a:endParaRPr 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15566"/>
            <a:ext cx="7068397" cy="396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2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Создание комфортной среды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25</a:t>
            </a:fld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15566"/>
            <a:ext cx="7297737" cy="408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099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Создание комфортной среды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26</a:t>
            </a:fld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15566"/>
            <a:ext cx="7272808" cy="414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105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Создание комфортной среды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27</a:t>
            </a:fld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38411"/>
            <a:ext cx="7209804" cy="405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571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Создание комфортной среды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28</a:t>
            </a:fld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7574"/>
            <a:ext cx="7172951" cy="4038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173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уга 4"/>
          <p:cNvSpPr/>
          <p:nvPr/>
        </p:nvSpPr>
        <p:spPr>
          <a:xfrm>
            <a:off x="1512000" y="-1631610"/>
            <a:ext cx="6120000" cy="6120000"/>
          </a:xfrm>
          <a:prstGeom prst="arc">
            <a:avLst>
              <a:gd name="adj1" fmla="val 19950642"/>
              <a:gd name="adj2" fmla="val 12464025"/>
            </a:avLst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/>
              <a:t>Сбалансированная система институтов обеспечивает устойчивое развитие конкурентоспособных кластеров, предпринимательства, внутреннего территориального развития и внешней интеграции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29</a:t>
            </a:fld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47372" y="1708740"/>
            <a:ext cx="2160000" cy="6469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Кластерная активация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513661" y="1708740"/>
            <a:ext cx="2228919" cy="6469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Экосистема 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предпринимательства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43848" y="3292916"/>
            <a:ext cx="2160000" cy="6469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Экосистема инноваций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940152" y="3292916"/>
            <a:ext cx="2160000" cy="6469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lvl="0"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Инвестиционная политика</a:t>
            </a:r>
          </a:p>
        </p:txBody>
      </p:sp>
      <p:pic>
        <p:nvPicPr>
          <p:cNvPr id="12" name="Picture 8" descr="C:\Работа\Стратегия - 2030\2015-05- (КМ РТ)\Economic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910" y="1851750"/>
            <a:ext cx="1292181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63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507737968"/>
              </p:ext>
            </p:extLst>
          </p:nvPr>
        </p:nvGraphicFramePr>
        <p:xfrm>
          <a:off x="251520" y="699542"/>
          <a:ext cx="8660126" cy="40324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Заголовок 3"/>
          <p:cNvSpPr txBox="1">
            <a:spLocks/>
          </p:cNvSpPr>
          <p:nvPr/>
        </p:nvSpPr>
        <p:spPr bwMode="auto">
          <a:xfrm>
            <a:off x="611560" y="123485"/>
            <a:ext cx="8532440" cy="57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2" tIns="45680" rIns="91362" bIns="4568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defTabSz="913619">
              <a:defRPr/>
            </a:pPr>
            <a:r>
              <a:rPr lang="ru-RU" sz="27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Динамика в основных секторах экономики </a:t>
            </a:r>
            <a:r>
              <a:rPr lang="ru-RU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0" i="1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b="0" i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январь-декабрь </a:t>
            </a:r>
            <a:r>
              <a:rPr lang="ru-RU" sz="1600" b="0" i="1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2016 года)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067945" y="4084934"/>
            <a:ext cx="4771695" cy="566228"/>
          </a:xfrm>
          <a:prstGeom prst="rect">
            <a:avLst/>
          </a:prstGeom>
        </p:spPr>
        <p:txBody>
          <a:bodyPr wrap="square" lIns="91362" tIns="45680" rIns="91362" bIns="45680">
            <a:spAutoFit/>
          </a:bodyPr>
          <a:lstStyle/>
          <a:p>
            <a:pPr algn="ctr" defTabSz="913619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1400" b="1" i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</a:rPr>
              <a:t>Темп роста </a:t>
            </a:r>
            <a:r>
              <a:rPr lang="ru-RU" sz="1400" b="1" i="1" kern="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</a:rPr>
              <a:t>ВРП, по оценке, </a:t>
            </a:r>
            <a:r>
              <a:rPr lang="ru-RU" sz="1400" b="1" i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</a:rPr>
              <a:t>составил </a:t>
            </a:r>
            <a:r>
              <a:rPr lang="ru-RU" sz="1400" b="1" i="1" kern="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</a:rPr>
              <a:t>102,5% </a:t>
            </a:r>
            <a:endParaRPr lang="ru-RU" sz="1400" b="1" i="1" kern="0" dirty="0">
              <a:solidFill>
                <a:srgbClr val="1F497D">
                  <a:lumMod val="60000"/>
                  <a:lumOff val="40000"/>
                </a:srgbClr>
              </a:solidFill>
              <a:latin typeface="Arial"/>
            </a:endParaRPr>
          </a:p>
          <a:p>
            <a:pPr algn="ctr" defTabSz="913619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1400" b="1" i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</a:rPr>
              <a:t>(ВВП Российской </a:t>
            </a:r>
            <a:r>
              <a:rPr lang="ru-RU" sz="1400" b="1" i="1" kern="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</a:rPr>
              <a:t>Федерации </a:t>
            </a:r>
            <a:r>
              <a:rPr lang="ru-RU" sz="1400" b="1" i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</a:rPr>
              <a:t>– </a:t>
            </a:r>
            <a:r>
              <a:rPr lang="ru-RU" sz="1400" b="1" i="1" kern="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</a:rPr>
              <a:t>99,5%)</a:t>
            </a:r>
            <a:endParaRPr lang="ru-RU" sz="1400" b="1" i="1" kern="0" dirty="0">
              <a:solidFill>
                <a:srgbClr val="1F497D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552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Создание «умной экономики</a:t>
            </a:r>
            <a:r>
              <a:rPr lang="ru-RU" sz="2800" dirty="0" smtClean="0"/>
              <a:t>»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30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703746" y="3744810"/>
            <a:ext cx="1908000" cy="26161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4+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технологический уклад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703746" y="1846986"/>
            <a:ext cx="1908000" cy="2616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5-6+ </a:t>
            </a:r>
            <a:r>
              <a:rPr lang="ru-RU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технологические уклады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73858" y="3918517"/>
            <a:ext cx="1251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Вход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(ресурсы)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47608" y="3918517"/>
            <a:ext cx="1709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Выход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algn="ctr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(сбыт, экспорт)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96504" y="3115396"/>
            <a:ext cx="241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Крупнотоннажная продукция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9552" y="3115396"/>
            <a:ext cx="25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Крупнотоннажное </a:t>
            </a:r>
          </a:p>
          <a:p>
            <a:pPr algn="ctr"/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сырье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 bwMode="auto">
          <a:xfrm>
            <a:off x="3132240" y="1385772"/>
            <a:ext cx="3600000" cy="1440000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4356204" y="1937837"/>
            <a:ext cx="1152072" cy="216000"/>
            <a:chOff x="3959964" y="1937837"/>
            <a:chExt cx="1152072" cy="216000"/>
          </a:xfrm>
        </p:grpSpPr>
        <p:sp>
          <p:nvSpPr>
            <p:cNvPr id="23" name="Овал 22"/>
            <p:cNvSpPr>
              <a:spLocks noChangeAspect="1"/>
            </p:cNvSpPr>
            <p:nvPr/>
          </p:nvSpPr>
          <p:spPr bwMode="auto">
            <a:xfrm>
              <a:off x="3959964" y="1937837"/>
              <a:ext cx="216000" cy="21600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</a:pPr>
              <a:endPara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Овал 23"/>
            <p:cNvSpPr>
              <a:spLocks noChangeAspect="1"/>
            </p:cNvSpPr>
            <p:nvPr/>
          </p:nvSpPr>
          <p:spPr bwMode="auto">
            <a:xfrm>
              <a:off x="4428000" y="1937837"/>
              <a:ext cx="216000" cy="21600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</a:pPr>
              <a:endPara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Овал 24"/>
            <p:cNvSpPr>
              <a:spLocks noChangeAspect="1"/>
            </p:cNvSpPr>
            <p:nvPr/>
          </p:nvSpPr>
          <p:spPr bwMode="auto">
            <a:xfrm>
              <a:off x="4896036" y="1937837"/>
              <a:ext cx="216000" cy="21600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</a:pPr>
              <a:endPara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6" name="Скругленный прямоугольник 25"/>
          <p:cNvSpPr/>
          <p:nvPr/>
        </p:nvSpPr>
        <p:spPr bwMode="auto">
          <a:xfrm>
            <a:off x="5724432" y="1520108"/>
            <a:ext cx="936000" cy="633729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</a:rPr>
              <a:t>Инновационная</a:t>
            </a:r>
            <a:r>
              <a:rPr kumimoji="0" lang="ru-RU" sz="700" b="0" i="0" u="none" strike="noStrike" cap="none" normalizeH="0" dirty="0" smtClean="0">
                <a:ln>
                  <a:noFill/>
                </a:ln>
                <a:solidFill>
                  <a:schemeClr val="accent1"/>
                </a:solidFill>
                <a:effectLst/>
              </a:rPr>
              <a:t> инфраструктура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accent1"/>
              </a:solidFill>
              <a:effectLst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 bwMode="auto">
          <a:xfrm>
            <a:off x="3204160" y="1520108"/>
            <a:ext cx="936000" cy="633729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</a:rPr>
              <a:t>Наука и образование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94240" y="1491630"/>
            <a:ext cx="147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200" dirty="0" smtClean="0">
                <a:solidFill>
                  <a:srgbClr val="FFFFFF"/>
                </a:solidFill>
              </a:rPr>
              <a:t>Инновационные предприятия</a:t>
            </a:r>
            <a:endParaRPr lang="ru-RU" sz="1200" dirty="0">
              <a:solidFill>
                <a:srgbClr val="FFFF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696504" y="1419622"/>
            <a:ext cx="24105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Мелко- и средне-тоннажная продукция (высокая </a:t>
            </a:r>
            <a:r>
              <a:rPr lang="ru-RU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конкурентоспо-собность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57552" y="1665843"/>
            <a:ext cx="248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Мелко- и </a:t>
            </a:r>
            <a:r>
              <a:rPr lang="ru-RU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среднетоннажные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материалы / сырье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 bwMode="auto">
          <a:xfrm>
            <a:off x="394254" y="2931790"/>
            <a:ext cx="8568000" cy="0"/>
          </a:xfrm>
          <a:prstGeom prst="line">
            <a:avLst/>
          </a:prstGeom>
          <a:noFill/>
          <a:ln w="19050" cap="flat" cmpd="sng" algn="ctr">
            <a:solidFill>
              <a:schemeClr val="accent6"/>
            </a:solidFill>
            <a:prstDash val="sysDot"/>
            <a:round/>
            <a:headEnd type="none" w="med" len="med"/>
            <a:tailEnd type="none"/>
          </a:ln>
          <a:effectLst/>
        </p:spPr>
      </p:cxnSp>
      <p:sp>
        <p:nvSpPr>
          <p:cNvPr id="33" name="Равнобедренный треугольник 32"/>
          <p:cNvSpPr/>
          <p:nvPr/>
        </p:nvSpPr>
        <p:spPr bwMode="auto">
          <a:xfrm rot="5400000">
            <a:off x="2591832" y="3687806"/>
            <a:ext cx="720000" cy="216000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60363" marR="0" indent="-360363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ru-RU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132240" y="2326109"/>
            <a:ext cx="360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FFFF"/>
                </a:solidFill>
              </a:rPr>
              <a:t>«УМНАЯ ЭКОНОМИКА»: </a:t>
            </a:r>
            <a:r>
              <a:rPr lang="en-US" sz="1200" dirty="0" smtClean="0">
                <a:solidFill>
                  <a:srgbClr val="FFFFFF"/>
                </a:solidFill>
              </a:rPr>
              <a:t/>
            </a:r>
            <a:br>
              <a:rPr lang="en-US" sz="1200" dirty="0" smtClean="0">
                <a:solidFill>
                  <a:srgbClr val="FFFFFF"/>
                </a:solidFill>
              </a:rPr>
            </a:br>
            <a:r>
              <a:rPr lang="ru-RU" sz="1200" dirty="0" smtClean="0">
                <a:solidFill>
                  <a:srgbClr val="FFFFFF"/>
                </a:solidFill>
              </a:rPr>
              <a:t>новые </a:t>
            </a:r>
            <a:r>
              <a:rPr lang="ru-RU" sz="1200" dirty="0">
                <a:solidFill>
                  <a:srgbClr val="FFFFFF"/>
                </a:solidFill>
              </a:rPr>
              <a:t>материалы, продукты и </a:t>
            </a:r>
            <a:r>
              <a:rPr lang="ru-RU" sz="1200" dirty="0" smtClean="0">
                <a:solidFill>
                  <a:srgbClr val="FFFFFF"/>
                </a:solidFill>
              </a:rPr>
              <a:t>технологии</a:t>
            </a:r>
            <a:endParaRPr lang="ru-RU" sz="1200" dirty="0">
              <a:solidFill>
                <a:srgbClr val="FFFFFF"/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 bwMode="auto">
          <a:xfrm>
            <a:off x="3132240" y="3075806"/>
            <a:ext cx="3600000" cy="1440000"/>
          </a:xfrm>
          <a:prstGeom prst="round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312060" y="3180867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400" dirty="0" smtClean="0">
                <a:solidFill>
                  <a:srgbClr val="FFFFFF"/>
                </a:solidFill>
              </a:rPr>
              <a:t>Крупные промышленные предприятия</a:t>
            </a:r>
            <a:endParaRPr lang="ru-RU" sz="1400" dirty="0">
              <a:solidFill>
                <a:srgbClr val="FFFFF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132240" y="4061372"/>
            <a:ext cx="360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FFFF"/>
                </a:solidFill>
              </a:rPr>
              <a:t>«СОВРЕМЕННАЯ ЭКОНОМИКА»</a:t>
            </a:r>
            <a:endParaRPr lang="ru-RU" sz="1400" b="1" dirty="0">
              <a:solidFill>
                <a:srgbClr val="FFFFFF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841685" y="3651894"/>
            <a:ext cx="2181110" cy="216000"/>
            <a:chOff x="3635896" y="3676000"/>
            <a:chExt cx="2181110" cy="216000"/>
          </a:xfrm>
        </p:grpSpPr>
        <p:sp>
          <p:nvSpPr>
            <p:cNvPr id="38" name="Овал 37"/>
            <p:cNvSpPr>
              <a:spLocks/>
            </p:cNvSpPr>
            <p:nvPr/>
          </p:nvSpPr>
          <p:spPr bwMode="auto">
            <a:xfrm>
              <a:off x="4127174" y="3676000"/>
              <a:ext cx="216000" cy="21600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</a:pPr>
              <a:endPara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Овал 38"/>
            <p:cNvSpPr>
              <a:spLocks/>
            </p:cNvSpPr>
            <p:nvPr/>
          </p:nvSpPr>
          <p:spPr bwMode="auto">
            <a:xfrm>
              <a:off x="4618451" y="3676000"/>
              <a:ext cx="216000" cy="21600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</a:pPr>
              <a:endPara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/>
                <a:latin typeface="Arial" charset="0"/>
              </a:endParaRPr>
            </a:p>
          </p:txBody>
        </p:sp>
        <p:sp>
          <p:nvSpPr>
            <p:cNvPr id="40" name="Овал 39"/>
            <p:cNvSpPr>
              <a:spLocks/>
            </p:cNvSpPr>
            <p:nvPr/>
          </p:nvSpPr>
          <p:spPr bwMode="auto">
            <a:xfrm>
              <a:off x="5109728" y="3676000"/>
              <a:ext cx="216000" cy="21600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</a:pPr>
              <a:endPara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Овал 44"/>
            <p:cNvSpPr>
              <a:spLocks/>
            </p:cNvSpPr>
            <p:nvPr/>
          </p:nvSpPr>
          <p:spPr bwMode="auto">
            <a:xfrm>
              <a:off x="3635896" y="3676000"/>
              <a:ext cx="216000" cy="21600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</a:pPr>
              <a:endPara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/>
                <a:latin typeface="Arial" charset="0"/>
              </a:endParaRPr>
            </a:p>
          </p:txBody>
        </p:sp>
        <p:sp>
          <p:nvSpPr>
            <p:cNvPr id="48" name="Овал 47"/>
            <p:cNvSpPr>
              <a:spLocks/>
            </p:cNvSpPr>
            <p:nvPr/>
          </p:nvSpPr>
          <p:spPr bwMode="auto">
            <a:xfrm>
              <a:off x="5601006" y="3676000"/>
              <a:ext cx="216000" cy="21600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None/>
                <a:tabLst/>
              </a:pPr>
              <a:endPara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80" name="Равнобедренный треугольник 79"/>
          <p:cNvSpPr/>
          <p:nvPr/>
        </p:nvSpPr>
        <p:spPr bwMode="auto">
          <a:xfrm rot="5400000">
            <a:off x="6552248" y="3685061"/>
            <a:ext cx="720000" cy="216000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60363" marR="0" indent="-360363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ru-RU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63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Работа\Стратегия - 2030\2015-05- (КМ РТ)\Triple Spir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0"/>
            <a:ext cx="4144649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«Тройная </a:t>
            </a:r>
            <a:r>
              <a:rPr lang="ru-RU" sz="2400" dirty="0"/>
              <a:t>спираль» взаимодействия науки, бизнеса и власти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31</a:t>
            </a:fld>
            <a:endParaRPr lang="ru-RU"/>
          </a:p>
        </p:txBody>
      </p:sp>
      <p:sp>
        <p:nvSpPr>
          <p:cNvPr id="6" name="Овал 5"/>
          <p:cNvSpPr/>
          <p:nvPr/>
        </p:nvSpPr>
        <p:spPr bwMode="auto">
          <a:xfrm>
            <a:off x="2467860" y="2859782"/>
            <a:ext cx="1080000" cy="1080000"/>
          </a:xfrm>
          <a:prstGeom prst="ellipse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60363" marR="0" indent="-360363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ru-RU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Овал 6"/>
          <p:cNvSpPr/>
          <p:nvPr/>
        </p:nvSpPr>
        <p:spPr bwMode="auto">
          <a:xfrm>
            <a:off x="4160048" y="2859782"/>
            <a:ext cx="1080000" cy="1080000"/>
          </a:xfrm>
          <a:prstGeom prst="ellipse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60363" marR="0" indent="-360363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Овал 7"/>
          <p:cNvSpPr/>
          <p:nvPr/>
        </p:nvSpPr>
        <p:spPr bwMode="auto">
          <a:xfrm>
            <a:off x="5852236" y="2859782"/>
            <a:ext cx="1080000" cy="1080000"/>
          </a:xfrm>
          <a:prstGeom prst="ellipse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accent5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60363" marR="0" indent="-360363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ru-RU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14963" y="4011910"/>
            <a:ext cx="785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b="1" dirty="0" smtClean="0"/>
              <a:t>Наука</a:t>
            </a:r>
            <a:endParaRPr lang="ru-RU" sz="1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260440" y="3994965"/>
            <a:ext cx="879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b="1" dirty="0" smtClean="0"/>
              <a:t>Бизнес</a:t>
            </a:r>
            <a:endParaRPr lang="ru-RU" sz="1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961444" y="3999998"/>
            <a:ext cx="861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b="1" dirty="0" smtClean="0"/>
              <a:t>Власть</a:t>
            </a:r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209139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Камский кластер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32</a:t>
            </a:fld>
            <a:endParaRPr lang="ru-RU"/>
          </a:p>
        </p:txBody>
      </p:sp>
      <p:pic>
        <p:nvPicPr>
          <p:cNvPr id="5" name="Picture 3" descr="C:\Users\gaynova\Desktop\Новая папка (8)\IMG_1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29" y="1059582"/>
            <a:ext cx="3508714" cy="222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11561" y="3507854"/>
            <a:ext cx="48449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33996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Якорные предприятия: </a:t>
            </a:r>
          </a:p>
          <a:p>
            <a:pPr marL="285750" indent="-285750">
              <a:buClr>
                <a:srgbClr val="339966"/>
              </a:buClr>
              <a:buFont typeface="Wingdings" panose="05000000000000000000" pitchFamily="2" charset="2"/>
              <a:buChar char="§"/>
            </a:pPr>
            <a:r>
              <a:rPr lang="ru-RU" sz="2000" b="1" i="1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ПАО «Нижнекамскнефтехим</a:t>
            </a:r>
            <a:r>
              <a:rPr lang="ru-RU" sz="2000" b="1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», </a:t>
            </a:r>
            <a:endParaRPr lang="ru-RU" sz="2000" b="1" i="1" dirty="0" smtClean="0">
              <a:solidFill>
                <a:prstClr val="black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285750" indent="-285750">
              <a:buClr>
                <a:srgbClr val="339966"/>
              </a:buClr>
              <a:buFont typeface="Wingdings" panose="05000000000000000000" pitchFamily="2" charset="2"/>
              <a:buChar char="§"/>
            </a:pPr>
            <a:r>
              <a:rPr lang="ru-RU" sz="2000" b="1" i="1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ПАО </a:t>
            </a:r>
            <a:r>
              <a:rPr lang="ru-RU" sz="2000" b="1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«КАМАЗ</a:t>
            </a:r>
            <a:r>
              <a:rPr lang="ru-RU" sz="2000" b="1" i="1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», </a:t>
            </a:r>
          </a:p>
          <a:p>
            <a:pPr marL="285750" indent="-285750">
              <a:buClr>
                <a:srgbClr val="339966"/>
              </a:buClr>
              <a:buFont typeface="Wingdings" panose="05000000000000000000" pitchFamily="2" charset="2"/>
              <a:buChar char="§"/>
            </a:pPr>
            <a:r>
              <a:rPr lang="ru-RU" sz="2000" b="1" i="1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АО «Аммоний»,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47270" y="3425973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rgbClr val="339966"/>
              </a:buClr>
              <a:buFont typeface="Wingdings" panose="05000000000000000000" pitchFamily="2" charset="2"/>
              <a:buChar char="§"/>
            </a:pPr>
            <a:r>
              <a:rPr lang="ru-RU" sz="2000" b="1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Нефтехимический комплекс  </a:t>
            </a:r>
          </a:p>
          <a:p>
            <a:pPr>
              <a:buClr>
                <a:srgbClr val="339966"/>
              </a:buClr>
            </a:pPr>
            <a:r>
              <a:rPr lang="ru-RU" sz="2000" b="1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   ПАО «Татнефть», </a:t>
            </a:r>
          </a:p>
          <a:p>
            <a:pPr marL="285750" indent="-285750">
              <a:buClr>
                <a:srgbClr val="339966"/>
              </a:buClr>
              <a:buFont typeface="Wingdings" panose="05000000000000000000" pitchFamily="2" charset="2"/>
              <a:buChar char="§"/>
            </a:pPr>
            <a:r>
              <a:rPr lang="ru-RU" sz="2000" b="1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ОАО «ТАИФ-НК», </a:t>
            </a:r>
          </a:p>
          <a:p>
            <a:pPr marL="285750" indent="-285750">
              <a:buClr>
                <a:srgbClr val="339966"/>
              </a:buClr>
              <a:buFont typeface="Wingdings" panose="05000000000000000000" pitchFamily="2" charset="2"/>
              <a:buChar char="§"/>
            </a:pPr>
            <a:r>
              <a:rPr lang="ru-RU" sz="2000" b="1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ООО «Форд </a:t>
            </a:r>
            <a:r>
              <a:rPr lang="ru-RU" sz="2000" b="1" i="1" dirty="0" err="1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Соллерс</a:t>
            </a:r>
            <a:r>
              <a:rPr lang="ru-RU" sz="2000" b="1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lang="ru-RU" sz="2000" b="1" i="1" dirty="0" smtClean="0">
              <a:solidFill>
                <a:prstClr val="black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buClr>
                <a:srgbClr val="339966"/>
              </a:buClr>
            </a:pPr>
            <a:r>
              <a:rPr lang="ru-RU" sz="2000" b="1" i="1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Холдинг</a:t>
            </a:r>
            <a:r>
              <a:rPr lang="ru-RU" sz="2000" b="1" i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» </a:t>
            </a:r>
            <a:endParaRPr lang="ru-RU" sz="2000" i="1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8" name="Picture 5" descr="http://www.chelny-invest.ru/netcat_files/multifile/2314/pTY_oEc_3R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865" y="1101858"/>
            <a:ext cx="3027161" cy="216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59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95486"/>
            <a:ext cx="7643192" cy="857250"/>
          </a:xfrm>
        </p:spPr>
        <p:txBody>
          <a:bodyPr>
            <a:normAutofit fontScale="90000"/>
          </a:bodyPr>
          <a:lstStyle/>
          <a:p>
            <a:r>
              <a:rPr lang="ru-RU" dirty="0"/>
              <a:t>Концепция </a:t>
            </a:r>
            <a:r>
              <a:rPr lang="ru-RU" dirty="0" smtClean="0"/>
              <a:t>создания </a:t>
            </a:r>
            <a:r>
              <a:rPr lang="ru-RU" dirty="0"/>
              <a:t>«</a:t>
            </a:r>
            <a:r>
              <a:rPr lang="ru-RU" dirty="0" err="1"/>
              <a:t>ИнноКам</a:t>
            </a:r>
            <a:r>
              <a:rPr lang="ru-RU" dirty="0"/>
              <a:t>»</a:t>
            </a:r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33</a:t>
            </a:fld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72010"/>
            <a:ext cx="2880320" cy="407149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3635895" y="1131590"/>
            <a:ext cx="5076055" cy="1224136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Концепция создания территориально-обособленного </a:t>
            </a:r>
            <a:r>
              <a:rPr lang="ru-RU" sz="1600" b="1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инновационно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-производственного центра «</a:t>
            </a:r>
            <a:r>
              <a:rPr lang="ru-RU" sz="1600" b="1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ИнноКам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» одобрена Распоряжением Правительства Российской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Федерации 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607321" y="2787774"/>
            <a:ext cx="5076055" cy="196554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ru-RU" sz="1600" b="1" dirty="0">
                <a:solidFill>
                  <a:srgbClr val="FF0000"/>
                </a:solidFill>
                <a:latin typeface="+mj-lt"/>
              </a:rPr>
              <a:t>Цель </a:t>
            </a:r>
            <a:r>
              <a:rPr lang="ru-RU" sz="1600" b="1" dirty="0" smtClean="0">
                <a:solidFill>
                  <a:srgbClr val="FF0000"/>
                </a:solidFill>
                <a:latin typeface="+mj-lt"/>
              </a:rPr>
              <a:t>Концепции</a:t>
            </a:r>
            <a:r>
              <a:rPr lang="ru-RU" sz="1600" b="1" i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</a:p>
          <a:p>
            <a:pPr eaLnBrk="1" hangingPunct="1"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С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оздание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ведущего в России </a:t>
            </a:r>
            <a:r>
              <a:rPr lang="ru-RU" sz="1600" b="1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инновационно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-производственного центра за счет развития промышленных и высокотехнологичных кластеров и эффективной трансформации накопленного промышленного и технологического потенциала в высокое качество жизни населения</a:t>
            </a:r>
          </a:p>
        </p:txBody>
      </p:sp>
    </p:spTree>
    <p:extLst>
      <p:ext uri="{BB962C8B-B14F-4D97-AF65-F5344CB8AC3E}">
        <p14:creationId xmlns:p14="http://schemas.microsoft.com/office/powerpoint/2010/main" val="231639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05979"/>
            <a:ext cx="7632848" cy="367549"/>
          </a:xfrm>
        </p:spPr>
        <p:txBody>
          <a:bodyPr>
            <a:noAutofit/>
          </a:bodyPr>
          <a:lstStyle/>
          <a:p>
            <a:r>
              <a:rPr lang="ru-RU" sz="3000" dirty="0" smtClean="0"/>
              <a:t>ТОСЭР «Набережные Челны»</a:t>
            </a:r>
            <a:endParaRPr lang="ru-RU" sz="3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34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7100537"/>
              </p:ext>
            </p:extLst>
          </p:nvPr>
        </p:nvGraphicFramePr>
        <p:xfrm>
          <a:off x="827583" y="2031690"/>
          <a:ext cx="6830540" cy="2833114"/>
        </p:xfrm>
        <a:graphic>
          <a:graphicData uri="http://schemas.openxmlformats.org/drawingml/2006/table">
            <a:tbl>
              <a:tblPr firstRow="1" firstCol="1" bandRow="1"/>
              <a:tblGrid>
                <a:gridCol w="2364311"/>
                <a:gridCol w="2108710"/>
                <a:gridCol w="2357519"/>
              </a:tblGrid>
              <a:tr h="5203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7200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Наименование резидента</a:t>
                      </a:r>
                      <a:r>
                        <a:rPr lang="ru-RU" sz="11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21848" marR="21848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72000" indent="0" algn="ctr">
                        <a:spcAft>
                          <a:spcPts val="0"/>
                        </a:spcAft>
                      </a:pPr>
                      <a:r>
                        <a:rPr lang="ru-RU" sz="1100" b="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Объем капитальных вложений (без НДС), млн рублей</a:t>
                      </a:r>
                      <a:endParaRPr lang="ru-RU" sz="11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1848" marR="21848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72000" indent="450215" algn="ctr">
                        <a:spcAft>
                          <a:spcPts val="0"/>
                        </a:spcAft>
                      </a:pPr>
                      <a:r>
                        <a:rPr lang="ru-RU" sz="1100" b="0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Новые рабочие места, ед.</a:t>
                      </a:r>
                      <a:endParaRPr lang="ru-RU" sz="11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1848" marR="21848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>
                        <a:lumMod val="75000"/>
                        <a:alpha val="50000"/>
                      </a:srgbClr>
                    </a:solidFill>
                  </a:tcPr>
                </a:tc>
              </a:tr>
              <a:tr h="3414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72000" indent="0" algn="ctr">
                        <a:spcAft>
                          <a:spcPts val="0"/>
                        </a:spcAft>
                      </a:pP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ООО «</a:t>
                      </a:r>
                      <a:r>
                        <a:rPr lang="ru-RU" sz="11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Хайер</a:t>
                      </a: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Апплаенсис</a:t>
                      </a: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РУС»</a:t>
                      </a:r>
                      <a:endParaRPr lang="ru-RU" sz="1100" b="0" i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1848" marR="21848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2 010,47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2688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72000" indent="0" algn="ctr">
                        <a:spcAft>
                          <a:spcPts val="0"/>
                        </a:spcAft>
                      </a:pP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ООО «АПК «Камский»</a:t>
                      </a:r>
                      <a:endParaRPr lang="ru-RU" sz="1100" b="0" i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1848" marR="21848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2 201,85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2601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72000" indent="0" algn="ctr">
                        <a:spcAft>
                          <a:spcPts val="0"/>
                        </a:spcAft>
                      </a:pP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ООО «</a:t>
                      </a:r>
                      <a:r>
                        <a:rPr lang="ru-RU" sz="11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Техноанод</a:t>
                      </a: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endParaRPr lang="ru-RU" sz="1100" b="0" i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1848" marR="21848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53,88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2601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72000" indent="0" algn="ctr">
                        <a:spcAft>
                          <a:spcPts val="0"/>
                        </a:spcAft>
                      </a:pPr>
                      <a:endParaRPr lang="ru-RU" sz="1100" b="0" i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72000" indent="0" algn="ctr">
                        <a:spcAft>
                          <a:spcPts val="0"/>
                        </a:spcAft>
                      </a:pP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АО КМК «ТЭМПО»</a:t>
                      </a:r>
                      <a:endParaRPr lang="ru-RU" sz="1100" b="0" i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1848" marR="21848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4 485,2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1500</a:t>
                      </a:r>
                      <a:endParaRPr lang="ru-RU" sz="11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1101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72000" indent="0" algn="ctr">
                        <a:spcAft>
                          <a:spcPts val="0"/>
                        </a:spcAft>
                      </a:pPr>
                      <a:endParaRPr lang="ru-RU" sz="1100" b="0" i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1848" marR="21848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03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180000" indent="0" algn="ctr">
                        <a:spcAft>
                          <a:spcPts val="0"/>
                        </a:spcAft>
                      </a:pP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ООО «</a:t>
                      </a:r>
                      <a:r>
                        <a:rPr lang="ru-RU" sz="11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ЗаряД</a:t>
                      </a: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  <a:p>
                      <a:pPr marL="180000" indent="0" algn="ctr">
                        <a:spcAft>
                          <a:spcPts val="0"/>
                        </a:spcAft>
                      </a:pPr>
                      <a:endParaRPr lang="ru-RU" sz="1100" b="0" i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80000" indent="0" algn="ctr">
                        <a:spcAft>
                          <a:spcPts val="0"/>
                        </a:spcAft>
                      </a:pPr>
                      <a:r>
                        <a:rPr lang="ru-RU" sz="1100" b="0" i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ООО «</a:t>
                      </a:r>
                      <a:r>
                        <a:rPr lang="ru-RU" sz="1100" b="0" i="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Полихим</a:t>
                      </a:r>
                      <a:r>
                        <a:rPr lang="ru-RU" sz="1100" b="0" i="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Системс»</a:t>
                      </a:r>
                    </a:p>
                    <a:p>
                      <a:pPr marL="180000" indent="0" algn="ctr">
                        <a:spcAft>
                          <a:spcPts val="0"/>
                        </a:spcAft>
                      </a:pPr>
                      <a:endParaRPr lang="ru-RU" sz="1100" b="0" i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1848" marR="21848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122,46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100" b="0" i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55,1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1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100" b="0" i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1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2688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180000" indent="0" algn="ctr">
                        <a:spcAft>
                          <a:spcPts val="0"/>
                        </a:spcAft>
                      </a:pPr>
                      <a:r>
                        <a:rPr lang="ru-RU" sz="11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Всего</a:t>
                      </a:r>
                      <a:endParaRPr lang="ru-RU" sz="11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848" marR="21848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72000" indent="0" algn="ctr">
                        <a:spcAft>
                          <a:spcPts val="0"/>
                        </a:spcAft>
                      </a:pPr>
                      <a:r>
                        <a:rPr lang="ru-RU" sz="11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8 929,0</a:t>
                      </a:r>
                      <a:endParaRPr lang="ru-RU" sz="1100" b="1" i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1848" marR="21848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72000" indent="0" algn="ctr">
                        <a:spcAft>
                          <a:spcPts val="0"/>
                        </a:spcAft>
                      </a:pPr>
                      <a:r>
                        <a:rPr lang="ru-RU" sz="11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2 404</a:t>
                      </a:r>
                      <a:endParaRPr lang="ru-RU" sz="1100" b="1" i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1848" marR="21848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</a:tbl>
          </a:graphicData>
        </a:graphic>
      </p:graphicFrame>
      <p:sp>
        <p:nvSpPr>
          <p:cNvPr id="8" name="Объект 2"/>
          <p:cNvSpPr txBox="1">
            <a:spLocks/>
          </p:cNvSpPr>
          <p:nvPr/>
        </p:nvSpPr>
        <p:spPr bwMode="auto">
          <a:xfrm>
            <a:off x="395536" y="764890"/>
            <a:ext cx="8568952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1550" indent="-285750" algn="l"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Arial"/>
                <a:ea typeface="Times New Roman"/>
              </a:rPr>
              <a:t>привлечение 38,4 млрд. рублей инвестиций</a:t>
            </a:r>
          </a:p>
          <a:p>
            <a:pPr marL="971550" indent="-285750" algn="l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Arial"/>
                <a:ea typeface="Times New Roman"/>
              </a:rPr>
              <a:t>создание 10 тысяч новых рабочих мест</a:t>
            </a:r>
          </a:p>
        </p:txBody>
      </p:sp>
    </p:spTree>
    <p:extLst>
      <p:ext uri="{BB962C8B-B14F-4D97-AF65-F5344CB8AC3E}">
        <p14:creationId xmlns:p14="http://schemas.microsoft.com/office/powerpoint/2010/main" val="50891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Кластерная активация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" name="Шестиугольник 103"/>
          <p:cNvSpPr/>
          <p:nvPr/>
        </p:nvSpPr>
        <p:spPr>
          <a:xfrm>
            <a:off x="3978188" y="1815998"/>
            <a:ext cx="1188000" cy="7200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tIns="0" rIns="0" bIns="0" anchor="ctr" anchorCtr="0"/>
          <a:lstStyle/>
          <a:p>
            <a:pPr algn="ctr"/>
            <a:r>
              <a:rPr lang="en-US" sz="900" dirty="0" err="1" smtClean="0">
                <a:solidFill>
                  <a:prstClr val="white"/>
                </a:solidFill>
              </a:rPr>
              <a:t>Sma</a:t>
            </a:r>
            <a:r>
              <a:rPr lang="ru-RU" sz="900" dirty="0" smtClean="0">
                <a:solidFill>
                  <a:prstClr val="white"/>
                </a:solidFill>
              </a:rPr>
              <a:t>т</a:t>
            </a:r>
            <a:r>
              <a:rPr lang="en-US" sz="900" dirty="0" smtClean="0">
                <a:solidFill>
                  <a:prstClr val="white"/>
                </a:solidFill>
              </a:rPr>
              <a:t>t-</a:t>
            </a:r>
            <a:r>
              <a:rPr lang="ru-RU" sz="900" dirty="0" smtClean="0">
                <a:solidFill>
                  <a:prstClr val="white"/>
                </a:solidFill>
              </a:rPr>
              <a:t>образование</a:t>
            </a:r>
            <a:endParaRPr lang="ru-RU" sz="900" dirty="0">
              <a:solidFill>
                <a:prstClr val="white"/>
              </a:solidFill>
            </a:endParaRPr>
          </a:p>
        </p:txBody>
      </p:sp>
      <p:sp>
        <p:nvSpPr>
          <p:cNvPr id="113" name="Шестиугольник 112"/>
          <p:cNvSpPr/>
          <p:nvPr/>
        </p:nvSpPr>
        <p:spPr>
          <a:xfrm>
            <a:off x="2934188" y="1437998"/>
            <a:ext cx="1188000" cy="7200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/>
            <a:r>
              <a:rPr lang="ru-RU" sz="900" dirty="0" smtClean="0">
                <a:solidFill>
                  <a:prstClr val="white"/>
                </a:solidFill>
              </a:rPr>
              <a:t>Евразийский </a:t>
            </a:r>
            <a:r>
              <a:rPr lang="ru-RU" sz="900" dirty="0">
                <a:solidFill>
                  <a:prstClr val="white"/>
                </a:solidFill>
              </a:rPr>
              <a:t>ХАБ (транспорт и логистика</a:t>
            </a:r>
            <a:r>
              <a:rPr lang="ru-RU" sz="900" dirty="0" smtClean="0">
                <a:solidFill>
                  <a:prstClr val="white"/>
                </a:solidFill>
              </a:rPr>
              <a:t>)</a:t>
            </a:r>
            <a:endParaRPr lang="ru-RU" sz="900" dirty="0">
              <a:solidFill>
                <a:prstClr val="white"/>
              </a:solidFill>
            </a:endParaRPr>
          </a:p>
        </p:txBody>
      </p:sp>
      <p:sp>
        <p:nvSpPr>
          <p:cNvPr id="125" name="Шестиугольник 124"/>
          <p:cNvSpPr/>
          <p:nvPr/>
        </p:nvSpPr>
        <p:spPr>
          <a:xfrm>
            <a:off x="5022188" y="1437998"/>
            <a:ext cx="1188000" cy="7200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r>
              <a:rPr lang="ru-RU" sz="900" dirty="0" smtClean="0">
                <a:solidFill>
                  <a:prstClr val="white"/>
                </a:solidFill>
              </a:rPr>
              <a:t>Легкая промышленность </a:t>
            </a:r>
            <a:r>
              <a:rPr lang="ru-RU" sz="900" dirty="0">
                <a:solidFill>
                  <a:prstClr val="white"/>
                </a:solidFill>
              </a:rPr>
              <a:t>(продукция на основе умного текстиля</a:t>
            </a:r>
            <a:r>
              <a:rPr lang="ru-RU" sz="900" dirty="0" smtClean="0">
                <a:solidFill>
                  <a:prstClr val="white"/>
                </a:solidFill>
              </a:rPr>
              <a:t>)</a:t>
            </a:r>
          </a:p>
        </p:txBody>
      </p:sp>
      <p:sp>
        <p:nvSpPr>
          <p:cNvPr id="149" name="Шестиугольник 148"/>
          <p:cNvSpPr/>
          <p:nvPr/>
        </p:nvSpPr>
        <p:spPr>
          <a:xfrm>
            <a:off x="3978188" y="1059998"/>
            <a:ext cx="1188000" cy="7200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/>
            <a:r>
              <a:rPr lang="ru-RU" sz="1000" dirty="0" smtClean="0">
                <a:solidFill>
                  <a:prstClr val="white"/>
                </a:solidFill>
              </a:rPr>
              <a:t>Наука </a:t>
            </a:r>
            <a:r>
              <a:rPr lang="ru-RU" sz="1000" dirty="0">
                <a:solidFill>
                  <a:prstClr val="white"/>
                </a:solidFill>
              </a:rPr>
              <a:t>и </a:t>
            </a:r>
            <a:r>
              <a:rPr lang="ru-RU" sz="1000" dirty="0" smtClean="0">
                <a:solidFill>
                  <a:prstClr val="white"/>
                </a:solidFill>
              </a:rPr>
              <a:t>образование</a:t>
            </a:r>
            <a:endParaRPr lang="ru-RU" sz="1000" dirty="0">
              <a:solidFill>
                <a:prstClr val="white"/>
              </a:solidFill>
            </a:endParaRPr>
          </a:p>
        </p:txBody>
      </p:sp>
      <p:sp>
        <p:nvSpPr>
          <p:cNvPr id="160" name="Шестиугольник 159"/>
          <p:cNvSpPr/>
          <p:nvPr/>
        </p:nvSpPr>
        <p:spPr>
          <a:xfrm>
            <a:off x="2934188" y="2193998"/>
            <a:ext cx="1188000" cy="7200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tIns="0" rIns="0" bIns="0" anchor="ctr" anchorCtr="0"/>
          <a:lstStyle/>
          <a:p>
            <a:pPr algn="ctr" defTabSz="400050">
              <a:spcBef>
                <a:spcPct val="0"/>
              </a:spcBef>
            </a:pPr>
            <a:r>
              <a:rPr lang="ru-RU" sz="900" dirty="0">
                <a:solidFill>
                  <a:prstClr val="white"/>
                </a:solidFill>
              </a:rPr>
              <a:t>Умная инфраструктура</a:t>
            </a:r>
          </a:p>
        </p:txBody>
      </p:sp>
      <p:sp>
        <p:nvSpPr>
          <p:cNvPr id="161" name="Шестиугольник 160"/>
          <p:cNvSpPr/>
          <p:nvPr/>
        </p:nvSpPr>
        <p:spPr>
          <a:xfrm>
            <a:off x="5022188" y="2193998"/>
            <a:ext cx="1188000" cy="7200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tIns="0" rIns="0" bIns="0" anchor="ctr" anchorCtr="0"/>
          <a:lstStyle/>
          <a:p>
            <a:pPr algn="ctr" defTabSz="400050">
              <a:spcBef>
                <a:spcPct val="0"/>
              </a:spcBef>
            </a:pPr>
            <a:r>
              <a:rPr lang="ru-RU" sz="900" dirty="0">
                <a:solidFill>
                  <a:prstClr val="white"/>
                </a:solidFill>
              </a:rPr>
              <a:t>Умные материалы (новые пластики и композиты)</a:t>
            </a:r>
          </a:p>
        </p:txBody>
      </p:sp>
      <p:sp>
        <p:nvSpPr>
          <p:cNvPr id="162" name="Шестиугольник 161"/>
          <p:cNvSpPr/>
          <p:nvPr/>
        </p:nvSpPr>
        <p:spPr>
          <a:xfrm>
            <a:off x="3978188" y="2571998"/>
            <a:ext cx="1188000" cy="7200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defTabSz="400050">
              <a:spcBef>
                <a:spcPct val="0"/>
              </a:spcBef>
            </a:pPr>
            <a:r>
              <a:rPr lang="ru-RU" sz="1000" dirty="0" err="1" smtClean="0">
                <a:solidFill>
                  <a:prstClr val="white"/>
                </a:solidFill>
              </a:rPr>
              <a:t>Нефтегазо</a:t>
            </a:r>
            <a:r>
              <a:rPr lang="ru-RU" sz="1000" dirty="0" smtClean="0">
                <a:solidFill>
                  <a:prstClr val="white"/>
                </a:solidFill>
              </a:rPr>
              <a:t>-химический</a:t>
            </a:r>
            <a:endParaRPr lang="ru-RU" sz="1000" dirty="0">
              <a:solidFill>
                <a:prstClr val="white"/>
              </a:solidFill>
            </a:endParaRPr>
          </a:p>
        </p:txBody>
      </p:sp>
      <p:sp>
        <p:nvSpPr>
          <p:cNvPr id="163" name="Шестиугольник 162"/>
          <p:cNvSpPr/>
          <p:nvPr/>
        </p:nvSpPr>
        <p:spPr>
          <a:xfrm>
            <a:off x="3978188" y="3327998"/>
            <a:ext cx="1188000" cy="7200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tIns="0" rIns="0" bIns="0" anchor="ctr" anchorCtr="0"/>
          <a:lstStyle/>
          <a:p>
            <a:pPr algn="ctr"/>
            <a:r>
              <a:rPr lang="ru-RU" sz="900" dirty="0">
                <a:solidFill>
                  <a:prstClr val="white"/>
                </a:solidFill>
              </a:rPr>
              <a:t>Биосистемы</a:t>
            </a:r>
          </a:p>
        </p:txBody>
      </p:sp>
      <p:sp>
        <p:nvSpPr>
          <p:cNvPr id="165" name="Шестиугольник 164"/>
          <p:cNvSpPr/>
          <p:nvPr/>
        </p:nvSpPr>
        <p:spPr>
          <a:xfrm>
            <a:off x="3978188" y="4083998"/>
            <a:ext cx="1188000" cy="7200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defTabSz="400050">
              <a:spcBef>
                <a:spcPct val="0"/>
              </a:spcBef>
            </a:pPr>
            <a:r>
              <a:rPr lang="ru-RU" sz="900" dirty="0">
                <a:solidFill>
                  <a:srgbClr val="FFFFFF"/>
                </a:solidFill>
              </a:rPr>
              <a:t>Слияние цивилизаций</a:t>
            </a:r>
          </a:p>
          <a:p>
            <a:pPr algn="ctr" defTabSz="400050">
              <a:spcBef>
                <a:spcPct val="0"/>
              </a:spcBef>
            </a:pPr>
            <a:r>
              <a:rPr lang="ru-RU" sz="900" dirty="0">
                <a:solidFill>
                  <a:prstClr val="white"/>
                </a:solidFill>
              </a:rPr>
              <a:t>(культура, туризм и рекреация)</a:t>
            </a:r>
            <a:endParaRPr lang="ru-RU" sz="900" dirty="0">
              <a:solidFill>
                <a:srgbClr val="FFFFFF"/>
              </a:solidFill>
            </a:endParaRPr>
          </a:p>
        </p:txBody>
      </p:sp>
      <p:sp>
        <p:nvSpPr>
          <p:cNvPr id="167" name="Шестиугольник 166"/>
          <p:cNvSpPr/>
          <p:nvPr/>
        </p:nvSpPr>
        <p:spPr>
          <a:xfrm>
            <a:off x="5022188" y="2949998"/>
            <a:ext cx="1188000" cy="7200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tIns="0" rIns="0" bIns="0" anchor="ctr" anchorCtr="0"/>
          <a:lstStyle/>
          <a:p>
            <a:pPr algn="ctr" defTabSz="400050">
              <a:spcBef>
                <a:spcPct val="0"/>
              </a:spcBef>
            </a:pPr>
            <a:r>
              <a:rPr lang="en-US" sz="900" dirty="0" err="1" smtClean="0">
                <a:solidFill>
                  <a:prstClr val="white"/>
                </a:solidFill>
              </a:rPr>
              <a:t>Sma</a:t>
            </a:r>
            <a:r>
              <a:rPr lang="ru-RU" sz="900" dirty="0" smtClean="0">
                <a:solidFill>
                  <a:prstClr val="white"/>
                </a:solidFill>
              </a:rPr>
              <a:t>т</a:t>
            </a:r>
            <a:r>
              <a:rPr lang="en-US" sz="900" dirty="0" smtClean="0">
                <a:solidFill>
                  <a:prstClr val="white"/>
                </a:solidFill>
              </a:rPr>
              <a:t>t-</a:t>
            </a:r>
            <a:r>
              <a:rPr lang="ru-RU" sz="900" dirty="0">
                <a:solidFill>
                  <a:prstClr val="white"/>
                </a:solidFill>
              </a:rPr>
              <a:t>оборудование </a:t>
            </a:r>
            <a:r>
              <a:rPr lang="ru-RU" sz="700" dirty="0">
                <a:solidFill>
                  <a:prstClr val="white"/>
                </a:solidFill>
              </a:rPr>
              <a:t>(роботы, топливно-энергетическое, пищевое, </a:t>
            </a:r>
            <a:r>
              <a:rPr lang="ru-RU" sz="700" dirty="0" err="1">
                <a:solidFill>
                  <a:prstClr val="white"/>
                </a:solidFill>
              </a:rPr>
              <a:t>станко</a:t>
            </a:r>
            <a:r>
              <a:rPr lang="ru-RU" sz="700" dirty="0">
                <a:solidFill>
                  <a:prstClr val="white"/>
                </a:solidFill>
              </a:rPr>
              <a:t>-строение, 3</a:t>
            </a:r>
            <a:r>
              <a:rPr lang="en-US" sz="700" dirty="0">
                <a:solidFill>
                  <a:prstClr val="white"/>
                </a:solidFill>
              </a:rPr>
              <a:t>D-</a:t>
            </a:r>
            <a:r>
              <a:rPr lang="ru-RU" sz="700" dirty="0" smtClean="0">
                <a:solidFill>
                  <a:prstClr val="white"/>
                </a:solidFill>
              </a:rPr>
              <a:t>печать)</a:t>
            </a:r>
            <a:endParaRPr lang="ru-RU" sz="700" dirty="0">
              <a:solidFill>
                <a:prstClr val="white"/>
              </a:solidFill>
            </a:endParaRPr>
          </a:p>
        </p:txBody>
      </p:sp>
      <p:sp>
        <p:nvSpPr>
          <p:cNvPr id="168" name="Шестиугольник 167"/>
          <p:cNvSpPr/>
          <p:nvPr/>
        </p:nvSpPr>
        <p:spPr>
          <a:xfrm>
            <a:off x="2934188" y="3705998"/>
            <a:ext cx="1188000" cy="7200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tIns="0" rIns="0" bIns="0" anchor="ctr" anchorCtr="0"/>
          <a:lstStyle/>
          <a:p>
            <a:pPr algn="ctr" defTabSz="400050">
              <a:spcBef>
                <a:spcPct val="0"/>
              </a:spcBef>
            </a:pPr>
            <a:r>
              <a:rPr lang="ru-RU" sz="900" dirty="0" err="1" smtClean="0">
                <a:solidFill>
                  <a:prstClr val="white"/>
                </a:solidFill>
              </a:rPr>
              <a:t>Экопитание</a:t>
            </a:r>
            <a:r>
              <a:rPr lang="ru-RU" sz="900" dirty="0" smtClean="0">
                <a:solidFill>
                  <a:prstClr val="white"/>
                </a:solidFill>
              </a:rPr>
              <a:t> </a:t>
            </a:r>
            <a:r>
              <a:rPr lang="ru-RU" sz="800" dirty="0" smtClean="0">
                <a:solidFill>
                  <a:prstClr val="white"/>
                </a:solidFill>
              </a:rPr>
              <a:t>(органическое сельское хозяйство и новая пищевая переработка)</a:t>
            </a:r>
            <a:endParaRPr lang="ru-RU" sz="800" dirty="0">
              <a:solidFill>
                <a:prstClr val="white"/>
              </a:solidFill>
            </a:endParaRPr>
          </a:p>
        </p:txBody>
      </p:sp>
      <p:grpSp>
        <p:nvGrpSpPr>
          <p:cNvPr id="74" name="Группа 73"/>
          <p:cNvGrpSpPr/>
          <p:nvPr/>
        </p:nvGrpSpPr>
        <p:grpSpPr>
          <a:xfrm>
            <a:off x="5022188" y="3705998"/>
            <a:ext cx="1188000" cy="720000"/>
            <a:chOff x="5328216" y="3598166"/>
            <a:chExt cx="1188000" cy="720000"/>
          </a:xfrm>
          <a:effectLst/>
        </p:grpSpPr>
        <p:sp>
          <p:nvSpPr>
            <p:cNvPr id="169" name="Шестиугольник 168"/>
            <p:cNvSpPr/>
            <p:nvPr/>
          </p:nvSpPr>
          <p:spPr>
            <a:xfrm>
              <a:off x="5328216" y="3598166"/>
              <a:ext cx="1188000" cy="7200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0" tIns="0" rIns="0" bIns="0" anchor="ctr" anchorCtr="0"/>
            <a:lstStyle/>
            <a:p>
              <a:pPr algn="ctr" defTabSz="400050">
                <a:spcBef>
                  <a:spcPct val="0"/>
                </a:spcBef>
              </a:pPr>
              <a:r>
                <a:rPr lang="ru-RU" sz="900" dirty="0" smtClean="0">
                  <a:solidFill>
                    <a:prstClr val="white"/>
                  </a:solidFill>
                </a:rPr>
                <a:t>Здоровый образ жизни</a:t>
              </a:r>
            </a:p>
            <a:p>
              <a:pPr algn="ctr" defTabSz="400050">
                <a:spcBef>
                  <a:spcPct val="0"/>
                </a:spcBef>
              </a:pPr>
              <a:endParaRPr lang="ru-RU" sz="900" dirty="0">
                <a:solidFill>
                  <a:prstClr val="white"/>
                </a:solidFill>
              </a:endParaRPr>
            </a:p>
            <a:p>
              <a:pPr algn="ctr" defTabSz="400050">
                <a:spcBef>
                  <a:spcPct val="0"/>
                </a:spcBef>
              </a:pPr>
              <a:endParaRPr lang="ru-RU" sz="900" dirty="0" smtClean="0">
                <a:solidFill>
                  <a:prstClr val="white"/>
                </a:solidFill>
              </a:endParaRPr>
            </a:p>
            <a:p>
              <a:pPr algn="ctr" defTabSz="400050">
                <a:spcBef>
                  <a:spcPct val="0"/>
                </a:spcBef>
              </a:pPr>
              <a:endParaRPr lang="ru-RU" sz="900" dirty="0">
                <a:solidFill>
                  <a:prstClr val="white"/>
                </a:solidFill>
              </a:endParaRPr>
            </a:p>
          </p:txBody>
        </p:sp>
        <p:sp>
          <p:nvSpPr>
            <p:cNvPr id="171" name="Шестиугольник 170"/>
            <p:cNvSpPr/>
            <p:nvPr/>
          </p:nvSpPr>
          <p:spPr>
            <a:xfrm>
              <a:off x="5328216" y="3958166"/>
              <a:ext cx="1188000" cy="360000"/>
            </a:xfrm>
            <a:custGeom>
              <a:avLst/>
              <a:gdLst>
                <a:gd name="connsiteX0" fmla="*/ 0 w 1188000"/>
                <a:gd name="connsiteY0" fmla="*/ 360000 h 720000"/>
                <a:gd name="connsiteX1" fmla="*/ 180000 w 1188000"/>
                <a:gd name="connsiteY1" fmla="*/ 0 h 720000"/>
                <a:gd name="connsiteX2" fmla="*/ 1008000 w 1188000"/>
                <a:gd name="connsiteY2" fmla="*/ 0 h 720000"/>
                <a:gd name="connsiteX3" fmla="*/ 1188000 w 1188000"/>
                <a:gd name="connsiteY3" fmla="*/ 360000 h 720000"/>
                <a:gd name="connsiteX4" fmla="*/ 1008000 w 1188000"/>
                <a:gd name="connsiteY4" fmla="*/ 720000 h 720000"/>
                <a:gd name="connsiteX5" fmla="*/ 180000 w 1188000"/>
                <a:gd name="connsiteY5" fmla="*/ 720000 h 720000"/>
                <a:gd name="connsiteX6" fmla="*/ 0 w 1188000"/>
                <a:gd name="connsiteY6" fmla="*/ 360000 h 720000"/>
                <a:gd name="connsiteX0" fmla="*/ 0 w 1188000"/>
                <a:gd name="connsiteY0" fmla="*/ 360000 h 720000"/>
                <a:gd name="connsiteX1" fmla="*/ 630273 w 1188000"/>
                <a:gd name="connsiteY1" fmla="*/ 360219 h 720000"/>
                <a:gd name="connsiteX2" fmla="*/ 1008000 w 1188000"/>
                <a:gd name="connsiteY2" fmla="*/ 0 h 720000"/>
                <a:gd name="connsiteX3" fmla="*/ 1188000 w 1188000"/>
                <a:gd name="connsiteY3" fmla="*/ 360000 h 720000"/>
                <a:gd name="connsiteX4" fmla="*/ 1008000 w 1188000"/>
                <a:gd name="connsiteY4" fmla="*/ 720000 h 720000"/>
                <a:gd name="connsiteX5" fmla="*/ 180000 w 1188000"/>
                <a:gd name="connsiteY5" fmla="*/ 720000 h 720000"/>
                <a:gd name="connsiteX6" fmla="*/ 0 w 1188000"/>
                <a:gd name="connsiteY6" fmla="*/ 360000 h 720000"/>
                <a:gd name="connsiteX0" fmla="*/ 0 w 1188000"/>
                <a:gd name="connsiteY0" fmla="*/ 6709 h 366709"/>
                <a:gd name="connsiteX1" fmla="*/ 630273 w 1188000"/>
                <a:gd name="connsiteY1" fmla="*/ 6928 h 366709"/>
                <a:gd name="connsiteX2" fmla="*/ 924873 w 1188000"/>
                <a:gd name="connsiteY2" fmla="*/ 0 h 366709"/>
                <a:gd name="connsiteX3" fmla="*/ 1188000 w 1188000"/>
                <a:gd name="connsiteY3" fmla="*/ 6709 h 366709"/>
                <a:gd name="connsiteX4" fmla="*/ 1008000 w 1188000"/>
                <a:gd name="connsiteY4" fmla="*/ 366709 h 366709"/>
                <a:gd name="connsiteX5" fmla="*/ 180000 w 1188000"/>
                <a:gd name="connsiteY5" fmla="*/ 366709 h 366709"/>
                <a:gd name="connsiteX6" fmla="*/ 0 w 1188000"/>
                <a:gd name="connsiteY6" fmla="*/ 6709 h 366709"/>
                <a:gd name="connsiteX0" fmla="*/ 0 w 1188000"/>
                <a:gd name="connsiteY0" fmla="*/ 0 h 360000"/>
                <a:gd name="connsiteX1" fmla="*/ 630273 w 1188000"/>
                <a:gd name="connsiteY1" fmla="*/ 219 h 360000"/>
                <a:gd name="connsiteX2" fmla="*/ 1188000 w 1188000"/>
                <a:gd name="connsiteY2" fmla="*/ 0 h 360000"/>
                <a:gd name="connsiteX3" fmla="*/ 1008000 w 1188000"/>
                <a:gd name="connsiteY3" fmla="*/ 360000 h 360000"/>
                <a:gd name="connsiteX4" fmla="*/ 180000 w 1188000"/>
                <a:gd name="connsiteY4" fmla="*/ 360000 h 360000"/>
                <a:gd name="connsiteX5" fmla="*/ 0 w 1188000"/>
                <a:gd name="connsiteY5" fmla="*/ 0 h 3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8000" h="360000">
                  <a:moveTo>
                    <a:pt x="0" y="0"/>
                  </a:moveTo>
                  <a:lnTo>
                    <a:pt x="630273" y="219"/>
                  </a:lnTo>
                  <a:lnTo>
                    <a:pt x="1188000" y="0"/>
                  </a:lnTo>
                  <a:lnTo>
                    <a:pt x="1008000" y="360000"/>
                  </a:lnTo>
                  <a:lnTo>
                    <a:pt x="180000" y="36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 defTabSz="400050">
                <a:spcBef>
                  <a:spcPct val="0"/>
                </a:spcBef>
              </a:pPr>
              <a:r>
                <a:rPr lang="ru-RU" sz="900" dirty="0" smtClean="0">
                  <a:solidFill>
                    <a:srgbClr val="FFFFFF"/>
                  </a:solidFill>
                </a:rPr>
                <a:t>Здравоохранение</a:t>
              </a:r>
              <a:endParaRPr lang="ru-RU" sz="9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72" name="Шестиугольник 171"/>
          <p:cNvSpPr/>
          <p:nvPr/>
        </p:nvSpPr>
        <p:spPr>
          <a:xfrm>
            <a:off x="6066188" y="1815998"/>
            <a:ext cx="1188000" cy="7200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400050">
              <a:spcBef>
                <a:spcPct val="0"/>
              </a:spcBef>
              <a:spcAft>
                <a:spcPct val="35000"/>
              </a:spcAft>
            </a:pPr>
            <a:r>
              <a:rPr lang="ru-RU" sz="900" dirty="0">
                <a:solidFill>
                  <a:prstClr val="white"/>
                </a:solidFill>
              </a:rPr>
              <a:t>Судостроение</a:t>
            </a:r>
          </a:p>
        </p:txBody>
      </p:sp>
      <p:sp>
        <p:nvSpPr>
          <p:cNvPr id="173" name="Шестиугольник 172"/>
          <p:cNvSpPr/>
          <p:nvPr/>
        </p:nvSpPr>
        <p:spPr>
          <a:xfrm>
            <a:off x="7110188" y="2193998"/>
            <a:ext cx="1188000" cy="7200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400050">
              <a:spcBef>
                <a:spcPct val="0"/>
              </a:spcBef>
              <a:spcAft>
                <a:spcPct val="35000"/>
              </a:spcAft>
            </a:pPr>
            <a:r>
              <a:rPr lang="ru-RU" sz="900" dirty="0">
                <a:solidFill>
                  <a:prstClr val="white"/>
                </a:solidFill>
              </a:rPr>
              <a:t>Авиастроение</a:t>
            </a:r>
          </a:p>
        </p:txBody>
      </p:sp>
      <p:sp>
        <p:nvSpPr>
          <p:cNvPr id="174" name="Шестиугольник 173"/>
          <p:cNvSpPr/>
          <p:nvPr/>
        </p:nvSpPr>
        <p:spPr>
          <a:xfrm>
            <a:off x="1890188" y="1815998"/>
            <a:ext cx="1188000" cy="7200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/>
            <a:r>
              <a:rPr lang="ru-RU" sz="900" dirty="0">
                <a:solidFill>
                  <a:prstClr val="white"/>
                </a:solidFill>
              </a:rPr>
              <a:t>Строительство и новые строительные материалы</a:t>
            </a:r>
          </a:p>
        </p:txBody>
      </p:sp>
      <p:sp>
        <p:nvSpPr>
          <p:cNvPr id="175" name="Шестиугольник 174"/>
          <p:cNvSpPr/>
          <p:nvPr/>
        </p:nvSpPr>
        <p:spPr>
          <a:xfrm>
            <a:off x="845812" y="2193998"/>
            <a:ext cx="1188000" cy="7200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/>
            <a:r>
              <a:rPr lang="ru-RU" sz="900" dirty="0">
                <a:solidFill>
                  <a:prstClr val="white"/>
                </a:solidFill>
              </a:rPr>
              <a:t>Финансы и </a:t>
            </a:r>
            <a:r>
              <a:rPr lang="ru-RU" sz="900" dirty="0" err="1">
                <a:solidFill>
                  <a:prstClr val="white"/>
                </a:solidFill>
              </a:rPr>
              <a:t>профессиональ-ные</a:t>
            </a:r>
            <a:r>
              <a:rPr lang="ru-RU" sz="900" dirty="0">
                <a:solidFill>
                  <a:prstClr val="white"/>
                </a:solidFill>
              </a:rPr>
              <a:t> </a:t>
            </a:r>
            <a:r>
              <a:rPr lang="ru-RU" sz="900" dirty="0" smtClean="0">
                <a:solidFill>
                  <a:prstClr val="white"/>
                </a:solidFill>
              </a:rPr>
              <a:t>услуги</a:t>
            </a:r>
            <a:endParaRPr lang="ru-RU" sz="900" dirty="0">
              <a:solidFill>
                <a:prstClr val="white"/>
              </a:solidFill>
            </a:endParaRPr>
          </a:p>
        </p:txBody>
      </p:sp>
      <p:sp>
        <p:nvSpPr>
          <p:cNvPr id="176" name="Шестиугольник 175"/>
          <p:cNvSpPr/>
          <p:nvPr/>
        </p:nvSpPr>
        <p:spPr>
          <a:xfrm>
            <a:off x="845812" y="2949998"/>
            <a:ext cx="1188000" cy="7200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defTabSz="400050">
              <a:spcBef>
                <a:spcPct val="0"/>
              </a:spcBef>
            </a:pPr>
            <a:r>
              <a:rPr lang="ru-RU" sz="900" dirty="0">
                <a:solidFill>
                  <a:prstClr val="white"/>
                </a:solidFill>
              </a:rPr>
              <a:t>«24 на 7» - Торговля и </a:t>
            </a:r>
            <a:r>
              <a:rPr lang="ru-RU" sz="900" dirty="0" smtClean="0">
                <a:solidFill>
                  <a:prstClr val="white"/>
                </a:solidFill>
              </a:rPr>
              <a:t>потребительские </a:t>
            </a:r>
            <a:r>
              <a:rPr lang="ru-RU" sz="900" dirty="0">
                <a:solidFill>
                  <a:prstClr val="white"/>
                </a:solidFill>
              </a:rPr>
              <a:t>сервисы</a:t>
            </a:r>
          </a:p>
        </p:txBody>
      </p:sp>
      <p:sp>
        <p:nvSpPr>
          <p:cNvPr id="177" name="Шестиугольник 176"/>
          <p:cNvSpPr/>
          <p:nvPr/>
        </p:nvSpPr>
        <p:spPr>
          <a:xfrm>
            <a:off x="1890188" y="2571998"/>
            <a:ext cx="1188000" cy="7200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tIns="0" rIns="0" bIns="0" anchor="ctr" anchorCtr="0"/>
          <a:lstStyle/>
          <a:p>
            <a:pPr algn="ctr" defTabSz="400050">
              <a:spcBef>
                <a:spcPct val="0"/>
              </a:spcBef>
            </a:pPr>
            <a:r>
              <a:rPr lang="en-US" sz="900" dirty="0" err="1" smtClean="0">
                <a:solidFill>
                  <a:prstClr val="white"/>
                </a:solidFill>
              </a:rPr>
              <a:t>Sma</a:t>
            </a:r>
            <a:r>
              <a:rPr lang="ru-RU" sz="900" dirty="0" smtClean="0">
                <a:solidFill>
                  <a:prstClr val="white"/>
                </a:solidFill>
              </a:rPr>
              <a:t>т</a:t>
            </a:r>
            <a:r>
              <a:rPr lang="en-US" sz="900" dirty="0" smtClean="0">
                <a:solidFill>
                  <a:prstClr val="white"/>
                </a:solidFill>
              </a:rPr>
              <a:t>t-IT</a:t>
            </a:r>
            <a:endParaRPr lang="ru-RU" sz="900" dirty="0">
              <a:solidFill>
                <a:prstClr val="white"/>
              </a:solidFill>
            </a:endParaRPr>
          </a:p>
        </p:txBody>
      </p:sp>
      <p:sp>
        <p:nvSpPr>
          <p:cNvPr id="178" name="Шестиугольник 177"/>
          <p:cNvSpPr/>
          <p:nvPr/>
        </p:nvSpPr>
        <p:spPr>
          <a:xfrm>
            <a:off x="1890188" y="3327998"/>
            <a:ext cx="1188000" cy="7200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 defTabSz="400050">
              <a:spcBef>
                <a:spcPct val="0"/>
              </a:spcBef>
            </a:pPr>
            <a:r>
              <a:rPr lang="ru-RU" sz="800" dirty="0">
                <a:solidFill>
                  <a:prstClr val="white"/>
                </a:solidFill>
              </a:rPr>
              <a:t>АПК </a:t>
            </a:r>
            <a:r>
              <a:rPr lang="ru-RU" sz="800" dirty="0" smtClean="0">
                <a:solidFill>
                  <a:prstClr val="white"/>
                </a:solidFill>
              </a:rPr>
              <a:t>– </a:t>
            </a:r>
            <a:r>
              <a:rPr lang="ru-RU" sz="700" dirty="0" err="1" smtClean="0">
                <a:solidFill>
                  <a:prstClr val="white"/>
                </a:solidFill>
              </a:rPr>
              <a:t>субкластеры</a:t>
            </a:r>
            <a:r>
              <a:rPr lang="ru-RU" sz="700" dirty="0">
                <a:solidFill>
                  <a:prstClr val="white"/>
                </a:solidFill>
              </a:rPr>
              <a:t>: </a:t>
            </a:r>
          </a:p>
          <a:p>
            <a:pPr algn="ctr" defTabSz="400050">
              <a:spcBef>
                <a:spcPct val="0"/>
              </a:spcBef>
            </a:pPr>
            <a:r>
              <a:rPr lang="ru-RU" sz="700" dirty="0">
                <a:solidFill>
                  <a:prstClr val="white"/>
                </a:solidFill>
              </a:rPr>
              <a:t>молочный, мясной, сахарный, масложировой, зерновой, овощной,</a:t>
            </a:r>
          </a:p>
          <a:p>
            <a:pPr algn="ctr" defTabSz="400050">
              <a:spcBef>
                <a:spcPct val="0"/>
              </a:spcBef>
            </a:pPr>
            <a:r>
              <a:rPr lang="ru-RU" sz="700" dirty="0">
                <a:solidFill>
                  <a:prstClr val="white"/>
                </a:solidFill>
              </a:rPr>
              <a:t>ягодный</a:t>
            </a:r>
          </a:p>
        </p:txBody>
      </p:sp>
      <p:sp>
        <p:nvSpPr>
          <p:cNvPr id="179" name="Шестиугольник 178"/>
          <p:cNvSpPr/>
          <p:nvPr/>
        </p:nvSpPr>
        <p:spPr>
          <a:xfrm>
            <a:off x="6066188" y="2571998"/>
            <a:ext cx="1188000" cy="7200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tIns="0" rIns="0" bIns="0" anchor="ctr" anchorCtr="0"/>
          <a:lstStyle/>
          <a:p>
            <a:pPr algn="ctr" defTabSz="400050">
              <a:spcBef>
                <a:spcPct val="0"/>
              </a:spcBef>
            </a:pPr>
            <a:r>
              <a:rPr lang="ru-RU" sz="900" dirty="0">
                <a:solidFill>
                  <a:prstClr val="white"/>
                </a:solidFill>
              </a:rPr>
              <a:t>Умные машины (транспорт и оборудование)</a:t>
            </a:r>
          </a:p>
        </p:txBody>
      </p:sp>
      <p:sp>
        <p:nvSpPr>
          <p:cNvPr id="180" name="Шестиугольник 179"/>
          <p:cNvSpPr/>
          <p:nvPr/>
        </p:nvSpPr>
        <p:spPr>
          <a:xfrm>
            <a:off x="7110188" y="2949998"/>
            <a:ext cx="1188000" cy="7200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400050">
              <a:spcBef>
                <a:spcPct val="0"/>
              </a:spcBef>
              <a:spcAft>
                <a:spcPct val="35000"/>
              </a:spcAft>
            </a:pPr>
            <a:r>
              <a:rPr lang="ru-RU" sz="900" dirty="0" smtClean="0">
                <a:solidFill>
                  <a:prstClr val="white"/>
                </a:solidFill>
              </a:rPr>
              <a:t>Автомобиле-строение</a:t>
            </a:r>
            <a:endParaRPr lang="ru-RU" sz="900" dirty="0">
              <a:solidFill>
                <a:prstClr val="white"/>
              </a:solidFill>
            </a:endParaRPr>
          </a:p>
        </p:txBody>
      </p:sp>
      <p:sp>
        <p:nvSpPr>
          <p:cNvPr id="181" name="Шестиугольник 180"/>
          <p:cNvSpPr/>
          <p:nvPr/>
        </p:nvSpPr>
        <p:spPr>
          <a:xfrm>
            <a:off x="6066188" y="3327998"/>
            <a:ext cx="1188000" cy="7200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400050">
              <a:spcBef>
                <a:spcPct val="0"/>
              </a:spcBef>
              <a:spcAft>
                <a:spcPct val="35000"/>
              </a:spcAft>
            </a:pPr>
            <a:r>
              <a:rPr lang="ru-RU" sz="800" dirty="0" smtClean="0">
                <a:solidFill>
                  <a:prstClr val="white"/>
                </a:solidFill>
              </a:rPr>
              <a:t>Деревообработка </a:t>
            </a:r>
            <a:r>
              <a:rPr lang="ru-RU" sz="800" dirty="0">
                <a:solidFill>
                  <a:prstClr val="white"/>
                </a:solidFill>
              </a:rPr>
              <a:t>и производство </a:t>
            </a:r>
            <a:br>
              <a:rPr lang="ru-RU" sz="800" dirty="0">
                <a:solidFill>
                  <a:prstClr val="white"/>
                </a:solidFill>
              </a:rPr>
            </a:br>
            <a:r>
              <a:rPr lang="ru-RU" sz="800" dirty="0">
                <a:solidFill>
                  <a:prstClr val="white"/>
                </a:solidFill>
              </a:rPr>
              <a:t>мебели</a:t>
            </a:r>
          </a:p>
        </p:txBody>
      </p:sp>
      <p:sp>
        <p:nvSpPr>
          <p:cNvPr id="182" name="Прямоугольник 181"/>
          <p:cNvSpPr/>
          <p:nvPr/>
        </p:nvSpPr>
        <p:spPr>
          <a:xfrm>
            <a:off x="215728" y="4264650"/>
            <a:ext cx="1908000" cy="52322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srgbClr val="069EDB"/>
                </a:solidFill>
              </a:rPr>
              <a:t>Инновационные </a:t>
            </a:r>
          </a:p>
          <a:p>
            <a:pPr algn="r"/>
            <a:r>
              <a:rPr lang="ru-RU" sz="1400" b="1" dirty="0" smtClean="0">
                <a:solidFill>
                  <a:srgbClr val="069EDB"/>
                </a:solidFill>
              </a:rPr>
              <a:t>кластеры</a:t>
            </a:r>
            <a:endParaRPr lang="ru-RU" sz="1400" b="1" dirty="0">
              <a:solidFill>
                <a:srgbClr val="069EDB"/>
              </a:solidFill>
            </a:endParaRPr>
          </a:p>
        </p:txBody>
      </p:sp>
      <p:sp>
        <p:nvSpPr>
          <p:cNvPr id="183" name="Прямоугольник 182"/>
          <p:cNvSpPr/>
          <p:nvPr/>
        </p:nvSpPr>
        <p:spPr>
          <a:xfrm>
            <a:off x="6156176" y="4264650"/>
            <a:ext cx="324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BAF4D"/>
                </a:solidFill>
              </a:rPr>
              <a:t>Кластеры </a:t>
            </a:r>
          </a:p>
          <a:p>
            <a:r>
              <a:rPr lang="ru-RU" sz="1400" b="1" dirty="0" smtClean="0">
                <a:solidFill>
                  <a:srgbClr val="0BAF4D"/>
                </a:solidFill>
              </a:rPr>
              <a:t>«современной экономики»</a:t>
            </a:r>
            <a:endParaRPr lang="ru-RU" sz="1400" b="1" dirty="0">
              <a:solidFill>
                <a:srgbClr val="0BAF4D"/>
              </a:solidFill>
            </a:endParaRPr>
          </a:p>
        </p:txBody>
      </p:sp>
      <p:sp>
        <p:nvSpPr>
          <p:cNvPr id="184" name="Прямоугольник 183"/>
          <p:cNvSpPr/>
          <p:nvPr/>
        </p:nvSpPr>
        <p:spPr>
          <a:xfrm>
            <a:off x="5735461" y="823540"/>
            <a:ext cx="3240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EF3F3E"/>
                </a:solidFill>
              </a:rPr>
              <a:t>Ключевые кластеры</a:t>
            </a:r>
            <a:endParaRPr lang="ru-RU" sz="1400" b="1" dirty="0">
              <a:solidFill>
                <a:srgbClr val="EF3F3E"/>
              </a:solidFill>
            </a:endParaRPr>
          </a:p>
        </p:txBody>
      </p:sp>
      <p:sp>
        <p:nvSpPr>
          <p:cNvPr id="186" name="Дуга 185"/>
          <p:cNvSpPr/>
          <p:nvPr/>
        </p:nvSpPr>
        <p:spPr>
          <a:xfrm rot="5400000" flipV="1">
            <a:off x="5345949" y="3577983"/>
            <a:ext cx="995994" cy="1103732"/>
          </a:xfrm>
          <a:prstGeom prst="arc">
            <a:avLst>
              <a:gd name="adj1" fmla="val 17915086"/>
              <a:gd name="adj2" fmla="val 2495603"/>
            </a:avLst>
          </a:prstGeom>
          <a:ln>
            <a:solidFill>
              <a:schemeClr val="accent5"/>
            </a:solidFill>
            <a:headEnd type="diamond" w="med" len="med"/>
            <a:tailEnd type="diamond" w="med" len="med"/>
          </a:ln>
          <a:effec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87" name="Дуга 186"/>
          <p:cNvSpPr/>
          <p:nvPr/>
        </p:nvSpPr>
        <p:spPr>
          <a:xfrm flipH="1">
            <a:off x="5041430" y="967556"/>
            <a:ext cx="1426388" cy="720080"/>
          </a:xfrm>
          <a:prstGeom prst="arc">
            <a:avLst/>
          </a:prstGeom>
          <a:ln>
            <a:headEnd type="diamond" w="med" len="med"/>
            <a:tailEnd type="diamond" w="med" len="med"/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88" name="Дуга 187"/>
          <p:cNvSpPr/>
          <p:nvPr/>
        </p:nvSpPr>
        <p:spPr>
          <a:xfrm rot="5400000" flipV="1">
            <a:off x="2180964" y="3712842"/>
            <a:ext cx="851978" cy="1146282"/>
          </a:xfrm>
          <a:prstGeom prst="arc">
            <a:avLst>
              <a:gd name="adj1" fmla="val 17778982"/>
              <a:gd name="adj2" fmla="val 4822206"/>
            </a:avLst>
          </a:prstGeom>
          <a:ln>
            <a:solidFill>
              <a:schemeClr val="accent1"/>
            </a:solidFill>
            <a:headEnd type="diamond" w="med" len="med"/>
            <a:tailEnd type="diamond" w="med" len="med"/>
          </a:ln>
          <a:effec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63" name="Шестиугольник 62"/>
          <p:cNvSpPr/>
          <p:nvPr/>
        </p:nvSpPr>
        <p:spPr>
          <a:xfrm>
            <a:off x="2934188" y="2947584"/>
            <a:ext cx="1188000" cy="7200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rIns="0" anchor="t"/>
          <a:lstStyle/>
          <a:p>
            <a:pPr algn="ctr" defTabSz="400050">
              <a:spcBef>
                <a:spcPct val="0"/>
              </a:spcBef>
            </a:pPr>
            <a:r>
              <a:rPr lang="ru-RU" sz="900" dirty="0" smtClean="0">
                <a:solidFill>
                  <a:prstClr val="white"/>
                </a:solidFill>
              </a:rPr>
              <a:t>Энергетический</a:t>
            </a:r>
            <a:endParaRPr lang="ru-RU" sz="900" dirty="0">
              <a:solidFill>
                <a:prstClr val="white"/>
              </a:solidFill>
            </a:endParaRPr>
          </a:p>
        </p:txBody>
      </p:sp>
      <p:sp>
        <p:nvSpPr>
          <p:cNvPr id="64" name="Шестиугольник 165"/>
          <p:cNvSpPr/>
          <p:nvPr/>
        </p:nvSpPr>
        <p:spPr>
          <a:xfrm>
            <a:off x="2934188" y="3309998"/>
            <a:ext cx="1188000" cy="360000"/>
          </a:xfrm>
          <a:custGeom>
            <a:avLst/>
            <a:gdLst>
              <a:gd name="connsiteX0" fmla="*/ 0 w 1188000"/>
              <a:gd name="connsiteY0" fmla="*/ 360000 h 720000"/>
              <a:gd name="connsiteX1" fmla="*/ 180000 w 1188000"/>
              <a:gd name="connsiteY1" fmla="*/ 0 h 720000"/>
              <a:gd name="connsiteX2" fmla="*/ 1008000 w 1188000"/>
              <a:gd name="connsiteY2" fmla="*/ 0 h 720000"/>
              <a:gd name="connsiteX3" fmla="*/ 1188000 w 1188000"/>
              <a:gd name="connsiteY3" fmla="*/ 360000 h 720000"/>
              <a:gd name="connsiteX4" fmla="*/ 1008000 w 1188000"/>
              <a:gd name="connsiteY4" fmla="*/ 720000 h 720000"/>
              <a:gd name="connsiteX5" fmla="*/ 180000 w 1188000"/>
              <a:gd name="connsiteY5" fmla="*/ 720000 h 720000"/>
              <a:gd name="connsiteX6" fmla="*/ 0 w 1188000"/>
              <a:gd name="connsiteY6" fmla="*/ 360000 h 720000"/>
              <a:gd name="connsiteX0" fmla="*/ 0 w 1188000"/>
              <a:gd name="connsiteY0" fmla="*/ 360000 h 720000"/>
              <a:gd name="connsiteX1" fmla="*/ 1008000 w 1188000"/>
              <a:gd name="connsiteY1" fmla="*/ 0 h 720000"/>
              <a:gd name="connsiteX2" fmla="*/ 1188000 w 1188000"/>
              <a:gd name="connsiteY2" fmla="*/ 360000 h 720000"/>
              <a:gd name="connsiteX3" fmla="*/ 1008000 w 1188000"/>
              <a:gd name="connsiteY3" fmla="*/ 720000 h 720000"/>
              <a:gd name="connsiteX4" fmla="*/ 180000 w 1188000"/>
              <a:gd name="connsiteY4" fmla="*/ 720000 h 720000"/>
              <a:gd name="connsiteX5" fmla="*/ 0 w 1188000"/>
              <a:gd name="connsiteY5" fmla="*/ 360000 h 720000"/>
              <a:gd name="connsiteX0" fmla="*/ 0 w 1188000"/>
              <a:gd name="connsiteY0" fmla="*/ 0 h 360000"/>
              <a:gd name="connsiteX1" fmla="*/ 1188000 w 1188000"/>
              <a:gd name="connsiteY1" fmla="*/ 0 h 360000"/>
              <a:gd name="connsiteX2" fmla="*/ 1008000 w 1188000"/>
              <a:gd name="connsiteY2" fmla="*/ 360000 h 360000"/>
              <a:gd name="connsiteX3" fmla="*/ 180000 w 1188000"/>
              <a:gd name="connsiteY3" fmla="*/ 360000 h 360000"/>
              <a:gd name="connsiteX4" fmla="*/ 0 w 1188000"/>
              <a:gd name="connsiteY4" fmla="*/ 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8000" h="360000">
                <a:moveTo>
                  <a:pt x="0" y="0"/>
                </a:moveTo>
                <a:lnTo>
                  <a:pt x="1188000" y="0"/>
                </a:lnTo>
                <a:lnTo>
                  <a:pt x="1008000" y="360000"/>
                </a:lnTo>
                <a:lnTo>
                  <a:pt x="180000" y="36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tIns="0" rIns="0" bIns="0" anchor="ctr" anchorCtr="0"/>
          <a:lstStyle/>
          <a:p>
            <a:pPr algn="ctr" defTabSz="400050">
              <a:spcBef>
                <a:spcPct val="0"/>
              </a:spcBef>
            </a:pPr>
            <a:r>
              <a:rPr lang="ru-RU" sz="1000" dirty="0">
                <a:solidFill>
                  <a:prstClr val="white"/>
                </a:solidFill>
              </a:rPr>
              <a:t>Устойчивая </a:t>
            </a:r>
            <a:endParaRPr lang="ru-RU" sz="1000" dirty="0" smtClean="0">
              <a:solidFill>
                <a:prstClr val="white"/>
              </a:solidFill>
            </a:endParaRPr>
          </a:p>
          <a:p>
            <a:pPr algn="ctr" defTabSz="400050">
              <a:spcBef>
                <a:spcPct val="0"/>
              </a:spcBef>
            </a:pPr>
            <a:r>
              <a:rPr lang="ru-RU" sz="1000" dirty="0" smtClean="0">
                <a:solidFill>
                  <a:prstClr val="white"/>
                </a:solidFill>
              </a:rPr>
              <a:t>энергия</a:t>
            </a:r>
            <a:endParaRPr lang="ru-RU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11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Татарстанская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технологическая инициатива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36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385800" y="3982293"/>
            <a:ext cx="15120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200" dirty="0" smtClean="0">
                <a:solidFill>
                  <a:prstClr val="black"/>
                </a:solidFill>
              </a:rPr>
              <a:t>Умные </a:t>
            </a:r>
          </a:p>
          <a:p>
            <a:pPr lvl="0" algn="ctr"/>
            <a:r>
              <a:rPr lang="ru-RU" sz="1200" dirty="0" smtClean="0">
                <a:solidFill>
                  <a:prstClr val="black"/>
                </a:solidFill>
              </a:rPr>
              <a:t>материалы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1268" y="2357467"/>
            <a:ext cx="15120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200" dirty="0" smtClean="0">
                <a:solidFill>
                  <a:prstClr val="black"/>
                </a:solidFill>
              </a:rPr>
              <a:t>Умные машины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36717" y="2357467"/>
            <a:ext cx="11456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200" dirty="0" err="1" smtClean="0">
                <a:solidFill>
                  <a:prstClr val="black"/>
                </a:solidFill>
              </a:rPr>
              <a:t>Smaтt</a:t>
            </a:r>
            <a:r>
              <a:rPr lang="ru-RU" sz="1200" dirty="0" smtClean="0">
                <a:solidFill>
                  <a:prstClr val="black"/>
                </a:solidFill>
              </a:rPr>
              <a:t>-</a:t>
            </a:r>
          </a:p>
          <a:p>
            <a:pPr lvl="0" algn="ctr"/>
            <a:r>
              <a:rPr lang="ru-RU" sz="1200" dirty="0" smtClean="0">
                <a:solidFill>
                  <a:prstClr val="black"/>
                </a:solidFill>
              </a:rPr>
              <a:t>оборудование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37401" y="2357467"/>
            <a:ext cx="15120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0"/>
              </a:spcBef>
            </a:pPr>
            <a:r>
              <a:rPr lang="ru-RU" sz="1200" dirty="0" smtClean="0">
                <a:solidFill>
                  <a:prstClr val="black"/>
                </a:solidFill>
              </a:rPr>
              <a:t>Умные </a:t>
            </a:r>
          </a:p>
          <a:p>
            <a:pPr lvl="0" algn="ctr">
              <a:spcBef>
                <a:spcPts val="0"/>
              </a:spcBef>
            </a:pPr>
            <a:r>
              <a:rPr lang="ru-RU" sz="1200" dirty="0" smtClean="0">
                <a:solidFill>
                  <a:prstClr val="black"/>
                </a:solidFill>
              </a:rPr>
              <a:t>информационные </a:t>
            </a:r>
          </a:p>
          <a:p>
            <a:pPr lvl="0" algn="ctr">
              <a:spcBef>
                <a:spcPts val="0"/>
              </a:spcBef>
            </a:pPr>
            <a:r>
              <a:rPr lang="ru-RU" sz="1200" dirty="0" smtClean="0">
                <a:solidFill>
                  <a:prstClr val="black"/>
                </a:solidFill>
              </a:rPr>
              <a:t>технологии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897317" y="3976416"/>
            <a:ext cx="10567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200" dirty="0" err="1" smtClean="0">
                <a:solidFill>
                  <a:prstClr val="black"/>
                </a:solidFill>
              </a:rPr>
              <a:t>Smaтt</a:t>
            </a:r>
            <a:r>
              <a:rPr lang="ru-RU" sz="1200" dirty="0" smtClean="0">
                <a:solidFill>
                  <a:prstClr val="black"/>
                </a:solidFill>
              </a:rPr>
              <a:t>-</a:t>
            </a:r>
          </a:p>
          <a:p>
            <a:pPr lvl="0" algn="ctr"/>
            <a:r>
              <a:rPr lang="ru-RU" sz="1200" dirty="0" smtClean="0">
                <a:solidFill>
                  <a:prstClr val="black"/>
                </a:solidFill>
              </a:rPr>
              <a:t>образование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53534" y="3954313"/>
            <a:ext cx="151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1200" dirty="0" smtClean="0">
                <a:solidFill>
                  <a:prstClr val="black"/>
                </a:solidFill>
              </a:rPr>
              <a:t>Умная инфраструктура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385800" y="2357467"/>
            <a:ext cx="15120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200" dirty="0" smtClean="0">
                <a:solidFill>
                  <a:prstClr val="black"/>
                </a:solidFill>
              </a:rPr>
              <a:t>Экопитание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669667" y="2357467"/>
            <a:ext cx="15120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>
                <a:solidFill>
                  <a:prstClr val="black"/>
                </a:solidFill>
              </a:rPr>
              <a:t>Биосистемы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37401" y="3972141"/>
            <a:ext cx="15120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200" dirty="0">
                <a:solidFill>
                  <a:prstClr val="black"/>
                </a:solidFill>
              </a:rPr>
              <a:t>Устойчивая </a:t>
            </a:r>
            <a:endParaRPr lang="ru-RU" sz="1200" dirty="0" smtClean="0">
              <a:solidFill>
                <a:prstClr val="black"/>
              </a:solidFill>
            </a:endParaRPr>
          </a:p>
          <a:p>
            <a:pPr lvl="0" algn="ctr"/>
            <a:r>
              <a:rPr lang="ru-RU" sz="1200" dirty="0" smtClean="0">
                <a:solidFill>
                  <a:prstClr val="black"/>
                </a:solidFill>
              </a:rPr>
              <a:t>энергия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21268" y="3972142"/>
            <a:ext cx="151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1200" dirty="0" smtClean="0">
                <a:solidFill>
                  <a:prstClr val="black"/>
                </a:solidFill>
              </a:rPr>
              <a:t>Здоровый </a:t>
            </a:r>
          </a:p>
          <a:p>
            <a:pPr lvl="0" algn="ctr"/>
            <a:r>
              <a:rPr lang="ru-RU" sz="1200" dirty="0" smtClean="0">
                <a:solidFill>
                  <a:prstClr val="black"/>
                </a:solidFill>
              </a:rPr>
              <a:t>образ жизни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827268" y="1402217"/>
            <a:ext cx="900000" cy="900000"/>
          </a:xfrm>
          <a:prstGeom prst="ellipse">
            <a:avLst/>
          </a:prstGeom>
          <a:blipFill dpi="0" rotWithShape="1">
            <a:blip r:embed="rId2"/>
            <a:srcRect/>
            <a:tile tx="0" ty="0" sx="40000" sy="40000" flip="none" algn="tl"/>
          </a:blip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2543401" y="1402217"/>
            <a:ext cx="900000" cy="900000"/>
          </a:xfrm>
          <a:prstGeom prst="ellipse">
            <a:avLst/>
          </a:prstGeom>
          <a:blipFill dpi="0" rotWithShape="1">
            <a:blip r:embed="rId3"/>
            <a:srcRect/>
            <a:tile tx="0" ty="0" sx="30000" sy="30000" flip="none" algn="tr"/>
          </a:blip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4259534" y="1402217"/>
            <a:ext cx="900000" cy="900000"/>
          </a:xfrm>
          <a:prstGeom prst="ellipse">
            <a:avLst/>
          </a:prstGeom>
          <a:blipFill dpi="0" rotWithShape="1">
            <a:blip r:embed="rId4"/>
            <a:srcRect/>
            <a:tile tx="0" ty="0" sx="35000" sy="36000" flip="none" algn="tl"/>
          </a:blip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5975667" y="1402217"/>
            <a:ext cx="900000" cy="900000"/>
          </a:xfrm>
          <a:prstGeom prst="ellipse">
            <a:avLst/>
          </a:prstGeom>
          <a:blipFill dpi="0" rotWithShape="1">
            <a:blip r:embed="rId5"/>
            <a:srcRect/>
            <a:tile tx="0" ty="0" sx="40000" sy="40000" flip="none" algn="ctr"/>
          </a:blip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7691800" y="1402217"/>
            <a:ext cx="900000" cy="900000"/>
          </a:xfrm>
          <a:prstGeom prst="ellipse">
            <a:avLst/>
          </a:prstGeom>
          <a:blipFill dpi="0" rotWithShape="1">
            <a:blip r:embed="rId6"/>
            <a:srcRect/>
            <a:tile tx="0" ty="0" sx="40000" sy="40000" flip="none" algn="ctr"/>
          </a:blip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827268" y="3054313"/>
            <a:ext cx="900000" cy="900000"/>
          </a:xfrm>
          <a:prstGeom prst="ellipse">
            <a:avLst/>
          </a:prstGeom>
          <a:blipFill dpi="0" rotWithShape="1">
            <a:blip r:embed="rId7"/>
            <a:srcRect/>
            <a:tile tx="0" ty="0" sx="35000" sy="35000" flip="none" algn="tr"/>
          </a:blip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2543401" y="3054313"/>
            <a:ext cx="900000" cy="900000"/>
          </a:xfrm>
          <a:prstGeom prst="ellipse">
            <a:avLst/>
          </a:prstGeom>
          <a:blipFill dpi="0" rotWithShape="1">
            <a:blip r:embed="rId8"/>
            <a:srcRect/>
            <a:tile tx="0" ty="0" sx="35000" sy="35000" flip="none" algn="tr"/>
          </a:blip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4259534" y="3054313"/>
            <a:ext cx="900000" cy="900000"/>
          </a:xfrm>
          <a:prstGeom prst="ellipse">
            <a:avLst/>
          </a:prstGeom>
          <a:blipFill dpi="0" rotWithShape="1">
            <a:blip r:embed="rId9"/>
            <a:srcRect/>
            <a:tile tx="0" ty="0" sx="35000" sy="35000" flip="none" algn="tl"/>
          </a:blip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5975667" y="3054313"/>
            <a:ext cx="900000" cy="900000"/>
          </a:xfrm>
          <a:prstGeom prst="ellipse">
            <a:avLst/>
          </a:prstGeom>
          <a:blipFill dpi="0" rotWithShape="1">
            <a:blip r:embed="rId10"/>
            <a:srcRect/>
            <a:tile tx="0" ty="0" sx="35000" sy="35000" flip="none" algn="ctr"/>
          </a:blip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7691800" y="3054313"/>
            <a:ext cx="900000" cy="900000"/>
          </a:xfrm>
          <a:prstGeom prst="ellipse">
            <a:avLst/>
          </a:prstGeom>
          <a:blipFill dpi="0" rotWithShape="1">
            <a:blip r:embed="rId11"/>
            <a:srcRect/>
            <a:tile tx="0" ty="0" sx="35000" sy="35000" flip="none" algn="br"/>
          </a:blip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69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7888"/>
            <a:ext cx="7643192" cy="857250"/>
          </a:xfrm>
        </p:spPr>
        <p:txBody>
          <a:bodyPr>
            <a:normAutofit fontScale="90000"/>
          </a:bodyPr>
          <a:lstStyle/>
          <a:p>
            <a:r>
              <a:rPr lang="ru-RU" dirty="0"/>
              <a:t>10 флагманских проектов Стратегии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 bwMode="auto">
          <a:xfrm>
            <a:off x="251520" y="987574"/>
            <a:ext cx="2137869" cy="726972"/>
          </a:xfrm>
          <a:prstGeom prst="flowChartAlternateProcess">
            <a:avLst/>
          </a:prstGeom>
          <a:blipFill>
            <a:blip r:embed="rId2">
              <a:duotone>
                <a:srgbClr val="C0B399">
                  <a:shade val="45000"/>
                  <a:satMod val="135000"/>
                </a:srgbClr>
                <a:prstClr val="white"/>
              </a:duotone>
            </a:blip>
            <a:tile tx="0" ty="0" sx="100000" sy="100000" flip="none" algn="tl"/>
          </a:blipFill>
          <a:ln w="28575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lvl="1" algn="ctr" defTabSz="622300" fontAlgn="base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itchFamily="2" charset="2"/>
              <a:buNone/>
              <a:defRPr/>
            </a:pPr>
            <a:endParaRPr lang="ru-RU" sz="1400" kern="0" dirty="0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4200" y="1014044"/>
            <a:ext cx="2130820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 defTabSz="622300" fontAlgn="base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lang="ru-RU" sz="1400" kern="0" dirty="0">
                <a:solidFill>
                  <a:prstClr val="black"/>
                </a:solidFill>
                <a:latin typeface="Arial"/>
              </a:rPr>
              <a:t>Татарстан – </a:t>
            </a:r>
            <a:r>
              <a:rPr lang="ru-RU" sz="1400" kern="0" dirty="0" smtClean="0">
                <a:solidFill>
                  <a:prstClr val="black"/>
                </a:solidFill>
                <a:latin typeface="Arial"/>
              </a:rPr>
              <a:t>центр притяжения </a:t>
            </a:r>
            <a:r>
              <a:rPr lang="ru-RU" sz="1400" kern="0" dirty="0">
                <a:solidFill>
                  <a:prstClr val="black"/>
                </a:solidFill>
                <a:latin typeface="Arial"/>
              </a:rPr>
              <a:t>населения в Приволжье</a:t>
            </a:r>
          </a:p>
        </p:txBody>
      </p:sp>
      <p:sp>
        <p:nvSpPr>
          <p:cNvPr id="9" name="Блок-схема: альтернативный процесс 8"/>
          <p:cNvSpPr/>
          <p:nvPr/>
        </p:nvSpPr>
        <p:spPr bwMode="auto">
          <a:xfrm>
            <a:off x="3507255" y="899441"/>
            <a:ext cx="2137869" cy="889760"/>
          </a:xfrm>
          <a:prstGeom prst="flowChartAlternateProcess">
            <a:avLst/>
          </a:prstGeom>
          <a:blipFill>
            <a:blip r:embed="rId2">
              <a:duotone>
                <a:srgbClr val="EF3F3E">
                  <a:shade val="45000"/>
                  <a:satMod val="135000"/>
                </a:srgbClr>
                <a:prstClr val="white"/>
              </a:duotone>
            </a:blip>
            <a:tile tx="0" ty="0" sx="100000" sy="100000" flip="none" algn="tl"/>
          </a:blipFill>
          <a:ln w="28575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lvl="1" algn="ctr" defTabSz="622300" fontAlgn="base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itchFamily="2" charset="2"/>
              <a:buNone/>
              <a:defRPr/>
            </a:pPr>
            <a:endParaRPr lang="ru-RU" sz="1400" kern="0" dirty="0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46469" y="944961"/>
            <a:ext cx="213082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 defTabSz="622300" fontAlgn="base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lang="ru-RU" sz="1400" kern="0" dirty="0">
                <a:solidFill>
                  <a:prstClr val="black"/>
                </a:solidFill>
                <a:latin typeface="Arial"/>
              </a:rPr>
              <a:t>Обучающийся регион: новой экономике – новые профессии и навыки</a:t>
            </a:r>
          </a:p>
        </p:txBody>
      </p:sp>
      <p:sp>
        <p:nvSpPr>
          <p:cNvPr id="11" name="Блок-схема: альтернативный процесс 10"/>
          <p:cNvSpPr/>
          <p:nvPr/>
        </p:nvSpPr>
        <p:spPr bwMode="auto">
          <a:xfrm>
            <a:off x="6797199" y="980157"/>
            <a:ext cx="2137869" cy="889760"/>
          </a:xfrm>
          <a:prstGeom prst="flowChartAlternateProcess">
            <a:avLst/>
          </a:prstGeom>
          <a:blipFill>
            <a:blip r:embed="rId2">
              <a:duotone>
                <a:srgbClr val="069EDB">
                  <a:shade val="45000"/>
                  <a:satMod val="135000"/>
                </a:srgbClr>
                <a:prstClr val="white"/>
              </a:duotone>
            </a:blip>
            <a:tile tx="0" ty="0" sx="100000" sy="100000" flip="none" algn="tl"/>
          </a:blipFill>
          <a:ln w="28575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lvl="1" algn="ctr" defTabSz="622300" fontAlgn="base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itchFamily="2" charset="2"/>
              <a:buNone/>
              <a:defRPr/>
            </a:pPr>
            <a:endParaRPr lang="ru-RU" sz="1400" kern="0" dirty="0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2" name="Блок-схема: альтернативный процесс 11"/>
          <p:cNvSpPr/>
          <p:nvPr/>
        </p:nvSpPr>
        <p:spPr bwMode="auto">
          <a:xfrm>
            <a:off x="6804248" y="2467540"/>
            <a:ext cx="2137869" cy="726972"/>
          </a:xfrm>
          <a:prstGeom prst="flowChartAlternateProcess">
            <a:avLst/>
          </a:prstGeom>
          <a:blipFill>
            <a:blip r:embed="rId2">
              <a:duotone>
                <a:srgbClr val="92278F">
                  <a:shade val="45000"/>
                  <a:satMod val="135000"/>
                </a:srgbClr>
                <a:prstClr val="white"/>
              </a:duotone>
            </a:blip>
            <a:tile tx="0" ty="0" sx="100000" sy="100000" flip="none" algn="tl"/>
          </a:blipFill>
          <a:ln w="28575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lvl="1" algn="ctr" defTabSz="622300" fontAlgn="base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itchFamily="2" charset="2"/>
              <a:buNone/>
              <a:defRPr/>
            </a:pPr>
            <a:endParaRPr lang="ru-RU" sz="1400" kern="0" dirty="0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3" name="Блок-схема: альтернативный процесс 12"/>
          <p:cNvSpPr/>
          <p:nvPr/>
        </p:nvSpPr>
        <p:spPr bwMode="auto">
          <a:xfrm>
            <a:off x="4155722" y="3211957"/>
            <a:ext cx="2137869" cy="726972"/>
          </a:xfrm>
          <a:prstGeom prst="flowChartAlternateProcess">
            <a:avLst/>
          </a:prstGeom>
          <a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tile tx="0" ty="0" sx="100000" sy="100000" flip="none" algn="tl"/>
          </a:blipFill>
          <a:ln w="28575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lvl="1" algn="ctr" defTabSz="622300" fontAlgn="base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itchFamily="2" charset="2"/>
              <a:buNone/>
              <a:defRPr/>
            </a:pPr>
            <a:endParaRPr lang="ru-RU" sz="1400" kern="0" dirty="0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4" name="Блок-схема: альтернативный процесс 13"/>
          <p:cNvSpPr/>
          <p:nvPr/>
        </p:nvSpPr>
        <p:spPr bwMode="auto">
          <a:xfrm>
            <a:off x="3779912" y="2131767"/>
            <a:ext cx="2137869" cy="726972"/>
          </a:xfrm>
          <a:prstGeom prst="flowChartAlternateProcess">
            <a:avLst/>
          </a:prstGeom>
          <a:blipFill>
            <a:blip r:embed="rId2">
              <a:grayscl/>
            </a:blip>
            <a:tile tx="0" ty="0" sx="100000" sy="100000" flip="none" algn="tl"/>
          </a:blipFill>
          <a:ln w="28575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lvl="1" algn="ctr" defTabSz="622300" fontAlgn="base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itchFamily="2" charset="2"/>
              <a:buNone/>
              <a:defRPr/>
            </a:pPr>
            <a:endParaRPr lang="ru-RU" sz="1400" kern="0" dirty="0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86961" y="2255187"/>
            <a:ext cx="213082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 defTabSz="622300" fontAlgn="base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lang="ru-RU" sz="1400" kern="0" dirty="0">
                <a:solidFill>
                  <a:prstClr val="black"/>
                </a:solidFill>
                <a:latin typeface="Arial"/>
              </a:rPr>
              <a:t>Креативные индустрии Татарстана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85457" y="3381020"/>
            <a:ext cx="213082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 defTabSz="622300" fontAlgn="base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lang="ru-RU" sz="1400" kern="0" dirty="0">
                <a:solidFill>
                  <a:prstClr val="black"/>
                </a:solidFill>
                <a:latin typeface="Arial"/>
              </a:rPr>
              <a:t>Активное долголетие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04248" y="2590960"/>
            <a:ext cx="213082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 defTabSz="622300" fontAlgn="base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lang="ru-RU" sz="1400" kern="0" dirty="0">
                <a:solidFill>
                  <a:prstClr val="black"/>
                </a:solidFill>
                <a:latin typeface="Arial"/>
              </a:rPr>
              <a:t>Эко-зона «Волжско-Камский поток</a:t>
            </a:r>
          </a:p>
        </p:txBody>
      </p:sp>
      <p:sp>
        <p:nvSpPr>
          <p:cNvPr id="18" name="Блок-схема: альтернативный процесс 17"/>
          <p:cNvSpPr/>
          <p:nvPr/>
        </p:nvSpPr>
        <p:spPr bwMode="auto">
          <a:xfrm>
            <a:off x="6516216" y="4040069"/>
            <a:ext cx="2137869" cy="726972"/>
          </a:xfrm>
          <a:prstGeom prst="flowChartAlternateProcess">
            <a:avLst/>
          </a:prstGeom>
          <a:blipFill>
            <a:blip r:embed="rId2">
              <a:duotone>
                <a:srgbClr val="EEECE1">
                  <a:shade val="45000"/>
                  <a:satMod val="135000"/>
                </a:srgbClr>
                <a:prstClr val="white"/>
              </a:duotone>
            </a:blip>
            <a:tile tx="0" ty="0" sx="100000" sy="100000" flip="none" algn="tl"/>
          </a:blipFill>
          <a:ln w="28575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lvl="1" algn="ctr" defTabSz="622300" fontAlgn="base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itchFamily="2" charset="2"/>
              <a:buNone/>
              <a:defRPr/>
            </a:pPr>
            <a:endParaRPr lang="ru-RU" sz="1400" kern="0" dirty="0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9" name="Блок-схема: альтернативный процесс 18"/>
          <p:cNvSpPr/>
          <p:nvPr/>
        </p:nvSpPr>
        <p:spPr bwMode="auto">
          <a:xfrm>
            <a:off x="2555776" y="4111687"/>
            <a:ext cx="2137869" cy="726972"/>
          </a:xfrm>
          <a:prstGeom prst="flowChartAlternateProcess">
            <a:avLst/>
          </a:prstGeom>
          <a:blipFill>
            <a:blip r:embed="rId2">
              <a:duotone>
                <a:prstClr val="black"/>
                <a:srgbClr val="1F497D">
                  <a:tint val="45000"/>
                  <a:satMod val="400000"/>
                </a:srgbClr>
              </a:duotone>
            </a:blip>
            <a:tile tx="0" ty="0" sx="100000" sy="100000" flip="none" algn="tl"/>
          </a:blipFill>
          <a:ln w="28575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lvl="1" algn="ctr" defTabSz="622300" fontAlgn="base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itchFamily="2" charset="2"/>
              <a:buNone/>
              <a:defRPr/>
            </a:pPr>
            <a:endParaRPr lang="ru-RU" sz="1400" kern="0" dirty="0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0" name="Блок-схема: альтернативный процесс 19"/>
          <p:cNvSpPr/>
          <p:nvPr/>
        </p:nvSpPr>
        <p:spPr bwMode="auto">
          <a:xfrm>
            <a:off x="1043608" y="2192760"/>
            <a:ext cx="2137869" cy="726972"/>
          </a:xfrm>
          <a:prstGeom prst="flowChartAlternateProcess">
            <a:avLst/>
          </a:prstGeom>
          <a:blipFill>
            <a:blip r:embed="rId2">
              <a:duotone>
                <a:prstClr val="black"/>
                <a:srgbClr val="92278F">
                  <a:tint val="45000"/>
                  <a:satMod val="400000"/>
                </a:srgbClr>
              </a:duotone>
            </a:blip>
            <a:tile tx="0" ty="0" sx="100000" sy="100000" flip="none" algn="tl"/>
          </a:blipFill>
          <a:ln w="28575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lvl="1" algn="ctr" defTabSz="622300" fontAlgn="base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itchFamily="2" charset="2"/>
              <a:buNone/>
              <a:defRPr/>
            </a:pPr>
            <a:endParaRPr lang="ru-RU" sz="1400" kern="0" dirty="0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1" name="Блок-схема: альтернативный процесс 20"/>
          <p:cNvSpPr/>
          <p:nvPr/>
        </p:nvSpPr>
        <p:spPr bwMode="auto">
          <a:xfrm>
            <a:off x="107504" y="3469498"/>
            <a:ext cx="2137869" cy="726972"/>
          </a:xfrm>
          <a:prstGeom prst="flowChartAlternateProcess">
            <a:avLst/>
          </a:prstGeom>
          <a:blipFill>
            <a:blip r:embed="rId2">
              <a:duotone>
                <a:srgbClr val="008F4C">
                  <a:shade val="45000"/>
                  <a:satMod val="135000"/>
                </a:srgbClr>
                <a:prstClr val="white"/>
              </a:duotone>
            </a:blip>
            <a:tile tx="0" ty="0" sx="100000" sy="100000" flip="none" algn="tl"/>
          </a:blipFill>
          <a:ln w="28575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lvl="1" algn="ctr" defTabSz="622300" fontAlgn="base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itchFamily="2" charset="2"/>
              <a:buNone/>
              <a:defRPr/>
            </a:pPr>
            <a:endParaRPr lang="ru-RU" sz="1400" kern="0" dirty="0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1028" y="3652697"/>
            <a:ext cx="213082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 defTabSz="622300" fontAlgn="base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lang="ru-RU" sz="1400" kern="0" dirty="0">
                <a:solidFill>
                  <a:prstClr val="black"/>
                </a:solidFill>
                <a:latin typeface="Arial"/>
              </a:rPr>
              <a:t>Чистый путь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50657" y="2245701"/>
            <a:ext cx="2130820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 defTabSz="622300" fontAlgn="base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lang="ru-RU" sz="1400" kern="0" dirty="0">
                <a:solidFill>
                  <a:prstClr val="black"/>
                </a:solidFill>
                <a:latin typeface="Arial"/>
              </a:rPr>
              <a:t>Татарстанская технологическая инициатива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84525" y="4164628"/>
            <a:ext cx="2130820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 defTabSz="622300" fontAlgn="base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lang="ru-RU" sz="1400" kern="0" dirty="0">
                <a:solidFill>
                  <a:prstClr val="black"/>
                </a:solidFill>
                <a:latin typeface="Arial"/>
              </a:rPr>
              <a:t>Иннополис – город высоких технологий и инноваций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16216" y="4058139"/>
            <a:ext cx="2130820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 defTabSz="622300" fontAlgn="base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lang="ru-RU" sz="1400" kern="0" dirty="0">
                <a:solidFill>
                  <a:prstClr val="black"/>
                </a:solidFill>
                <a:latin typeface="Arial"/>
              </a:rPr>
              <a:t>Социальная поддержка инноваторов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658592" y="987010"/>
            <a:ext cx="2283525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 defTabSz="622300" fontAlgn="base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lang="ru-RU" sz="1400" kern="0" dirty="0">
                <a:solidFill>
                  <a:prstClr val="black"/>
                </a:solidFill>
                <a:latin typeface="Arial"/>
              </a:rPr>
              <a:t>Партнерство для повышения конкурентоспособности высшей школы</a:t>
            </a:r>
          </a:p>
        </p:txBody>
      </p:sp>
    </p:spTree>
    <p:extLst>
      <p:ext uri="{BB962C8B-B14F-4D97-AF65-F5344CB8AC3E}">
        <p14:creationId xmlns:p14="http://schemas.microsoft.com/office/powerpoint/2010/main" val="36374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92546"/>
            <a:ext cx="7643192" cy="857250"/>
          </a:xfrm>
        </p:spPr>
        <p:txBody>
          <a:bodyPr/>
          <a:lstStyle/>
          <a:p>
            <a:r>
              <a:rPr lang="ru-RU" dirty="0" err="1" smtClean="0"/>
              <a:t>Иннополис</a:t>
            </a:r>
            <a:r>
              <a:rPr lang="ru-RU" dirty="0" smtClean="0"/>
              <a:t> 2030 года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38</a:t>
            </a:fld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79838"/>
            <a:ext cx="36000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20" y="2883984"/>
            <a:ext cx="1764000" cy="11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352" y="2847128"/>
            <a:ext cx="1764000" cy="11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4136252" y="1051460"/>
            <a:ext cx="5197901" cy="584775"/>
            <a:chOff x="3923928" y="1703135"/>
            <a:chExt cx="5197901" cy="779700"/>
          </a:xfrm>
        </p:grpSpPr>
        <p:sp>
          <p:nvSpPr>
            <p:cNvPr id="9" name="TextBox 8"/>
            <p:cNvSpPr txBox="1"/>
            <p:nvPr/>
          </p:nvSpPr>
          <p:spPr>
            <a:xfrm>
              <a:off x="6061829" y="1846756"/>
              <a:ext cx="30600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prstClr val="black"/>
                  </a:solidFill>
                  <a:latin typeface="Arial"/>
                </a:rPr>
                <a:t>жителей</a:t>
              </a:r>
              <a:endParaRPr lang="ru-RU" b="1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923928" y="1703135"/>
              <a:ext cx="1296144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3200" b="1" dirty="0" smtClean="0">
                  <a:solidFill>
                    <a:srgbClr val="339966"/>
                  </a:solidFill>
                  <a:latin typeface="Arial"/>
                </a:rPr>
                <a:t>15</a:t>
              </a:r>
              <a:r>
                <a:rPr lang="en-US" sz="3200" b="1" dirty="0">
                  <a:solidFill>
                    <a:srgbClr val="339966"/>
                  </a:solidFill>
                  <a:latin typeface="Arial"/>
                </a:rPr>
                <a:t>0</a:t>
              </a:r>
              <a:endParaRPr lang="ru-RU" sz="3200" b="1" dirty="0">
                <a:solidFill>
                  <a:srgbClr val="339966"/>
                </a:solidFill>
                <a:latin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21168" y="1805727"/>
              <a:ext cx="93610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</a:rPr>
                <a:t>т</a:t>
              </a:r>
              <a:r>
                <a:rPr lang="ru-RU" sz="12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</a:rPr>
                <a:t>ыс.</a:t>
              </a:r>
            </a:p>
            <a:p>
              <a:r>
                <a:rPr lang="ru-RU" sz="12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</a:rPr>
                <a:t>человек</a:t>
              </a:r>
              <a:endParaRPr lang="ru-RU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3995936" y="1686332"/>
            <a:ext cx="5197900" cy="584775"/>
            <a:chOff x="3923928" y="2397199"/>
            <a:chExt cx="5197900" cy="779700"/>
          </a:xfrm>
        </p:grpSpPr>
        <p:sp>
          <p:nvSpPr>
            <p:cNvPr id="13" name="TextBox 12"/>
            <p:cNvSpPr txBox="1"/>
            <p:nvPr/>
          </p:nvSpPr>
          <p:spPr>
            <a:xfrm>
              <a:off x="6144283" y="2540820"/>
              <a:ext cx="297754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prstClr val="black"/>
                  </a:solidFill>
                  <a:latin typeface="Arial"/>
                </a:rPr>
                <a:t>специалистов</a:t>
              </a:r>
              <a:endParaRPr lang="ru-RU" b="1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923928" y="2397199"/>
              <a:ext cx="1296144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3200" b="1" dirty="0" smtClean="0">
                  <a:solidFill>
                    <a:srgbClr val="339966"/>
                  </a:solidFill>
                  <a:latin typeface="Arial"/>
                </a:rPr>
                <a:t>60</a:t>
              </a:r>
              <a:endParaRPr lang="ru-RU" sz="3200" b="1" dirty="0">
                <a:solidFill>
                  <a:srgbClr val="339966"/>
                </a:solidFill>
                <a:latin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121168" y="2499791"/>
              <a:ext cx="93610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</a:rPr>
                <a:t>т</a:t>
              </a:r>
              <a:r>
                <a:rPr lang="ru-RU" sz="12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</a:rPr>
                <a:t>ыс.</a:t>
              </a:r>
            </a:p>
            <a:p>
              <a:r>
                <a:rPr lang="ru-RU" sz="12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</a:rPr>
                <a:t>человек</a:t>
              </a:r>
              <a:endParaRPr lang="ru-RU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3851920" y="2335014"/>
            <a:ext cx="5557940" cy="646331"/>
            <a:chOff x="3491880" y="3091262"/>
            <a:chExt cx="5629948" cy="861773"/>
          </a:xfrm>
        </p:grpSpPr>
        <p:sp>
          <p:nvSpPr>
            <p:cNvPr id="17" name="TextBox 16"/>
            <p:cNvSpPr txBox="1"/>
            <p:nvPr/>
          </p:nvSpPr>
          <p:spPr>
            <a:xfrm>
              <a:off x="5886885" y="3091262"/>
              <a:ext cx="3234943" cy="86177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b="1" dirty="0" smtClean="0">
                  <a:solidFill>
                    <a:prstClr val="black"/>
                  </a:solidFill>
                  <a:latin typeface="Arial"/>
                </a:rPr>
                <a:t>Особая экономическая зона</a:t>
              </a:r>
              <a:endParaRPr lang="ru-RU" b="1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491880" y="3132297"/>
              <a:ext cx="1944216" cy="779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3200" b="1" dirty="0" smtClean="0">
                  <a:solidFill>
                    <a:srgbClr val="339966"/>
                  </a:solidFill>
                  <a:latin typeface="Arial"/>
                </a:rPr>
                <a:t>294</a:t>
              </a:r>
              <a:r>
                <a:rPr lang="ru-RU" sz="3200" b="1" dirty="0" smtClean="0">
                  <a:solidFill>
                    <a:srgbClr val="008F4C"/>
                  </a:solidFill>
                  <a:latin typeface="Arial"/>
                </a:rPr>
                <a:t> </a:t>
              </a:r>
              <a:r>
                <a:rPr lang="ru-RU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</a:rPr>
                <a:t>га</a:t>
              </a: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3995937" y="2977507"/>
            <a:ext cx="5557941" cy="584775"/>
            <a:chOff x="3707904" y="3867402"/>
            <a:chExt cx="5413925" cy="779700"/>
          </a:xfrm>
        </p:grpSpPr>
        <p:sp>
          <p:nvSpPr>
            <p:cNvPr id="20" name="TextBox 19"/>
            <p:cNvSpPr txBox="1"/>
            <p:nvPr/>
          </p:nvSpPr>
          <p:spPr>
            <a:xfrm>
              <a:off x="5870727" y="4011023"/>
              <a:ext cx="325110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prstClr val="black"/>
                  </a:solidFill>
                  <a:latin typeface="Arial"/>
                </a:rPr>
                <a:t>т</a:t>
              </a:r>
              <a:r>
                <a:rPr lang="ru-RU" b="1" dirty="0" smtClean="0">
                  <a:solidFill>
                    <a:prstClr val="black"/>
                  </a:solidFill>
                  <a:latin typeface="Arial"/>
                </a:rPr>
                <a:t>ехнопарки</a:t>
              </a:r>
              <a:endParaRPr lang="ru-RU" b="1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707904" y="3867402"/>
              <a:ext cx="1440160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3200" b="1" dirty="0" smtClean="0">
                  <a:solidFill>
                    <a:srgbClr val="339966"/>
                  </a:solidFill>
                  <a:latin typeface="Arial"/>
                </a:rPr>
                <a:t>1</a:t>
              </a:r>
              <a:r>
                <a:rPr lang="en-US" sz="3200" b="1" dirty="0" smtClean="0">
                  <a:solidFill>
                    <a:srgbClr val="339966"/>
                  </a:solidFill>
                  <a:latin typeface="Arial"/>
                </a:rPr>
                <a:t>30</a:t>
              </a:r>
              <a:endParaRPr lang="ru-RU" sz="3200" b="1" dirty="0">
                <a:solidFill>
                  <a:srgbClr val="339966"/>
                </a:solidFill>
                <a:latin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005598" y="3956002"/>
              <a:ext cx="9630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</a:rPr>
                <a:t>тыс.</a:t>
              </a:r>
            </a:p>
            <a:p>
              <a:r>
                <a:rPr lang="ru-RU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</a:rPr>
                <a:t>к</a:t>
              </a:r>
              <a:r>
                <a:rPr lang="ru-RU" sz="12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</a:rPr>
                <a:t>в. метров</a:t>
              </a:r>
              <a:endParaRPr lang="ru-RU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3995936" y="3676738"/>
            <a:ext cx="5319144" cy="584775"/>
            <a:chOff x="3923928" y="4561466"/>
            <a:chExt cx="5175128" cy="779700"/>
          </a:xfrm>
        </p:grpSpPr>
        <p:sp>
          <p:nvSpPr>
            <p:cNvPr id="24" name="TextBox 23"/>
            <p:cNvSpPr txBox="1"/>
            <p:nvPr/>
          </p:nvSpPr>
          <p:spPr>
            <a:xfrm>
              <a:off x="6144062" y="4705087"/>
              <a:ext cx="295499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prstClr val="black"/>
                  </a:solidFill>
                  <a:latin typeface="Arial"/>
                </a:rPr>
                <a:t>ИТ-Университет</a:t>
              </a:r>
              <a:endParaRPr lang="ru-RU" b="1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923928" y="4561466"/>
              <a:ext cx="1296144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3200" b="1" dirty="0" smtClean="0">
                  <a:solidFill>
                    <a:srgbClr val="339966"/>
                  </a:solidFill>
                  <a:latin typeface="Arial"/>
                </a:rPr>
                <a:t>75</a:t>
              </a:r>
              <a:endParaRPr lang="ru-RU" sz="3200" b="1" dirty="0">
                <a:solidFill>
                  <a:srgbClr val="339966"/>
                </a:solidFill>
                <a:latin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121168" y="4664058"/>
              <a:ext cx="9630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</a:rPr>
                <a:t>тыс.</a:t>
              </a:r>
            </a:p>
            <a:p>
              <a:r>
                <a:rPr lang="ru-RU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</a:rPr>
                <a:t>к</a:t>
              </a:r>
              <a:r>
                <a:rPr lang="ru-RU" sz="12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</a:rPr>
                <a:t>в. метров</a:t>
              </a:r>
              <a:endParaRPr lang="ru-RU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196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7643192" cy="85725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Особая экономическая зона «</a:t>
            </a:r>
            <a:r>
              <a:rPr lang="ru-RU" dirty="0" err="1" smtClean="0"/>
              <a:t>Алабуга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39</a:t>
            </a:fld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642" y="915566"/>
            <a:ext cx="6295975" cy="1543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785354"/>
              </p:ext>
            </p:extLst>
          </p:nvPr>
        </p:nvGraphicFramePr>
        <p:xfrm>
          <a:off x="395536" y="2625756"/>
          <a:ext cx="3960440" cy="2194560"/>
        </p:xfrm>
        <a:graphic>
          <a:graphicData uri="http://schemas.openxmlformats.org/drawingml/2006/table">
            <a:tbl>
              <a:tblPr firstRow="1" bandRow="1"/>
              <a:tblGrid>
                <a:gridCol w="2304256"/>
                <a:gridCol w="1656184"/>
              </a:tblGrid>
              <a:tr h="5486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r"/>
                      <a:r>
                        <a:rPr lang="en-US" sz="2100" b="1" dirty="0" smtClean="0">
                          <a:solidFill>
                            <a:srgbClr val="339966"/>
                          </a:solidFill>
                        </a:rPr>
                        <a:t>53</a:t>
                      </a:r>
                      <a:endParaRPr lang="ru-RU" sz="2100" b="1" dirty="0">
                        <a:solidFill>
                          <a:srgbClr val="339966"/>
                        </a:solidFill>
                      </a:endParaRPr>
                    </a:p>
                  </a:txBody>
                  <a:tcPr marL="90000" marR="90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sz="1100" dirty="0" smtClean="0"/>
                        <a:t>резидента</a:t>
                      </a:r>
                      <a:endParaRPr lang="ru-RU" sz="1100" dirty="0"/>
                    </a:p>
                  </a:txBody>
                  <a:tcPr marL="90000" marR="90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972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r"/>
                      <a:r>
                        <a:rPr lang="ru-RU" sz="2100" b="1" dirty="0" smtClean="0">
                          <a:solidFill>
                            <a:srgbClr val="339966"/>
                          </a:solidFill>
                        </a:rPr>
                        <a:t>22</a:t>
                      </a:r>
                      <a:endParaRPr lang="ru-RU" sz="2100" b="1" dirty="0">
                        <a:solidFill>
                          <a:srgbClr val="339966"/>
                        </a:solidFill>
                      </a:endParaRPr>
                    </a:p>
                  </a:txBody>
                  <a:tcPr marL="90000" marR="90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sz="1100" dirty="0" smtClean="0"/>
                        <a:t>действующих</a:t>
                      </a:r>
                      <a:r>
                        <a:rPr lang="ru-RU" sz="1100" baseline="0" dirty="0" smtClean="0"/>
                        <a:t> предприятия</a:t>
                      </a:r>
                      <a:endParaRPr lang="ru-RU" sz="1100" dirty="0"/>
                    </a:p>
                  </a:txBody>
                  <a:tcPr marL="90000" marR="90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486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b="1" dirty="0" smtClean="0">
                          <a:solidFill>
                            <a:srgbClr val="339966"/>
                          </a:solidFill>
                        </a:rPr>
                        <a:t>5,6 тыс.</a:t>
                      </a:r>
                      <a:endParaRPr lang="ru-RU" sz="2100" b="1" dirty="0">
                        <a:solidFill>
                          <a:srgbClr val="339966"/>
                        </a:solidFill>
                      </a:endParaRPr>
                    </a:p>
                  </a:txBody>
                  <a:tcPr marL="90000" marR="90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sz="1100" dirty="0" smtClean="0"/>
                        <a:t>рабочих мест</a:t>
                      </a:r>
                      <a:endParaRPr lang="ru-RU" sz="1100" dirty="0"/>
                    </a:p>
                  </a:txBody>
                  <a:tcPr marL="90000" marR="90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6544559"/>
              </p:ext>
            </p:extLst>
          </p:nvPr>
        </p:nvGraphicFramePr>
        <p:xfrm>
          <a:off x="4788024" y="2517744"/>
          <a:ext cx="3456384" cy="2500888"/>
        </p:xfrm>
        <a:graphic>
          <a:graphicData uri="http://schemas.openxmlformats.org/drawingml/2006/table">
            <a:tbl>
              <a:tblPr firstRow="1" bandRow="1"/>
              <a:tblGrid>
                <a:gridCol w="1080119"/>
                <a:gridCol w="849026"/>
                <a:gridCol w="1527239"/>
              </a:tblGrid>
              <a:tr h="7584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r"/>
                      <a:r>
                        <a:rPr lang="ru-RU" sz="2100" b="1" dirty="0" smtClean="0">
                          <a:solidFill>
                            <a:srgbClr val="339966"/>
                          </a:solidFill>
                        </a:rPr>
                        <a:t>104,7</a:t>
                      </a:r>
                      <a:endParaRPr lang="ru-RU" sz="2100" b="1" dirty="0">
                        <a:solidFill>
                          <a:srgbClr val="339966"/>
                        </a:solidFill>
                      </a:endParaRPr>
                    </a:p>
                  </a:txBody>
                  <a:tcPr marL="90000" marR="90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ru-RU" sz="1100" dirty="0" smtClean="0"/>
                        <a:t>млрд руб.</a:t>
                      </a:r>
                      <a:endParaRPr lang="ru-RU" sz="1100" dirty="0"/>
                    </a:p>
                  </a:txBody>
                  <a:tcPr marL="90000" marR="90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sz="1100" dirty="0" smtClean="0"/>
                        <a:t>инвестиций</a:t>
                      </a:r>
                      <a:endParaRPr lang="ru-RU" sz="1100" dirty="0"/>
                    </a:p>
                  </a:txBody>
                  <a:tcPr marL="90000" marR="90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584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r"/>
                      <a:r>
                        <a:rPr lang="ru-RU" sz="2100" b="1" dirty="0" smtClean="0">
                          <a:solidFill>
                            <a:srgbClr val="339966"/>
                          </a:solidFill>
                        </a:rPr>
                        <a:t>210,2</a:t>
                      </a:r>
                      <a:endParaRPr lang="ru-RU" sz="2100" b="1" dirty="0">
                        <a:solidFill>
                          <a:srgbClr val="339966"/>
                        </a:solidFill>
                      </a:endParaRPr>
                    </a:p>
                  </a:txBody>
                  <a:tcPr marL="90000" marR="90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ru-RU" sz="1100" dirty="0" smtClean="0"/>
                        <a:t>млрд руб.</a:t>
                      </a:r>
                      <a:endParaRPr lang="ru-RU" sz="1100" dirty="0"/>
                    </a:p>
                  </a:txBody>
                  <a:tcPr marL="90000" marR="90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sz="1100" dirty="0" smtClean="0"/>
                        <a:t>продукции</a:t>
                      </a:r>
                      <a:endParaRPr lang="ru-RU" sz="1100" dirty="0"/>
                    </a:p>
                  </a:txBody>
                  <a:tcPr marL="90000" marR="90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839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r"/>
                      <a:r>
                        <a:rPr lang="ru-RU" sz="2100" b="1" dirty="0" smtClean="0">
                          <a:solidFill>
                            <a:srgbClr val="339966"/>
                          </a:solidFill>
                        </a:rPr>
                        <a:t>15,3</a:t>
                      </a:r>
                      <a:endParaRPr lang="ru-RU" sz="2100" b="1" dirty="0">
                        <a:solidFill>
                          <a:srgbClr val="339966"/>
                        </a:solidFill>
                      </a:endParaRPr>
                    </a:p>
                  </a:txBody>
                  <a:tcPr marL="90000" marR="90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ru-RU" sz="1100" dirty="0" smtClean="0"/>
                        <a:t>млрд руб.</a:t>
                      </a:r>
                      <a:endParaRPr lang="ru-RU" sz="1100" dirty="0"/>
                    </a:p>
                  </a:txBody>
                  <a:tcPr marL="90000" marR="90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sz="1100" dirty="0" smtClean="0"/>
                        <a:t>налоговых</a:t>
                      </a:r>
                      <a:r>
                        <a:rPr lang="ru-RU" sz="1100" baseline="0" dirty="0" smtClean="0"/>
                        <a:t> отчислений</a:t>
                      </a:r>
                      <a:endParaRPr lang="ru-RU" sz="1100" dirty="0"/>
                    </a:p>
                  </a:txBody>
                  <a:tcPr marL="90000" marR="90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631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уга 4"/>
          <p:cNvSpPr/>
          <p:nvPr/>
        </p:nvSpPr>
        <p:spPr>
          <a:xfrm>
            <a:off x="1512000" y="-1631610"/>
            <a:ext cx="6120000" cy="6120000"/>
          </a:xfrm>
          <a:prstGeom prst="arc">
            <a:avLst>
              <a:gd name="adj1" fmla="val 19950642"/>
              <a:gd name="adj2" fmla="val 12464025"/>
            </a:avLst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Участники разработки </a:t>
            </a:r>
            <a:r>
              <a:rPr lang="ru-RU" sz="2800" dirty="0"/>
              <a:t>Стратегии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149670" y="4011910"/>
            <a:ext cx="2158634" cy="37457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Научные учреждения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32000" y="1491630"/>
            <a:ext cx="2160000" cy="6469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Министерства и ведомства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36965" y="2787774"/>
            <a:ext cx="1773555" cy="6469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Муниципальные </a:t>
            </a:r>
          </a:p>
          <a:p>
            <a:pPr algn="ctr"/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образования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242278" y="2787774"/>
            <a:ext cx="2160000" cy="6469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>
            <a:spAutoFit/>
          </a:bodyPr>
          <a:lstStyle/>
          <a:p>
            <a:pPr lvl="0" algn="ctr"/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Общественные организации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835696" y="4011911"/>
            <a:ext cx="2160000" cy="37457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Предприятия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492000" y="1203598"/>
            <a:ext cx="2160000" cy="216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wrap="square" anchor="ctr">
            <a:noAutofit/>
          </a:bodyPr>
          <a:lstStyle/>
          <a:p>
            <a:pPr lvl="0" algn="ctr"/>
            <a:r>
              <a:rPr lang="ru-RU" sz="1600" b="1" dirty="0" smtClean="0">
                <a:solidFill>
                  <a:schemeClr val="bg1"/>
                </a:solidFill>
              </a:rPr>
              <a:t>Консорциум разработчиков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479590" y="1491630"/>
            <a:ext cx="2304819" cy="9194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Депутаты Государственного Совета 4 и 5 созывов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59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Популяризация предпринимательства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40</a:t>
            </a:fld>
            <a:endParaRPr lang="ru-RU"/>
          </a:p>
        </p:txBody>
      </p:sp>
      <p:sp>
        <p:nvSpPr>
          <p:cNvPr id="5" name="Shape 65"/>
          <p:cNvSpPr/>
          <p:nvPr/>
        </p:nvSpPr>
        <p:spPr>
          <a:xfrm>
            <a:off x="4067944" y="1221605"/>
            <a:ext cx="3851919" cy="2155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6002" tIns="16002" rIns="16002" bIns="16002">
            <a:spAutoFit/>
          </a:bodyPr>
          <a:lstStyle/>
          <a:p>
            <a:pPr lvl="1" defTabSz="1024128">
              <a:defRPr sz="9600">
                <a:solidFill>
                  <a:srgbClr val="71858A"/>
                </a:solidFill>
                <a:uFill>
                  <a:solidFill>
                    <a:srgbClr val="71858A"/>
                  </a:solidFill>
                </a:uFill>
                <a:latin typeface="GT Walsheim Pro Medium"/>
                <a:ea typeface="GT Walsheim Pro Medium"/>
                <a:cs typeface="GT Walsheim Pro Medium"/>
                <a:sym typeface="GT Walsheim Pro Medium"/>
              </a:defRPr>
            </a:pPr>
            <a:r>
              <a:rPr lang="ru-RU" sz="2300" b="1" dirty="0" smtClean="0">
                <a:solidFill>
                  <a:srgbClr val="FF0000"/>
                </a:solidFill>
                <a:uFill>
                  <a:solidFill>
                    <a:srgbClr val="71858A"/>
                  </a:solidFill>
                </a:uFill>
                <a:latin typeface="GT Walsheim Pro Medium"/>
                <a:ea typeface="GT Walsheim Pro Medium"/>
                <a:cs typeface="GT Walsheim Pro Medium"/>
                <a:sym typeface="GT Walsheim Pro Medium"/>
              </a:rPr>
              <a:t>Фабрика предпринимательства</a:t>
            </a:r>
            <a:endParaRPr lang="ru-RU" sz="2300" dirty="0" smtClean="0">
              <a:solidFill>
                <a:srgbClr val="71858A"/>
              </a:solidFill>
              <a:uFill>
                <a:solidFill>
                  <a:srgbClr val="71858A"/>
                </a:solidFill>
              </a:uFill>
              <a:latin typeface="GT Walsheim Pro Medium"/>
              <a:ea typeface="GT Walsheim Pro Medium"/>
              <a:cs typeface="GT Walsheim Pro Medium"/>
              <a:sym typeface="GT Walsheim Pro Medium"/>
            </a:endParaRPr>
          </a:p>
          <a:p>
            <a:pPr lvl="1" defTabSz="1024128">
              <a:defRPr sz="9600">
                <a:solidFill>
                  <a:srgbClr val="71858A"/>
                </a:solidFill>
                <a:uFill>
                  <a:solidFill>
                    <a:srgbClr val="71858A"/>
                  </a:solidFill>
                </a:uFill>
                <a:latin typeface="GT Walsheim Pro Medium"/>
                <a:ea typeface="GT Walsheim Pro Medium"/>
                <a:cs typeface="GT Walsheim Pro Medium"/>
                <a:sym typeface="GT Walsheim Pro Medium"/>
              </a:defRPr>
            </a:pPr>
            <a:r>
              <a:rPr lang="ru-RU" sz="2300" dirty="0" smtClean="0">
                <a:solidFill>
                  <a:srgbClr val="71858A"/>
                </a:solidFill>
                <a:uFill>
                  <a:solidFill>
                    <a:srgbClr val="71858A"/>
                  </a:solidFill>
                </a:uFill>
                <a:latin typeface="GT Walsheim Pro Medium"/>
                <a:ea typeface="GT Walsheim Pro Medium"/>
                <a:cs typeface="GT Walsheim Pro Medium"/>
                <a:sym typeface="GT Walsheim Pro Medium"/>
              </a:rPr>
              <a:t>более </a:t>
            </a:r>
            <a:r>
              <a:rPr lang="ru-RU" sz="2300" b="1" dirty="0" smtClean="0">
                <a:solidFill>
                  <a:srgbClr val="339966"/>
                </a:solidFill>
                <a:uFill>
                  <a:solidFill>
                    <a:srgbClr val="71858A"/>
                  </a:solidFill>
                </a:uFill>
                <a:latin typeface="GT Walsheim Pro Medium"/>
                <a:ea typeface="GT Walsheim Pro Medium"/>
                <a:cs typeface="GT Walsheim Pro Medium"/>
                <a:sym typeface="GT Walsheim Pro Medium"/>
              </a:rPr>
              <a:t>5</a:t>
            </a:r>
            <a:r>
              <a:rPr lang="ru-RU" sz="2300" dirty="0" smtClean="0">
                <a:solidFill>
                  <a:srgbClr val="339966"/>
                </a:solidFill>
                <a:uFill>
                  <a:solidFill>
                    <a:srgbClr val="71858A"/>
                  </a:solidFill>
                </a:uFill>
                <a:latin typeface="GT Walsheim Pro Medium"/>
                <a:ea typeface="GT Walsheim Pro Medium"/>
                <a:cs typeface="GT Walsheim Pro Medium"/>
                <a:sym typeface="GT Walsheim Pro Medium"/>
              </a:rPr>
              <a:t> </a:t>
            </a:r>
            <a:r>
              <a:rPr lang="ru-RU" sz="2300" b="1" dirty="0" smtClean="0">
                <a:solidFill>
                  <a:srgbClr val="339966"/>
                </a:solidFill>
                <a:uFill>
                  <a:solidFill>
                    <a:srgbClr val="71858A"/>
                  </a:solidFill>
                </a:uFill>
                <a:latin typeface="GT Walsheim Pro Medium"/>
                <a:ea typeface="GT Walsheim Pro Medium"/>
                <a:cs typeface="GT Walsheim Pro Medium"/>
                <a:sym typeface="GT Walsheim Pro Medium"/>
              </a:rPr>
              <a:t>тысяч</a:t>
            </a:r>
            <a:r>
              <a:rPr lang="ru-RU" sz="2300" dirty="0" smtClean="0">
                <a:solidFill>
                  <a:srgbClr val="339966"/>
                </a:solidFill>
                <a:uFill>
                  <a:solidFill>
                    <a:srgbClr val="71858A"/>
                  </a:solidFill>
                </a:uFill>
                <a:latin typeface="GT Walsheim Pro Medium"/>
                <a:ea typeface="GT Walsheim Pro Medium"/>
                <a:cs typeface="GT Walsheim Pro Medium"/>
                <a:sym typeface="GT Walsheim Pro Medium"/>
              </a:rPr>
              <a:t> </a:t>
            </a:r>
            <a:r>
              <a:rPr lang="ru-RU" sz="2300" dirty="0" smtClean="0">
                <a:solidFill>
                  <a:srgbClr val="71858A"/>
                </a:solidFill>
                <a:uFill>
                  <a:solidFill>
                    <a:srgbClr val="71858A"/>
                  </a:solidFill>
                </a:uFill>
                <a:latin typeface="GT Walsheim Pro Medium"/>
                <a:ea typeface="GT Walsheim Pro Medium"/>
                <a:cs typeface="GT Walsheim Pro Medium"/>
                <a:sym typeface="GT Walsheim Pro Medium"/>
              </a:rPr>
              <a:t>участников, </a:t>
            </a:r>
          </a:p>
          <a:p>
            <a:pPr lvl="1" defTabSz="1024128">
              <a:defRPr sz="9600">
                <a:solidFill>
                  <a:srgbClr val="71858A"/>
                </a:solidFill>
                <a:uFill>
                  <a:solidFill>
                    <a:srgbClr val="71858A"/>
                  </a:solidFill>
                </a:uFill>
                <a:latin typeface="GT Walsheim Pro Medium"/>
                <a:ea typeface="GT Walsheim Pro Medium"/>
                <a:cs typeface="GT Walsheim Pro Medium"/>
                <a:sym typeface="GT Walsheim Pro Medium"/>
              </a:defRPr>
            </a:pPr>
            <a:r>
              <a:rPr lang="ru-RU" sz="2300" b="1" dirty="0" smtClean="0">
                <a:solidFill>
                  <a:srgbClr val="339966"/>
                </a:solidFill>
                <a:uFill>
                  <a:solidFill>
                    <a:srgbClr val="71858A"/>
                  </a:solidFill>
                </a:uFill>
                <a:latin typeface="GT Walsheim Pro Medium"/>
                <a:ea typeface="GT Walsheim Pro Medium"/>
                <a:cs typeface="GT Walsheim Pro Medium"/>
                <a:sym typeface="GT Walsheim Pro Medium"/>
              </a:rPr>
              <a:t>300</a:t>
            </a:r>
            <a:r>
              <a:rPr lang="ru-RU" sz="2300" dirty="0" smtClean="0">
                <a:solidFill>
                  <a:srgbClr val="339966"/>
                </a:solidFill>
                <a:uFill>
                  <a:solidFill>
                    <a:srgbClr val="71858A"/>
                  </a:solidFill>
                </a:uFill>
                <a:latin typeface="GT Walsheim Pro Medium"/>
                <a:ea typeface="GT Walsheim Pro Medium"/>
                <a:cs typeface="GT Walsheim Pro Medium"/>
                <a:sym typeface="GT Walsheim Pro Medium"/>
              </a:rPr>
              <a:t> </a:t>
            </a:r>
            <a:r>
              <a:rPr lang="ru-RU" sz="2300" dirty="0" smtClean="0">
                <a:solidFill>
                  <a:srgbClr val="71858A"/>
                </a:solidFill>
                <a:uFill>
                  <a:solidFill>
                    <a:srgbClr val="71858A"/>
                  </a:solidFill>
                </a:uFill>
                <a:latin typeface="GT Walsheim Pro Medium"/>
                <a:ea typeface="GT Walsheim Pro Medium"/>
                <a:cs typeface="GT Walsheim Pro Medium"/>
                <a:sym typeface="GT Walsheim Pro Medium"/>
              </a:rPr>
              <a:t>выпускников в год</a:t>
            </a:r>
          </a:p>
          <a:p>
            <a:pPr lvl="1" defTabSz="1024128">
              <a:defRPr sz="9600">
                <a:solidFill>
                  <a:srgbClr val="71858A"/>
                </a:solidFill>
                <a:uFill>
                  <a:solidFill>
                    <a:srgbClr val="71858A"/>
                  </a:solidFill>
                </a:uFill>
                <a:latin typeface="GT Walsheim Pro Medium"/>
                <a:ea typeface="GT Walsheim Pro Medium"/>
                <a:cs typeface="GT Walsheim Pro Medium"/>
                <a:sym typeface="GT Walsheim Pro Medium"/>
              </a:defRPr>
            </a:pPr>
            <a:endParaRPr lang="ru-RU" sz="2300" dirty="0">
              <a:solidFill>
                <a:srgbClr val="71858A"/>
              </a:solidFill>
              <a:uFill>
                <a:solidFill>
                  <a:srgbClr val="71858A"/>
                </a:solidFill>
              </a:uFill>
              <a:latin typeface="GT Walsheim Pro Medium"/>
              <a:ea typeface="GT Walsheim Pro Medium"/>
              <a:cs typeface="GT Walsheim Pro Medium"/>
              <a:sym typeface="GT Walsheim Pro Medium"/>
            </a:endParaRPr>
          </a:p>
        </p:txBody>
      </p:sp>
      <p:pic>
        <p:nvPicPr>
          <p:cNvPr id="6" name="Picture 3" descr="D:\РАБОТА\Работа\Google\267_DSC06265.jp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" r="87"/>
          <a:stretch/>
        </p:blipFill>
        <p:spPr bwMode="auto">
          <a:xfrm>
            <a:off x="837512" y="3003801"/>
            <a:ext cx="3055328" cy="19285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067945" y="3397465"/>
            <a:ext cx="352839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1024128">
              <a:defRPr sz="9600">
                <a:solidFill>
                  <a:srgbClr val="71858A"/>
                </a:solidFill>
                <a:uFill>
                  <a:solidFill>
                    <a:srgbClr val="71858A"/>
                  </a:solidFill>
                </a:uFill>
                <a:latin typeface="GT Walsheim Pro Medium"/>
                <a:ea typeface="GT Walsheim Pro Medium"/>
                <a:cs typeface="GT Walsheim Pro Medium"/>
                <a:sym typeface="GT Walsheim Pro Medium"/>
              </a:defRPr>
            </a:pPr>
            <a:r>
              <a:rPr lang="ru-RU" sz="2300" b="1" dirty="0">
                <a:solidFill>
                  <a:srgbClr val="FF0000"/>
                </a:solidFill>
                <a:uFill>
                  <a:solidFill>
                    <a:srgbClr val="71858A"/>
                  </a:solidFill>
                </a:uFill>
                <a:latin typeface="GT Walsheim Pro Medium"/>
                <a:ea typeface="GT Walsheim Pro Medium"/>
                <a:cs typeface="GT Walsheim Pro Medium"/>
                <a:sym typeface="GT Walsheim Pro Medium"/>
              </a:rPr>
              <a:t>Бизнес класс</a:t>
            </a:r>
            <a:r>
              <a:rPr lang="ru-RU" sz="2000" b="1" dirty="0">
                <a:solidFill>
                  <a:srgbClr val="FF0000"/>
                </a:solidFill>
                <a:uFill>
                  <a:solidFill>
                    <a:srgbClr val="71858A"/>
                  </a:solidFill>
                </a:uFill>
                <a:latin typeface="GT Walsheim Pro Medium"/>
                <a:ea typeface="GT Walsheim Pro Medium"/>
                <a:cs typeface="GT Walsheim Pro Medium"/>
                <a:sym typeface="GT Walsheim Pro Medium"/>
              </a:rPr>
              <a:t> </a:t>
            </a:r>
            <a:r>
              <a:rPr lang="ru-RU" sz="2000" dirty="0" smtClean="0">
                <a:solidFill>
                  <a:srgbClr val="71858A"/>
                </a:solidFill>
                <a:uFill>
                  <a:solidFill>
                    <a:srgbClr val="71858A"/>
                  </a:solidFill>
                </a:uFill>
                <a:latin typeface="GT Walsheim Pro Medium"/>
                <a:ea typeface="GT Walsheim Pro Medium"/>
                <a:cs typeface="GT Walsheim Pro Medium"/>
                <a:sym typeface="GT Walsheim Pro Medium"/>
              </a:rPr>
              <a:t>порядка </a:t>
            </a:r>
            <a:r>
              <a:rPr lang="ru-RU" sz="2000" b="1" dirty="0" smtClean="0">
                <a:solidFill>
                  <a:srgbClr val="339966"/>
                </a:solidFill>
                <a:uFill>
                  <a:solidFill>
                    <a:srgbClr val="71858A"/>
                  </a:solidFill>
                </a:uFill>
                <a:latin typeface="GT Walsheim Pro Medium"/>
                <a:ea typeface="GT Walsheim Pro Medium"/>
                <a:cs typeface="GT Walsheim Pro Medium"/>
                <a:sym typeface="GT Walsheim Pro Medium"/>
              </a:rPr>
              <a:t>14 </a:t>
            </a:r>
            <a:r>
              <a:rPr lang="ru-RU" sz="2000" b="1" dirty="0">
                <a:solidFill>
                  <a:srgbClr val="339966"/>
                </a:solidFill>
                <a:uFill>
                  <a:solidFill>
                    <a:srgbClr val="71858A"/>
                  </a:solidFill>
                </a:uFill>
                <a:latin typeface="GT Walsheim Pro Medium"/>
                <a:ea typeface="GT Walsheim Pro Medium"/>
                <a:cs typeface="GT Walsheim Pro Medium"/>
                <a:sym typeface="GT Walsheim Pro Medium"/>
              </a:rPr>
              <a:t>тысяч </a:t>
            </a:r>
            <a:r>
              <a:rPr lang="ru-RU" sz="2000" dirty="0">
                <a:solidFill>
                  <a:srgbClr val="71858A"/>
                </a:solidFill>
                <a:uFill>
                  <a:solidFill>
                    <a:srgbClr val="71858A"/>
                  </a:solidFill>
                </a:uFill>
                <a:latin typeface="GT Walsheim Pro Medium"/>
                <a:ea typeface="GT Walsheim Pro Medium"/>
                <a:cs typeface="GT Walsheim Pro Medium"/>
                <a:sym typeface="GT Walsheim Pro Medium"/>
              </a:rPr>
              <a:t>обучаемых</a:t>
            </a:r>
            <a:endParaRPr lang="ru-RU" sz="2300" dirty="0">
              <a:solidFill>
                <a:srgbClr val="FF0000"/>
              </a:solidFill>
              <a:uFill>
                <a:solidFill>
                  <a:srgbClr val="71858A"/>
                </a:solidFill>
              </a:uFill>
              <a:latin typeface="GT Walsheim Pro Medium"/>
              <a:ea typeface="GT Walsheim Pro Medium"/>
              <a:cs typeface="GT Walsheim Pro Medium"/>
              <a:sym typeface="GT Walsheim Pro Medium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5"/>
          <a:stretch/>
        </p:blipFill>
        <p:spPr bwMode="auto">
          <a:xfrm>
            <a:off x="837512" y="1221600"/>
            <a:ext cx="3055328" cy="1521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64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МФЦ для бизнеса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41</a:t>
            </a:fld>
            <a:endParaRPr lang="ru-RU"/>
          </a:p>
        </p:txBody>
      </p:sp>
      <p:pic>
        <p:nvPicPr>
          <p:cNvPr id="5" name="Picture 4" descr="http://mert.tatarstan.ru/file/photoreport/view_1388887_15640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37066"/>
            <a:ext cx="3672408" cy="2409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mert.tatarstan.ru/file/photoreport/view_1388887_1564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237" y="2023089"/>
            <a:ext cx="3581030" cy="2343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6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Республика </a:t>
            </a:r>
            <a:r>
              <a:rPr lang="ru-RU" sz="2400" dirty="0" err="1"/>
              <a:t>инвестиционно</a:t>
            </a:r>
            <a:r>
              <a:rPr lang="ru-RU" sz="2400" dirty="0"/>
              <a:t> привлекательна на мировом уровне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42</a:t>
            </a:fld>
            <a:endParaRPr lang="ru-RU"/>
          </a:p>
        </p:txBody>
      </p:sp>
      <p:sp>
        <p:nvSpPr>
          <p:cNvPr id="7" name="Прямоугольник 5"/>
          <p:cNvSpPr>
            <a:spLocks noChangeArrowheads="1"/>
          </p:cNvSpPr>
          <p:nvPr/>
        </p:nvSpPr>
        <p:spPr bwMode="auto">
          <a:xfrm>
            <a:off x="395536" y="1483797"/>
            <a:ext cx="2880000" cy="38951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38100">
            <a:noFill/>
          </a:ln>
          <a:effectLst/>
          <a:extLst/>
        </p:spPr>
        <p:txBody>
          <a:bodyPr wrap="square" tIns="0" bIns="0" anchor="ctr" anchorCtr="0">
            <a:spAutoFit/>
          </a:bodyPr>
          <a:lstStyle/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ru-RU" b="1" dirty="0" smtClean="0">
                <a:solidFill>
                  <a:schemeClr val="bg1"/>
                </a:solidFill>
              </a:rPr>
              <a:t>Основные направления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10363" y="2566037"/>
            <a:ext cx="3561189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ru-RU" sz="1400" dirty="0">
                <a:solidFill>
                  <a:schemeClr val="tx1"/>
                </a:solidFill>
              </a:rPr>
              <a:t>Обеспечение сопровождения инвестиционных проектов в режиме «одного окна»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010363" y="3418322"/>
            <a:ext cx="3561189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r>
              <a:rPr lang="ru-RU" sz="1400" dirty="0"/>
              <a:t>Развитие инвестиционной инфраструктуры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010363" y="2036917"/>
            <a:ext cx="3561189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ru-RU" sz="1400" dirty="0"/>
              <a:t>Устранение административных барьеров в инвестиционной сфере</a:t>
            </a:r>
          </a:p>
        </p:txBody>
      </p:sp>
      <p:sp>
        <p:nvSpPr>
          <p:cNvPr id="22" name="Прямоугольник 6"/>
          <p:cNvSpPr>
            <a:spLocks noChangeArrowheads="1"/>
          </p:cNvSpPr>
          <p:nvPr/>
        </p:nvSpPr>
        <p:spPr bwMode="auto">
          <a:xfrm>
            <a:off x="539552" y="2118526"/>
            <a:ext cx="360000" cy="360000"/>
          </a:xfrm>
          <a:prstGeom prst="flowChartConnector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lIns="0" tIns="0" rIns="0" bIns="0" anchor="ctr" anchorCtr="0"/>
          <a:lstStyle/>
          <a:p>
            <a:pPr indent="-360363" algn="ctr">
              <a:buFont typeface="Wingdings" pitchFamily="2" charset="2"/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1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7"/>
          <p:cNvSpPr>
            <a:spLocks noChangeArrowheads="1"/>
          </p:cNvSpPr>
          <p:nvPr/>
        </p:nvSpPr>
        <p:spPr bwMode="auto">
          <a:xfrm>
            <a:off x="534623" y="2755368"/>
            <a:ext cx="360000" cy="360000"/>
          </a:xfrm>
          <a:prstGeom prst="flowChartConnector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lIns="0" tIns="0" rIns="0" bIns="0" anchor="ctr" anchorCtr="0"/>
          <a:lstStyle/>
          <a:p>
            <a:pPr indent="-360363" algn="ctr">
              <a:buFont typeface="Wingdings" pitchFamily="2" charset="2"/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2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8"/>
          <p:cNvSpPr>
            <a:spLocks noChangeArrowheads="1"/>
          </p:cNvSpPr>
          <p:nvPr/>
        </p:nvSpPr>
        <p:spPr bwMode="auto">
          <a:xfrm>
            <a:off x="539552" y="3389520"/>
            <a:ext cx="360000" cy="360000"/>
          </a:xfrm>
          <a:prstGeom prst="flowChartConnector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lIns="0" tIns="0" rIns="0" bIns="0" anchor="ctr" anchorCtr="0"/>
          <a:lstStyle/>
          <a:p>
            <a:pPr indent="-360363" algn="ctr">
              <a:buFont typeface="Wingdings" pitchFamily="2" charset="2"/>
              <a:buNone/>
            </a:pPr>
            <a:r>
              <a:rPr lang="ru-RU" b="1" dirty="0" smtClean="0">
                <a:solidFill>
                  <a:schemeClr val="bg1"/>
                </a:solidFill>
              </a:rPr>
              <a:t>3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402851" y="2675950"/>
            <a:ext cx="3561189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r>
              <a:rPr lang="ru-RU" sz="1400" dirty="0"/>
              <a:t>Государственная поддержка предприятий, реализующих приоритетные проекты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5402851" y="2039109"/>
            <a:ext cx="3561189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ru-RU" sz="1400" dirty="0"/>
              <a:t>Внедрение современных инвестиционных механизмов и инструментов</a:t>
            </a:r>
          </a:p>
        </p:txBody>
      </p:sp>
      <p:sp>
        <p:nvSpPr>
          <p:cNvPr id="32" name="Прямоугольник 6"/>
          <p:cNvSpPr>
            <a:spLocks noChangeArrowheads="1"/>
          </p:cNvSpPr>
          <p:nvPr/>
        </p:nvSpPr>
        <p:spPr bwMode="auto">
          <a:xfrm>
            <a:off x="4932040" y="2120718"/>
            <a:ext cx="360000" cy="360000"/>
          </a:xfrm>
          <a:prstGeom prst="flowChartConnector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lIns="0" tIns="0" rIns="0" bIns="0" anchor="ctr" anchorCtr="0"/>
          <a:lstStyle/>
          <a:p>
            <a:pPr indent="-360363" algn="ctr">
              <a:buFont typeface="Wingdings" pitchFamily="2" charset="2"/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4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7"/>
          <p:cNvSpPr>
            <a:spLocks noChangeArrowheads="1"/>
          </p:cNvSpPr>
          <p:nvPr/>
        </p:nvSpPr>
        <p:spPr bwMode="auto">
          <a:xfrm>
            <a:off x="4927111" y="2757560"/>
            <a:ext cx="360000" cy="360000"/>
          </a:xfrm>
          <a:prstGeom prst="flowChartConnector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lIns="0" tIns="0" rIns="0" bIns="0" anchor="ctr" anchorCtr="0"/>
          <a:lstStyle/>
          <a:p>
            <a:pPr indent="-360363" algn="ctr">
              <a:buFont typeface="Wingdings" pitchFamily="2" charset="2"/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5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5576" y="3939902"/>
            <a:ext cx="33123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400" b="1" dirty="0" smtClean="0">
                <a:solidFill>
                  <a:schemeClr val="accent2"/>
                </a:solidFill>
              </a:rPr>
              <a:t>16 трлн руб.</a:t>
            </a:r>
            <a:endParaRPr lang="ru-RU" sz="4400" b="1" dirty="0">
              <a:solidFill>
                <a:schemeClr val="accent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67943" y="4227934"/>
            <a:ext cx="48960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инвестиции в основной капитал за 2016-2030 годы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6703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Система стратегического планирования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43</a:t>
            </a:fld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3341326" y="1283295"/>
            <a:ext cx="4824930" cy="2121407"/>
          </a:xfrm>
          <a:prstGeom prst="roundRect">
            <a:avLst>
              <a:gd name="adj" fmla="val 12319"/>
            </a:avLst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Долгосрочный </a:t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прогноз</a:t>
            </a: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3059833" y="1818452"/>
            <a:ext cx="1565040" cy="1224118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Бюджетный </a:t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прогноз</a:t>
            </a:r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2771800" y="2364973"/>
            <a:ext cx="4657836" cy="1143712"/>
          </a:xfrm>
          <a:prstGeom prst="roundRect">
            <a:avLst>
              <a:gd name="adj" fmla="val 7807"/>
            </a:avLst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Среднесрочный </a:t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прогноз</a:t>
            </a: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5843028" y="1567956"/>
            <a:ext cx="2473387" cy="194073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Схема территориального планирования</a:t>
            </a: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579987168"/>
              </p:ext>
            </p:extLst>
          </p:nvPr>
        </p:nvGraphicFramePr>
        <p:xfrm>
          <a:off x="4387163" y="1283296"/>
          <a:ext cx="2911734" cy="2225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0" name="Прямая соединительная линия 9"/>
          <p:cNvCxnSpPr/>
          <p:nvPr/>
        </p:nvCxnSpPr>
        <p:spPr bwMode="auto">
          <a:xfrm flipH="1">
            <a:off x="1908414" y="1283295"/>
            <a:ext cx="1584000" cy="0"/>
          </a:xfrm>
          <a:prstGeom prst="line">
            <a:avLst/>
          </a:prstGeom>
          <a:noFill/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1" name="Прямая со стрелкой 10"/>
          <p:cNvCxnSpPr/>
          <p:nvPr/>
        </p:nvCxnSpPr>
        <p:spPr bwMode="auto">
          <a:xfrm>
            <a:off x="2339752" y="1283295"/>
            <a:ext cx="0" cy="2213701"/>
          </a:xfrm>
          <a:prstGeom prst="straightConnector1">
            <a:avLst/>
          </a:prstGeom>
          <a:noFill/>
          <a:ln w="9525" cap="flat" cmpd="sng" algn="ctr">
            <a:solidFill>
              <a:schemeClr val="accent3"/>
            </a:solidFill>
            <a:prstDash val="dash"/>
            <a:round/>
            <a:headEnd type="triangle"/>
            <a:tailEnd type="triangle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254942" y="3900298"/>
            <a:ext cx="1796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0"/>
              </a:spcBef>
            </a:pPr>
            <a:r>
              <a:rPr lang="ru-RU" sz="1600" b="1" dirty="0" smtClean="0"/>
              <a:t>Муниципальный </a:t>
            </a:r>
            <a:br>
              <a:rPr lang="ru-RU" sz="1600" b="1" dirty="0" smtClean="0"/>
            </a:br>
            <a:r>
              <a:rPr lang="ru-RU" sz="1600" b="1" dirty="0" smtClean="0"/>
              <a:t>уровень</a:t>
            </a:r>
            <a:endParaRPr lang="ru-RU" sz="1600" b="1" dirty="0"/>
          </a:p>
        </p:txBody>
      </p:sp>
      <p:cxnSp>
        <p:nvCxnSpPr>
          <p:cNvPr id="13" name="Прямая со стрелкой 12"/>
          <p:cNvCxnSpPr/>
          <p:nvPr/>
        </p:nvCxnSpPr>
        <p:spPr bwMode="auto">
          <a:xfrm>
            <a:off x="2339752" y="3508685"/>
            <a:ext cx="0" cy="1368000"/>
          </a:xfrm>
          <a:prstGeom prst="straightConnector1">
            <a:avLst/>
          </a:prstGeom>
          <a:noFill/>
          <a:ln w="9525" cap="flat" cmpd="sng" algn="ctr">
            <a:solidFill>
              <a:schemeClr val="accent3"/>
            </a:solidFill>
            <a:prstDash val="dash"/>
            <a:round/>
            <a:headEnd type="triangle"/>
            <a:tailEnd type="triangle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107504" y="2097758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0"/>
              </a:spcBef>
            </a:pPr>
            <a:r>
              <a:rPr lang="ru-RU" sz="1600" b="1" dirty="0" smtClean="0"/>
              <a:t>Региональный</a:t>
            </a:r>
            <a:br>
              <a:rPr lang="ru-RU" sz="1600" b="1" dirty="0" smtClean="0"/>
            </a:br>
            <a:r>
              <a:rPr lang="ru-RU" sz="1600" b="1" dirty="0" smtClean="0"/>
              <a:t>уровень</a:t>
            </a:r>
            <a:endParaRPr lang="ru-RU" sz="1600" b="1" dirty="0"/>
          </a:p>
        </p:txBody>
      </p:sp>
      <p:sp>
        <p:nvSpPr>
          <p:cNvPr id="15" name="Равнобедренный треугольник 14"/>
          <p:cNvSpPr/>
          <p:nvPr/>
        </p:nvSpPr>
        <p:spPr bwMode="auto">
          <a:xfrm>
            <a:off x="4460567" y="3513621"/>
            <a:ext cx="1684836" cy="1365471"/>
          </a:xfrm>
          <a:prstGeom prst="triangle">
            <a:avLst/>
          </a:prstGeom>
          <a:noFill/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60363" marR="0" indent="-360363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ru-RU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6" name="Равнобедренный треугольник 15"/>
          <p:cNvSpPr/>
          <p:nvPr/>
        </p:nvSpPr>
        <p:spPr bwMode="auto">
          <a:xfrm>
            <a:off x="4810426" y="3513621"/>
            <a:ext cx="1684836" cy="1365471"/>
          </a:xfrm>
          <a:prstGeom prst="triangle">
            <a:avLst/>
          </a:prstGeom>
          <a:noFill/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60363" marR="0" indent="-360363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ru-RU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7" name="Равнобедренный треугольник 16"/>
          <p:cNvSpPr/>
          <p:nvPr/>
        </p:nvSpPr>
        <p:spPr bwMode="auto">
          <a:xfrm>
            <a:off x="5164197" y="3513621"/>
            <a:ext cx="1684836" cy="1365471"/>
          </a:xfrm>
          <a:prstGeom prst="triangle">
            <a:avLst/>
          </a:prstGeom>
          <a:noFill/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60363" marR="0" indent="-360363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ru-RU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8" name="Равнобедренный треугольник 17"/>
          <p:cNvSpPr/>
          <p:nvPr/>
        </p:nvSpPr>
        <p:spPr bwMode="auto">
          <a:xfrm>
            <a:off x="5517967" y="3513621"/>
            <a:ext cx="1684836" cy="1365471"/>
          </a:xfrm>
          <a:prstGeom prst="triangle">
            <a:avLst/>
          </a:prstGeom>
          <a:noFill/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60363" marR="0" indent="-360363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ru-RU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9" name="Равнобедренный треугольник 18"/>
          <p:cNvSpPr/>
          <p:nvPr/>
        </p:nvSpPr>
        <p:spPr bwMode="auto">
          <a:xfrm>
            <a:off x="5871738" y="3513621"/>
            <a:ext cx="1684836" cy="1365471"/>
          </a:xfrm>
          <a:prstGeom prst="triangle">
            <a:avLst/>
          </a:prstGeom>
          <a:noFill/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60363" marR="0" indent="-360363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ru-RU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0" name="Равнобедренный треугольник 19"/>
          <p:cNvSpPr/>
          <p:nvPr/>
        </p:nvSpPr>
        <p:spPr bwMode="auto">
          <a:xfrm>
            <a:off x="4113371" y="3513621"/>
            <a:ext cx="1684836" cy="1365471"/>
          </a:xfrm>
          <a:prstGeom prst="triangle">
            <a:avLst/>
          </a:prstGeom>
          <a:noFill/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60363" marR="0" indent="-360363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ru-RU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1756402370"/>
              </p:ext>
            </p:extLst>
          </p:nvPr>
        </p:nvGraphicFramePr>
        <p:xfrm>
          <a:off x="3510898" y="3508687"/>
          <a:ext cx="1752576" cy="1370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2" name="Схема 21"/>
          <p:cNvGraphicFramePr/>
          <p:nvPr>
            <p:extLst>
              <p:ext uri="{D42A27DB-BD31-4B8C-83A1-F6EECF244321}">
                <p14:modId xmlns:p14="http://schemas.microsoft.com/office/powerpoint/2010/main" val="3670154223"/>
              </p:ext>
            </p:extLst>
          </p:nvPr>
        </p:nvGraphicFramePr>
        <p:xfrm>
          <a:off x="6413681" y="3508687"/>
          <a:ext cx="1752576" cy="1370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cxnSp>
        <p:nvCxnSpPr>
          <p:cNvPr id="24" name="Прямая соединительная линия 23"/>
          <p:cNvCxnSpPr/>
          <p:nvPr/>
        </p:nvCxnSpPr>
        <p:spPr bwMode="auto">
          <a:xfrm flipH="1" flipV="1">
            <a:off x="1908415" y="3508686"/>
            <a:ext cx="6408000" cy="0"/>
          </a:xfrm>
          <a:prstGeom prst="line">
            <a:avLst/>
          </a:prstGeom>
          <a:noFill/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9" name="Прямая соединительная линия 28"/>
          <p:cNvCxnSpPr/>
          <p:nvPr/>
        </p:nvCxnSpPr>
        <p:spPr bwMode="auto">
          <a:xfrm flipH="1" flipV="1">
            <a:off x="1908415" y="4876006"/>
            <a:ext cx="6408000" cy="0"/>
          </a:xfrm>
          <a:prstGeom prst="line">
            <a:avLst/>
          </a:prstGeom>
          <a:noFill/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157557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Муниципальные стратегии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44</a:t>
            </a:fld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53" y="915566"/>
            <a:ext cx="2935163" cy="211835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792" y="3299420"/>
            <a:ext cx="2901638" cy="17052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825118" y="1108068"/>
            <a:ext cx="30779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339966"/>
              </a:buClr>
              <a:buSzPct val="200000"/>
            </a:pPr>
            <a:r>
              <a:rPr lang="ru-RU" sz="2000" b="1" dirty="0" smtClean="0">
                <a:solidFill>
                  <a:prstClr val="black"/>
                </a:solidFill>
                <a:latin typeface="Arial"/>
              </a:rPr>
              <a:t>45 муниципальных стратегий прошли процедуру защиты</a:t>
            </a:r>
            <a:endParaRPr lang="ru-RU" sz="2000" b="1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8" name="Picture 2" descr="В Министерстве экономики представили основные направления стратегий социально-экономического развития муниципальных районов Республики Татарста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283718"/>
            <a:ext cx="2952328" cy="1980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84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5357" y="-100922"/>
            <a:ext cx="7643192" cy="857250"/>
          </a:xfrm>
        </p:spPr>
        <p:txBody>
          <a:bodyPr/>
          <a:lstStyle/>
          <a:p>
            <a:r>
              <a:rPr lang="ru-RU" dirty="0" smtClean="0"/>
              <a:t>Обучение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45</a:t>
            </a:fld>
            <a:endParaRPr lang="ru-RU"/>
          </a:p>
        </p:txBody>
      </p:sp>
      <p:pic>
        <p:nvPicPr>
          <p:cNvPr id="5" name="Picture 4" descr="http://tatarstan.ru/file/photoreport/print_1782187_178352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31"/>
          <a:stretch/>
        </p:blipFill>
        <p:spPr bwMode="auto">
          <a:xfrm>
            <a:off x="755576" y="2875416"/>
            <a:ext cx="2973488" cy="21576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277" y="2872862"/>
            <a:ext cx="2287446" cy="21602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C:\Users\gaynova\AppData\Local\Microsoft\Windows\Temporary Internet Files\Content.Outlook\GN0DJJBF\BMD_42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71550"/>
            <a:ext cx="2973488" cy="1980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prav.tatarstan.ru/file/photoreport/view_1782187_178352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725602"/>
            <a:ext cx="2970032" cy="1980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52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29271"/>
            <a:ext cx="7772400" cy="1102519"/>
          </a:xfrm>
        </p:spPr>
        <p:txBody>
          <a:bodyPr>
            <a:noAutofit/>
          </a:bodyPr>
          <a:lstStyle/>
          <a:p>
            <a:r>
              <a:rPr lang="ru-RU" sz="2400" dirty="0" smtClean="0"/>
              <a:t>Спасибо за внимание!</a:t>
            </a:r>
            <a:endParaRPr lang="ru-RU" sz="24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3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Главная стратегическая цель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267744" y="1263466"/>
            <a:ext cx="58864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Татарстан-2030 – </a:t>
            </a:r>
            <a:endParaRPr lang="ru-RU" sz="2000" b="1" dirty="0" smtClean="0"/>
          </a:p>
          <a:p>
            <a:r>
              <a:rPr lang="ru-RU" sz="2000" dirty="0" smtClean="0"/>
              <a:t>глобальный </a:t>
            </a:r>
            <a:r>
              <a:rPr lang="ru-RU" sz="2000" dirty="0"/>
              <a:t>конкурентоспособный устойчивый регион, драйвер полюса роста «Волга-Кама». </a:t>
            </a:r>
            <a:endParaRPr lang="ru-RU" sz="2000" dirty="0" smtClean="0"/>
          </a:p>
          <a:p>
            <a:r>
              <a:rPr lang="ru-RU" sz="2000" dirty="0" smtClean="0"/>
              <a:t>Татарстан </a:t>
            </a:r>
            <a:r>
              <a:rPr lang="ru-RU" sz="2000" dirty="0"/>
              <a:t>– лидер по качеству взаимоувязанного развития человеческого капитала, институтов, инфраструктуры, экономики, внешней интеграции (осевой евразийский регион России) и внутреннего пространства; регион с опережающими темпами развития, </a:t>
            </a:r>
            <a:r>
              <a:rPr lang="ru-RU" sz="2000" b="1" dirty="0"/>
              <a:t>высокой включенностью в международное разделение труда</a:t>
            </a:r>
          </a:p>
        </p:txBody>
      </p:sp>
      <p:pic>
        <p:nvPicPr>
          <p:cNvPr id="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51145"/>
            <a:ext cx="1321602" cy="73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911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 flipV="1">
            <a:off x="3083351" y="1595242"/>
            <a:ext cx="0" cy="22410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2079428" y="1595242"/>
            <a:ext cx="0" cy="22410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4091463" y="1595242"/>
            <a:ext cx="0" cy="22410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5095386" y="1595242"/>
            <a:ext cx="0" cy="22410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7122726" y="1595242"/>
            <a:ext cx="0" cy="22410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Валовой региональный продукт, млрд руб.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(в соответствии с долгосрочным прогнозом)</a:t>
            </a:r>
            <a:endParaRPr lang="ru-RU" sz="20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4838048"/>
              </p:ext>
            </p:extLst>
          </p:nvPr>
        </p:nvGraphicFramePr>
        <p:xfrm>
          <a:off x="889248" y="1484356"/>
          <a:ext cx="8244000" cy="2545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</a:t>
            </a:fld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899553" y="4250581"/>
            <a:ext cx="25923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400" b="1" dirty="0" smtClean="0">
                <a:solidFill>
                  <a:schemeClr val="accent2"/>
                </a:solidFill>
              </a:rPr>
              <a:t>в 1,8</a:t>
            </a:r>
            <a:r>
              <a:rPr lang="ru-RU" sz="3200" b="1" dirty="0" smtClean="0">
                <a:solidFill>
                  <a:schemeClr val="accent2"/>
                </a:solidFill>
              </a:rPr>
              <a:t> раза</a:t>
            </a:r>
            <a:endParaRPr lang="ru-RU" sz="4400" b="1" dirty="0">
              <a:solidFill>
                <a:schemeClr val="accent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91879" y="4443958"/>
            <a:ext cx="5040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рост ВРП в сопоставимых ценах к 2030 году </a:t>
            </a:r>
          </a:p>
          <a:p>
            <a:r>
              <a:rPr lang="ru-RU" sz="1400" dirty="0" smtClean="0"/>
              <a:t>по сравнению с 2013 годом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07770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Цели стратегии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28253" y="3726178"/>
            <a:ext cx="288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Формирование </a:t>
            </a:r>
            <a:r>
              <a:rPr lang="ru-RU" sz="1400" dirty="0"/>
              <a:t>и накопление человеческого капитала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156210" y="3726178"/>
            <a:ext cx="2880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Создание </a:t>
            </a:r>
            <a:r>
              <a:rPr lang="ru-RU" sz="1400" dirty="0"/>
              <a:t>комфортного пространства для развития человеческого капитала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084168" y="3726178"/>
            <a:ext cx="2880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Создание </a:t>
            </a:r>
            <a:r>
              <a:rPr lang="ru-RU" sz="1400" dirty="0"/>
              <a:t>общественных институтов, при которых человеческий капитал востребован экономикой и может успешно функционировать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67744" y="1263466"/>
            <a:ext cx="5886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Татарстан-2030 – </a:t>
            </a:r>
            <a:endParaRPr lang="ru-RU" sz="2000" b="1" dirty="0" smtClean="0"/>
          </a:p>
          <a:p>
            <a:r>
              <a:rPr lang="ru-RU" sz="2000" dirty="0" smtClean="0"/>
              <a:t>глобальный </a:t>
            </a:r>
            <a:r>
              <a:rPr lang="ru-RU" sz="2000" dirty="0"/>
              <a:t>конкурентоспособный полюс роста</a:t>
            </a:r>
          </a:p>
        </p:txBody>
      </p:sp>
      <p:pic>
        <p:nvPicPr>
          <p:cNvPr id="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51145"/>
            <a:ext cx="1321602" cy="73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C:\Работа\Стратегия - 2030\2015-05- (КМ РТ)\Economic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077" y="2211710"/>
            <a:ext cx="1292181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Работа\Стратегия - 2030\2015-05- (КМ РТ)\H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30" y="2293569"/>
            <a:ext cx="1340446" cy="14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Работа\Стратегия - 2030\2015-05- (КМ РТ)\Territory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164" y="2251310"/>
            <a:ext cx="1442224" cy="14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09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уга 4"/>
          <p:cNvSpPr/>
          <p:nvPr/>
        </p:nvSpPr>
        <p:spPr>
          <a:xfrm>
            <a:off x="1512000" y="-1631610"/>
            <a:ext cx="6120000" cy="6120000"/>
          </a:xfrm>
          <a:prstGeom prst="arc">
            <a:avLst>
              <a:gd name="adj1" fmla="val 19950642"/>
              <a:gd name="adj2" fmla="val 12464025"/>
            </a:avLst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Татарстан-2030 – лидер по темпам роста человеческого капитала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47372" y="1708740"/>
            <a:ext cx="2160000" cy="6469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Демографическое развитие </a:t>
            </a:r>
            <a:endParaRPr lang="ru-RU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926967" y="1708740"/>
            <a:ext cx="1402306" cy="37457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Образование</a:t>
            </a:r>
            <a:endParaRPr lang="ru-RU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06316" y="3075806"/>
            <a:ext cx="2160000" cy="6469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Система здравоохранения</a:t>
            </a:r>
            <a:endParaRPr lang="ru-RU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061937" y="4285411"/>
            <a:ext cx="1020125" cy="37457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Культура</a:t>
            </a:r>
            <a:endParaRPr lang="ru-RU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64236" y="3075806"/>
            <a:ext cx="2160000" cy="64698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lvl="0" algn="ctr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Занятость и социальная защита</a:t>
            </a:r>
            <a:endParaRPr lang="ru-RU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4" name="Picture 9" descr="C:\Работа\Стратегия - 2030\2015-05- (КМ РТ)\H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777" y="1869750"/>
            <a:ext cx="1340446" cy="14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03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/>
              <a:t>Татарстан – растущий регион с высокой рождаемостью и устойчивым миграционным притоком населения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2555776" y="2859801"/>
            <a:ext cx="5760640" cy="346234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noFill/>
          </a:ln>
          <a:effectLst/>
          <a:extLst/>
        </p:spPr>
        <p:txBody>
          <a:bodyPr wrap="square" lIns="432000" tIns="0" bIns="0" anchor="ctr" anchorCtr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1600" dirty="0"/>
              <a:t>Татарстан – центр </a:t>
            </a:r>
            <a:r>
              <a:rPr lang="ru-RU" sz="1600" dirty="0" smtClean="0"/>
              <a:t>притяжения населения</a:t>
            </a:r>
            <a:endParaRPr lang="ru-RU" sz="1600" dirty="0"/>
          </a:p>
        </p:txBody>
      </p:sp>
      <p:sp>
        <p:nvSpPr>
          <p:cNvPr id="7" name="Прямоугольник 5"/>
          <p:cNvSpPr>
            <a:spLocks noChangeArrowheads="1"/>
          </p:cNvSpPr>
          <p:nvPr/>
        </p:nvSpPr>
        <p:spPr bwMode="auto">
          <a:xfrm>
            <a:off x="251520" y="2838162"/>
            <a:ext cx="2592288" cy="38951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38100">
            <a:noFill/>
          </a:ln>
          <a:effectLst/>
          <a:extLst/>
        </p:spPr>
        <p:txBody>
          <a:bodyPr wrap="square" tIns="0" bIns="0" anchor="ctr" anchorCtr="0">
            <a:spAutoFit/>
          </a:bodyPr>
          <a:lstStyle/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ru-RU" b="1" dirty="0" smtClean="0">
                <a:solidFill>
                  <a:schemeClr val="bg1"/>
                </a:solidFill>
              </a:rPr>
              <a:t>Флагманский проект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20312" y="3923803"/>
            <a:ext cx="5760000" cy="40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ru-RU" sz="1400" dirty="0" smtClean="0">
                <a:solidFill>
                  <a:schemeClr val="tx1"/>
                </a:solidFill>
              </a:rPr>
              <a:t>Содействие в иммиграции и натурализации мигрантов, обладающих высоким потенциалом интеграции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20312" y="4398998"/>
            <a:ext cx="5760000" cy="40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ru-RU" sz="1400" dirty="0" smtClean="0">
                <a:solidFill>
                  <a:schemeClr val="tx1"/>
                </a:solidFill>
              </a:rPr>
              <a:t>Увеличение притока иностранных студентов и их последующее трудоустройство в республике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20312" y="3448607"/>
            <a:ext cx="5760000" cy="40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ru-RU" sz="1400" dirty="0" smtClean="0">
                <a:solidFill>
                  <a:schemeClr val="tx1"/>
                </a:solidFill>
              </a:rPr>
              <a:t>Организованное привлечение мигрантов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6"/>
          <p:cNvSpPr>
            <a:spLocks noChangeArrowheads="1"/>
          </p:cNvSpPr>
          <p:nvPr/>
        </p:nvSpPr>
        <p:spPr bwMode="auto">
          <a:xfrm>
            <a:off x="326218" y="1242902"/>
            <a:ext cx="360000" cy="360000"/>
          </a:xfrm>
          <a:prstGeom prst="flowChartConnector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lIns="0" tIns="0" rIns="0" bIns="0" anchor="ctr" anchorCtr="0"/>
          <a:lstStyle/>
          <a:p>
            <a:pPr indent="-360363" algn="ctr">
              <a:buFont typeface="Wingdings" pitchFamily="2" charset="2"/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1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7"/>
          <p:cNvSpPr>
            <a:spLocks noChangeArrowheads="1"/>
          </p:cNvSpPr>
          <p:nvPr/>
        </p:nvSpPr>
        <p:spPr bwMode="auto">
          <a:xfrm>
            <a:off x="326218" y="1666548"/>
            <a:ext cx="360000" cy="360000"/>
          </a:xfrm>
          <a:prstGeom prst="flowChartConnector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lIns="0" tIns="0" rIns="0" bIns="0" anchor="ctr" anchorCtr="0"/>
          <a:lstStyle/>
          <a:p>
            <a:pPr indent="-360363" algn="ctr">
              <a:buFont typeface="Wingdings" pitchFamily="2" charset="2"/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2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8"/>
          <p:cNvSpPr>
            <a:spLocks noChangeArrowheads="1"/>
          </p:cNvSpPr>
          <p:nvPr/>
        </p:nvSpPr>
        <p:spPr bwMode="auto">
          <a:xfrm>
            <a:off x="326218" y="2090194"/>
            <a:ext cx="360000" cy="360000"/>
          </a:xfrm>
          <a:prstGeom prst="flowChartConnector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lIns="0" tIns="0" rIns="0" bIns="0" anchor="ctr" anchorCtr="0"/>
          <a:lstStyle/>
          <a:p>
            <a:pPr indent="-360363" algn="ctr">
              <a:buFont typeface="Wingdings" pitchFamily="2" charset="2"/>
              <a:buNone/>
            </a:pPr>
            <a:r>
              <a:rPr lang="ru-RU" b="1" dirty="0" smtClean="0">
                <a:solidFill>
                  <a:schemeClr val="bg1"/>
                </a:solidFill>
              </a:rPr>
              <a:t>3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55576" y="1644048"/>
            <a:ext cx="6852808" cy="40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ru-RU" sz="1400" dirty="0"/>
              <a:t>Повышение адресности мер материальной поддержки семей с детьми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55576" y="2067694"/>
            <a:ext cx="6852808" cy="40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ru-RU" sz="1400" dirty="0"/>
              <a:t>Обеспечение миграционного прироста населения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55576" y="1220402"/>
            <a:ext cx="6852808" cy="40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r>
              <a:rPr lang="ru-RU" sz="1400" dirty="0"/>
              <a:t>Поддержание благоприятной динамики рождаемости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37392" y="1563638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населения к 2030 году</a:t>
            </a:r>
            <a:endParaRPr lang="ru-RU" sz="1600" dirty="0"/>
          </a:p>
        </p:txBody>
      </p:sp>
      <p:sp>
        <p:nvSpPr>
          <p:cNvPr id="22" name="Прямоугольник 6"/>
          <p:cNvSpPr>
            <a:spLocks noChangeArrowheads="1"/>
          </p:cNvSpPr>
          <p:nvPr/>
        </p:nvSpPr>
        <p:spPr bwMode="auto">
          <a:xfrm>
            <a:off x="1149501" y="3471107"/>
            <a:ext cx="360000" cy="360000"/>
          </a:xfrm>
          <a:prstGeom prst="flowChartConnector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lIns="0" tIns="0" rIns="0" bIns="0" anchor="ctr" anchorCtr="0"/>
          <a:lstStyle/>
          <a:p>
            <a:pPr indent="-360363" algn="ctr">
              <a:buFont typeface="Wingdings" pitchFamily="2" charset="2"/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1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7"/>
          <p:cNvSpPr>
            <a:spLocks noChangeArrowheads="1"/>
          </p:cNvSpPr>
          <p:nvPr/>
        </p:nvSpPr>
        <p:spPr bwMode="auto">
          <a:xfrm>
            <a:off x="1149501" y="3946303"/>
            <a:ext cx="360000" cy="360000"/>
          </a:xfrm>
          <a:prstGeom prst="flowChartConnector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lIns="0" tIns="0" rIns="0" bIns="0" anchor="ctr" anchorCtr="0"/>
          <a:lstStyle/>
          <a:p>
            <a:pPr indent="-360363" algn="ctr">
              <a:buFont typeface="Wingdings" pitchFamily="2" charset="2"/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2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8"/>
          <p:cNvSpPr>
            <a:spLocks noChangeArrowheads="1"/>
          </p:cNvSpPr>
          <p:nvPr/>
        </p:nvSpPr>
        <p:spPr bwMode="auto">
          <a:xfrm>
            <a:off x="1149501" y="4421498"/>
            <a:ext cx="360000" cy="360000"/>
          </a:xfrm>
          <a:prstGeom prst="flowChartConnector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lIns="0" tIns="0" rIns="0" bIns="0" anchor="ctr" anchorCtr="0"/>
          <a:lstStyle/>
          <a:p>
            <a:pPr indent="-360363" algn="ctr">
              <a:buFont typeface="Wingdings" pitchFamily="2" charset="2"/>
              <a:buNone/>
            </a:pPr>
            <a:r>
              <a:rPr lang="ru-RU" b="1" dirty="0" smtClean="0">
                <a:solidFill>
                  <a:schemeClr val="bg1"/>
                </a:solidFill>
              </a:rPr>
              <a:t>3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00192" y="993923"/>
            <a:ext cx="1872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400" b="1" dirty="0" smtClean="0">
                <a:solidFill>
                  <a:schemeClr val="accent2"/>
                </a:solidFill>
              </a:rPr>
              <a:t>+335</a:t>
            </a:r>
            <a:endParaRPr lang="ru-RU" sz="4400" b="1" dirty="0">
              <a:solidFill>
                <a:schemeClr val="accent2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028384" y="1117033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тысяч</a:t>
            </a:r>
          </a:p>
          <a:p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человек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28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ратеги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69EDB"/>
      </a:accent1>
      <a:accent2>
        <a:srgbClr val="EF3F3E"/>
      </a:accent2>
      <a:accent3>
        <a:srgbClr val="008F4C"/>
      </a:accent3>
      <a:accent4>
        <a:srgbClr val="92278F"/>
      </a:accent4>
      <a:accent5>
        <a:srgbClr val="0BAF4D"/>
      </a:accent5>
      <a:accent6>
        <a:srgbClr val="C0B399"/>
      </a:accent6>
      <a:hlink>
        <a:srgbClr val="0000FF"/>
      </a:hlink>
      <a:folHlink>
        <a:srgbClr val="800080"/>
      </a:folHlink>
    </a:clrScheme>
    <a:fontScheme name="Стратегия">
      <a:majorFont>
        <a:latin typeface="PT Sans Caption"/>
        <a:ea typeface=""/>
        <a:cs typeface=""/>
      </a:majorFont>
      <a:minorFont>
        <a:latin typeface="PT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ратеги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69EDB"/>
      </a:accent1>
      <a:accent2>
        <a:srgbClr val="EF3F3E"/>
      </a:accent2>
      <a:accent3>
        <a:srgbClr val="008F4C"/>
      </a:accent3>
      <a:accent4>
        <a:srgbClr val="92278F"/>
      </a:accent4>
      <a:accent5>
        <a:srgbClr val="0BAF4D"/>
      </a:accent5>
      <a:accent6>
        <a:srgbClr val="C0B399"/>
      </a:accent6>
      <a:hlink>
        <a:srgbClr val="0000FF"/>
      </a:hlink>
      <a:folHlink>
        <a:srgbClr val="800080"/>
      </a:folHlink>
    </a:clrScheme>
    <a:fontScheme name="Стратегия">
      <a:majorFont>
        <a:latin typeface="PT Sans Caption"/>
        <a:ea typeface=""/>
        <a:cs typeface=""/>
      </a:majorFont>
      <a:minorFont>
        <a:latin typeface="PT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Классическая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3303</TotalTime>
  <Words>1626</Words>
  <Application>Microsoft Office PowerPoint</Application>
  <PresentationFormat>Экран (16:9)</PresentationFormat>
  <Paragraphs>503</Paragraphs>
  <Slides>46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46</vt:i4>
      </vt:variant>
    </vt:vector>
  </HeadingPairs>
  <TitlesOfParts>
    <vt:vector size="56" baseType="lpstr">
      <vt:lpstr>Arial</vt:lpstr>
      <vt:lpstr>Wingdings</vt:lpstr>
      <vt:lpstr>PT Sans Caption</vt:lpstr>
      <vt:lpstr>Times New Roman</vt:lpstr>
      <vt:lpstr>Calibri</vt:lpstr>
      <vt:lpstr>PT Sans</vt:lpstr>
      <vt:lpstr>Verdana</vt:lpstr>
      <vt:lpstr>GT Walsheim Pro Medium</vt:lpstr>
      <vt:lpstr>Тема Office</vt:lpstr>
      <vt:lpstr>1_Тема Office</vt:lpstr>
      <vt:lpstr>Стратегия социально-экономического развития Республики Татарстан до 2030 года</vt:lpstr>
      <vt:lpstr>Вклад Республики Татарстан в экономику  Российской Федерации (январь-ноябрь 2016 года) </vt:lpstr>
      <vt:lpstr>Презентация PowerPoint</vt:lpstr>
      <vt:lpstr>Участники разработки Стратегии</vt:lpstr>
      <vt:lpstr>Главная стратегическая цель </vt:lpstr>
      <vt:lpstr>Валовой региональный продукт, млрд руб. (в соответствии с долгосрочным прогнозом)</vt:lpstr>
      <vt:lpstr>Цели стратегии</vt:lpstr>
      <vt:lpstr>Татарстан-2030 – лидер по темпам роста человеческого капитала</vt:lpstr>
      <vt:lpstr>Татарстан – растущий регион с высокой рождаемостью и устойчивым миграционным притоком населения</vt:lpstr>
      <vt:lpstr>Система образования обеспечивает формирование человеческого капитала, соответствующего потребностям общества и экономики</vt:lpstr>
      <vt:lpstr>Сохранение здоровья и долголетие – приоритеты населения и системы здравоохранения Республики Татарстан</vt:lpstr>
      <vt:lpstr>Качество и разнообразие культурной жизни стали реальными факторами притяжения и накопления человеческого капитала</vt:lpstr>
      <vt:lpstr>Гибкий рынок труда, системы содействия занятости и социальной защиты обеспечивают эффективную занятость и получение конкурентных доходов от вложений в человеческий капитал</vt:lpstr>
      <vt:lpstr>Сбалансированное территориально-пространственное развитие обеспечивает высокую конкурентоспособность среды</vt:lpstr>
      <vt:lpstr>Развитие экономических зон</vt:lpstr>
      <vt:lpstr>Волго-Камский метрополис –  синергия трех агломераций Татарстана</vt:lpstr>
      <vt:lpstr>Волжско-Камский поток</vt:lpstr>
      <vt:lpstr>Чистый путь</vt:lpstr>
      <vt:lpstr>Скоростные связи</vt:lpstr>
      <vt:lpstr>Создание комфортной среды</vt:lpstr>
      <vt:lpstr>Создание комфортной среды</vt:lpstr>
      <vt:lpstr>Создание комфортной среды</vt:lpstr>
      <vt:lpstr>Создание комфортной среды</vt:lpstr>
      <vt:lpstr>Создание комфортной среды</vt:lpstr>
      <vt:lpstr>Создание комфортной среды</vt:lpstr>
      <vt:lpstr>Создание комфортной среды</vt:lpstr>
      <vt:lpstr>Создание комфортной среды</vt:lpstr>
      <vt:lpstr>Создание комфортной среды</vt:lpstr>
      <vt:lpstr>Сбалансированная система институтов обеспечивает устойчивое развитие конкурентоспособных кластеров, предпринимательства, внутреннего территориального развития и внешней интеграции</vt:lpstr>
      <vt:lpstr>Создание «умной экономики»</vt:lpstr>
      <vt:lpstr>«Тройная спираль» взаимодействия науки, бизнеса и власти</vt:lpstr>
      <vt:lpstr>Камский кластер</vt:lpstr>
      <vt:lpstr>Концепция создания «ИнноКам» </vt:lpstr>
      <vt:lpstr>ТОСЭР «Набережные Челны»</vt:lpstr>
      <vt:lpstr>Кластерная активация</vt:lpstr>
      <vt:lpstr>Татарстанская  технологическая инициатива</vt:lpstr>
      <vt:lpstr>10 флагманских проектов Стратегии</vt:lpstr>
      <vt:lpstr>Иннополис 2030 года</vt:lpstr>
      <vt:lpstr>Особая экономическая зона «Алабуга»</vt:lpstr>
      <vt:lpstr>Популяризация предпринимательства</vt:lpstr>
      <vt:lpstr>МФЦ для бизнеса</vt:lpstr>
      <vt:lpstr>Республика инвестиционно привлекательна на мировом уровне</vt:lpstr>
      <vt:lpstr>Система стратегического планирования</vt:lpstr>
      <vt:lpstr>Муниципальные стратегии</vt:lpstr>
      <vt:lpstr>Обучение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Шагиев Зуфар Ильдарович</dc:creator>
  <cp:lastModifiedBy>Сабирова</cp:lastModifiedBy>
  <cp:revision>187</cp:revision>
  <dcterms:created xsi:type="dcterms:W3CDTF">2015-04-24T12:06:40Z</dcterms:created>
  <dcterms:modified xsi:type="dcterms:W3CDTF">2017-01-26T16:46:08Z</dcterms:modified>
</cp:coreProperties>
</file>