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8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24E9B-156D-4C2E-9492-4FB6A66AE863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347A8-407D-40AF-BD6E-CE21E5FC76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28596" y="2571744"/>
            <a:ext cx="8337550" cy="1252538"/>
            <a:chOff x="330" y="76"/>
            <a:chExt cx="5252" cy="78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" y="76"/>
              <a:ext cx="5252" cy="78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365" y="95"/>
              <a:ext cx="5182" cy="71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4000" dirty="0" smtClean="0">
                  <a:solidFill>
                    <a:srgbClr val="FFFFFF"/>
                  </a:solidFill>
                  <a:latin typeface="Calibri" pitchFamily="32" charset="0"/>
                </a:rPr>
                <a:t>С заботой </a:t>
              </a:r>
              <a:r>
                <a:rPr lang="ru-RU" sz="4000" dirty="0">
                  <a:solidFill>
                    <a:srgbClr val="FFFFFF"/>
                  </a:solidFill>
                  <a:latin typeface="Calibri" pitchFamily="32" charset="0"/>
                </a:rPr>
                <a:t>о тех, кому труднее всех!</a:t>
              </a:r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126234"/>
            <a:ext cx="1835150" cy="2593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28596" y="2571744"/>
            <a:ext cx="8337550" cy="1252538"/>
            <a:chOff x="330" y="76"/>
            <a:chExt cx="5252" cy="78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" y="76"/>
              <a:ext cx="5252" cy="78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365" y="95"/>
              <a:ext cx="5182" cy="71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4000" dirty="0" smtClean="0">
                  <a:solidFill>
                    <a:srgbClr val="FFFFFF"/>
                  </a:solidFill>
                  <a:latin typeface="Calibri" pitchFamily="32" charset="0"/>
                </a:rPr>
                <a:t>Спасибо за внимание!</a:t>
              </a:r>
              <a:endParaRPr lang="ru-RU" sz="4000" dirty="0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01638" y="244475"/>
            <a:ext cx="8337550" cy="1349375"/>
            <a:chOff x="253" y="154"/>
            <a:chExt cx="5252" cy="8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3" y="154"/>
              <a:ext cx="5252" cy="85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288" y="173"/>
              <a:ext cx="5182" cy="71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4400" dirty="0" smtClean="0">
                  <a:solidFill>
                    <a:srgbClr val="FFFFFF"/>
                  </a:solidFill>
                  <a:latin typeface="Calibri" pitchFamily="32" charset="0"/>
                </a:rPr>
                <a:t>Этапы принятия:</a:t>
              </a:r>
              <a:endParaRPr lang="ru-RU" sz="4400" dirty="0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47688" y="2200275"/>
            <a:ext cx="8143875" cy="1557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57158" y="1500174"/>
            <a:ext cx="8534400" cy="27146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7200"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itchFamily="32" charset="0"/>
              </a:rPr>
              <a:t>Принятие диагноза</a:t>
            </a:r>
          </a:p>
          <a:p>
            <a:pPr marL="457200" indent="-4572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457200" indent="-4572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itchFamily="32" charset="0"/>
              </a:rPr>
              <a:t>2.    Принятие ребенка</a:t>
            </a:r>
          </a:p>
          <a:p>
            <a:pPr marL="457200" indent="-4572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457200" indent="-4572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itchFamily="32" charset="0"/>
              </a:rPr>
              <a:t>3.    Второй этап принятия ребенка, в период взросления</a:t>
            </a:r>
            <a:endParaRPr lang="ru-RU" sz="24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0" name="Рисунок 9" descr="U_x0-bb8Ku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378" y="3429000"/>
            <a:ext cx="4788939" cy="315396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01638" y="244475"/>
            <a:ext cx="8337550" cy="1349375"/>
            <a:chOff x="253" y="154"/>
            <a:chExt cx="5252" cy="8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3" y="154"/>
              <a:ext cx="5252" cy="85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288" y="173"/>
              <a:ext cx="5182" cy="71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4400" dirty="0" smtClean="0">
                  <a:solidFill>
                    <a:srgbClr val="FFFFFF"/>
                  </a:solidFill>
                  <a:latin typeface="Calibri" pitchFamily="32" charset="0"/>
                </a:rPr>
                <a:t>Адаптация семьи:</a:t>
              </a:r>
              <a:endParaRPr lang="ru-RU" sz="4400" dirty="0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47688" y="2200275"/>
            <a:ext cx="8143875" cy="1557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28596" y="1428736"/>
            <a:ext cx="8534400" cy="457203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7200">
              <a:lnSpc>
                <a:spcPct val="150000"/>
              </a:lnSpc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itchFamily="32" charset="0"/>
              </a:rPr>
              <a:t>Особые дети стали появляться в обществе;</a:t>
            </a:r>
          </a:p>
          <a:p>
            <a:pPr marL="457200" indent="-457200">
              <a:lnSpc>
                <a:spcPct val="150000"/>
              </a:lnSpc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itchFamily="32" charset="0"/>
              </a:rPr>
              <a:t>Изменение законодательной базы;</a:t>
            </a:r>
          </a:p>
          <a:p>
            <a:pPr marL="457200" indent="-457200">
              <a:lnSpc>
                <a:spcPct val="150000"/>
              </a:lnSpc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itchFamily="32" charset="0"/>
              </a:rPr>
              <a:t>Развитие программы «Доступная среда</a:t>
            </a:r>
            <a:r>
              <a:rPr lang="ru-RU" sz="2400" dirty="0" smtClean="0">
                <a:solidFill>
                  <a:srgbClr val="000000"/>
                </a:solidFill>
                <a:latin typeface="Calibri" pitchFamily="32" charset="0"/>
              </a:rPr>
              <a:t>»;</a:t>
            </a:r>
          </a:p>
          <a:p>
            <a:pPr marL="457200" indent="-457200">
              <a:lnSpc>
                <a:spcPct val="150000"/>
              </a:lnSpc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itchFamily="32" charset="0"/>
              </a:rPr>
              <a:t>Увеличение числа реабилитационных центров (государственных и коммерческих), НКО, Благотворительных фондов;</a:t>
            </a:r>
          </a:p>
          <a:p>
            <a:pPr marL="457200" indent="-457200">
              <a:lnSpc>
                <a:spcPct val="150000"/>
              </a:lnSpc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itchFamily="32" charset="0"/>
              </a:rPr>
              <a:t>Оказание психологической помощи семье в некоторых роддомах, ГАУСО, НКО;</a:t>
            </a:r>
          </a:p>
          <a:p>
            <a:pPr marL="457200" indent="-457200">
              <a:lnSpc>
                <a:spcPct val="150000"/>
              </a:lnSpc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itchFamily="32" charset="0"/>
              </a:rPr>
              <a:t>Отсутствие информационной блокады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01638" y="244475"/>
            <a:ext cx="8337550" cy="1349375"/>
            <a:chOff x="253" y="154"/>
            <a:chExt cx="5252" cy="8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3" y="154"/>
              <a:ext cx="5252" cy="85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288" y="173"/>
              <a:ext cx="5182" cy="71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4400" dirty="0" smtClean="0">
                  <a:solidFill>
                    <a:srgbClr val="FFFFFF"/>
                  </a:solidFill>
                  <a:latin typeface="Calibri" pitchFamily="32" charset="0"/>
                </a:rPr>
                <a:t>Цель НКО:</a:t>
              </a:r>
              <a:endParaRPr lang="ru-RU" sz="4400" dirty="0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47688" y="2200275"/>
            <a:ext cx="8143875" cy="1557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388" y="3240088"/>
            <a:ext cx="3933825" cy="2949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563" y="3246438"/>
            <a:ext cx="3951287" cy="2962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31800" y="1584325"/>
            <a:ext cx="8534400" cy="1554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alibri" pitchFamily="32" charset="0"/>
              </a:rPr>
              <a:t>Социализация детей-инвалидов Республики Татарстан через развитие их интеллектуальных компетенций, физическую реабилитацию, а также социально-психологическую адаптацию родителей.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01638" y="244475"/>
            <a:ext cx="8337550" cy="1349375"/>
            <a:chOff x="253" y="154"/>
            <a:chExt cx="5252" cy="85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3" y="154"/>
              <a:ext cx="5252" cy="85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288" y="173"/>
              <a:ext cx="5182" cy="71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4400" dirty="0" smtClean="0">
                  <a:solidFill>
                    <a:srgbClr val="FFFFFF"/>
                  </a:solidFill>
                  <a:latin typeface="Calibri" pitchFamily="32" charset="0"/>
                </a:rPr>
                <a:t>Основные задачи НКО:</a:t>
              </a:r>
              <a:endParaRPr lang="ru-RU" sz="4400" dirty="0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600"/>
              </a:spcBef>
              <a:buFont typeface="Wingdings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900" dirty="0">
                <a:solidFill>
                  <a:srgbClr val="000000"/>
                </a:solidFill>
                <a:latin typeface="Calibri" pitchFamily="32" charset="0"/>
                <a:ea typeface="Microsoft YaHei" charset="-122"/>
              </a:rPr>
              <a:t>объединение родителей детей-инвалидов;</a:t>
            </a:r>
          </a:p>
          <a:p>
            <a:pPr marL="339725" indent="-339725">
              <a:spcBef>
                <a:spcPts val="600"/>
              </a:spcBef>
              <a:buFont typeface="Wingdings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900" dirty="0">
                <a:solidFill>
                  <a:srgbClr val="000000"/>
                </a:solidFill>
                <a:latin typeface="Calibri" pitchFamily="32" charset="0"/>
                <a:ea typeface="Microsoft YaHei" charset="-122"/>
              </a:rPr>
              <a:t>реализация проектов по развитию и реабилитации;</a:t>
            </a:r>
          </a:p>
          <a:p>
            <a:pPr marL="339725" indent="-339725">
              <a:spcBef>
                <a:spcPts val="600"/>
              </a:spcBef>
              <a:buFont typeface="Wingdings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900" dirty="0">
                <a:solidFill>
                  <a:srgbClr val="000000"/>
                </a:solidFill>
                <a:latin typeface="Calibri" pitchFamily="32" charset="0"/>
                <a:ea typeface="Microsoft YaHei" charset="-122"/>
              </a:rPr>
              <a:t>реализация проектов по развитию компетенций родителей;</a:t>
            </a:r>
          </a:p>
          <a:p>
            <a:pPr marL="339725" indent="-339725">
              <a:spcBef>
                <a:spcPts val="600"/>
              </a:spcBef>
              <a:buFont typeface="Wingdings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900" dirty="0">
                <a:solidFill>
                  <a:srgbClr val="000000"/>
                </a:solidFill>
                <a:latin typeface="Calibri" pitchFamily="32" charset="0"/>
                <a:ea typeface="Microsoft YaHei" charset="-122"/>
              </a:rPr>
              <a:t>психологическая помощь родителям;</a:t>
            </a:r>
          </a:p>
          <a:p>
            <a:pPr marL="339725" indent="-339725">
              <a:spcBef>
                <a:spcPts val="600"/>
              </a:spcBef>
              <a:buFont typeface="Wingdings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900" dirty="0">
                <a:solidFill>
                  <a:srgbClr val="000000"/>
                </a:solidFill>
                <a:latin typeface="Calibri" pitchFamily="32" charset="0"/>
                <a:ea typeface="Microsoft YaHei" charset="-122"/>
              </a:rPr>
              <a:t>помощь специалистам в повышении квалификации;</a:t>
            </a:r>
          </a:p>
          <a:p>
            <a:pPr marL="339725" indent="-339725">
              <a:spcBef>
                <a:spcPts val="600"/>
              </a:spcBef>
              <a:buFont typeface="Wingdings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900" dirty="0">
                <a:solidFill>
                  <a:srgbClr val="000000"/>
                </a:solidFill>
                <a:latin typeface="Calibri" pitchFamily="32" charset="0"/>
                <a:ea typeface="Microsoft YaHei" charset="-122"/>
              </a:rPr>
              <a:t>обеспечение реабилитационным инвентарём;</a:t>
            </a:r>
          </a:p>
          <a:p>
            <a:pPr marL="341313" indent="-339725">
              <a:lnSpc>
                <a:spcPct val="80000"/>
              </a:lnSpc>
              <a:spcBef>
                <a:spcPts val="475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1900" dirty="0">
              <a:solidFill>
                <a:srgbClr val="000000"/>
              </a:solidFill>
              <a:latin typeface="Calibri" pitchFamily="32" charset="0"/>
              <a:ea typeface="Microsoft YaHei" charset="-122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600"/>
              </a:spcBef>
              <a:buFont typeface="Wingdings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ea typeface="Microsoft YaHei" charset="-122"/>
              </a:rPr>
              <a:t>организация сети общественных развивающих центров;</a:t>
            </a:r>
          </a:p>
          <a:p>
            <a:pPr marL="339725" indent="-339725">
              <a:spcBef>
                <a:spcPts val="600"/>
              </a:spcBef>
              <a:buFont typeface="Wingdings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ea typeface="Microsoft YaHei" charset="-122"/>
              </a:rPr>
              <a:t>обеспечение бесплатного доступа к услугам специалистов;</a:t>
            </a:r>
          </a:p>
          <a:p>
            <a:pPr marL="339725" indent="-339725">
              <a:spcBef>
                <a:spcPts val="600"/>
              </a:spcBef>
              <a:buFont typeface="Wingdings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ea typeface="Microsoft YaHei" charset="-122"/>
              </a:rPr>
              <a:t>правовая помощь семьям;</a:t>
            </a:r>
          </a:p>
          <a:p>
            <a:pPr marL="339725" indent="-339725">
              <a:spcBef>
                <a:spcPts val="600"/>
              </a:spcBef>
              <a:buFont typeface="Wingdings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ea typeface="Microsoft YaHei" charset="-122"/>
              </a:rPr>
              <a:t>привлечение благотворителей для лечения детей и реализации проектов;</a:t>
            </a:r>
          </a:p>
          <a:p>
            <a:pPr marL="339725" indent="-339725">
              <a:spcBef>
                <a:spcPts val="600"/>
              </a:spcBef>
              <a:buFont typeface="Wingdings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ea typeface="Microsoft YaHei" charset="-122"/>
              </a:rPr>
              <a:t>пропаганда равенства возможностей инвалидов.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01638" y="244475"/>
            <a:ext cx="8337550" cy="1349375"/>
            <a:chOff x="253" y="154"/>
            <a:chExt cx="5252" cy="8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3" y="154"/>
              <a:ext cx="5252" cy="85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288" y="173"/>
              <a:ext cx="5182" cy="71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4400" dirty="0" smtClean="0">
                  <a:solidFill>
                    <a:srgbClr val="FFFFFF"/>
                  </a:solidFill>
                  <a:latin typeface="Calibri" pitchFamily="32" charset="0"/>
                </a:rPr>
                <a:t>Главный враг - промедление</a:t>
              </a:r>
              <a:endParaRPr lang="ru-RU" sz="4400" dirty="0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47688" y="2200275"/>
            <a:ext cx="8143875" cy="1557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57158" y="2000240"/>
            <a:ext cx="8534400" cy="27146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7200" algn="just">
              <a:lnSpc>
                <a:spcPct val="15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itchFamily="32" charset="0"/>
              </a:rPr>
              <a:t>      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2" charset="0"/>
              </a:rPr>
              <a:t>Реабилитация </a:t>
            </a:r>
            <a:r>
              <a:rPr lang="ru-RU" sz="3200" b="1" dirty="0" smtClean="0">
                <a:latin typeface="Calibri" pitchFamily="32" charset="0"/>
              </a:rPr>
              <a:t>или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2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Calibri" pitchFamily="32" charset="0"/>
              </a:rPr>
              <a:t>абилитация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2" charset="0"/>
              </a:rPr>
              <a:t>, обучение и воспитание </a:t>
            </a:r>
            <a:r>
              <a:rPr lang="ru-RU" sz="3200" b="1" dirty="0" smtClean="0">
                <a:latin typeface="Calibri" pitchFamily="32" charset="0"/>
              </a:rPr>
              <a:t>особого ребенка – это постоянный, непрекращающийся процесс, в котором главную роль играет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2" charset="0"/>
              </a:rPr>
              <a:t>родитель</a:t>
            </a:r>
            <a:r>
              <a:rPr lang="ru-RU" sz="3200" b="1" dirty="0" smtClean="0">
                <a:latin typeface="Calibri" pitchFamily="32" charset="0"/>
              </a:rPr>
              <a:t> или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2" charset="0"/>
              </a:rPr>
              <a:t>лицо его замещающее</a:t>
            </a:r>
            <a:r>
              <a:rPr lang="ru-RU" sz="3200" b="1" dirty="0" smtClean="0">
                <a:latin typeface="Calibri" pitchFamily="32" charset="0"/>
              </a:rPr>
              <a:t>!!!</a:t>
            </a:r>
            <a:endParaRPr lang="ru-RU" sz="3200" b="1" dirty="0"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01638" y="244475"/>
            <a:ext cx="8337550" cy="1349375"/>
            <a:chOff x="253" y="154"/>
            <a:chExt cx="5252" cy="8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3" y="154"/>
              <a:ext cx="5252" cy="85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288" y="173"/>
              <a:ext cx="5182" cy="71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4400" dirty="0" smtClean="0">
                  <a:solidFill>
                    <a:srgbClr val="FFFFFF"/>
                  </a:solidFill>
                  <a:latin typeface="Calibri" pitchFamily="32" charset="0"/>
                </a:rPr>
                <a:t>Моя семья:</a:t>
              </a:r>
              <a:endParaRPr lang="ru-RU" sz="4400" dirty="0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47688" y="2200275"/>
            <a:ext cx="8143875" cy="1557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57158" y="2000240"/>
            <a:ext cx="8534400" cy="27146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72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7" name="Рисунок 6" descr="qkVrNmqjky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500174"/>
            <a:ext cx="8501090" cy="52207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Попытка взаимодействия</a:t>
            </a:r>
            <a:endParaRPr lang="ru-RU" dirty="0"/>
          </a:p>
        </p:txBody>
      </p:sp>
      <p:pic>
        <p:nvPicPr>
          <p:cNvPr id="2051" name="Picture 3" descr="G:\наши дети\семинар\DSC08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252140" cy="54835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1714488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Он готов к общению, но лишён внимания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5715016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К нему не нашли подход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1214422"/>
            <a:ext cx="24288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Они не специалисты, и они не делят на «таких же» и «других». Они просто ищут пути к общению…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аши дети\семинар\DSC08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429684" cy="560148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686800" cy="68578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Идеальное общество!!!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6072198" y="214290"/>
            <a:ext cx="857256" cy="7143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247</Words>
  <PresentationFormat>Экран (4:3)</PresentationFormat>
  <Paragraphs>37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Попытка взаимодействия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7</cp:revision>
  <dcterms:created xsi:type="dcterms:W3CDTF">2017-10-27T04:20:07Z</dcterms:created>
  <dcterms:modified xsi:type="dcterms:W3CDTF">2017-10-27T05:27:50Z</dcterms:modified>
</cp:coreProperties>
</file>