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7" r:id="rId2"/>
    <p:sldId id="288" r:id="rId3"/>
    <p:sldId id="267" r:id="rId4"/>
    <p:sldId id="290" r:id="rId5"/>
    <p:sldId id="291" r:id="rId6"/>
    <p:sldId id="292" r:id="rId7"/>
    <p:sldId id="293" r:id="rId8"/>
    <p:sldId id="294" r:id="rId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9CC2"/>
    <a:srgbClr val="800000"/>
    <a:srgbClr val="CCFFCC"/>
    <a:srgbClr val="339933"/>
    <a:srgbClr val="E9EFF7"/>
    <a:srgbClr val="003300"/>
    <a:srgbClr val="66FF33"/>
    <a:srgbClr val="99FFCC"/>
    <a:srgbClr val="CC0000"/>
    <a:srgbClr val="94C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676" autoAdjust="0"/>
  </p:normalViewPr>
  <p:slideViewPr>
    <p:cSldViewPr>
      <p:cViewPr>
        <p:scale>
          <a:sx n="79" d="100"/>
          <a:sy n="79" d="100"/>
        </p:scale>
        <p:origin x="-58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диаграмма!$B$17:$B$26</c:f>
              <c:strCache>
                <c:ptCount val="10"/>
                <c:pt idx="0">
                  <c:v>Игры</c:v>
                </c:pt>
                <c:pt idx="1">
                  <c:v>СМИ</c:v>
                </c:pt>
                <c:pt idx="2">
                  <c:v>Искусство/Культура/Наследие</c:v>
                </c:pt>
                <c:pt idx="3">
                  <c:v>Персональные сети хранения</c:v>
                </c:pt>
                <c:pt idx="4">
                  <c:v>Электронная почта</c:v>
                </c:pt>
                <c:pt idx="5">
                  <c:v>Децентрализированные сети/Обмен файлами</c:v>
                </c:pt>
                <c:pt idx="6">
                  <c:v>Общий бизнес</c:v>
                </c:pt>
                <c:pt idx="7">
                  <c:v>Образование/Справочники</c:v>
                </c:pt>
                <c:pt idx="8">
                  <c:v>Другое</c:v>
                </c:pt>
                <c:pt idx="9">
                  <c:v>Техническая информация</c:v>
                </c:pt>
              </c:strCache>
            </c:strRef>
          </c:cat>
          <c:val>
            <c:numRef>
              <c:f>диаграмма!$C$17:$C$26</c:f>
              <c:numCache>
                <c:formatCode>0.0</c:formatCode>
                <c:ptCount val="10"/>
                <c:pt idx="0">
                  <c:v>3.7</c:v>
                </c:pt>
                <c:pt idx="1">
                  <c:v>3.9</c:v>
                </c:pt>
                <c:pt idx="2">
                  <c:v>4.3</c:v>
                </c:pt>
                <c:pt idx="3">
                  <c:v>4.5999999999999996</c:v>
                </c:pt>
                <c:pt idx="4">
                  <c:v>4.7</c:v>
                </c:pt>
                <c:pt idx="5">
                  <c:v>6.1</c:v>
                </c:pt>
                <c:pt idx="6">
                  <c:v>6.5</c:v>
                </c:pt>
                <c:pt idx="7">
                  <c:v>7.8</c:v>
                </c:pt>
                <c:pt idx="8">
                  <c:v>18.7</c:v>
                </c:pt>
                <c:pt idx="9">
                  <c:v>20.399999999999999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708864"/>
        <c:axId val="34804864"/>
      </c:barChart>
      <c:catAx>
        <c:axId val="3470886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34804864"/>
        <c:crosses val="autoZero"/>
        <c:auto val="1"/>
        <c:lblAlgn val="ctr"/>
        <c:lblOffset val="100"/>
        <c:noMultiLvlLbl val="0"/>
      </c:catAx>
      <c:valAx>
        <c:axId val="34804864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347088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целом в г. Казань –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8739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человек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426268885049575"/>
          <c:y val="0.11530078029700078"/>
          <c:w val="0.65916492243362901"/>
          <c:h val="0.85676290729623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8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Кировский район</c:v>
                </c:pt>
                <c:pt idx="1">
                  <c:v>Авиастроительный район</c:v>
                </c:pt>
                <c:pt idx="2">
                  <c:v>Вахитовский</c:v>
                </c:pt>
                <c:pt idx="3">
                  <c:v>Московский</c:v>
                </c:pt>
                <c:pt idx="4">
                  <c:v>Ново-Савиновский район</c:v>
                </c:pt>
                <c:pt idx="5">
                  <c:v>Приволжский район</c:v>
                </c:pt>
                <c:pt idx="6">
                  <c:v>Советский район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779</c:v>
                </c:pt>
                <c:pt idx="1">
                  <c:v>842</c:v>
                </c:pt>
                <c:pt idx="2">
                  <c:v>1144</c:v>
                </c:pt>
                <c:pt idx="3">
                  <c:v>1163</c:v>
                </c:pt>
                <c:pt idx="4">
                  <c:v>1331</c:v>
                </c:pt>
                <c:pt idx="5">
                  <c:v>1403</c:v>
                </c:pt>
                <c:pt idx="6">
                  <c:v>2077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Кировский район</c:v>
                </c:pt>
                <c:pt idx="1">
                  <c:v>Авиастроительный район</c:v>
                </c:pt>
                <c:pt idx="2">
                  <c:v>Вахитовский</c:v>
                </c:pt>
                <c:pt idx="3">
                  <c:v>Московский</c:v>
                </c:pt>
                <c:pt idx="4">
                  <c:v>Ново-Савиновский район</c:v>
                </c:pt>
                <c:pt idx="5">
                  <c:v>Приволжский район</c:v>
                </c:pt>
                <c:pt idx="6">
                  <c:v>Советский район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71554944"/>
        <c:axId val="89012864"/>
      </c:barChart>
      <c:catAx>
        <c:axId val="715549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9012864"/>
        <c:crosses val="autoZero"/>
        <c:auto val="1"/>
        <c:lblAlgn val="ctr"/>
        <c:lblOffset val="100"/>
        <c:noMultiLvlLbl val="0"/>
      </c:catAx>
      <c:valAx>
        <c:axId val="89012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1554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целом в г. Казань –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108 050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человек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426268885049586"/>
          <c:y val="0.11530078029700078"/>
          <c:w val="0.65916492243362912"/>
          <c:h val="0.85676290729623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8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Кировский район</c:v>
                </c:pt>
                <c:pt idx="1">
                  <c:v>Авиастроительный район</c:v>
                </c:pt>
                <c:pt idx="2">
                  <c:v>Вахитовский район</c:v>
                </c:pt>
                <c:pt idx="3">
                  <c:v>Московский район</c:v>
                </c:pt>
                <c:pt idx="4">
                  <c:v>Ново-Савиновский район</c:v>
                </c:pt>
                <c:pt idx="5">
                  <c:v>Приволжский район</c:v>
                </c:pt>
                <c:pt idx="6">
                  <c:v>Советский район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8359</c:v>
                </c:pt>
                <c:pt idx="1">
                  <c:v>10504</c:v>
                </c:pt>
                <c:pt idx="2">
                  <c:v>12612</c:v>
                </c:pt>
                <c:pt idx="3">
                  <c:v>13337</c:v>
                </c:pt>
                <c:pt idx="4">
                  <c:v>17988</c:v>
                </c:pt>
                <c:pt idx="5">
                  <c:v>18874</c:v>
                </c:pt>
                <c:pt idx="6">
                  <c:v>26376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11655168"/>
        <c:axId val="111705088"/>
      </c:barChart>
      <c:catAx>
        <c:axId val="1116551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1705088"/>
        <c:crosses val="autoZero"/>
        <c:auto val="1"/>
        <c:lblAlgn val="ctr"/>
        <c:lblOffset val="100"/>
        <c:noMultiLvlLbl val="0"/>
      </c:catAx>
      <c:valAx>
        <c:axId val="111705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1655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среднем по г. Казань –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42,6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Мб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426268885049592"/>
          <c:y val="0.11530078029700078"/>
          <c:w val="0.65916492243362923"/>
          <c:h val="0.85676290729623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8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Вахитовский район</c:v>
                </c:pt>
                <c:pt idx="1">
                  <c:v>Советский район</c:v>
                </c:pt>
                <c:pt idx="2">
                  <c:v>Авиастроительный район</c:v>
                </c:pt>
                <c:pt idx="3">
                  <c:v>Ново-Савиновский район</c:v>
                </c:pt>
                <c:pt idx="4">
                  <c:v>Московский район</c:v>
                </c:pt>
                <c:pt idx="5">
                  <c:v>Приволжский район</c:v>
                </c:pt>
                <c:pt idx="6">
                  <c:v>Кировский район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24.6</c:v>
                </c:pt>
                <c:pt idx="1">
                  <c:v>24.7</c:v>
                </c:pt>
                <c:pt idx="2">
                  <c:v>29.9</c:v>
                </c:pt>
                <c:pt idx="3">
                  <c:v>37.1</c:v>
                </c:pt>
                <c:pt idx="4" formatCode="0.0">
                  <c:v>42.2</c:v>
                </c:pt>
                <c:pt idx="5">
                  <c:v>69.400000000000006</c:v>
                </c:pt>
                <c:pt idx="6">
                  <c:v>70.400000000000006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3251584"/>
        <c:axId val="23253760"/>
      </c:barChart>
      <c:catAx>
        <c:axId val="232515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3253760"/>
        <c:crosses val="autoZero"/>
        <c:auto val="1"/>
        <c:lblAlgn val="ctr"/>
        <c:lblOffset val="100"/>
        <c:noMultiLvlLbl val="0"/>
      </c:catAx>
      <c:valAx>
        <c:axId val="23253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325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CE9127-289D-4DA4-89E3-C8904CB6CD1C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CE7B15-4DF2-4C77-9CE8-D5B6A1B64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366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+mn-lt"/>
              </a:rPr>
              <a:t>202,8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CE7B15-4DF2-4C77-9CE8-D5B6A1B64DA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70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900CA-5F7F-45E7-AAEA-4BEE6094C85D}" type="datetime1">
              <a:rPr lang="ru-RU" smtClean="0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1A28D-ED29-4904-8ACB-3154E5BDF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D01BE-CBC5-4A66-896F-56FC086B554A}" type="datetime1">
              <a:rPr lang="ru-RU" smtClean="0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6DCAD-EE3B-4C19-89B7-A70DEE640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2A3C9-498B-4E55-8781-AB4206A2BC12}" type="datetime1">
              <a:rPr lang="ru-RU" smtClean="0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336E2-D028-403F-A7A3-4D3B6B358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01B1-54D1-46C5-81BC-60E5F1A7DEFB}" type="datetime1">
              <a:rPr lang="ru-RU" smtClean="0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70F00-2AD9-445B-B220-0F15B2B17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31DAE-6044-41EF-BDEA-1BC93DC402DE}" type="datetime1">
              <a:rPr lang="ru-RU" smtClean="0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4A2A1-F849-4EB7-9E1C-6DEECFA33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F5806-C3AD-4C14-BFF6-FF2B94BBCCEA}" type="datetime1">
              <a:rPr lang="ru-RU" smtClean="0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4ACA1-3E40-470F-888B-5B156F6DF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A6301-B61F-4F8B-96A4-49C841B4C0C8}" type="datetime1">
              <a:rPr lang="ru-RU" smtClean="0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27197-E481-41E1-8CB3-910345D31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F8381-6E06-4CBE-8164-6E13A2BB414B}" type="datetime1">
              <a:rPr lang="ru-RU" smtClean="0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3CE21-0AE0-4EAD-BE6E-9D634C707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CAB30-24EE-44AF-93DD-EBEB33CB271A}" type="datetime1">
              <a:rPr lang="ru-RU" smtClean="0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4B471-22B9-44A9-9CFA-57E1849EE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95C9C-049D-4E12-88FE-1B4FAEF094DB}" type="datetime1">
              <a:rPr lang="ru-RU" smtClean="0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5ADD5-0646-4A89-BB46-D1D09CE79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EDBC8-9426-4724-984E-E2123066B4B0}" type="datetime1">
              <a:rPr lang="ru-RU" smtClean="0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BB03-2E50-4FF6-A45A-A772BE72E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9C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96ADF0-DE67-414F-9A7F-0C5FEB52DABB}" type="datetime1">
              <a:rPr lang="ru-RU" smtClean="0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81E01F-4DBA-42EF-A0AC-B5F96B626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E9EFF7"/>
                </a:solidFill>
              </a:rPr>
              <a:t>Министерство образования и науки  Республики Татарстан</a:t>
            </a:r>
            <a:endParaRPr lang="ru-RU" dirty="0">
              <a:solidFill>
                <a:srgbClr val="E9EFF7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000108"/>
            <a:ext cx="8786874" cy="55721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8596" y="1142984"/>
            <a:ext cx="8286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ru-RU" dirty="0" smtClean="0">
                <a:solidFill>
                  <a:srgbClr val="002060"/>
                </a:solidFill>
              </a:rPr>
              <a:t> В среднем за </a:t>
            </a:r>
            <a:r>
              <a:rPr lang="ru-RU" dirty="0" smtClean="0">
                <a:solidFill>
                  <a:srgbClr val="002060"/>
                </a:solidFill>
              </a:rPr>
              <a:t>сентябрь </a:t>
            </a:r>
            <a:r>
              <a:rPr lang="ru-RU" dirty="0" smtClean="0">
                <a:solidFill>
                  <a:srgbClr val="002060"/>
                </a:solidFill>
              </a:rPr>
              <a:t>2012 года </a:t>
            </a:r>
            <a:r>
              <a:rPr lang="ru-RU" b="1" dirty="0" smtClean="0">
                <a:solidFill>
                  <a:srgbClr val="002060"/>
                </a:solidFill>
              </a:rPr>
              <a:t>количество зарегистрированных пользователей</a:t>
            </a:r>
            <a:r>
              <a:rPr lang="ru-RU" dirty="0" smtClean="0">
                <a:solidFill>
                  <a:srgbClr val="002060"/>
                </a:solidFill>
              </a:rPr>
              <a:t> информационной системы «Электронное образование в Республике Татарстан» составило:</a:t>
            </a:r>
          </a:p>
          <a:p>
            <a:pPr marL="717550" algn="just"/>
            <a:r>
              <a:rPr lang="ru-RU" dirty="0" smtClean="0">
                <a:solidFill>
                  <a:srgbClr val="002060"/>
                </a:solidFill>
              </a:rPr>
              <a:t>учителей – </a:t>
            </a:r>
            <a:r>
              <a:rPr lang="ru-RU" b="1" dirty="0" smtClean="0">
                <a:solidFill>
                  <a:srgbClr val="002060"/>
                </a:solidFill>
              </a:rPr>
              <a:t>40198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человек;</a:t>
            </a:r>
          </a:p>
          <a:p>
            <a:pPr marL="717550" algn="just"/>
            <a:r>
              <a:rPr lang="ru-RU" dirty="0" smtClean="0">
                <a:solidFill>
                  <a:srgbClr val="002060"/>
                </a:solidFill>
              </a:rPr>
              <a:t>учеников – </a:t>
            </a:r>
            <a:r>
              <a:rPr lang="ru-RU" b="1" dirty="0" smtClean="0">
                <a:solidFill>
                  <a:srgbClr val="002060"/>
                </a:solidFill>
              </a:rPr>
              <a:t>385196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человек.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                      </a:t>
            </a:r>
          </a:p>
          <a:p>
            <a:pPr algn="just">
              <a:buBlip>
                <a:blip r:embed="rId2"/>
              </a:buBlip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Объем внешнего Интернет-трафика </a:t>
            </a:r>
            <a:r>
              <a:rPr lang="ru-RU" dirty="0" smtClean="0">
                <a:solidFill>
                  <a:srgbClr val="002060"/>
                </a:solidFill>
              </a:rPr>
              <a:t>за </a:t>
            </a:r>
            <a:r>
              <a:rPr lang="ru-RU" dirty="0" smtClean="0">
                <a:solidFill>
                  <a:srgbClr val="002060"/>
                </a:solidFill>
              </a:rPr>
              <a:t>сентябрь </a:t>
            </a:r>
            <a:r>
              <a:rPr lang="ru-RU" dirty="0" smtClean="0">
                <a:solidFill>
                  <a:srgbClr val="002060"/>
                </a:solidFill>
              </a:rPr>
              <a:t>составил:</a:t>
            </a:r>
          </a:p>
          <a:p>
            <a:pPr marL="717550" algn="just"/>
            <a:r>
              <a:rPr lang="ru-RU" dirty="0" smtClean="0">
                <a:solidFill>
                  <a:srgbClr val="002060"/>
                </a:solidFill>
              </a:rPr>
              <a:t>Входящего – </a:t>
            </a:r>
            <a:r>
              <a:rPr lang="ru-RU" b="1" dirty="0" smtClean="0">
                <a:solidFill>
                  <a:srgbClr val="002060"/>
                </a:solidFill>
              </a:rPr>
              <a:t>6170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(Гб)</a:t>
            </a:r>
          </a:p>
          <a:p>
            <a:pPr marL="717550" algn="just"/>
            <a:r>
              <a:rPr lang="ru-RU" dirty="0" smtClean="0">
                <a:solidFill>
                  <a:srgbClr val="002060"/>
                </a:solidFill>
              </a:rPr>
              <a:t>Исходящего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215,23</a:t>
            </a:r>
            <a:r>
              <a:rPr lang="ru-RU" dirty="0" smtClean="0">
                <a:solidFill>
                  <a:srgbClr val="002060"/>
                </a:solidFill>
              </a:rPr>
              <a:t> (Гб</a:t>
            </a:r>
            <a:r>
              <a:rPr lang="ru-RU" dirty="0" smtClean="0">
                <a:solidFill>
                  <a:srgbClr val="002060"/>
                </a:solidFill>
              </a:rPr>
              <a:t>).</a:t>
            </a:r>
          </a:p>
          <a:p>
            <a:pPr marL="717550" algn="just"/>
            <a:endParaRPr lang="ru-RU" dirty="0" smtClean="0">
              <a:solidFill>
                <a:srgbClr val="00206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 тематике</a:t>
            </a:r>
            <a:r>
              <a:rPr lang="ru-RU" dirty="0" smtClean="0">
                <a:solidFill>
                  <a:srgbClr val="002060"/>
                </a:solidFill>
              </a:rPr>
              <a:t> внешнего входящего трафика преобладала </a:t>
            </a:r>
            <a:r>
              <a:rPr lang="ru-RU" dirty="0" smtClean="0">
                <a:solidFill>
                  <a:srgbClr val="002060"/>
                </a:solidFill>
              </a:rPr>
              <a:t>Техническая информация.</a:t>
            </a:r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Наибольший объем внешнего входящего трафика </a:t>
            </a:r>
            <a:r>
              <a:rPr lang="ru-RU" dirty="0" smtClean="0">
                <a:solidFill>
                  <a:srgbClr val="002060"/>
                </a:solidFill>
              </a:rPr>
              <a:t>на одного зарегистрированного пользователя (учителя) в среднем за </a:t>
            </a:r>
            <a:r>
              <a:rPr lang="ru-RU" dirty="0" smtClean="0">
                <a:solidFill>
                  <a:srgbClr val="002060"/>
                </a:solidFill>
              </a:rPr>
              <a:t>сентябрь </a:t>
            </a:r>
            <a:r>
              <a:rPr lang="ru-RU" dirty="0" smtClean="0">
                <a:solidFill>
                  <a:srgbClr val="002060"/>
                </a:solidFill>
              </a:rPr>
              <a:t>2012 г. отмечался в </a:t>
            </a:r>
            <a:r>
              <a:rPr lang="ru-RU" dirty="0" smtClean="0">
                <a:solidFill>
                  <a:srgbClr val="002060"/>
                </a:solidFill>
              </a:rPr>
              <a:t>Сабинском </a:t>
            </a:r>
            <a:r>
              <a:rPr lang="ru-RU" dirty="0" smtClean="0">
                <a:solidFill>
                  <a:srgbClr val="002060"/>
                </a:solidFill>
              </a:rPr>
              <a:t>районе, наименьший – в </a:t>
            </a:r>
            <a:r>
              <a:rPr lang="ru-RU" dirty="0" err="1" smtClean="0">
                <a:solidFill>
                  <a:srgbClr val="002060"/>
                </a:solidFill>
              </a:rPr>
              <a:t>Алькеевском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районе.</a:t>
            </a:r>
            <a:endParaRPr lang="ru-RU" dirty="0" smtClean="0">
              <a:solidFill>
                <a:srgbClr val="002060"/>
              </a:solidFill>
            </a:endParaRPr>
          </a:p>
          <a:p>
            <a:pPr algn="just">
              <a:buBlip>
                <a:blip r:embed="rId2"/>
              </a:buBlip>
            </a:pPr>
            <a:endParaRPr lang="ru-RU" dirty="0" smtClean="0">
              <a:solidFill>
                <a:srgbClr val="002060"/>
              </a:solidFill>
            </a:endParaRPr>
          </a:p>
          <a:p>
            <a:pPr algn="just">
              <a:buBlip>
                <a:blip r:embed="rId2"/>
              </a:buBlip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2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Основные параметры реализации проекта «Электронная школа» в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сентябре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2012 года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http://t3.gstatic.com/images?q=tbn:ANd9GcSEeA5VpLNnI94etRl6RPaD-Q1gMO4YATtXa6KPxRFv3soNRTxPbqZwFWT59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10001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2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Тематика внешнего входящего Интернет-трафика в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сентябре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2012 года,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процентах к объему внешнего трафика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E9EFF7"/>
                </a:solidFill>
              </a:rPr>
              <a:t>Министерство образования и науки  Республики Татарстан</a:t>
            </a:r>
            <a:endParaRPr lang="ru-RU" dirty="0">
              <a:solidFill>
                <a:srgbClr val="E9EFF7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000108"/>
            <a:ext cx="8715436" cy="55007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http://t3.gstatic.com/images?q=tbn:ANd9GcSEeA5VpLNnI94etRl6RPaD-Q1gMO4YATtXa6KPxRFv3soNRTxPbqZwFWT59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001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043314"/>
              </p:ext>
            </p:extLst>
          </p:nvPr>
        </p:nvGraphicFramePr>
        <p:xfrm>
          <a:off x="395536" y="1124744"/>
          <a:ext cx="8534182" cy="5376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42852"/>
            <a:ext cx="9144000" cy="7143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2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зарегистрированных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пользователей-учителей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конец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сентября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2012 года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человек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E9EFF7"/>
                </a:solidFill>
              </a:rPr>
              <a:t>Министерство образования и науки  Республики Татарстан</a:t>
            </a:r>
            <a:endParaRPr lang="ru-RU" dirty="0">
              <a:solidFill>
                <a:srgbClr val="E9EFF7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484867"/>
              </p:ext>
            </p:extLst>
          </p:nvPr>
        </p:nvGraphicFramePr>
        <p:xfrm>
          <a:off x="0" y="980728"/>
          <a:ext cx="9144000" cy="5576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696"/>
                <a:gridCol w="3011405"/>
                <a:gridCol w="1101734"/>
                <a:gridCol w="587591"/>
                <a:gridCol w="3158304"/>
                <a:gridCol w="844270"/>
              </a:tblGrid>
              <a:tr h="255484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В Республике Татарстан  – 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45814</a:t>
                      </a:r>
                      <a:endParaRPr lang="ru-RU" sz="1400" b="1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rgbClr val="CC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25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Казань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8739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rgbClr val="CC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Агрызский</a:t>
                      </a:r>
                      <a:endParaRPr lang="ru-RU" sz="1000" b="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Набережные Челны </a:t>
                      </a:r>
                      <a:endParaRPr lang="ru-RU" sz="1000" b="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4457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Алькеевский</a:t>
                      </a:r>
                      <a:endParaRPr lang="ru-RU" sz="1000" b="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Нижнекамский </a:t>
                      </a:r>
                      <a:endParaRPr lang="ru-RU" sz="1000" b="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2906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Бавлинский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581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Альметьевский</a:t>
                      </a:r>
                      <a:r>
                        <a:rPr lang="ru-RU" sz="1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000" b="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1875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Черемшанский</a:t>
                      </a:r>
                      <a:endParaRPr lang="ru-RU" sz="1000" b="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553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Зеленодольский</a:t>
                      </a: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000" b="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1434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Муслюмовский</a:t>
                      </a:r>
                      <a:endParaRPr lang="ru-RU" sz="1000" b="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545</a:t>
                      </a:r>
                      <a:endParaRPr lang="ru-RU" sz="1000" b="1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Бугульминский</a:t>
                      </a:r>
                      <a:r>
                        <a:rPr lang="ru-RU" sz="1000" b="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000" b="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1188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Дрожжановский</a:t>
                      </a: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000" b="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517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Арский </a:t>
                      </a:r>
                      <a:endParaRPr lang="ru-RU" sz="1000" b="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1191</a:t>
                      </a:r>
                      <a:endParaRPr lang="ru-RU" sz="1000" b="1" dirty="0" smtClean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Лаишевский</a:t>
                      </a:r>
                      <a:r>
                        <a:rPr lang="ru-RU" sz="1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000" b="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515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284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Кукморский</a:t>
                      </a:r>
                      <a:endParaRPr lang="ru-RU" sz="1000" b="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1048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Мензелинский</a:t>
                      </a:r>
                      <a:endParaRPr lang="ru-RU" sz="1000" b="1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Лениногорский</a:t>
                      </a:r>
                      <a:endParaRPr lang="ru-RU" sz="1000" b="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1036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Алексеевский </a:t>
                      </a:r>
                      <a:endParaRPr lang="ru-RU" sz="1000" b="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505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359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Елабужский</a:t>
                      </a:r>
                      <a:endParaRPr lang="ru-RU" sz="10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1006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Тетюшский</a:t>
                      </a: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000" b="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8176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Чистопольский</a:t>
                      </a:r>
                      <a:endParaRPr lang="ru-RU" sz="1000" b="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995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Тукаевский</a:t>
                      </a:r>
                      <a:endParaRPr lang="ru-RU" sz="1000" b="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483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Мамадышский</a:t>
                      </a:r>
                      <a:endParaRPr lang="ru-RU" sz="10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Пестречинский</a:t>
                      </a:r>
                      <a:endParaRPr lang="ru-RU" sz="10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462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95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Буинский</a:t>
                      </a:r>
                      <a:endParaRPr lang="ru-RU" sz="10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873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Спасский</a:t>
                      </a:r>
                      <a:endParaRPr lang="ru-RU" sz="10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461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Азнакаевский</a:t>
                      </a:r>
                      <a:endParaRPr lang="ru-RU" sz="1000" b="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853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Верхнеуслонский</a:t>
                      </a:r>
                      <a:endParaRPr lang="ru-RU" sz="10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443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Заинский</a:t>
                      </a:r>
                      <a:endParaRPr lang="ru-RU" sz="10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848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Менделеевский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Балтасинский</a:t>
                      </a:r>
                      <a:endParaRPr lang="ru-RU" sz="10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847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Апастовский</a:t>
                      </a:r>
                      <a:endParaRPr lang="ru-RU" sz="10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423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Сабинский</a:t>
                      </a:r>
                      <a:endParaRPr lang="ru-RU" sz="10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833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Кайбицкий</a:t>
                      </a:r>
                      <a:r>
                        <a:rPr lang="ru-RU" sz="1000" b="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0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414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95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Аксубаевский</a:t>
                      </a:r>
                      <a:r>
                        <a:rPr lang="ru-RU" sz="1000" b="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0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831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Тюлячинский</a:t>
                      </a:r>
                      <a:r>
                        <a:rPr lang="ru-RU" sz="1000" b="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0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393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Нурлатский</a:t>
                      </a:r>
                      <a:endParaRPr lang="ru-RU" sz="10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Ютазинский</a:t>
                      </a: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0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393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4095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Актанышский</a:t>
                      </a:r>
                      <a:r>
                        <a:rPr lang="ru-RU" sz="1000" b="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0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707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Новошемшинский</a:t>
                      </a:r>
                      <a:endParaRPr lang="ru-RU" sz="10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391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Рыбно-Слободский</a:t>
                      </a:r>
                      <a:endParaRPr lang="ru-RU" sz="10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698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Атнинский</a:t>
                      </a:r>
                      <a:endParaRPr lang="ru-RU" sz="10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Высокогорский</a:t>
                      </a: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0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689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Камско-Устьинский</a:t>
                      </a:r>
                      <a:endParaRPr lang="ru-RU" sz="10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311</a:t>
                      </a:r>
                      <a:endParaRPr lang="ru-RU" sz="10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6489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Сармановский</a:t>
                      </a:r>
                      <a:endParaRPr lang="ru-RU" sz="1000" b="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 descr="http://t3.gstatic.com/images?q=tbn:ANd9GcSEeA5VpLNnI94etRl6RPaD-Q1gMO4YATtXa6KPxRFv3soNRTxPbqZwFWT59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10001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42852"/>
            <a:ext cx="9144000" cy="7143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2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зарегистрированных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пользователей-учителей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г.Казань,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конец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сентября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2012 года человек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E9EFF7"/>
                </a:solidFill>
              </a:rPr>
              <a:t>Министерство образования и науки  Республики Татарстан</a:t>
            </a:r>
            <a:endParaRPr lang="ru-RU" dirty="0">
              <a:solidFill>
                <a:srgbClr val="E9EFF7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071546"/>
            <a:ext cx="8858312" cy="5357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25649152"/>
              </p:ext>
            </p:extLst>
          </p:nvPr>
        </p:nvGraphicFramePr>
        <p:xfrm>
          <a:off x="357158" y="1285860"/>
          <a:ext cx="842968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Рисунок 8" descr="http://t3.gstatic.com/images?q=tbn:ANd9GcSEeA5VpLNnI94etRl6RPaD-Q1gMO4YATtXa6KPxRFv3soNRTxPbqZwFWT59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10001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42852"/>
            <a:ext cx="9144000" cy="7143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2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зарегистрированных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пользователей-учеников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конец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сентября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2012 года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человек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E9EFF7"/>
                </a:solidFill>
              </a:rPr>
              <a:t>Министерство образования и науки  Республики Татарстан</a:t>
            </a:r>
            <a:endParaRPr lang="ru-RU" dirty="0">
              <a:solidFill>
                <a:srgbClr val="E9EFF7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00212"/>
              </p:ext>
            </p:extLst>
          </p:nvPr>
        </p:nvGraphicFramePr>
        <p:xfrm>
          <a:off x="142842" y="980728"/>
          <a:ext cx="8858316" cy="5581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2928958"/>
                <a:gridCol w="1071570"/>
                <a:gridCol w="571504"/>
                <a:gridCol w="3071834"/>
                <a:gridCol w="785820"/>
              </a:tblGrid>
              <a:tr h="311605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В Республике Татарстан  –  </a:t>
                      </a:r>
                      <a:r>
                        <a:rPr lang="ru-RU" sz="14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390118</a:t>
                      </a:r>
                      <a:endParaRPr lang="ru-RU" sz="14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rgbClr val="CC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325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г.Казань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108050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rgbClr val="CC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Актанышский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3627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 Набережные Челны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49494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Лаишевский</a:t>
                      </a:r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3578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Нижнекамский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28242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Менделеевский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3426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Альметьевский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22488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Тукаевский</a:t>
                      </a:r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3089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Зеленодольский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15713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Дрожжановский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3048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Бугульминский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10988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Алексеевский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3020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Чистопольский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9025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Мензелинский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3009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Лениногорский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8849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Пестречинский</a:t>
                      </a:r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2874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12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Елабужский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8365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Рыбно-</a:t>
                      </a:r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ru-RU" sz="10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лободский</a:t>
                      </a:r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2765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Азнакаевский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7360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Черемшанский</a:t>
                      </a:r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2720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Кукморский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6681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Муслюмовский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2511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Нурлатский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6607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Ютазинский</a:t>
                      </a:r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2494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Арский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6212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Тетюшский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2457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5921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Алькеевский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2455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Буинский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5266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Спасский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2277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Мамадышский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5158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Апастовский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2155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Бавлинский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4900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Новошешминский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1712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Высокогорский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4627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Тюлячинский</a:t>
                      </a:r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1710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Сармановский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4448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Камско-Устьинский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1686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Сабинский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4370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Кайбицкий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1610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Балтасинский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4324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Верхнеуслонский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1596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Аксубаевский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3921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Атнинский</a:t>
                      </a:r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1582</a:t>
                      </a:r>
                    </a:p>
                  </a:txBody>
                  <a:tcPr marL="18288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Агрызский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3708</a:t>
                      </a:r>
                    </a:p>
                  </a:txBody>
                  <a:tcPr marL="18288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 descr="http://t3.gstatic.com/images?q=tbn:ANd9GcSEeA5VpLNnI94etRl6RPaD-Q1gMO4YATtXa6KPxRFv3soNRTxPbqZwFWT59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10001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42852"/>
            <a:ext cx="9144000" cy="7143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2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зарегистрированных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пользователей-учеников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г.Казань,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конец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сентября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2012 года человек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E9EFF7"/>
                </a:solidFill>
              </a:rPr>
              <a:t>Министерство образования и науки  Республики Татарстан</a:t>
            </a:r>
            <a:endParaRPr lang="ru-RU" dirty="0">
              <a:solidFill>
                <a:srgbClr val="E9EFF7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071546"/>
            <a:ext cx="8858312" cy="5357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05240339"/>
              </p:ext>
            </p:extLst>
          </p:nvPr>
        </p:nvGraphicFramePr>
        <p:xfrm>
          <a:off x="357158" y="1285860"/>
          <a:ext cx="842968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Рисунок 8" descr="http://t3.gstatic.com/images?q=tbn:ANd9GcSEeA5VpLNnI94etRl6RPaD-Q1gMO4YATtXa6KPxRFv3soNRTxPbqZwFWT59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10001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8572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55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Среднее входящего трафика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одного </a:t>
            </a:r>
          </a:p>
          <a:p>
            <a:pPr marL="1255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зарегистрированного пользователя (учителя)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сентябре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2012 года, Мб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E9EFF7"/>
                </a:solidFill>
              </a:rPr>
              <a:t>Министерство образования и науки  Республики Татарстан</a:t>
            </a:r>
            <a:endParaRPr lang="ru-RU" dirty="0">
              <a:solidFill>
                <a:srgbClr val="E9EFF7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71849"/>
              </p:ext>
            </p:extLst>
          </p:nvPr>
        </p:nvGraphicFramePr>
        <p:xfrm>
          <a:off x="177098" y="980728"/>
          <a:ext cx="8789803" cy="547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910"/>
                <a:gridCol w="2903541"/>
                <a:gridCol w="1070628"/>
                <a:gridCol w="566545"/>
                <a:gridCol w="3045178"/>
                <a:gridCol w="779001"/>
              </a:tblGrid>
              <a:tr h="283111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В среднем по Республике Татарстан  –  </a:t>
                      </a:r>
                      <a:r>
                        <a:rPr lang="ru-RU" sz="14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36,9</a:t>
                      </a:r>
                      <a:endParaRPr lang="ru-RU" sz="14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rgbClr val="CC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8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Сабинский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71,1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rgbClr val="CC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Азнакаевский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34,8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Спасский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63,5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Пестречинский</a:t>
                      </a:r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34,8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Мензелинский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61,8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34,5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Новошешминский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55,6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Лениногорский</a:t>
                      </a:r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Верхнеуслонский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53,7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Тукаевский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Кукморский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49,8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Актанышский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32,9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Нижнекамский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47,6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Ютазинский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31,9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Чистопольский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45,7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Атнинский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30,9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Альметьевский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44,6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Буинский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30,5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Апастовский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42,9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Елабужский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29,7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г.Казань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42,6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Высокогорский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29,3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Тюлячинский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42,0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Черемшанский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28,6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 Набережные Челны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40,2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Агрызский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28,2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Менделеевский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38,8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Кайбицкий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28,1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Арский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38,3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Сармановский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27,9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Камско-Устьинский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37,9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Дрожжановский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27,7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Рыбно-</a:t>
                      </a:r>
                      <a:r>
                        <a:rPr lang="en-US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лободский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37,5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Нурлатский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26,8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Алексеевский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37,4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Зеленодольский</a:t>
                      </a:r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26,3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7414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Мамадышский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37,1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Балтасинский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24,2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Тетюшский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36,2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Лаишевский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21,6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Аксубаевский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36,0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Бавлинский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21,0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Бугульминский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35,3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Алькеевский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14,4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Муслюмовский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34,8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</a:pPr>
                      <a:endParaRPr lang="ru-RU" sz="1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 descr="http://t3.gstatic.com/images?q=tbn:ANd9GcSEeA5VpLNnI94etRl6RPaD-Q1gMO4YATtXa6KPxRFv3soNRTxPbqZwFWT59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1537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8572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5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Среднее входящего трафика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одного </a:t>
            </a:r>
          </a:p>
          <a:p>
            <a:pPr marL="1255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зарегистрированного пользователя (учителя)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сентябре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2012 года, Мб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E9EFF7"/>
                </a:solidFill>
              </a:rPr>
              <a:t>Министерство образования и науки  Республики Татарстан</a:t>
            </a:r>
            <a:endParaRPr lang="ru-RU" dirty="0">
              <a:solidFill>
                <a:srgbClr val="E9EFF7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071546"/>
            <a:ext cx="8858312" cy="5357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979363832"/>
              </p:ext>
            </p:extLst>
          </p:nvPr>
        </p:nvGraphicFramePr>
        <p:xfrm>
          <a:off x="357158" y="1285860"/>
          <a:ext cx="842968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Рисунок 9" descr="http://t3.gstatic.com/images?q=tbn:ANd9GcSEeA5VpLNnI94etRl6RPaD-Q1gMO4YATtXa6KPxRFv3soNRTxPbqZwFWT59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1537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6276</TotalTime>
  <Words>706</Words>
  <Application>Microsoft Office PowerPoint</Application>
  <PresentationFormat>Экран (4:3)</PresentationFormat>
  <Paragraphs>449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Afanaseva</cp:lastModifiedBy>
  <cp:revision>518</cp:revision>
  <cp:lastPrinted>2012-06-07T05:27:00Z</cp:lastPrinted>
  <dcterms:created xsi:type="dcterms:W3CDTF">2011-01-31T06:39:24Z</dcterms:created>
  <dcterms:modified xsi:type="dcterms:W3CDTF">2012-10-10T16:17:43Z</dcterms:modified>
</cp:coreProperties>
</file>