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7" r:id="rId2"/>
    <p:sldId id="288" r:id="rId3"/>
    <p:sldId id="267" r:id="rId4"/>
    <p:sldId id="290" r:id="rId5"/>
    <p:sldId id="291" r:id="rId6"/>
    <p:sldId id="292" r:id="rId7"/>
    <p:sldId id="293" r:id="rId8"/>
    <p:sldId id="294" r:id="rId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9CC2"/>
    <a:srgbClr val="800000"/>
    <a:srgbClr val="CCFFCC"/>
    <a:srgbClr val="339933"/>
    <a:srgbClr val="E9EFF7"/>
    <a:srgbClr val="003300"/>
    <a:srgbClr val="66FF33"/>
    <a:srgbClr val="99FFCC"/>
    <a:srgbClr val="CC0000"/>
    <a:srgbClr val="94C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676" autoAdjust="0"/>
  </p:normalViewPr>
  <p:slideViewPr>
    <p:cSldViewPr>
      <p:cViewPr>
        <p:scale>
          <a:sx n="79" d="100"/>
          <a:sy n="79" d="100"/>
        </p:scale>
        <p:origin x="-24" y="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диаграмма!$B$17:$B$25</c:f>
              <c:strCache>
                <c:ptCount val="9"/>
                <c:pt idx="0">
                  <c:v>Игры</c:v>
                </c:pt>
                <c:pt idx="1">
                  <c:v>Образование/Справочники</c:v>
                </c:pt>
                <c:pt idx="2">
                  <c:v>Искусство/Культура/Наследие</c:v>
                </c:pt>
                <c:pt idx="3">
                  <c:v>Персональные сети хранения</c:v>
                </c:pt>
                <c:pt idx="4">
                  <c:v>Общее развлечение</c:v>
                </c:pt>
                <c:pt idx="5">
                  <c:v>Общий бизнес</c:v>
                </c:pt>
                <c:pt idx="6">
                  <c:v>Децентрализированные сети/Обмен файлами</c:v>
                </c:pt>
                <c:pt idx="7">
                  <c:v>Техническая информация</c:v>
                </c:pt>
                <c:pt idx="8">
                  <c:v>Другое</c:v>
                </c:pt>
              </c:strCache>
            </c:strRef>
          </c:cat>
          <c:val>
            <c:numRef>
              <c:f>диаграмма!$C$17:$C$25</c:f>
              <c:numCache>
                <c:formatCode>0.0</c:formatCode>
                <c:ptCount val="9"/>
                <c:pt idx="0">
                  <c:v>3.2</c:v>
                </c:pt>
                <c:pt idx="1">
                  <c:v>4.8</c:v>
                </c:pt>
                <c:pt idx="2">
                  <c:v>5</c:v>
                </c:pt>
                <c:pt idx="3">
                  <c:v>5.3</c:v>
                </c:pt>
                <c:pt idx="4">
                  <c:v>5.7</c:v>
                </c:pt>
                <c:pt idx="5">
                  <c:v>9.3000000000000007</c:v>
                </c:pt>
                <c:pt idx="6">
                  <c:v>9.5</c:v>
                </c:pt>
                <c:pt idx="7">
                  <c:v>15.5</c:v>
                </c:pt>
                <c:pt idx="8">
                  <c:v>25.6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0414464"/>
        <c:axId val="82907520"/>
      </c:barChart>
      <c:catAx>
        <c:axId val="11041446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2907520"/>
        <c:crosses val="autoZero"/>
        <c:auto val="1"/>
        <c:lblAlgn val="ctr"/>
        <c:lblOffset val="100"/>
        <c:noMultiLvlLbl val="0"/>
      </c:catAx>
      <c:valAx>
        <c:axId val="8290752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10414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целом в г. Казань –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11898 человек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426268885049575"/>
          <c:y val="0.11530078029700078"/>
          <c:w val="0.65916492243362901"/>
          <c:h val="0.85676290729623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8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2705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Кировский район</c:v>
                </c:pt>
                <c:pt idx="1">
                  <c:v>Авиастроительный район</c:v>
                </c:pt>
                <c:pt idx="2">
                  <c:v>Московский</c:v>
                </c:pt>
                <c:pt idx="3">
                  <c:v>Вахитовский</c:v>
                </c:pt>
                <c:pt idx="4">
                  <c:v>Ново-Савиновский район</c:v>
                </c:pt>
                <c:pt idx="5">
                  <c:v>Приволжский район</c:v>
                </c:pt>
                <c:pt idx="6">
                  <c:v>Советский район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999</c:v>
                </c:pt>
                <c:pt idx="1">
                  <c:v>1073</c:v>
                </c:pt>
                <c:pt idx="2">
                  <c:v>1420</c:v>
                </c:pt>
                <c:pt idx="3">
                  <c:v>1787</c:v>
                </c:pt>
                <c:pt idx="4">
                  <c:v>1851</c:v>
                </c:pt>
                <c:pt idx="5">
                  <c:v>2024</c:v>
                </c:pt>
                <c:pt idx="6">
                  <c:v>2705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Кировский район</c:v>
                </c:pt>
                <c:pt idx="1">
                  <c:v>Авиастроительный район</c:v>
                </c:pt>
                <c:pt idx="2">
                  <c:v>Московский</c:v>
                </c:pt>
                <c:pt idx="3">
                  <c:v>Вахитовский</c:v>
                </c:pt>
                <c:pt idx="4">
                  <c:v>Ново-Савиновский район</c:v>
                </c:pt>
                <c:pt idx="5">
                  <c:v>Приволжский район</c:v>
                </c:pt>
                <c:pt idx="6">
                  <c:v>Советский район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4923520"/>
        <c:axId val="71467392"/>
      </c:barChart>
      <c:catAx>
        <c:axId val="249235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1467392"/>
        <c:crosses val="autoZero"/>
        <c:auto val="1"/>
        <c:lblAlgn val="ctr"/>
        <c:lblOffset val="100"/>
        <c:noMultiLvlLbl val="0"/>
      </c:catAx>
      <c:valAx>
        <c:axId val="71467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4923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целом в г. Казань – 108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083 человека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426268885049586"/>
          <c:y val="0.11530078029700078"/>
          <c:w val="0.65916492243362912"/>
          <c:h val="0.85676290729623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8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8205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104</a:t>
                    </a:r>
                    <a:r>
                      <a:rPr lang="ru-RU" dirty="0" smtClean="0"/>
                      <a:t>39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127</a:t>
                    </a:r>
                    <a:r>
                      <a:rPr lang="ru-RU" dirty="0" smtClean="0"/>
                      <a:t>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134</a:t>
                    </a:r>
                    <a:r>
                      <a:rPr lang="ru-RU" dirty="0" smtClean="0"/>
                      <a:t>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r>
                      <a:rPr lang="ru-RU" dirty="0" smtClean="0"/>
                      <a:t>768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19</a:t>
                    </a:r>
                    <a:r>
                      <a:rPr lang="ru-RU" dirty="0" smtClean="0"/>
                      <a:t>556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5959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Кировский район</c:v>
                </c:pt>
                <c:pt idx="1">
                  <c:v>Авиастроительный район</c:v>
                </c:pt>
                <c:pt idx="2">
                  <c:v>Вахитовский район</c:v>
                </c:pt>
                <c:pt idx="3">
                  <c:v>Московский район</c:v>
                </c:pt>
                <c:pt idx="4">
                  <c:v>Ново-Савиновский район</c:v>
                </c:pt>
                <c:pt idx="5">
                  <c:v>Приволжский район</c:v>
                </c:pt>
                <c:pt idx="6">
                  <c:v>Советский район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8236</c:v>
                </c:pt>
                <c:pt idx="1">
                  <c:v>10459</c:v>
                </c:pt>
                <c:pt idx="2">
                  <c:v>12738</c:v>
                </c:pt>
                <c:pt idx="3">
                  <c:v>13440</c:v>
                </c:pt>
                <c:pt idx="4">
                  <c:v>17835</c:v>
                </c:pt>
                <c:pt idx="5">
                  <c:v>19368</c:v>
                </c:pt>
                <c:pt idx="6">
                  <c:v>26290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6186496"/>
        <c:axId val="26188032"/>
      </c:barChart>
      <c:catAx>
        <c:axId val="261864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88032"/>
        <c:crosses val="autoZero"/>
        <c:auto val="1"/>
        <c:lblAlgn val="ctr"/>
        <c:lblOffset val="100"/>
        <c:noMultiLvlLbl val="0"/>
      </c:catAx>
      <c:valAx>
        <c:axId val="26188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618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среднем по г. Казань –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16,8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Мб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426268885049592"/>
          <c:y val="0.11530078029700078"/>
          <c:w val="0.65916492243362923"/>
          <c:h val="0.85676290729623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8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Вахитовский район</c:v>
                </c:pt>
                <c:pt idx="1">
                  <c:v>Советский район</c:v>
                </c:pt>
                <c:pt idx="2">
                  <c:v>Московский район</c:v>
                </c:pt>
                <c:pt idx="3">
                  <c:v>Авиастроительный район</c:v>
                </c:pt>
                <c:pt idx="4">
                  <c:v>Приволжский район</c:v>
                </c:pt>
                <c:pt idx="5">
                  <c:v>Ново-Савиновский район</c:v>
                </c:pt>
                <c:pt idx="6">
                  <c:v>Кировский район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9.1999999999999993</c:v>
                </c:pt>
                <c:pt idx="1">
                  <c:v>12.5</c:v>
                </c:pt>
                <c:pt idx="2" formatCode="0.0">
                  <c:v>14.2</c:v>
                </c:pt>
                <c:pt idx="3">
                  <c:v>14.3</c:v>
                </c:pt>
                <c:pt idx="4" formatCode="0.0">
                  <c:v>15</c:v>
                </c:pt>
                <c:pt idx="5">
                  <c:v>18.5</c:v>
                </c:pt>
                <c:pt idx="6">
                  <c:v>33.700000000000003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6540288"/>
        <c:axId val="26542080"/>
      </c:barChart>
      <c:catAx>
        <c:axId val="265402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542080"/>
        <c:crosses val="autoZero"/>
        <c:auto val="1"/>
        <c:lblAlgn val="ctr"/>
        <c:lblOffset val="100"/>
        <c:noMultiLvlLbl val="0"/>
      </c:catAx>
      <c:valAx>
        <c:axId val="26542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6540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CE9127-289D-4DA4-89E3-C8904CB6CD1C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CE7B15-4DF2-4C77-9CE8-D5B6A1B64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366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+mn-lt"/>
              </a:rPr>
              <a:t>202,8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CE7B15-4DF2-4C77-9CE8-D5B6A1B64DA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0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900CA-5F7F-45E7-AAEA-4BEE6094C85D}" type="datetime1">
              <a:rPr lang="ru-RU" smtClean="0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1A28D-ED29-4904-8ACB-3154E5BDF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D01BE-CBC5-4A66-896F-56FC086B554A}" type="datetime1">
              <a:rPr lang="ru-RU" smtClean="0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DCAD-EE3B-4C19-89B7-A70DEE640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2A3C9-498B-4E55-8781-AB4206A2BC12}" type="datetime1">
              <a:rPr lang="ru-RU" smtClean="0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336E2-D028-403F-A7A3-4D3B6B358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01B1-54D1-46C5-81BC-60E5F1A7DEFB}" type="datetime1">
              <a:rPr lang="ru-RU" smtClean="0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0F00-2AD9-445B-B220-0F15B2B17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31DAE-6044-41EF-BDEA-1BC93DC402DE}" type="datetime1">
              <a:rPr lang="ru-RU" smtClean="0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A2A1-F849-4EB7-9E1C-6DEECFA33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F5806-C3AD-4C14-BFF6-FF2B94BBCCEA}" type="datetime1">
              <a:rPr lang="ru-RU" smtClean="0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4ACA1-3E40-470F-888B-5B156F6DF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A6301-B61F-4F8B-96A4-49C841B4C0C8}" type="datetime1">
              <a:rPr lang="ru-RU" smtClean="0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27197-E481-41E1-8CB3-910345D31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F8381-6E06-4CBE-8164-6E13A2BB414B}" type="datetime1">
              <a:rPr lang="ru-RU" smtClean="0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3CE21-0AE0-4EAD-BE6E-9D634C707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CAB30-24EE-44AF-93DD-EBEB33CB271A}" type="datetime1">
              <a:rPr lang="ru-RU" smtClean="0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4B471-22B9-44A9-9CFA-57E1849EE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95C9C-049D-4E12-88FE-1B4FAEF094DB}" type="datetime1">
              <a:rPr lang="ru-RU" smtClean="0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5ADD5-0646-4A89-BB46-D1D09CE79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EDBC8-9426-4724-984E-E2123066B4B0}" type="datetime1">
              <a:rPr lang="ru-RU" smtClean="0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BB03-2E50-4FF6-A45A-A772BE72E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9C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96ADF0-DE67-414F-9A7F-0C5FEB52DABB}" type="datetime1">
              <a:rPr lang="ru-RU" smtClean="0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Министерство образования и науки  Республики Татарстан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81E01F-4DBA-42EF-A0AC-B5F96B626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000108"/>
            <a:ext cx="8786874" cy="55721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8596" y="1142984"/>
            <a:ext cx="82868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ru-RU" dirty="0" smtClean="0">
                <a:solidFill>
                  <a:srgbClr val="002060"/>
                </a:solidFill>
              </a:rPr>
              <a:t> В среднем за </a:t>
            </a:r>
            <a:r>
              <a:rPr lang="ru-RU" dirty="0" smtClean="0">
                <a:solidFill>
                  <a:srgbClr val="002060"/>
                </a:solidFill>
              </a:rPr>
              <a:t>январь 2013 </a:t>
            </a:r>
            <a:r>
              <a:rPr lang="ru-RU" dirty="0" smtClean="0">
                <a:solidFill>
                  <a:srgbClr val="002060"/>
                </a:solidFill>
              </a:rPr>
              <a:t>года </a:t>
            </a:r>
            <a:r>
              <a:rPr lang="ru-RU" b="1" dirty="0" smtClean="0">
                <a:solidFill>
                  <a:srgbClr val="002060"/>
                </a:solidFill>
              </a:rPr>
              <a:t>количество зарегистрированных пользователей</a:t>
            </a:r>
            <a:r>
              <a:rPr lang="ru-RU" dirty="0" smtClean="0">
                <a:solidFill>
                  <a:srgbClr val="002060"/>
                </a:solidFill>
              </a:rPr>
              <a:t> информационной системы «Электронное образование в Республике Татарстан» составило:</a:t>
            </a:r>
          </a:p>
          <a:p>
            <a:pPr marL="717550" algn="just"/>
            <a:r>
              <a:rPr lang="ru-RU" dirty="0" smtClean="0">
                <a:solidFill>
                  <a:srgbClr val="002060"/>
                </a:solidFill>
              </a:rPr>
              <a:t>учителей – </a:t>
            </a:r>
            <a:r>
              <a:rPr lang="ru-RU" b="1" dirty="0" smtClean="0">
                <a:solidFill>
                  <a:srgbClr val="002060"/>
                </a:solidFill>
              </a:rPr>
              <a:t>52942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человек;</a:t>
            </a:r>
          </a:p>
          <a:p>
            <a:pPr marL="717550" algn="just"/>
            <a:r>
              <a:rPr lang="ru-RU" dirty="0" smtClean="0">
                <a:solidFill>
                  <a:srgbClr val="002060"/>
                </a:solidFill>
              </a:rPr>
              <a:t>учеников – </a:t>
            </a:r>
            <a:r>
              <a:rPr lang="ru-RU" b="1" dirty="0" smtClean="0">
                <a:solidFill>
                  <a:srgbClr val="002060"/>
                </a:solidFill>
              </a:rPr>
              <a:t>390885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человек.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                      </a:t>
            </a:r>
          </a:p>
          <a:p>
            <a:pPr algn="just">
              <a:buBlip>
                <a:blip r:embed="rId2"/>
              </a:buBlip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Объем внешнего Интернет-трафика </a:t>
            </a:r>
            <a:r>
              <a:rPr lang="ru-RU" dirty="0" smtClean="0">
                <a:solidFill>
                  <a:srgbClr val="002060"/>
                </a:solidFill>
              </a:rPr>
              <a:t>за </a:t>
            </a:r>
            <a:r>
              <a:rPr lang="ru-RU" dirty="0" smtClean="0">
                <a:solidFill>
                  <a:srgbClr val="002060"/>
                </a:solidFill>
              </a:rPr>
              <a:t>январь </a:t>
            </a:r>
            <a:r>
              <a:rPr lang="ru-RU" dirty="0" smtClean="0">
                <a:solidFill>
                  <a:srgbClr val="002060"/>
                </a:solidFill>
              </a:rPr>
              <a:t>составил:</a:t>
            </a:r>
          </a:p>
          <a:p>
            <a:pPr marL="717550" algn="just"/>
            <a:r>
              <a:rPr lang="ru-RU" dirty="0" smtClean="0">
                <a:solidFill>
                  <a:srgbClr val="002060"/>
                </a:solidFill>
              </a:rPr>
              <a:t>Входящего – </a:t>
            </a:r>
            <a:r>
              <a:rPr lang="ru-RU" b="1" dirty="0" smtClean="0">
                <a:solidFill>
                  <a:srgbClr val="002060"/>
                </a:solidFill>
              </a:rPr>
              <a:t>4015,21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(Гб)</a:t>
            </a:r>
          </a:p>
          <a:p>
            <a:pPr marL="717550" algn="just"/>
            <a:r>
              <a:rPr lang="ru-RU" dirty="0" smtClean="0">
                <a:solidFill>
                  <a:srgbClr val="002060"/>
                </a:solidFill>
              </a:rPr>
              <a:t>Исходящего – </a:t>
            </a:r>
            <a:r>
              <a:rPr lang="ru-RU" b="1" dirty="0" smtClean="0">
                <a:solidFill>
                  <a:srgbClr val="002060"/>
                </a:solidFill>
              </a:rPr>
              <a:t>119,48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(Гб).</a:t>
            </a:r>
          </a:p>
          <a:p>
            <a:pPr marL="717550" algn="just"/>
            <a:endParaRPr lang="ru-RU" dirty="0" smtClean="0">
              <a:solidFill>
                <a:srgbClr val="00206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 тематике</a:t>
            </a:r>
            <a:r>
              <a:rPr lang="ru-RU" dirty="0" smtClean="0">
                <a:solidFill>
                  <a:srgbClr val="002060"/>
                </a:solidFill>
              </a:rPr>
              <a:t> внешнего входящего трафика преобладала Техническая информация и Другое.</a:t>
            </a: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Наибольший объем внешнего входящего трафика </a:t>
            </a:r>
            <a:r>
              <a:rPr lang="ru-RU" dirty="0" smtClean="0">
                <a:solidFill>
                  <a:srgbClr val="002060"/>
                </a:solidFill>
              </a:rPr>
              <a:t>на одного зарегистрированного пользователя (учителя) в среднем за </a:t>
            </a:r>
            <a:r>
              <a:rPr lang="ru-RU" dirty="0" smtClean="0">
                <a:solidFill>
                  <a:srgbClr val="002060"/>
                </a:solidFill>
              </a:rPr>
              <a:t>январь 2013 </a:t>
            </a:r>
            <a:r>
              <a:rPr lang="ru-RU" dirty="0" smtClean="0">
                <a:solidFill>
                  <a:srgbClr val="002060"/>
                </a:solidFill>
              </a:rPr>
              <a:t>г. отмечался в </a:t>
            </a:r>
            <a:r>
              <a:rPr lang="ru-RU" dirty="0" smtClean="0">
                <a:solidFill>
                  <a:srgbClr val="002060"/>
                </a:solidFill>
              </a:rPr>
              <a:t>Новошешминском </a:t>
            </a:r>
            <a:r>
              <a:rPr lang="ru-RU" dirty="0" smtClean="0">
                <a:solidFill>
                  <a:srgbClr val="002060"/>
                </a:solidFill>
              </a:rPr>
              <a:t>районе, наименьший – в </a:t>
            </a:r>
            <a:r>
              <a:rPr lang="ru-RU" dirty="0" err="1" smtClean="0">
                <a:solidFill>
                  <a:srgbClr val="002060"/>
                </a:solidFill>
              </a:rPr>
              <a:t>Алькеевском</a:t>
            </a:r>
            <a:r>
              <a:rPr lang="ru-RU" dirty="0" smtClean="0">
                <a:solidFill>
                  <a:srgbClr val="002060"/>
                </a:solidFill>
              </a:rPr>
              <a:t> районе.</a:t>
            </a:r>
          </a:p>
          <a:p>
            <a:pPr algn="just">
              <a:buBlip>
                <a:blip r:embed="rId2"/>
              </a:buBlip>
            </a:pPr>
            <a:endParaRPr lang="ru-RU" dirty="0" smtClean="0">
              <a:solidFill>
                <a:srgbClr val="002060"/>
              </a:solidFill>
            </a:endParaRPr>
          </a:p>
          <a:p>
            <a:pPr algn="just">
              <a:buBlip>
                <a:blip r:embed="rId2"/>
              </a:buBlip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2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Основные параметры реализации проекта «Электронная школа» 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январе 2013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http://t3.gstatic.com/images?q=tbn:ANd9GcSEeA5VpLNnI94etRl6RPaD-Q1gMO4YATtXa6KPxRFv3soNRTxPbqZwFWT59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10001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2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Тематика внешнего входящего Интернет-трафика 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январе 2013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процентах к объему внешнего трафика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000108"/>
            <a:ext cx="8715436" cy="55007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http://t3.gstatic.com/images?q=tbn:ANd9GcSEeA5VpLNnI94etRl6RPaD-Q1gMO4YATtXa6KPxRFv3soNRTxPbqZwFWT59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001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84028"/>
              </p:ext>
            </p:extLst>
          </p:nvPr>
        </p:nvGraphicFramePr>
        <p:xfrm>
          <a:off x="214282" y="1059861"/>
          <a:ext cx="8715436" cy="5381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42852"/>
            <a:ext cx="9144000" cy="7143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2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зарегистрированных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пользователей-учителей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конец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января 2013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человек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731909"/>
              </p:ext>
            </p:extLst>
          </p:nvPr>
        </p:nvGraphicFramePr>
        <p:xfrm>
          <a:off x="0" y="980728"/>
          <a:ext cx="9144000" cy="5725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96"/>
                <a:gridCol w="2907168"/>
                <a:gridCol w="1205971"/>
                <a:gridCol w="587591"/>
                <a:gridCol w="2958966"/>
                <a:gridCol w="1043608"/>
              </a:tblGrid>
              <a:tr h="255484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В Республике Татарстан  </a:t>
                      </a:r>
                      <a:r>
                        <a:rPr lang="ru-RU" sz="14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52942</a:t>
                      </a:r>
                      <a:endParaRPr lang="ru-RU" sz="1400" b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rgbClr val="CC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25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г.Казань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11898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rgbClr val="CC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Тукаевский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687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г. Набережные Челны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5131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Агрызский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661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Нижнекамский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3077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Черемшанский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638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Альметьевский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2270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Алексеевский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629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Зеленодольский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1637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Сармановский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627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Бугульминский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1413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Лаишевский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618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Кукморский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1237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Бавлинский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598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68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Арский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1214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Муслюмовский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557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Лениногорский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1101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Спасский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546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909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Елабужский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1100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Менделеевский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544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8176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Азнакаевский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1087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Апастовский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543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Чистопольский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1025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Дрожжановский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543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95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Мамадышский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1014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Тетюшский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532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95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Заинский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920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Пестречинский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530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Буинский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898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Мензелинский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521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Балтасинский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869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Верхнеуслонский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444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Нурлатский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853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Кайбицкий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423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Аксубаевский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836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Тюлячинский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417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Сабинский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831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Новошешминский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403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95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Высокогорский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795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Ютазинский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397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Актанышский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727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Атнинский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370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4095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Рыбно-</a:t>
                      </a:r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C</a:t>
                      </a: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лободский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715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Камско-Устьинский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356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Алькеевский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713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9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 descr="http://t3.gstatic.com/images?q=tbn:ANd9GcSEeA5VpLNnI94etRl6RPaD-Q1gMO4YATtXa6KPxRFv3soNRTxPbqZwFWT59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10001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42852"/>
            <a:ext cx="9144000" cy="7143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2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зарегистрированных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пользователей-учителей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г.Казань,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конец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января 2013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 человек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071546"/>
            <a:ext cx="8858312" cy="5357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669804381"/>
              </p:ext>
            </p:extLst>
          </p:nvPr>
        </p:nvGraphicFramePr>
        <p:xfrm>
          <a:off x="357158" y="1340768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Рисунок 8" descr="http://t3.gstatic.com/images?q=tbn:ANd9GcSEeA5VpLNnI94etRl6RPaD-Q1gMO4YATtXa6KPxRFv3soNRTxPbqZwFWT59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10001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42852"/>
            <a:ext cx="9144000" cy="7143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2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зарегистрированных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пользователей-учеников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конец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января 2013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человек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90983"/>
              </p:ext>
            </p:extLst>
          </p:nvPr>
        </p:nvGraphicFramePr>
        <p:xfrm>
          <a:off x="142842" y="1052736"/>
          <a:ext cx="8858316" cy="543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2928958"/>
                <a:gridCol w="1071570"/>
                <a:gridCol w="571504"/>
                <a:gridCol w="3071834"/>
                <a:gridCol w="785820"/>
              </a:tblGrid>
              <a:tr h="311605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В Республике Татарстан  –  </a:t>
                      </a:r>
                      <a:r>
                        <a:rPr lang="ru-RU" sz="14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390855</a:t>
                      </a:r>
                      <a:endParaRPr lang="ru-RU" sz="14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rgbClr val="CC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459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г.Казань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108083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rgbClr val="CC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Актанышский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3646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г. Набережные Челны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50184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Лаишевский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3590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Нижнекамский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28004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Менделеевский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3450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Альметьевский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23563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Дрожжановский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3059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Зеленодольский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14802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Алексеевский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3025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Бугульминский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11092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Тукаевский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3022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Лениногорский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8953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Мензелинский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3015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Чистопольский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8939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Пестречинский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2908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12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Елабужский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8408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Рыбно-</a:t>
                      </a:r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C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лободский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2788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Азнакаевский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7367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Черемшанский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2619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Кукморский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6624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Муслюмовский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2533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Нурлатский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6623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Ютазинский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2512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Арский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6254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Тетюшский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2428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Заинский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6004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Алькеевский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2419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Буинский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5295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Спасский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2310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Мамадышский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5271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Апастовский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2165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Бавлинский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4919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Тюлячинский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1720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Высокогорский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4640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Камско-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Устьинский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1705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Сармановский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4379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Новошешминский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1663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Балтасинский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4277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Кайбицкий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1634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Сабинский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4181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Верхнеуслонский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1601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84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Аксубаевский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3948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Атнинский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1545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624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Агрызский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3692</a:t>
                      </a: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 descr="http://t3.gstatic.com/images?q=tbn:ANd9GcSEeA5VpLNnI94etRl6RPaD-Q1gMO4YATtXa6KPxRFv3soNRTxPbqZwFWT59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10001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42852"/>
            <a:ext cx="9144000" cy="7143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2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зарегистрированных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пользователей-учеников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г.Казань,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конец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января 2013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 человек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071546"/>
            <a:ext cx="8858312" cy="5357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48509143"/>
              </p:ext>
            </p:extLst>
          </p:nvPr>
        </p:nvGraphicFramePr>
        <p:xfrm>
          <a:off x="357158" y="1285860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Рисунок 8" descr="http://t3.gstatic.com/images?q=tbn:ANd9GcSEeA5VpLNnI94etRl6RPaD-Q1gMO4YATtXa6KPxRFv3soNRTxPbqZwFWT59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10001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8572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55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Среднее входящего трафика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одного </a:t>
            </a:r>
          </a:p>
          <a:p>
            <a:pPr marL="1255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зарегистрированного пользователя (учителя)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январе 2013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года, Мб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839614"/>
              </p:ext>
            </p:extLst>
          </p:nvPr>
        </p:nvGraphicFramePr>
        <p:xfrm>
          <a:off x="177098" y="980728"/>
          <a:ext cx="8789803" cy="5489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910"/>
                <a:gridCol w="2903541"/>
                <a:gridCol w="1070628"/>
                <a:gridCol w="566545"/>
                <a:gridCol w="3045178"/>
                <a:gridCol w="779001"/>
              </a:tblGrid>
              <a:tr h="28311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В среднем по Республике Татарстан  – </a:t>
                      </a:r>
                      <a:r>
                        <a:rPr lang="ru-RU" sz="14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19,8</a:t>
                      </a:r>
                      <a:endParaRPr lang="ru-RU" sz="14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4C6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rgbClr val="CC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C6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8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Новошешминский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44,8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Менделеевский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18,2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Сабинский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43,3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Арский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18,1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Чистопольский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39,0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Заинский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18,0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Дрожжановский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26,3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Мамадышский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18,0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Зеленодольский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25,1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Черемшанский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17,9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Верхнеуслонский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24,3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Балтасинский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17,2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Тюлячинский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23,9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г.Казань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Буинский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23,5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Пестречинский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16,5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Нижнекамский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23,3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Кайбицкий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15,9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Лениногорский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23,2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Камско-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Устьинский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15,5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Тетюшский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22,7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Аксубаевский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15,4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Муслюмовский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22,5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Высокогорский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15,3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г. Набережные Челны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22,5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Елабужский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15,2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Апастовский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Азнакаевский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15,1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Рыбно-</a:t>
                      </a:r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C</a:t>
                      </a: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лободский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20,5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Бавлинский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Нурлатский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20,5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Лаишевский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14,7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Мензелинский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19,4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Спасский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14,2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Алексеевский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18,9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Бугульминский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14,1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7414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Актанышский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18,7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Ютазинский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13,8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Кукморский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18,7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Агрызский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11,5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Тукаевский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18,6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Сармановский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11,3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Атнинский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18,5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Алькеевский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8,2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9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000" b="1" dirty="0" smtClean="0">
                          <a:solidFill>
                            <a:srgbClr val="CC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000" b="1" dirty="0">
                        <a:solidFill>
                          <a:srgbClr val="CC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Альметьевский 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18,3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6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</a:pPr>
                      <a:endParaRPr lang="ru-RU" sz="12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 descr="http://t3.gstatic.com/images?q=tbn:ANd9GcSEeA5VpLNnI94etRl6RPaD-Q1gMO4YATtXa6KPxRFv3soNRTxPbqZwFWT59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1537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8572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5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Среднее входящего трафика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одного </a:t>
            </a:r>
          </a:p>
          <a:p>
            <a:pPr marL="1255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зарегистрированного пользователя (учителя)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январе 2013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года, Мб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E9EFF7"/>
                </a:solidFill>
              </a:rPr>
              <a:t>Министерство образования и науки  Республики Татарстан</a:t>
            </a:r>
            <a:endParaRPr lang="ru-RU" dirty="0">
              <a:solidFill>
                <a:srgbClr val="E9EFF7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071546"/>
            <a:ext cx="8858312" cy="5357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02651494"/>
              </p:ext>
            </p:extLst>
          </p:nvPr>
        </p:nvGraphicFramePr>
        <p:xfrm>
          <a:off x="467544" y="1340768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Рисунок 9" descr="http://t3.gstatic.com/images?q=tbn:ANd9GcSEeA5VpLNnI94etRl6RPaD-Q1gMO4YATtXa6KPxRFv3soNRTxPbqZwFWT59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1537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6571</TotalTime>
  <Words>730</Words>
  <Application>Microsoft Office PowerPoint</Application>
  <PresentationFormat>Экран (4:3)</PresentationFormat>
  <Paragraphs>463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Afanaseva</cp:lastModifiedBy>
  <cp:revision>545</cp:revision>
  <cp:lastPrinted>2012-06-07T05:27:00Z</cp:lastPrinted>
  <dcterms:created xsi:type="dcterms:W3CDTF">2011-01-31T06:39:24Z</dcterms:created>
  <dcterms:modified xsi:type="dcterms:W3CDTF">2013-02-05T07:42:38Z</dcterms:modified>
</cp:coreProperties>
</file>