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2"/>
  </p:notesMasterIdLst>
  <p:sldIdLst>
    <p:sldId id="328" r:id="rId2"/>
    <p:sldId id="306" r:id="rId3"/>
    <p:sldId id="305" r:id="rId4"/>
    <p:sldId id="323" r:id="rId5"/>
    <p:sldId id="307" r:id="rId6"/>
    <p:sldId id="308" r:id="rId7"/>
    <p:sldId id="309" r:id="rId8"/>
    <p:sldId id="310" r:id="rId9"/>
    <p:sldId id="311" r:id="rId10"/>
    <p:sldId id="313" r:id="rId11"/>
    <p:sldId id="324" r:id="rId12"/>
    <p:sldId id="315" r:id="rId13"/>
    <p:sldId id="316" r:id="rId14"/>
    <p:sldId id="329" r:id="rId15"/>
    <p:sldId id="330" r:id="rId16"/>
    <p:sldId id="326" r:id="rId17"/>
    <p:sldId id="317" r:id="rId18"/>
    <p:sldId id="331" r:id="rId19"/>
    <p:sldId id="332" r:id="rId20"/>
    <p:sldId id="333" r:id="rId21"/>
    <p:sldId id="318" r:id="rId22"/>
    <p:sldId id="319" r:id="rId23"/>
    <p:sldId id="320" r:id="rId24"/>
    <p:sldId id="321" r:id="rId25"/>
    <p:sldId id="334" r:id="rId26"/>
    <p:sldId id="322" r:id="rId27"/>
    <p:sldId id="339" r:id="rId28"/>
    <p:sldId id="341" r:id="rId29"/>
    <p:sldId id="340" r:id="rId30"/>
    <p:sldId id="335" r:id="rId31"/>
    <p:sldId id="336" r:id="rId32"/>
    <p:sldId id="342" r:id="rId33"/>
    <p:sldId id="351" r:id="rId34"/>
    <p:sldId id="338" r:id="rId35"/>
    <p:sldId id="343" r:id="rId36"/>
    <p:sldId id="344" r:id="rId37"/>
    <p:sldId id="349" r:id="rId38"/>
    <p:sldId id="350" r:id="rId39"/>
    <p:sldId id="348" r:id="rId40"/>
    <p:sldId id="347" r:id="rId4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0C30"/>
    <a:srgbClr val="FFFF66"/>
    <a:srgbClr val="A40000"/>
    <a:srgbClr val="66FF99"/>
    <a:srgbClr val="99FF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356" autoAdjust="0"/>
    <p:restoredTop sz="94660"/>
  </p:normalViewPr>
  <p:slideViewPr>
    <p:cSldViewPr>
      <p:cViewPr varScale="1">
        <p:scale>
          <a:sx n="96" d="100"/>
          <a:sy n="96" d="100"/>
        </p:scale>
        <p:origin x="-34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061B21-0427-4301-A714-5E591D09A62C}" type="doc">
      <dgm:prSet loTypeId="urn:microsoft.com/office/officeart/2005/8/layout/arrow2" loCatId="process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219D0CB6-342A-4CB3-BABC-9E770D3E9999}">
      <dgm:prSet phldrT="[Текст]" custT="1"/>
      <dgm:spPr/>
      <dgm:t>
        <a:bodyPr/>
        <a:lstStyle/>
        <a:p>
          <a:r>
            <a:rPr lang="ru-RU" sz="1200" dirty="0" smtClean="0">
              <a:latin typeface="Arial" pitchFamily="34" charset="0"/>
              <a:cs typeface="Arial" pitchFamily="34" charset="0"/>
            </a:rPr>
            <a:t>Признание учреждений юридическими лицами</a:t>
          </a:r>
          <a:endParaRPr lang="ru-RU" sz="1200" dirty="0">
            <a:latin typeface="Arial" pitchFamily="34" charset="0"/>
            <a:cs typeface="Arial" pitchFamily="34" charset="0"/>
          </a:endParaRPr>
        </a:p>
      </dgm:t>
    </dgm:pt>
    <dgm:pt modelId="{32032A35-2CF1-4AEB-AB70-D5CC59FDAF1A}" type="parTrans" cxnId="{AC051CA3-25EA-4C57-863F-E4278F145135}">
      <dgm:prSet/>
      <dgm:spPr/>
      <dgm:t>
        <a:bodyPr/>
        <a:lstStyle/>
        <a:p>
          <a:endParaRPr lang="ru-RU"/>
        </a:p>
      </dgm:t>
    </dgm:pt>
    <dgm:pt modelId="{DCAA82D9-AEFA-4710-B009-B299154982F3}" type="sibTrans" cxnId="{AC051CA3-25EA-4C57-863F-E4278F145135}">
      <dgm:prSet/>
      <dgm:spPr/>
      <dgm:t>
        <a:bodyPr/>
        <a:lstStyle/>
        <a:p>
          <a:endParaRPr lang="ru-RU"/>
        </a:p>
      </dgm:t>
    </dgm:pt>
    <dgm:pt modelId="{FE26380E-299C-4864-9D69-8465BB50BBBE}">
      <dgm:prSet phldrT="[Текст]" custT="1"/>
      <dgm:spPr/>
      <dgm:t>
        <a:bodyPr/>
        <a:lstStyle/>
        <a:p>
          <a:r>
            <a:rPr lang="ru-RU" sz="1200" dirty="0" smtClean="0">
              <a:latin typeface="Arial" pitchFamily="34" charset="0"/>
              <a:cs typeface="Arial" pitchFamily="34" charset="0"/>
            </a:rPr>
            <a:t>Финансовая самостоятельность образовательных учреждений</a:t>
          </a:r>
          <a:endParaRPr lang="ru-RU" sz="1200" dirty="0">
            <a:latin typeface="Arial" pitchFamily="34" charset="0"/>
            <a:cs typeface="Arial" pitchFamily="34" charset="0"/>
          </a:endParaRPr>
        </a:p>
      </dgm:t>
    </dgm:pt>
    <dgm:pt modelId="{CC070577-48B9-4692-8920-9140FF965895}" type="parTrans" cxnId="{657429E3-E975-4D84-B86B-565CBB1F18EB}">
      <dgm:prSet/>
      <dgm:spPr/>
      <dgm:t>
        <a:bodyPr/>
        <a:lstStyle/>
        <a:p>
          <a:endParaRPr lang="ru-RU"/>
        </a:p>
      </dgm:t>
    </dgm:pt>
    <dgm:pt modelId="{7CF56C68-C0EF-4016-ACD3-EF6B2617E8B1}" type="sibTrans" cxnId="{657429E3-E975-4D84-B86B-565CBB1F18EB}">
      <dgm:prSet/>
      <dgm:spPr/>
      <dgm:t>
        <a:bodyPr/>
        <a:lstStyle/>
        <a:p>
          <a:endParaRPr lang="ru-RU"/>
        </a:p>
      </dgm:t>
    </dgm:pt>
    <dgm:pt modelId="{BEDF8B5A-F504-4C88-B523-9A27E1592A1A}">
      <dgm:prSet phldrT="[Текст]" custT="1"/>
      <dgm:spPr/>
      <dgm:t>
        <a:bodyPr/>
        <a:lstStyle/>
        <a:p>
          <a:r>
            <a:rPr lang="ru-RU" sz="1200" dirty="0" smtClean="0">
              <a:latin typeface="Arial" pitchFamily="34" charset="0"/>
              <a:cs typeface="Arial" pitchFamily="34" charset="0"/>
            </a:rPr>
            <a:t>Введение нормативного финансирования</a:t>
          </a:r>
          <a:endParaRPr lang="ru-RU" sz="1200" dirty="0">
            <a:latin typeface="Arial" pitchFamily="34" charset="0"/>
            <a:cs typeface="Arial" pitchFamily="34" charset="0"/>
          </a:endParaRPr>
        </a:p>
      </dgm:t>
    </dgm:pt>
    <dgm:pt modelId="{B31EFE38-6A27-492B-A293-45E5D8F86D99}" type="parTrans" cxnId="{24C8A6D1-9458-43A6-9A47-41E7D1B73B30}">
      <dgm:prSet/>
      <dgm:spPr/>
      <dgm:t>
        <a:bodyPr/>
        <a:lstStyle/>
        <a:p>
          <a:endParaRPr lang="ru-RU"/>
        </a:p>
      </dgm:t>
    </dgm:pt>
    <dgm:pt modelId="{E9708438-15E0-482E-86AB-72635FAC8341}" type="sibTrans" cxnId="{24C8A6D1-9458-43A6-9A47-41E7D1B73B30}">
      <dgm:prSet/>
      <dgm:spPr/>
      <dgm:t>
        <a:bodyPr/>
        <a:lstStyle/>
        <a:p>
          <a:endParaRPr lang="ru-RU"/>
        </a:p>
      </dgm:t>
    </dgm:pt>
    <dgm:pt modelId="{6D3ECA46-100B-4633-8E69-D8C681A04F68}">
      <dgm:prSet phldrT="[Текст]" custT="1"/>
      <dgm:spPr/>
      <dgm:t>
        <a:bodyPr/>
        <a:lstStyle/>
        <a:p>
          <a:r>
            <a:rPr lang="ru-RU" sz="12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Введение контрактных заданий руководителям ОУ</a:t>
          </a:r>
          <a:endParaRPr lang="ru-RU" sz="1200" b="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6AF86F5E-8460-45D1-9D15-0D3F26953FA1}" type="parTrans" cxnId="{7DF05C6F-9ECC-4DA2-94E0-D64B803E95FF}">
      <dgm:prSet/>
      <dgm:spPr/>
      <dgm:t>
        <a:bodyPr/>
        <a:lstStyle/>
        <a:p>
          <a:endParaRPr lang="ru-RU"/>
        </a:p>
      </dgm:t>
    </dgm:pt>
    <dgm:pt modelId="{781E11E6-AC6D-4549-865B-0668B8833E3D}" type="sibTrans" cxnId="{7DF05C6F-9ECC-4DA2-94E0-D64B803E95FF}">
      <dgm:prSet/>
      <dgm:spPr/>
      <dgm:t>
        <a:bodyPr/>
        <a:lstStyle/>
        <a:p>
          <a:endParaRPr lang="ru-RU"/>
        </a:p>
      </dgm:t>
    </dgm:pt>
    <dgm:pt modelId="{24C62ADC-0730-4019-BA7A-2BC54B32ECFE}">
      <dgm:prSet phldrT="[Текст]" custT="1"/>
      <dgm:spPr/>
      <dgm:t>
        <a:bodyPr/>
        <a:lstStyle/>
        <a:p>
          <a:r>
            <a:rPr lang="ru-RU" sz="1200" dirty="0" smtClean="0">
              <a:latin typeface="Arial" pitchFamily="34" charset="0"/>
              <a:cs typeface="Arial" pitchFamily="34" charset="0"/>
            </a:rPr>
            <a:t>Сертификация учреждений дополнительного образования</a:t>
          </a:r>
          <a:endParaRPr lang="ru-RU" sz="1200" dirty="0">
            <a:latin typeface="Arial" pitchFamily="34" charset="0"/>
            <a:cs typeface="Arial" pitchFamily="34" charset="0"/>
          </a:endParaRPr>
        </a:p>
      </dgm:t>
    </dgm:pt>
    <dgm:pt modelId="{AD823BEC-9DD3-479B-A950-B77650DD609C}" type="sibTrans" cxnId="{BD884CD7-FC00-4241-BE7B-900F82A9D4AC}">
      <dgm:prSet/>
      <dgm:spPr/>
      <dgm:t>
        <a:bodyPr/>
        <a:lstStyle/>
        <a:p>
          <a:endParaRPr lang="ru-RU"/>
        </a:p>
      </dgm:t>
    </dgm:pt>
    <dgm:pt modelId="{B55FEDD7-9FD0-4F30-8B2B-918865CB9B25}" type="parTrans" cxnId="{BD884CD7-FC00-4241-BE7B-900F82A9D4AC}">
      <dgm:prSet/>
      <dgm:spPr/>
      <dgm:t>
        <a:bodyPr/>
        <a:lstStyle/>
        <a:p>
          <a:endParaRPr lang="ru-RU"/>
        </a:p>
      </dgm:t>
    </dgm:pt>
    <dgm:pt modelId="{AF24FACC-E6AF-43E2-B671-7CF5B6C9E8F5}">
      <dgm:prSet phldrT="[Текст]" custScaleY="32145" custLinFactNeighborX="-64947" custLinFactNeighborY="-11624"/>
      <dgm:spPr/>
      <dgm:t>
        <a:bodyPr/>
        <a:lstStyle/>
        <a:p>
          <a:endParaRPr lang="ru-RU"/>
        </a:p>
      </dgm:t>
    </dgm:pt>
    <dgm:pt modelId="{D64BF41A-8621-46F1-8979-69984357FEBE}" type="parTrans" cxnId="{01B04BB7-18C6-413E-9E86-D76EC3F25A0C}">
      <dgm:prSet/>
      <dgm:spPr/>
      <dgm:t>
        <a:bodyPr/>
        <a:lstStyle/>
        <a:p>
          <a:endParaRPr lang="ru-RU"/>
        </a:p>
      </dgm:t>
    </dgm:pt>
    <dgm:pt modelId="{73456040-FA03-4E0F-A2E6-6C04AFE9DCC3}" type="sibTrans" cxnId="{01B04BB7-18C6-413E-9E86-D76EC3F25A0C}">
      <dgm:prSet/>
      <dgm:spPr/>
      <dgm:t>
        <a:bodyPr/>
        <a:lstStyle/>
        <a:p>
          <a:endParaRPr lang="ru-RU"/>
        </a:p>
      </dgm:t>
    </dgm:pt>
    <dgm:pt modelId="{CC734FEF-5D39-4E05-A735-F7832AEF4A19}">
      <dgm:prSet phldrT="[Текст]" custScaleX="92783" custScaleY="64899"/>
      <dgm:spPr/>
      <dgm:t>
        <a:bodyPr/>
        <a:lstStyle/>
        <a:p>
          <a:endParaRPr lang="ru-RU"/>
        </a:p>
      </dgm:t>
    </dgm:pt>
    <dgm:pt modelId="{CAD3AE89-13A7-43C7-82E8-FCB2E951E656}" type="parTrans" cxnId="{FC2F3B33-A382-4DDE-AC64-10A662B186D9}">
      <dgm:prSet/>
      <dgm:spPr/>
      <dgm:t>
        <a:bodyPr/>
        <a:lstStyle/>
        <a:p>
          <a:endParaRPr lang="ru-RU"/>
        </a:p>
      </dgm:t>
    </dgm:pt>
    <dgm:pt modelId="{DD0E2766-4CEC-4B44-8F22-4FBD760C998B}" type="sibTrans" cxnId="{FC2F3B33-A382-4DDE-AC64-10A662B186D9}">
      <dgm:prSet/>
      <dgm:spPr/>
      <dgm:t>
        <a:bodyPr/>
        <a:lstStyle/>
        <a:p>
          <a:endParaRPr lang="ru-RU"/>
        </a:p>
      </dgm:t>
    </dgm:pt>
    <dgm:pt modelId="{48E030F3-4017-4814-893F-77428F66F3AF}" type="pres">
      <dgm:prSet presAssocID="{0D061B21-0427-4301-A714-5E591D09A62C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17CA372-8F2E-4A64-9752-C74D6F8E1BBC}" type="pres">
      <dgm:prSet presAssocID="{0D061B21-0427-4301-A714-5E591D09A62C}" presName="arrow" presStyleLbl="bgShp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F58AD31-4B9B-4511-B6C7-DFCB2B242E2D}" type="pres">
      <dgm:prSet presAssocID="{0D061B21-0427-4301-A714-5E591D09A62C}" presName="arrowDiagram5" presStyleCnt="0"/>
      <dgm:spPr/>
    </dgm:pt>
    <dgm:pt modelId="{C6A1E50F-3805-4287-A701-A3566145B26C}" type="pres">
      <dgm:prSet presAssocID="{219D0CB6-342A-4CB3-BABC-9E770D3E9999}" presName="bullet5a" presStyleLbl="node1" presStyleIdx="0" presStyleCnt="5"/>
      <dgm:spPr/>
    </dgm:pt>
    <dgm:pt modelId="{A4295379-DCE9-4B6D-B3C7-97E843E2C317}" type="pres">
      <dgm:prSet presAssocID="{219D0CB6-342A-4CB3-BABC-9E770D3E9999}" presName="textBox5a" presStyleLbl="revTx" presStyleIdx="0" presStyleCnt="5" custScaleX="134451" custScaleY="723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A0E4C6-69B2-404A-AC2B-D9A2192E68A0}" type="pres">
      <dgm:prSet presAssocID="{FE26380E-299C-4864-9D69-8465BB50BBBE}" presName="bullet5b" presStyleLbl="node1" presStyleIdx="1" presStyleCnt="5" custLinFactX="-63164" custLinFactY="19832" custLinFactNeighborX="-100000" custLinFactNeighborY="100000"/>
      <dgm:spPr/>
    </dgm:pt>
    <dgm:pt modelId="{074E1AB9-D14A-40E3-8903-2D50B3EBCC80}" type="pres">
      <dgm:prSet presAssocID="{FE26380E-299C-4864-9D69-8465BB50BBBE}" presName="textBox5b" presStyleLbl="revTx" presStyleIdx="1" presStyleCnt="5" custScaleX="123939" custScaleY="30934" custLinFactX="-28051" custLinFactNeighborX="-100000" custLinFactNeighborY="-594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E0A3B7-EDA9-4B62-93DA-D72A0911579B}" type="pres">
      <dgm:prSet presAssocID="{BEDF8B5A-F504-4C88-B523-9A27E1592A1A}" presName="bullet5c" presStyleLbl="node1" presStyleIdx="2" presStyleCnt="5" custLinFactX="-100000" custLinFactY="19007" custLinFactNeighborX="-148822" custLinFactNeighborY="100000"/>
      <dgm:spPr/>
    </dgm:pt>
    <dgm:pt modelId="{9357024F-CF9A-4893-BC70-3AFE413A6D9B}" type="pres">
      <dgm:prSet presAssocID="{BEDF8B5A-F504-4C88-B523-9A27E1592A1A}" presName="textBox5c" presStyleLbl="revTx" presStyleIdx="2" presStyleCnt="5" custScaleY="32145" custLinFactNeighborX="-64947" custLinFactNeighborY="-116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81314C-F75B-4A30-A99B-696BE2E4EF69}" type="pres">
      <dgm:prSet presAssocID="{24C62ADC-0730-4019-BA7A-2BC54B32ECFE}" presName="bullet5d" presStyleLbl="node1" presStyleIdx="3" presStyleCnt="5" custScaleY="104208" custLinFactX="-13394" custLinFactNeighborX="-100000" custLinFactNeighborY="22674"/>
      <dgm:spPr/>
      <dgm:t>
        <a:bodyPr/>
        <a:lstStyle/>
        <a:p>
          <a:endParaRPr lang="ru-RU"/>
        </a:p>
      </dgm:t>
    </dgm:pt>
    <dgm:pt modelId="{19EA3C8C-5292-414B-96D4-058C0E60847B}" type="pres">
      <dgm:prSet presAssocID="{24C62ADC-0730-4019-BA7A-2BC54B32ECFE}" presName="textBox5d" presStyleLbl="revTx" presStyleIdx="3" presStyleCnt="5" custAng="10800000" custFlipVert="1" custScaleX="103609" custScaleY="17386" custLinFactNeighborX="-31652" custLinFactNeighborY="-755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EA0235-D7D5-4FEF-9F42-793B92B9D5D0}" type="pres">
      <dgm:prSet presAssocID="{6D3ECA46-100B-4633-8E69-D8C681A04F68}" presName="bullet5e" presStyleLbl="node1" presStyleIdx="4" presStyleCnt="5"/>
      <dgm:spPr/>
    </dgm:pt>
    <dgm:pt modelId="{8D95C3CC-2825-422D-9720-718F4A8ED90A}" type="pres">
      <dgm:prSet presAssocID="{6D3ECA46-100B-4633-8E69-D8C681A04F68}" presName="textBox5e" presStyleLbl="revTx" presStyleIdx="4" presStyleCnt="5" custScaleX="130000" custScaleY="8867" custLinFactNeighborX="12674" custLinFactNeighborY="-383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0A0CF75-7B54-4302-977B-DF8D8E279E43}" type="presOf" srcId="{0D061B21-0427-4301-A714-5E591D09A62C}" destId="{48E030F3-4017-4814-893F-77428F66F3AF}" srcOrd="0" destOrd="0" presId="urn:microsoft.com/office/officeart/2005/8/layout/arrow2"/>
    <dgm:cxn modelId="{E24F3254-AFC3-4964-BF3E-BC5850D40A43}" type="presOf" srcId="{BEDF8B5A-F504-4C88-B523-9A27E1592A1A}" destId="{9357024F-CF9A-4893-BC70-3AFE413A6D9B}" srcOrd="0" destOrd="0" presId="urn:microsoft.com/office/officeart/2005/8/layout/arrow2"/>
    <dgm:cxn modelId="{AC051CA3-25EA-4C57-863F-E4278F145135}" srcId="{0D061B21-0427-4301-A714-5E591D09A62C}" destId="{219D0CB6-342A-4CB3-BABC-9E770D3E9999}" srcOrd="0" destOrd="0" parTransId="{32032A35-2CF1-4AEB-AB70-D5CC59FDAF1A}" sibTransId="{DCAA82D9-AEFA-4710-B009-B299154982F3}"/>
    <dgm:cxn modelId="{93FDA516-0E50-41ED-95E0-09103E63A433}" type="presOf" srcId="{FE26380E-299C-4864-9D69-8465BB50BBBE}" destId="{074E1AB9-D14A-40E3-8903-2D50B3EBCC80}" srcOrd="0" destOrd="0" presId="urn:microsoft.com/office/officeart/2005/8/layout/arrow2"/>
    <dgm:cxn modelId="{BD884CD7-FC00-4241-BE7B-900F82A9D4AC}" srcId="{0D061B21-0427-4301-A714-5E591D09A62C}" destId="{24C62ADC-0730-4019-BA7A-2BC54B32ECFE}" srcOrd="3" destOrd="0" parTransId="{B55FEDD7-9FD0-4F30-8B2B-918865CB9B25}" sibTransId="{AD823BEC-9DD3-479B-A950-B77650DD609C}"/>
    <dgm:cxn modelId="{00DEC07B-3709-4E62-8147-7D2C43341426}" type="presOf" srcId="{24C62ADC-0730-4019-BA7A-2BC54B32ECFE}" destId="{19EA3C8C-5292-414B-96D4-058C0E60847B}" srcOrd="0" destOrd="0" presId="urn:microsoft.com/office/officeart/2005/8/layout/arrow2"/>
    <dgm:cxn modelId="{7DF05C6F-9ECC-4DA2-94E0-D64B803E95FF}" srcId="{0D061B21-0427-4301-A714-5E591D09A62C}" destId="{6D3ECA46-100B-4633-8E69-D8C681A04F68}" srcOrd="4" destOrd="0" parTransId="{6AF86F5E-8460-45D1-9D15-0D3F26953FA1}" sibTransId="{781E11E6-AC6D-4549-865B-0668B8833E3D}"/>
    <dgm:cxn modelId="{01B04BB7-18C6-413E-9E86-D76EC3F25A0C}" srcId="{0D061B21-0427-4301-A714-5E591D09A62C}" destId="{AF24FACC-E6AF-43E2-B671-7CF5B6C9E8F5}" srcOrd="5" destOrd="0" parTransId="{D64BF41A-8621-46F1-8979-69984357FEBE}" sibTransId="{73456040-FA03-4E0F-A2E6-6C04AFE9DCC3}"/>
    <dgm:cxn modelId="{24C8A6D1-9458-43A6-9A47-41E7D1B73B30}" srcId="{0D061B21-0427-4301-A714-5E591D09A62C}" destId="{BEDF8B5A-F504-4C88-B523-9A27E1592A1A}" srcOrd="2" destOrd="0" parTransId="{B31EFE38-6A27-492B-A293-45E5D8F86D99}" sibTransId="{E9708438-15E0-482E-86AB-72635FAC8341}"/>
    <dgm:cxn modelId="{FC2F3B33-A382-4DDE-AC64-10A662B186D9}" srcId="{0D061B21-0427-4301-A714-5E591D09A62C}" destId="{CC734FEF-5D39-4E05-A735-F7832AEF4A19}" srcOrd="6" destOrd="0" parTransId="{CAD3AE89-13A7-43C7-82E8-FCB2E951E656}" sibTransId="{DD0E2766-4CEC-4B44-8F22-4FBD760C998B}"/>
    <dgm:cxn modelId="{9781C249-D282-4165-B12A-C211412C8B27}" type="presOf" srcId="{6D3ECA46-100B-4633-8E69-D8C681A04F68}" destId="{8D95C3CC-2825-422D-9720-718F4A8ED90A}" srcOrd="0" destOrd="0" presId="urn:microsoft.com/office/officeart/2005/8/layout/arrow2"/>
    <dgm:cxn modelId="{BFDFA5AA-8162-4F26-A98F-7A313F59CF6F}" type="presOf" srcId="{219D0CB6-342A-4CB3-BABC-9E770D3E9999}" destId="{A4295379-DCE9-4B6D-B3C7-97E843E2C317}" srcOrd="0" destOrd="0" presId="urn:microsoft.com/office/officeart/2005/8/layout/arrow2"/>
    <dgm:cxn modelId="{657429E3-E975-4D84-B86B-565CBB1F18EB}" srcId="{0D061B21-0427-4301-A714-5E591D09A62C}" destId="{FE26380E-299C-4864-9D69-8465BB50BBBE}" srcOrd="1" destOrd="0" parTransId="{CC070577-48B9-4692-8920-9140FF965895}" sibTransId="{7CF56C68-C0EF-4016-ACD3-EF6B2617E8B1}"/>
    <dgm:cxn modelId="{46339E22-E14D-46B7-9CD1-44F2403628E8}" type="presParOf" srcId="{48E030F3-4017-4814-893F-77428F66F3AF}" destId="{E17CA372-8F2E-4A64-9752-C74D6F8E1BBC}" srcOrd="0" destOrd="0" presId="urn:microsoft.com/office/officeart/2005/8/layout/arrow2"/>
    <dgm:cxn modelId="{52307F49-88B2-48C2-958B-8C9DAA431475}" type="presParOf" srcId="{48E030F3-4017-4814-893F-77428F66F3AF}" destId="{FF58AD31-4B9B-4511-B6C7-DFCB2B242E2D}" srcOrd="1" destOrd="0" presId="urn:microsoft.com/office/officeart/2005/8/layout/arrow2"/>
    <dgm:cxn modelId="{DEE63472-910F-45CD-9649-3308A265B5AC}" type="presParOf" srcId="{FF58AD31-4B9B-4511-B6C7-DFCB2B242E2D}" destId="{C6A1E50F-3805-4287-A701-A3566145B26C}" srcOrd="0" destOrd="0" presId="urn:microsoft.com/office/officeart/2005/8/layout/arrow2"/>
    <dgm:cxn modelId="{2FDD1B96-A1E5-4508-BE8F-A1E75B291FE7}" type="presParOf" srcId="{FF58AD31-4B9B-4511-B6C7-DFCB2B242E2D}" destId="{A4295379-DCE9-4B6D-B3C7-97E843E2C317}" srcOrd="1" destOrd="0" presId="urn:microsoft.com/office/officeart/2005/8/layout/arrow2"/>
    <dgm:cxn modelId="{33AC2EEC-A6CE-4ACE-8FF3-07F215F7936B}" type="presParOf" srcId="{FF58AD31-4B9B-4511-B6C7-DFCB2B242E2D}" destId="{35A0E4C6-69B2-404A-AC2B-D9A2192E68A0}" srcOrd="2" destOrd="0" presId="urn:microsoft.com/office/officeart/2005/8/layout/arrow2"/>
    <dgm:cxn modelId="{42F02C1E-68C6-4927-9833-AB7C48BD6CA6}" type="presParOf" srcId="{FF58AD31-4B9B-4511-B6C7-DFCB2B242E2D}" destId="{074E1AB9-D14A-40E3-8903-2D50B3EBCC80}" srcOrd="3" destOrd="0" presId="urn:microsoft.com/office/officeart/2005/8/layout/arrow2"/>
    <dgm:cxn modelId="{C3A8F3E7-7079-421F-BBF4-17505E4FE1A9}" type="presParOf" srcId="{FF58AD31-4B9B-4511-B6C7-DFCB2B242E2D}" destId="{B7E0A3B7-EDA9-4B62-93DA-D72A0911579B}" srcOrd="4" destOrd="0" presId="urn:microsoft.com/office/officeart/2005/8/layout/arrow2"/>
    <dgm:cxn modelId="{53F181E7-FB5A-409C-8B1D-6D42F3BFB243}" type="presParOf" srcId="{FF58AD31-4B9B-4511-B6C7-DFCB2B242E2D}" destId="{9357024F-CF9A-4893-BC70-3AFE413A6D9B}" srcOrd="5" destOrd="0" presId="urn:microsoft.com/office/officeart/2005/8/layout/arrow2"/>
    <dgm:cxn modelId="{0FDF8BE1-2F74-4225-9EF4-B414203BD81F}" type="presParOf" srcId="{FF58AD31-4B9B-4511-B6C7-DFCB2B242E2D}" destId="{C481314C-F75B-4A30-A99B-696BE2E4EF69}" srcOrd="6" destOrd="0" presId="urn:microsoft.com/office/officeart/2005/8/layout/arrow2"/>
    <dgm:cxn modelId="{F9CFE342-7F73-4EEA-B6AE-0AFBCB6DFE73}" type="presParOf" srcId="{FF58AD31-4B9B-4511-B6C7-DFCB2B242E2D}" destId="{19EA3C8C-5292-414B-96D4-058C0E60847B}" srcOrd="7" destOrd="0" presId="urn:microsoft.com/office/officeart/2005/8/layout/arrow2"/>
    <dgm:cxn modelId="{BC6A9F83-1206-4734-914B-B2F2C8B8BD4D}" type="presParOf" srcId="{FF58AD31-4B9B-4511-B6C7-DFCB2B242E2D}" destId="{B9EA0235-D7D5-4FEF-9F42-793B92B9D5D0}" srcOrd="8" destOrd="0" presId="urn:microsoft.com/office/officeart/2005/8/layout/arrow2"/>
    <dgm:cxn modelId="{D90A8CC5-F75D-4DF7-BDC7-AF132B062ECD}" type="presParOf" srcId="{FF58AD31-4B9B-4511-B6C7-DFCB2B242E2D}" destId="{8D95C3CC-2825-422D-9720-718F4A8ED90A}" srcOrd="9" destOrd="0" presId="urn:microsoft.com/office/officeart/2005/8/layout/arrow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497F5C-F280-4A4D-9075-FA48339F44BC}" type="doc">
      <dgm:prSet loTypeId="urn:microsoft.com/office/officeart/2005/8/layout/arrow2" loCatId="process" qsTypeId="urn:microsoft.com/office/officeart/2005/8/quickstyle/3d3" qsCatId="3D" csTypeId="urn:microsoft.com/office/officeart/2005/8/colors/accent4_2" csCatId="accent4" phldr="1"/>
      <dgm:spPr/>
    </dgm:pt>
    <dgm:pt modelId="{7D1165B3-FA76-4B27-9A2B-8CB33395037B}">
      <dgm:prSet phldrT="[Текст]" custT="1"/>
      <dgm:spPr/>
      <dgm:t>
        <a:bodyPr/>
        <a:lstStyle/>
        <a:p>
          <a:r>
            <a:rPr lang="ru-RU" sz="1400" dirty="0" smtClean="0"/>
            <a:t>Директор школы с численностью 300 человек</a:t>
          </a:r>
          <a:endParaRPr lang="ru-RU" sz="1400" dirty="0"/>
        </a:p>
      </dgm:t>
    </dgm:pt>
    <dgm:pt modelId="{3C4B7D31-AD6D-4089-A84A-14126F821EA0}" type="parTrans" cxnId="{6A6770B7-90A8-480D-B5C3-4389CBFA6588}">
      <dgm:prSet/>
      <dgm:spPr/>
      <dgm:t>
        <a:bodyPr/>
        <a:lstStyle/>
        <a:p>
          <a:endParaRPr lang="ru-RU"/>
        </a:p>
      </dgm:t>
    </dgm:pt>
    <dgm:pt modelId="{ABACE7B4-95C7-4804-9553-30242D554058}" type="sibTrans" cxnId="{6A6770B7-90A8-480D-B5C3-4389CBFA6588}">
      <dgm:prSet/>
      <dgm:spPr/>
      <dgm:t>
        <a:bodyPr/>
        <a:lstStyle/>
        <a:p>
          <a:endParaRPr lang="ru-RU"/>
        </a:p>
      </dgm:t>
    </dgm:pt>
    <dgm:pt modelId="{873A461E-62AF-4B71-BF23-7C4B26B7629D}">
      <dgm:prSet phldrT="[Текст]"/>
      <dgm:spPr/>
      <dgm:t>
        <a:bodyPr/>
        <a:lstStyle/>
        <a:p>
          <a:r>
            <a:rPr lang="ru-RU" dirty="0" smtClean="0"/>
            <a:t>Директор школы с численностью 700 человек</a:t>
          </a:r>
          <a:endParaRPr lang="ru-RU" dirty="0"/>
        </a:p>
      </dgm:t>
    </dgm:pt>
    <dgm:pt modelId="{847E5AF3-52ED-45E0-A591-A2DA7EBB5A67}" type="parTrans" cxnId="{11F05F69-2D79-4530-9C63-516B244C5CE0}">
      <dgm:prSet/>
      <dgm:spPr/>
      <dgm:t>
        <a:bodyPr/>
        <a:lstStyle/>
        <a:p>
          <a:endParaRPr lang="ru-RU"/>
        </a:p>
      </dgm:t>
    </dgm:pt>
    <dgm:pt modelId="{132878A0-821D-4FEE-B36D-3AADEE4A06CB}" type="sibTrans" cxnId="{11F05F69-2D79-4530-9C63-516B244C5CE0}">
      <dgm:prSet/>
      <dgm:spPr/>
      <dgm:t>
        <a:bodyPr/>
        <a:lstStyle/>
        <a:p>
          <a:endParaRPr lang="ru-RU"/>
        </a:p>
      </dgm:t>
    </dgm:pt>
    <dgm:pt modelId="{90050F09-2398-4C3A-9E14-30EF8B3BA962}">
      <dgm:prSet phldrT="[Текст]"/>
      <dgm:spPr/>
      <dgm:t>
        <a:bodyPr/>
        <a:lstStyle/>
        <a:p>
          <a:r>
            <a:rPr lang="ru-RU" dirty="0" smtClean="0"/>
            <a:t>Директор автономного образовательного учреждения</a:t>
          </a:r>
        </a:p>
        <a:p>
          <a:endParaRPr lang="ru-RU" dirty="0"/>
        </a:p>
      </dgm:t>
    </dgm:pt>
    <dgm:pt modelId="{A4CFBFB6-BA2B-48CF-840A-02B83881C062}" type="parTrans" cxnId="{87D20447-1963-4909-8393-36F661E97CE2}">
      <dgm:prSet/>
      <dgm:spPr/>
      <dgm:t>
        <a:bodyPr/>
        <a:lstStyle/>
        <a:p>
          <a:endParaRPr lang="ru-RU"/>
        </a:p>
      </dgm:t>
    </dgm:pt>
    <dgm:pt modelId="{D12E4874-EA65-4780-989E-C38D7DCDABFF}" type="sibTrans" cxnId="{87D20447-1963-4909-8393-36F661E97CE2}">
      <dgm:prSet/>
      <dgm:spPr/>
      <dgm:t>
        <a:bodyPr/>
        <a:lstStyle/>
        <a:p>
          <a:endParaRPr lang="ru-RU"/>
        </a:p>
      </dgm:t>
    </dgm:pt>
    <dgm:pt modelId="{14E918D5-2FE3-48F7-999D-020CC6BC7903}" type="pres">
      <dgm:prSet presAssocID="{8D497F5C-F280-4A4D-9075-FA48339F44BC}" presName="arrowDiagram" presStyleCnt="0">
        <dgm:presLayoutVars>
          <dgm:chMax val="5"/>
          <dgm:dir/>
          <dgm:resizeHandles val="exact"/>
        </dgm:presLayoutVars>
      </dgm:prSet>
      <dgm:spPr/>
    </dgm:pt>
    <dgm:pt modelId="{690F9EC9-EA90-4C6D-8F23-16D0391A1815}" type="pres">
      <dgm:prSet presAssocID="{8D497F5C-F280-4A4D-9075-FA48339F44BC}" presName="arrow" presStyleLbl="bgShp" presStyleIdx="0" presStyleCnt="1"/>
      <dgm:spPr>
        <a:ln>
          <a:noFill/>
        </a:ln>
        <a:effectLst>
          <a:glow rad="228600">
            <a:schemeClr val="accent5">
              <a:satMod val="175000"/>
              <a:alpha val="40000"/>
            </a:schemeClr>
          </a:glow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z="-300000" contourW="44450" prstMaterial="matte">
          <a:bevelT w="63500" h="63500" prst="artDeco"/>
          <a:contourClr>
            <a:srgbClr val="FFFFFF"/>
          </a:contourClr>
        </a:sp3d>
      </dgm:spPr>
    </dgm:pt>
    <dgm:pt modelId="{0CBB64DC-6428-40F9-BAB9-5C8148820BB6}" type="pres">
      <dgm:prSet presAssocID="{8D497F5C-F280-4A4D-9075-FA48339F44BC}" presName="arrowDiagram3" presStyleCnt="0"/>
      <dgm:spPr/>
    </dgm:pt>
    <dgm:pt modelId="{0C40A0F9-437C-481C-8592-093EEBF16E07}" type="pres">
      <dgm:prSet presAssocID="{7D1165B3-FA76-4B27-9A2B-8CB33395037B}" presName="bullet3a" presStyleLbl="node1" presStyleIdx="0" presStyleCnt="3"/>
      <dgm:spPr/>
    </dgm:pt>
    <dgm:pt modelId="{C802F72B-08BC-467D-988F-9F6BADCD99AF}" type="pres">
      <dgm:prSet presAssocID="{7D1165B3-FA76-4B27-9A2B-8CB33395037B}" presName="textBox3a" presStyleLbl="revTx" presStyleIdx="0" presStyleCnt="3" custScaleX="139526" custLinFactNeighborX="21522" custLinFactNeighborY="-9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2FB11F-23C4-4A3A-9E35-F00A6EBBAD9F}" type="pres">
      <dgm:prSet presAssocID="{873A461E-62AF-4B71-BF23-7C4B26B7629D}" presName="bullet3b" presStyleLbl="node1" presStyleIdx="1" presStyleCnt="3"/>
      <dgm:spPr/>
    </dgm:pt>
    <dgm:pt modelId="{37A2FA84-C5C0-4371-84C6-E3A9E9B0EB87}" type="pres">
      <dgm:prSet presAssocID="{873A461E-62AF-4B71-BF23-7C4B26B7629D}" presName="textBox3b" presStyleLbl="revTx" presStyleIdx="1" presStyleCnt="3" custScaleY="28513" custLinFactNeighborX="2980" custLinFactNeighborY="-225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C24CD5-9179-4B53-A3F8-1CA991CC4266}" type="pres">
      <dgm:prSet presAssocID="{90050F09-2398-4C3A-9E14-30EF8B3BA962}" presName="bullet3c" presStyleLbl="node1" presStyleIdx="2" presStyleCnt="3"/>
      <dgm:spPr/>
    </dgm:pt>
    <dgm:pt modelId="{3C1BB927-54A0-46D6-9E53-D5CBAEFE2855}" type="pres">
      <dgm:prSet presAssocID="{90050F09-2398-4C3A-9E14-30EF8B3BA962}" presName="textBox3c" presStyleLbl="revTx" presStyleIdx="2" presStyleCnt="3" custAng="10800000" custFlipVert="1" custScaleX="138658" custScaleY="19904" custLinFactNeighborX="1216" custLinFactNeighborY="-219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EE4E28D-9129-4532-89F8-29E67262AC74}" type="presOf" srcId="{873A461E-62AF-4B71-BF23-7C4B26B7629D}" destId="{37A2FA84-C5C0-4371-84C6-E3A9E9B0EB87}" srcOrd="0" destOrd="0" presId="urn:microsoft.com/office/officeart/2005/8/layout/arrow2"/>
    <dgm:cxn modelId="{EB1B141C-8DAA-4C66-A215-F5DB4CFD7388}" type="presOf" srcId="{8D497F5C-F280-4A4D-9075-FA48339F44BC}" destId="{14E918D5-2FE3-48F7-999D-020CC6BC7903}" srcOrd="0" destOrd="0" presId="urn:microsoft.com/office/officeart/2005/8/layout/arrow2"/>
    <dgm:cxn modelId="{87D20447-1963-4909-8393-36F661E97CE2}" srcId="{8D497F5C-F280-4A4D-9075-FA48339F44BC}" destId="{90050F09-2398-4C3A-9E14-30EF8B3BA962}" srcOrd="2" destOrd="0" parTransId="{A4CFBFB6-BA2B-48CF-840A-02B83881C062}" sibTransId="{D12E4874-EA65-4780-989E-C38D7DCDABFF}"/>
    <dgm:cxn modelId="{6A6770B7-90A8-480D-B5C3-4389CBFA6588}" srcId="{8D497F5C-F280-4A4D-9075-FA48339F44BC}" destId="{7D1165B3-FA76-4B27-9A2B-8CB33395037B}" srcOrd="0" destOrd="0" parTransId="{3C4B7D31-AD6D-4089-A84A-14126F821EA0}" sibTransId="{ABACE7B4-95C7-4804-9553-30242D554058}"/>
    <dgm:cxn modelId="{1D91BD9F-B2B8-4B43-8D9E-604A620E2180}" type="presOf" srcId="{90050F09-2398-4C3A-9E14-30EF8B3BA962}" destId="{3C1BB927-54A0-46D6-9E53-D5CBAEFE2855}" srcOrd="0" destOrd="0" presId="urn:microsoft.com/office/officeart/2005/8/layout/arrow2"/>
    <dgm:cxn modelId="{11F05F69-2D79-4530-9C63-516B244C5CE0}" srcId="{8D497F5C-F280-4A4D-9075-FA48339F44BC}" destId="{873A461E-62AF-4B71-BF23-7C4B26B7629D}" srcOrd="1" destOrd="0" parTransId="{847E5AF3-52ED-45E0-A591-A2DA7EBB5A67}" sibTransId="{132878A0-821D-4FEE-B36D-3AADEE4A06CB}"/>
    <dgm:cxn modelId="{EDBC2843-EBF6-4F3F-87F3-BFADEA2698DA}" type="presOf" srcId="{7D1165B3-FA76-4B27-9A2B-8CB33395037B}" destId="{C802F72B-08BC-467D-988F-9F6BADCD99AF}" srcOrd="0" destOrd="0" presId="urn:microsoft.com/office/officeart/2005/8/layout/arrow2"/>
    <dgm:cxn modelId="{AFFFC1F0-92F0-4A76-8EC4-C722E6A697F8}" type="presParOf" srcId="{14E918D5-2FE3-48F7-999D-020CC6BC7903}" destId="{690F9EC9-EA90-4C6D-8F23-16D0391A1815}" srcOrd="0" destOrd="0" presId="urn:microsoft.com/office/officeart/2005/8/layout/arrow2"/>
    <dgm:cxn modelId="{8EAF7E4A-4ED9-4AAE-BFD6-C7FCAC9C112A}" type="presParOf" srcId="{14E918D5-2FE3-48F7-999D-020CC6BC7903}" destId="{0CBB64DC-6428-40F9-BAB9-5C8148820BB6}" srcOrd="1" destOrd="0" presId="urn:microsoft.com/office/officeart/2005/8/layout/arrow2"/>
    <dgm:cxn modelId="{55AA5C89-F316-4DA8-953E-B3F7F1AF402E}" type="presParOf" srcId="{0CBB64DC-6428-40F9-BAB9-5C8148820BB6}" destId="{0C40A0F9-437C-481C-8592-093EEBF16E07}" srcOrd="0" destOrd="0" presId="urn:microsoft.com/office/officeart/2005/8/layout/arrow2"/>
    <dgm:cxn modelId="{313C1BDE-38C8-4B10-AB2A-97F20A07A3B7}" type="presParOf" srcId="{0CBB64DC-6428-40F9-BAB9-5C8148820BB6}" destId="{C802F72B-08BC-467D-988F-9F6BADCD99AF}" srcOrd="1" destOrd="0" presId="urn:microsoft.com/office/officeart/2005/8/layout/arrow2"/>
    <dgm:cxn modelId="{3514D40A-FF00-45D0-A3C6-950A1B79C145}" type="presParOf" srcId="{0CBB64DC-6428-40F9-BAB9-5C8148820BB6}" destId="{6E2FB11F-23C4-4A3A-9E35-F00A6EBBAD9F}" srcOrd="2" destOrd="0" presId="urn:microsoft.com/office/officeart/2005/8/layout/arrow2"/>
    <dgm:cxn modelId="{86EE892A-8D11-4639-8068-AE3B6B1F3E91}" type="presParOf" srcId="{0CBB64DC-6428-40F9-BAB9-5C8148820BB6}" destId="{37A2FA84-C5C0-4371-84C6-E3A9E9B0EB87}" srcOrd="3" destOrd="0" presId="urn:microsoft.com/office/officeart/2005/8/layout/arrow2"/>
    <dgm:cxn modelId="{C7D5BC05-DD79-4AF8-B9C4-4462EFB4A552}" type="presParOf" srcId="{0CBB64DC-6428-40F9-BAB9-5C8148820BB6}" destId="{BBC24CD5-9179-4B53-A3F8-1CA991CC4266}" srcOrd="4" destOrd="0" presId="urn:microsoft.com/office/officeart/2005/8/layout/arrow2"/>
    <dgm:cxn modelId="{AD73C7D8-955F-42AC-B010-F950A08D1291}" type="presParOf" srcId="{0CBB64DC-6428-40F9-BAB9-5C8148820BB6}" destId="{3C1BB927-54A0-46D6-9E53-D5CBAEFE2855}" srcOrd="5" destOrd="0" presId="urn:microsoft.com/office/officeart/2005/8/layout/arrow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D747B36-C177-4126-919F-B31F820D1C8B}" type="datetimeFigureOut">
              <a:rPr lang="ru-RU"/>
              <a:pPr>
                <a:defRPr/>
              </a:pPr>
              <a:t>11.02.2010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ADD01E1-94A0-4653-A492-253094724B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FDC8F-A4FE-4232-8D41-FB851780AE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A118D-4D26-4C39-9F8A-4E9DF6020D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A393E-B590-4045-A3DC-087D27587B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A061C-5E59-4EC4-A25B-1A5779696C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C1165-7279-4CD3-8BBC-B1974B9122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45C8A-6682-4E15-91A8-634C0EC580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A8FAD-F7FF-4D78-A58C-F903F233D5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0DADB-1701-4FA5-A42B-1B9299BC02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17FEC-18AC-42A7-84A0-8297871A69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38520-2E28-47B1-ADDF-3DB9F1ABB8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A8C82-846B-4D34-BAE7-5DCCD8DE09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69509-DCD3-4BAA-94BB-D0E9DA0C74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4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09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E29F962-7F8F-4901-A98C-66C078F989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__________Microsoft_Office_Excel1.xls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__________Microsoft_Office_Excel2.xls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__________Microsoft_Office_Excel3.xls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1"/>
          <p:cNvSpPr>
            <a:spLocks noChangeArrowheads="1"/>
          </p:cNvSpPr>
          <p:nvPr/>
        </p:nvSpPr>
        <p:spPr bwMode="auto">
          <a:xfrm>
            <a:off x="214313" y="1643063"/>
            <a:ext cx="8715375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50000"/>
              </a:lnSpc>
              <a:defRPr/>
            </a:pPr>
            <a:r>
              <a:rPr lang="ru-RU" sz="2800" b="1" dirty="0">
                <a:solidFill>
                  <a:srgbClr val="000000"/>
                </a:solidFill>
                <a:ea typeface="Calibri" pitchFamily="34" charset="0"/>
                <a:cs typeface="Arial" charset="0"/>
              </a:rPr>
              <a:t>Современное состояние и механизмы  обеспечения инновационного развития муниципального  образования</a:t>
            </a:r>
          </a:p>
          <a:p>
            <a:pPr>
              <a:defRPr/>
            </a:pPr>
            <a:endParaRPr lang="ru-RU" sz="2400" dirty="0">
              <a:latin typeface="Calibri" pitchFamily="34" charset="0"/>
              <a:ea typeface="Calibri" pitchFamily="34" charset="0"/>
              <a:cs typeface="Arial" charset="0"/>
            </a:endParaRPr>
          </a:p>
          <a:p>
            <a:pPr>
              <a:defRPr/>
            </a:pPr>
            <a:endParaRPr lang="ru-RU" sz="2400" dirty="0">
              <a:latin typeface="Calibri" pitchFamily="34" charset="0"/>
              <a:ea typeface="Calibri" pitchFamily="34" charset="0"/>
              <a:cs typeface="Arial" charset="0"/>
            </a:endParaRPr>
          </a:p>
          <a:p>
            <a:pPr marL="3140075">
              <a:spcBef>
                <a:spcPct val="50000"/>
              </a:spcBef>
              <a:defRPr/>
            </a:pPr>
            <a:r>
              <a:rPr lang="ru-RU" i="1" dirty="0">
                <a:ea typeface="Calibri" pitchFamily="34" charset="0"/>
                <a:cs typeface="Arial" charset="0"/>
              </a:rPr>
              <a:t>Руководитель Исполнительного комитета                                          муниципального образования                                        г. Набережные Челны, руководитель группы «Управление общим (школьным) образованием»</a:t>
            </a:r>
          </a:p>
          <a:p>
            <a:pPr marL="3140075">
              <a:defRPr/>
            </a:pPr>
            <a:r>
              <a:rPr lang="ru-RU" sz="2400" b="1" dirty="0">
                <a:latin typeface="Calibri" pitchFamily="34" charset="0"/>
                <a:ea typeface="Calibri" pitchFamily="34" charset="0"/>
                <a:cs typeface="Arial" charset="0"/>
              </a:rPr>
              <a:t>Шайхразиев Василь Габтелгаязович</a:t>
            </a:r>
            <a:endParaRPr lang="ru-RU" sz="2400" dirty="0">
              <a:ea typeface="Calibri" pitchFamily="34" charset="0"/>
              <a:cs typeface="Arial" charset="0"/>
            </a:endParaRPr>
          </a:p>
          <a:p>
            <a:pPr>
              <a:defRPr/>
            </a:pPr>
            <a:r>
              <a:rPr lang="tt-RU" sz="2400" b="1" dirty="0">
                <a:latin typeface="Calibri" pitchFamily="34" charset="0"/>
                <a:ea typeface="Calibri" pitchFamily="34" charset="0"/>
                <a:cs typeface="Arial" charset="0"/>
              </a:rPr>
              <a:t> </a:t>
            </a:r>
            <a:endParaRPr lang="ru-RU" sz="2400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Arial" charset="0"/>
            </a:endParaRPr>
          </a:p>
        </p:txBody>
      </p:sp>
      <p:pic>
        <p:nvPicPr>
          <p:cNvPr id="512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42875"/>
            <a:ext cx="7858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42875"/>
            <a:ext cx="7858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357188" y="1803400"/>
            <a:ext cx="828675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8288" indent="-268288" algn="just">
              <a:buFont typeface="Wingdings" pitchFamily="2" charset="2"/>
              <a:buChar char="ü"/>
            </a:pPr>
            <a:r>
              <a:rPr lang="ru-RU" sz="2000"/>
              <a:t> подверглись реструктуризации 49 учреждений образования</a:t>
            </a:r>
          </a:p>
          <a:p>
            <a:pPr marL="268288" indent="-268288" algn="just">
              <a:buFont typeface="Wingdings" pitchFamily="2" charset="2"/>
              <a:buChar char="ü"/>
            </a:pPr>
            <a:endParaRPr lang="ru-RU" sz="2000"/>
          </a:p>
          <a:p>
            <a:pPr marL="268288" indent="-268288" algn="just">
              <a:buFont typeface="Wingdings" pitchFamily="2" charset="2"/>
              <a:buChar char="ü"/>
            </a:pPr>
            <a:r>
              <a:rPr lang="ru-RU" sz="2000"/>
              <a:t> экономический эффект составил 27 261 000 рублей</a:t>
            </a:r>
          </a:p>
          <a:p>
            <a:pPr marL="268288" indent="-268288" algn="just">
              <a:buFont typeface="Wingdings" pitchFamily="2" charset="2"/>
              <a:buChar char="ü"/>
            </a:pPr>
            <a:endParaRPr lang="ru-RU" sz="2000"/>
          </a:p>
          <a:p>
            <a:pPr marL="268288" indent="-268288" algn="just">
              <a:buFont typeface="Wingdings" pitchFamily="2" charset="2"/>
              <a:buChar char="ü"/>
            </a:pPr>
            <a:r>
              <a:rPr lang="ru-RU" sz="2000"/>
              <a:t> претерпело структурное изменение Управление образования (проведено объединение двух управлений: управления дошкольного образования и управления образования; создан сектор развития профессионального образования)</a:t>
            </a:r>
          </a:p>
        </p:txBody>
      </p:sp>
      <p:sp>
        <p:nvSpPr>
          <p:cNvPr id="14340" name="Прямоугольник 4"/>
          <p:cNvSpPr>
            <a:spLocks noChangeArrowheads="1"/>
          </p:cNvSpPr>
          <p:nvPr/>
        </p:nvSpPr>
        <p:spPr bwMode="auto">
          <a:xfrm>
            <a:off x="1143000" y="285750"/>
            <a:ext cx="70723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lang="ru-RU" sz="2400" b="1"/>
              <a:t>Результаты оптимизации сети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42875"/>
            <a:ext cx="7858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Прямоугольник 2"/>
          <p:cNvSpPr>
            <a:spLocks noChangeArrowheads="1"/>
          </p:cNvSpPr>
          <p:nvPr/>
        </p:nvSpPr>
        <p:spPr bwMode="auto">
          <a:xfrm>
            <a:off x="1285875" y="323850"/>
            <a:ext cx="70723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lang="ru-RU" sz="2400" b="1"/>
              <a:t>Развитие инфраструктуры</a:t>
            </a:r>
          </a:p>
        </p:txBody>
      </p:sp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3500438" y="1630363"/>
            <a:ext cx="23574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Созданы</a:t>
            </a:r>
          </a:p>
        </p:txBody>
      </p:sp>
      <p:sp>
        <p:nvSpPr>
          <p:cNvPr id="15365" name="Прямоугольник 4"/>
          <p:cNvSpPr>
            <a:spLocks noChangeArrowheads="1"/>
          </p:cNvSpPr>
          <p:nvPr/>
        </p:nvSpPr>
        <p:spPr bwMode="auto">
          <a:xfrm>
            <a:off x="428625" y="2214563"/>
            <a:ext cx="8072438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/>
              <a:t>информационно –методический  центр </a:t>
            </a:r>
          </a:p>
          <a:p>
            <a:pPr>
              <a:buFont typeface="Wingdings" pitchFamily="2" charset="2"/>
              <a:buChar char="ü"/>
            </a:pPr>
            <a:r>
              <a:rPr lang="ru-RU"/>
              <a:t>межшкольный  учебный комбинат № 72    </a:t>
            </a:r>
          </a:p>
          <a:p>
            <a:pPr>
              <a:buFont typeface="Wingdings" pitchFamily="2" charset="2"/>
              <a:buChar char="ü"/>
            </a:pPr>
            <a:r>
              <a:rPr lang="ru-RU"/>
              <a:t>детский морской центр</a:t>
            </a:r>
          </a:p>
          <a:p>
            <a:endParaRPr lang="ru-RU" b="1"/>
          </a:p>
          <a:p>
            <a:endParaRPr lang="ru-RU" b="1"/>
          </a:p>
          <a:p>
            <a:pPr algn="ctr"/>
            <a:r>
              <a:rPr lang="ru-RU" b="1"/>
              <a:t>Получили  дополнительные площади</a:t>
            </a:r>
          </a:p>
          <a:p>
            <a:pPr algn="ctr"/>
            <a:r>
              <a:rPr lang="ru-RU" b="1"/>
              <a:t> </a:t>
            </a:r>
          </a:p>
          <a:p>
            <a:pPr>
              <a:buFont typeface="Wingdings" pitchFamily="2" charset="2"/>
              <a:buChar char="ü"/>
            </a:pPr>
            <a:r>
              <a:rPr lang="ru-RU"/>
              <a:t>лицеи № 79 и 80</a:t>
            </a:r>
          </a:p>
          <a:p>
            <a:pPr>
              <a:buFont typeface="Wingdings" pitchFamily="2" charset="2"/>
              <a:buChar char="ü"/>
            </a:pPr>
            <a:r>
              <a:rPr lang="ru-RU"/>
              <a:t>Центр Детского Технического Творчества № 5</a:t>
            </a:r>
          </a:p>
          <a:p>
            <a:pPr>
              <a:buFont typeface="Wingdings" pitchFamily="2" charset="2"/>
              <a:buChar char="ü"/>
            </a:pPr>
            <a:r>
              <a:rPr lang="ru-RU"/>
              <a:t>Эколого – биологический Центр № 4</a:t>
            </a:r>
          </a:p>
          <a:p>
            <a:pPr>
              <a:buFont typeface="Wingdings" pitchFamily="2" charset="2"/>
              <a:buChar char="ü"/>
            </a:pPr>
            <a:r>
              <a:rPr lang="ru-RU"/>
              <a:t>школа искусств № 13</a:t>
            </a:r>
          </a:p>
          <a:p>
            <a:pPr>
              <a:buFont typeface="Wingdings" pitchFamily="2" charset="2"/>
              <a:buChar char="ü"/>
            </a:pPr>
            <a:r>
              <a:rPr lang="ru-RU"/>
              <a:t>Школа архитектуры и дизайна «Да-да»</a:t>
            </a:r>
          </a:p>
          <a:p>
            <a:pPr>
              <a:buFont typeface="Wingdings" pitchFamily="2" charset="2"/>
              <a:buChar char="ü"/>
            </a:pPr>
            <a:r>
              <a:rPr lang="ru-RU"/>
              <a:t>Детский  Юношеский Центр  №14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42875"/>
            <a:ext cx="7858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Box 2"/>
          <p:cNvSpPr txBox="1">
            <a:spLocks noChangeArrowheads="1"/>
          </p:cNvSpPr>
          <p:nvPr/>
        </p:nvSpPr>
        <p:spPr bwMode="auto">
          <a:xfrm>
            <a:off x="1643063" y="357188"/>
            <a:ext cx="6715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/>
              <a:t>Итоги первых этапов реструктуризации</a:t>
            </a:r>
          </a:p>
        </p:txBody>
      </p:sp>
      <p:sp>
        <p:nvSpPr>
          <p:cNvPr id="16388" name="Rectangle 1"/>
          <p:cNvSpPr>
            <a:spLocks noChangeArrowheads="1"/>
          </p:cNvSpPr>
          <p:nvPr/>
        </p:nvSpPr>
        <p:spPr bwMode="auto">
          <a:xfrm>
            <a:off x="428625" y="1643063"/>
            <a:ext cx="8286750" cy="347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57188" indent="-357188" algn="just" eaLnBrk="0" hangingPunct="0">
              <a:buFont typeface="Wingdings" pitchFamily="2" charset="2"/>
              <a:buChar char="ü"/>
            </a:pPr>
            <a:r>
              <a:rPr lang="ru-RU" sz="2000">
                <a:ea typeface="Calibri" pitchFamily="34" charset="0"/>
                <a:cs typeface="Arial" charset="0"/>
              </a:rPr>
              <a:t>проведено перепрофилирование образовательных учреждений в соответствии с социальным заказом</a:t>
            </a:r>
          </a:p>
          <a:p>
            <a:pPr marL="357188" indent="-357188" algn="just" eaLnBrk="0" hangingPunct="0">
              <a:buFont typeface="Wingdings" pitchFamily="2" charset="2"/>
              <a:buChar char="ü"/>
            </a:pPr>
            <a:endParaRPr lang="ru-RU" sz="2000">
              <a:ea typeface="Calibri" pitchFamily="34" charset="0"/>
              <a:cs typeface="Arial" charset="0"/>
            </a:endParaRPr>
          </a:p>
          <a:p>
            <a:pPr marL="357188" indent="-357188" algn="just" eaLnBrk="0" hangingPunct="0">
              <a:buFont typeface="Wingdings" pitchFamily="2" charset="2"/>
              <a:buChar char="ü"/>
            </a:pPr>
            <a:r>
              <a:rPr lang="ru-RU" sz="2000">
                <a:ea typeface="Calibri" pitchFamily="34" charset="0"/>
                <a:cs typeface="Arial" charset="0"/>
              </a:rPr>
              <a:t>средняя наполняемость классов по городу доведена до  25 человек</a:t>
            </a:r>
          </a:p>
          <a:p>
            <a:pPr marL="357188" indent="-357188" algn="just" eaLnBrk="0" hangingPunct="0">
              <a:buFont typeface="Wingdings" pitchFamily="2" charset="2"/>
              <a:buChar char="ü"/>
            </a:pPr>
            <a:endParaRPr lang="ru-RU" sz="2000">
              <a:ea typeface="Calibri" pitchFamily="34" charset="0"/>
              <a:cs typeface="Arial" charset="0"/>
            </a:endParaRPr>
          </a:p>
          <a:p>
            <a:pPr marL="357188" indent="-357188" algn="just" eaLnBrk="0" hangingPunct="0">
              <a:buFont typeface="Wingdings" pitchFamily="2" charset="2"/>
              <a:buChar char="ü"/>
            </a:pPr>
            <a:r>
              <a:rPr lang="ru-RU" sz="2000">
                <a:ea typeface="Calibri" pitchFamily="34" charset="0"/>
                <a:cs typeface="Arial" charset="0"/>
              </a:rPr>
              <a:t>сокращены расходы бюджета на содержание реорганизованных учреждений</a:t>
            </a:r>
          </a:p>
          <a:p>
            <a:pPr marL="357188" indent="-357188" algn="just" eaLnBrk="0" hangingPunct="0">
              <a:buFont typeface="Wingdings" pitchFamily="2" charset="2"/>
              <a:buChar char="ü"/>
            </a:pPr>
            <a:endParaRPr lang="ru-RU" sz="2000">
              <a:ea typeface="Calibri" pitchFamily="34" charset="0"/>
              <a:cs typeface="Arial" charset="0"/>
            </a:endParaRPr>
          </a:p>
          <a:p>
            <a:pPr marL="357188" indent="-357188" algn="just" eaLnBrk="0" hangingPunct="0">
              <a:buFont typeface="Wingdings" pitchFamily="2" charset="2"/>
              <a:buChar char="ü"/>
            </a:pPr>
            <a:r>
              <a:rPr lang="ru-RU" sz="2000">
                <a:ea typeface="Calibri" pitchFamily="34" charset="0"/>
                <a:cs typeface="Arial" charset="0"/>
              </a:rPr>
              <a:t>оптимизированные  денежные средства направлены на развитие отрасли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D:\Мои документы\выступления\фото на презентацию\детский сад\34 0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28625" y="1928813"/>
          <a:ext cx="8358247" cy="2714646"/>
        </p:xfrm>
        <a:graphic>
          <a:graphicData uri="http://schemas.openxmlformats.org/drawingml/2006/table">
            <a:tbl>
              <a:tblPr/>
              <a:tblGrid>
                <a:gridCol w="2428892"/>
                <a:gridCol w="2000264"/>
                <a:gridCol w="2000264"/>
                <a:gridCol w="1928827"/>
              </a:tblGrid>
              <a:tr h="9048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/>
                          <a:ea typeface="Calibri"/>
                          <a:cs typeface="Times New Roman"/>
                        </a:rPr>
                        <a:t>Реконструкция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/>
                          <a:ea typeface="Calibri"/>
                          <a:cs typeface="Times New Roman"/>
                        </a:rPr>
                        <a:t>Строительство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/>
                          <a:ea typeface="Calibri"/>
                          <a:cs typeface="Times New Roman"/>
                        </a:rPr>
                        <a:t>Экономический эффект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9048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Arial"/>
                          <a:ea typeface="Calibri"/>
                          <a:cs typeface="Times New Roman"/>
                        </a:rPr>
                        <a:t>Один </a:t>
                      </a:r>
                      <a:r>
                        <a:rPr lang="ru-RU" sz="1800" dirty="0">
                          <a:latin typeface="Arial"/>
                          <a:ea typeface="Calibri"/>
                          <a:cs typeface="Times New Roman"/>
                        </a:rPr>
                        <a:t>детский сад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/>
                          <a:ea typeface="Calibri"/>
                          <a:cs typeface="Times New Roman"/>
                        </a:rPr>
                        <a:t>17 629 414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/>
                          <a:ea typeface="Calibri"/>
                          <a:cs typeface="Times New Roman"/>
                        </a:rPr>
                        <a:t>145 000 000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/>
                          <a:ea typeface="Calibri"/>
                          <a:cs typeface="Times New Roman"/>
                        </a:rPr>
                        <a:t>127 370 586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9048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/>
                          <a:ea typeface="Calibri"/>
                          <a:cs typeface="Times New Roman"/>
                        </a:rPr>
                        <a:t>Семь  детских садов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Arial"/>
                          <a:ea typeface="Calibri"/>
                          <a:cs typeface="Times New Roman"/>
                        </a:rPr>
                        <a:t>123 405 900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/>
                          <a:ea typeface="Calibri"/>
                          <a:cs typeface="Times New Roman"/>
                        </a:rPr>
                        <a:t>1 015 000 000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/>
                          <a:ea typeface="Calibri"/>
                          <a:cs typeface="Times New Roman"/>
                        </a:rPr>
                        <a:t>891 594 100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06" marR="61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845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42875"/>
            <a:ext cx="7858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57" name="TextBox 5"/>
          <p:cNvSpPr txBox="1">
            <a:spLocks noChangeArrowheads="1"/>
          </p:cNvSpPr>
          <p:nvPr/>
        </p:nvSpPr>
        <p:spPr bwMode="auto">
          <a:xfrm>
            <a:off x="1285875" y="428625"/>
            <a:ext cx="65008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cs typeface="Arial" charset="0"/>
              </a:rPr>
              <a:t>Бюджетные затраты </a:t>
            </a:r>
          </a:p>
          <a:p>
            <a:pPr algn="ctr"/>
            <a:r>
              <a:rPr lang="ru-RU" sz="2400" b="1">
                <a:cs typeface="Arial" charset="0"/>
              </a:rPr>
              <a:t>(в рублях)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142875"/>
            <a:ext cx="7858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presentationml/2006/ole">
            <p:oleObj spid="_x0000_s1026" r:id="rId4" imgW="8230313" imgH="4523624" progId="Excel.Chart.8">
              <p:embed/>
            </p:oleObj>
          </a:graphicData>
        </a:graphic>
      </p:graphicFrame>
      <p:sp>
        <p:nvSpPr>
          <p:cNvPr id="1028" name="TextBox 5"/>
          <p:cNvSpPr txBox="1">
            <a:spLocks noChangeArrowheads="1"/>
          </p:cNvSpPr>
          <p:nvPr/>
        </p:nvSpPr>
        <p:spPr bwMode="auto">
          <a:xfrm>
            <a:off x="1428750" y="285750"/>
            <a:ext cx="73580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/>
              <a:t>Стоимость одного воспитанника детского сада </a:t>
            </a:r>
          </a:p>
          <a:p>
            <a:pPr algn="ctr"/>
            <a:r>
              <a:rPr lang="ru-RU" sz="2400" b="1"/>
              <a:t>(в рублях)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142875"/>
            <a:ext cx="7858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1403350" y="260350"/>
            <a:ext cx="66976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/>
              <a:t>Процентное соотношение количества автономных учреждений</a:t>
            </a:r>
          </a:p>
        </p:txBody>
      </p:sp>
      <p:graphicFrame>
        <p:nvGraphicFramePr>
          <p:cNvPr id="2050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250825" y="1641475"/>
          <a:ext cx="8229600" cy="4524375"/>
        </p:xfrm>
        <a:graphic>
          <a:graphicData uri="http://schemas.openxmlformats.org/presentationml/2006/ole">
            <p:oleObj spid="_x0000_s2050" r:id="rId4" imgW="8230313" imgH="4523624" progId="Excel.Chart.8">
              <p:embed/>
            </p:oleObj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42875"/>
            <a:ext cx="7858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Box 3"/>
          <p:cNvSpPr txBox="1">
            <a:spLocks noChangeArrowheads="1"/>
          </p:cNvSpPr>
          <p:nvPr/>
        </p:nvSpPr>
        <p:spPr bwMode="auto">
          <a:xfrm>
            <a:off x="1500188" y="214313"/>
            <a:ext cx="66436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/>
              <a:t>Итоги деятельности автономных учреждений за 2008 год</a:t>
            </a:r>
          </a:p>
        </p:txBody>
      </p:sp>
      <p:sp>
        <p:nvSpPr>
          <p:cNvPr id="19460" name="Прямоугольник 4"/>
          <p:cNvSpPr>
            <a:spLocks noChangeArrowheads="1"/>
          </p:cNvSpPr>
          <p:nvPr/>
        </p:nvSpPr>
        <p:spPr bwMode="auto">
          <a:xfrm>
            <a:off x="500063" y="1530350"/>
            <a:ext cx="8358187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8288" indent="-268288">
              <a:buFont typeface="Wingdings" pitchFamily="2" charset="2"/>
              <a:buChar char="ü"/>
            </a:pPr>
            <a:r>
              <a:rPr lang="ru-RU"/>
              <a:t>сокращение сроков оплаты по счетам облегчило работу с поставщиками, привело к экономии бюджетных средств</a:t>
            </a:r>
          </a:p>
          <a:p>
            <a:pPr marL="268288" indent="-268288"/>
            <a:r>
              <a:rPr lang="ru-RU"/>
              <a:t> </a:t>
            </a:r>
          </a:p>
          <a:p>
            <a:pPr marL="268288" indent="-268288">
              <a:buFont typeface="Wingdings" pitchFamily="2" charset="2"/>
              <a:buChar char="ü"/>
            </a:pPr>
            <a:r>
              <a:rPr lang="ru-RU"/>
              <a:t>появились стимулы к сокращению издержек, введению антизатратных механизмов</a:t>
            </a:r>
          </a:p>
          <a:p>
            <a:pPr marL="268288" indent="-268288">
              <a:buFont typeface="Wingdings" pitchFamily="2" charset="2"/>
              <a:buChar char="ü"/>
            </a:pPr>
            <a:endParaRPr lang="ru-RU"/>
          </a:p>
          <a:p>
            <a:pPr marL="268288" indent="-268288">
              <a:buFont typeface="Wingdings" pitchFamily="2" charset="2"/>
              <a:buChar char="ü"/>
            </a:pPr>
            <a:r>
              <a:rPr lang="ru-RU"/>
              <a:t>увеличилась инициативная деятельность учреждений</a:t>
            </a:r>
          </a:p>
          <a:p>
            <a:pPr marL="268288" indent="-268288">
              <a:buFont typeface="Wingdings" pitchFamily="2" charset="2"/>
              <a:buChar char="ü"/>
            </a:pPr>
            <a:endParaRPr lang="ru-RU"/>
          </a:p>
          <a:p>
            <a:pPr marL="268288" indent="-268288">
              <a:buFont typeface="Wingdings" pitchFamily="2" charset="2"/>
              <a:buChar char="ü"/>
            </a:pPr>
            <a:r>
              <a:rPr lang="ru-RU"/>
              <a:t> включение механизмов быстрого реагирования (передвижение денежных средств с одной статьи на другую) предоставило возможность корректировать финансовый план в соответствии с ситуацией)</a:t>
            </a:r>
          </a:p>
          <a:p>
            <a:pPr marL="268288" indent="-268288">
              <a:buFont typeface="Wingdings" pitchFamily="2" charset="2"/>
              <a:buChar char="ü"/>
            </a:pPr>
            <a:endParaRPr lang="ru-RU"/>
          </a:p>
          <a:p>
            <a:pPr marL="268288" indent="-268288">
              <a:buFont typeface="Wingdings" pitchFamily="2" charset="2"/>
              <a:buChar char="ü"/>
            </a:pPr>
            <a:r>
              <a:rPr lang="ru-RU"/>
              <a:t>появилась возможность увеличить заработную плату сотрудников за счет  рационального использования финансовых  ресурсов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42875"/>
            <a:ext cx="7858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Box 3"/>
          <p:cNvSpPr txBox="1">
            <a:spLocks noChangeArrowheads="1"/>
          </p:cNvSpPr>
          <p:nvPr/>
        </p:nvSpPr>
        <p:spPr bwMode="auto">
          <a:xfrm>
            <a:off x="1500188" y="214313"/>
            <a:ext cx="66436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/>
              <a:t>Итоги деятельности автономных учреждений за 2009 год</a:t>
            </a:r>
          </a:p>
        </p:txBody>
      </p:sp>
      <p:sp>
        <p:nvSpPr>
          <p:cNvPr id="20484" name="Прямоугольник 4"/>
          <p:cNvSpPr>
            <a:spLocks noChangeArrowheads="1"/>
          </p:cNvSpPr>
          <p:nvPr/>
        </p:nvSpPr>
        <p:spPr bwMode="auto">
          <a:xfrm>
            <a:off x="500063" y="2014538"/>
            <a:ext cx="83581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8288" indent="-268288">
              <a:buFont typeface="Wingdings" pitchFamily="2" charset="2"/>
              <a:buChar char="ü"/>
            </a:pPr>
            <a:r>
              <a:rPr lang="ru-RU"/>
              <a:t>отработана нормативно-правовая база функционирования учреждений</a:t>
            </a:r>
          </a:p>
          <a:p>
            <a:pPr marL="268288" indent="-268288"/>
            <a:r>
              <a:rPr lang="ru-RU"/>
              <a:t> </a:t>
            </a:r>
          </a:p>
          <a:p>
            <a:pPr marL="268288" indent="-268288">
              <a:buFont typeface="Wingdings" pitchFamily="2" charset="2"/>
              <a:buChar char="ü"/>
            </a:pPr>
            <a:r>
              <a:rPr lang="ru-RU"/>
              <a:t>отсутствует кредиторская задолженность</a:t>
            </a:r>
          </a:p>
          <a:p>
            <a:pPr marL="268288" indent="-268288">
              <a:buFont typeface="Wingdings" pitchFamily="2" charset="2"/>
              <a:buChar char="ü"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ChangeArrowheads="1"/>
          </p:cNvSpPr>
          <p:nvPr/>
        </p:nvSpPr>
        <p:spPr bwMode="auto">
          <a:xfrm>
            <a:off x="285750" y="1946275"/>
            <a:ext cx="8358188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447675" indent="-358775" algn="just" eaLnBrk="0" hangingPunct="0">
              <a:buFont typeface="Wingdings" pitchFamily="2" charset="2"/>
              <a:buChar char="ü"/>
            </a:pPr>
            <a:r>
              <a:rPr lang="ru-RU" sz="2000">
                <a:ea typeface="Calibri" pitchFamily="34" charset="0"/>
                <a:cs typeface="Arial" charset="0"/>
              </a:rPr>
              <a:t>открытый аукцион на право предоставления образовательных услуг</a:t>
            </a:r>
          </a:p>
          <a:p>
            <a:pPr marL="447675" indent="-358775" algn="just" eaLnBrk="0" hangingPunct="0">
              <a:buFont typeface="Wingdings" pitchFamily="2" charset="2"/>
              <a:buChar char="ü"/>
            </a:pPr>
            <a:endParaRPr lang="ru-RU" sz="2000">
              <a:ea typeface="Calibri" pitchFamily="34" charset="0"/>
              <a:cs typeface="Arial" charset="0"/>
            </a:endParaRPr>
          </a:p>
          <a:p>
            <a:pPr marL="447675" indent="-358775" algn="just" eaLnBrk="0" hangingPunct="0">
              <a:buFont typeface="Wingdings" pitchFamily="2" charset="2"/>
              <a:buChar char="ü"/>
            </a:pPr>
            <a:r>
              <a:rPr lang="ru-RU" sz="2000">
                <a:ea typeface="Calibri" pitchFamily="34" charset="0"/>
                <a:cs typeface="Arial" charset="0"/>
              </a:rPr>
              <a:t>аудит деятельности автономных учреждений (согласно заключениям аудиторских фирм, отчетность, представленная учреждениями,  является достоверной; бухгалтерская отчетность ведется в соответствии с нормативными актами, нарушений нет)</a:t>
            </a:r>
          </a:p>
        </p:txBody>
      </p:sp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1071563" y="357188"/>
            <a:ext cx="77152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cs typeface="Arial" charset="0"/>
              </a:rPr>
              <a:t>Мероприятия, направленные на выполнение основных параметров муниципального задания</a:t>
            </a:r>
          </a:p>
        </p:txBody>
      </p:sp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42875"/>
            <a:ext cx="7858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42875"/>
            <a:ext cx="7858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2" descr="C:\Documents and Settings\user\Рабочий стол\фото учителей\Рисунок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3071813"/>
            <a:ext cx="4857750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2" descr="C:\Documents and Settings\user\Рабочий стол\фото учителей\Рисунок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51313" y="142875"/>
            <a:ext cx="4857750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214313" y="1031875"/>
            <a:ext cx="8643937" cy="575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265113" indent="-265113" eaLnBrk="0" hangingPunct="0">
              <a:buFont typeface="Wingdings" pitchFamily="2" charset="2"/>
              <a:buChar char="ü"/>
            </a:pPr>
            <a:r>
              <a:rPr lang="ru-RU" sz="1600">
                <a:cs typeface="Arial" charset="0"/>
              </a:rPr>
              <a:t>Удельный вес воспитанников, подлежащих  обучению в учреждении, реализующем программы дополнительного  образования (в соответствии с контрольными нормативами лицензии и проектной мощностью здания)</a:t>
            </a:r>
          </a:p>
          <a:p>
            <a:pPr marL="265113" indent="-265113" eaLnBrk="0" hangingPunct="0">
              <a:buFont typeface="Wingdings" pitchFamily="2" charset="2"/>
              <a:buChar char="ü"/>
            </a:pPr>
            <a:endParaRPr lang="ru-RU" sz="1600">
              <a:cs typeface="Arial" charset="0"/>
            </a:endParaRPr>
          </a:p>
          <a:p>
            <a:pPr marL="265113" indent="-265113" eaLnBrk="0" hangingPunct="0">
              <a:buFont typeface="Wingdings" pitchFamily="2" charset="2"/>
              <a:buChar char="ü"/>
            </a:pPr>
            <a:r>
              <a:rPr lang="ru-RU" sz="1600">
                <a:cs typeface="Arial" charset="0"/>
              </a:rPr>
              <a:t>Удельный вес  учащихся старшей ступени, охваченных дополнительным образованием</a:t>
            </a:r>
          </a:p>
          <a:p>
            <a:pPr marL="265113" indent="-265113" eaLnBrk="0" hangingPunct="0">
              <a:buFont typeface="Wingdings" pitchFamily="2" charset="2"/>
              <a:buChar char="ü"/>
            </a:pPr>
            <a:endParaRPr lang="ru-RU" sz="1600">
              <a:cs typeface="Arial" charset="0"/>
            </a:endParaRPr>
          </a:p>
          <a:p>
            <a:pPr marL="265113" indent="-265113" eaLnBrk="0" hangingPunct="0">
              <a:buFont typeface="Wingdings" pitchFamily="2" charset="2"/>
              <a:buChar char="ü"/>
            </a:pPr>
            <a:r>
              <a:rPr lang="ru-RU" sz="1600">
                <a:cs typeface="Arial" charset="0"/>
              </a:rPr>
              <a:t>Удельный вес  воспитанников, принявших участие в  конкурсах, смотрах, фестивалях городского, республиканского, федерального, международного уровня</a:t>
            </a:r>
          </a:p>
          <a:p>
            <a:pPr marL="265113" indent="-265113" eaLnBrk="0" hangingPunct="0">
              <a:buFont typeface="Wingdings" pitchFamily="2" charset="2"/>
              <a:buChar char="ü"/>
            </a:pPr>
            <a:endParaRPr lang="ru-RU" sz="1600">
              <a:cs typeface="Arial" charset="0"/>
            </a:endParaRPr>
          </a:p>
          <a:p>
            <a:pPr marL="265113" indent="-265113" eaLnBrk="0" hangingPunct="0">
              <a:buFont typeface="Wingdings" pitchFamily="2" charset="2"/>
              <a:buChar char="ü"/>
            </a:pPr>
            <a:r>
              <a:rPr lang="ru-RU" sz="1600">
                <a:cs typeface="Arial" charset="0"/>
              </a:rPr>
              <a:t>Удельный вес воспитанников, охваченных дополнительными платными образовательными услугами</a:t>
            </a:r>
          </a:p>
          <a:p>
            <a:pPr marL="265113" indent="-265113" eaLnBrk="0" hangingPunct="0">
              <a:buFont typeface="Wingdings" pitchFamily="2" charset="2"/>
              <a:buChar char="ü"/>
            </a:pPr>
            <a:endParaRPr lang="ru-RU" sz="1600">
              <a:cs typeface="Arial" charset="0"/>
            </a:endParaRPr>
          </a:p>
          <a:p>
            <a:pPr marL="265113" indent="-265113" eaLnBrk="0" hangingPunct="0">
              <a:buFont typeface="Wingdings" pitchFamily="2" charset="2"/>
              <a:buChar char="ü"/>
            </a:pPr>
            <a:r>
              <a:rPr lang="ru-RU" sz="1600">
                <a:cs typeface="Arial" charset="0"/>
              </a:rPr>
              <a:t>Удельный вес педагогов с высшим образованием</a:t>
            </a:r>
          </a:p>
          <a:p>
            <a:pPr marL="265113" indent="-265113" eaLnBrk="0" hangingPunct="0">
              <a:buFont typeface="Wingdings" pitchFamily="2" charset="2"/>
              <a:buChar char="ü"/>
            </a:pPr>
            <a:endParaRPr lang="ru-RU" sz="1600">
              <a:cs typeface="Arial" charset="0"/>
            </a:endParaRPr>
          </a:p>
          <a:p>
            <a:pPr marL="265113" indent="-265113" eaLnBrk="0" hangingPunct="0">
              <a:buFont typeface="Wingdings" pitchFamily="2" charset="2"/>
              <a:buChar char="ü"/>
            </a:pPr>
            <a:r>
              <a:rPr lang="ru-RU" sz="1600">
                <a:cs typeface="Arial" charset="0"/>
              </a:rPr>
              <a:t>Удельный вес обеспеченности образовательного процесса учебно-методическими пособиями  и программами</a:t>
            </a:r>
          </a:p>
          <a:p>
            <a:pPr marL="265113" indent="-265113" eaLnBrk="0" hangingPunct="0">
              <a:buFont typeface="Wingdings" pitchFamily="2" charset="2"/>
              <a:buChar char="ü"/>
            </a:pPr>
            <a:endParaRPr lang="ru-RU" sz="1600">
              <a:cs typeface="Arial" charset="0"/>
            </a:endParaRPr>
          </a:p>
          <a:p>
            <a:pPr marL="265113" indent="-265113" eaLnBrk="0" hangingPunct="0">
              <a:buFont typeface="Wingdings" pitchFamily="2" charset="2"/>
              <a:buChar char="ü"/>
            </a:pPr>
            <a:r>
              <a:rPr lang="ru-RU" sz="1600">
                <a:cs typeface="Arial" charset="0"/>
              </a:rPr>
              <a:t>Удельный вес обеспеченности образовательного процесса информационными ресурсами </a:t>
            </a:r>
          </a:p>
          <a:p>
            <a:pPr marL="265113" indent="-265113" eaLnBrk="0" hangingPunct="0">
              <a:buFont typeface="Wingdings" pitchFamily="2" charset="2"/>
              <a:buChar char="ü"/>
            </a:pPr>
            <a:endParaRPr lang="ru-RU" sz="1600">
              <a:cs typeface="Arial" charset="0"/>
            </a:endParaRPr>
          </a:p>
          <a:p>
            <a:pPr marL="265113" indent="-265113" eaLnBrk="0" hangingPunct="0">
              <a:buFont typeface="Wingdings" pitchFamily="2" charset="2"/>
              <a:buChar char="ü"/>
            </a:pPr>
            <a:r>
              <a:rPr lang="ru-RU" sz="1600">
                <a:cs typeface="Arial" charset="0"/>
              </a:rPr>
              <a:t>Удельный вес педагогических работников, использующих в обучении  информационно - коммуникативные технологии</a:t>
            </a:r>
          </a:p>
        </p:txBody>
      </p:sp>
      <p:sp>
        <p:nvSpPr>
          <p:cNvPr id="22531" name="TextBox 2"/>
          <p:cNvSpPr txBox="1">
            <a:spLocks noChangeArrowheads="1"/>
          </p:cNvSpPr>
          <p:nvPr/>
        </p:nvSpPr>
        <p:spPr bwMode="auto">
          <a:xfrm>
            <a:off x="642938" y="214313"/>
            <a:ext cx="82867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Основные показатели муниципального задания</a:t>
            </a:r>
          </a:p>
        </p:txBody>
      </p:sp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42875"/>
            <a:ext cx="7858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142875"/>
            <a:ext cx="7858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4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presentationml/2006/ole">
            <p:oleObj spid="_x0000_s3074" r:id="rId4" imgW="8230313" imgH="4523624" progId="Excel.Chart.8">
              <p:embed/>
            </p:oleObj>
          </a:graphicData>
        </a:graphic>
      </p:graphicFrame>
      <p:sp>
        <p:nvSpPr>
          <p:cNvPr id="3076" name="TextBox 5"/>
          <p:cNvSpPr txBox="1">
            <a:spLocks noChangeArrowheads="1"/>
          </p:cNvSpPr>
          <p:nvPr/>
        </p:nvSpPr>
        <p:spPr bwMode="auto">
          <a:xfrm>
            <a:off x="1071563" y="142875"/>
            <a:ext cx="77866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/>
              <a:t>Занятость обучающихся города дополнительным образованием </a:t>
            </a:r>
          </a:p>
          <a:p>
            <a:pPr algn="ctr"/>
            <a:r>
              <a:rPr lang="ru-RU" sz="2400" b="1"/>
              <a:t>(в %)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42875"/>
            <a:ext cx="7858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1" descr="C:\Documents and Settings\user\Рабочий стол\Безымянный2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75" y="1285875"/>
            <a:ext cx="3286125" cy="393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2" descr="C:\Documents and Settings\user\Рабочий стол\Безымянный4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50" y="214313"/>
            <a:ext cx="22860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4" descr="C:\Documents and Settings\user\Рабочий стол\Безымянный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" y="2643188"/>
            <a:ext cx="2686050" cy="404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TextBox 6"/>
          <p:cNvSpPr txBox="1">
            <a:spLocks noChangeArrowheads="1"/>
          </p:cNvSpPr>
          <p:nvPr/>
        </p:nvSpPr>
        <p:spPr bwMode="auto">
          <a:xfrm>
            <a:off x="6715125" y="4824413"/>
            <a:ext cx="20716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/>
              <a:t>Брэйк-данс</a:t>
            </a:r>
          </a:p>
        </p:txBody>
      </p:sp>
      <p:sp>
        <p:nvSpPr>
          <p:cNvPr id="23559" name="TextBox 7"/>
          <p:cNvSpPr txBox="1">
            <a:spLocks noChangeArrowheads="1"/>
          </p:cNvSpPr>
          <p:nvPr/>
        </p:nvSpPr>
        <p:spPr bwMode="auto">
          <a:xfrm>
            <a:off x="3143250" y="714375"/>
            <a:ext cx="27860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/>
              <a:t>Бокинг </a:t>
            </a:r>
          </a:p>
        </p:txBody>
      </p:sp>
      <p:sp>
        <p:nvSpPr>
          <p:cNvPr id="23560" name="TextBox 8"/>
          <p:cNvSpPr txBox="1">
            <a:spLocks noChangeArrowheads="1"/>
          </p:cNvSpPr>
          <p:nvPr/>
        </p:nvSpPr>
        <p:spPr bwMode="auto">
          <a:xfrm>
            <a:off x="357188" y="2071688"/>
            <a:ext cx="1928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/>
              <a:t>Паркур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42875"/>
            <a:ext cx="7858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1"/>
          <p:cNvSpPr txBox="1">
            <a:spLocks noChangeArrowheads="1"/>
          </p:cNvSpPr>
          <p:nvPr/>
        </p:nvSpPr>
        <p:spPr bwMode="auto">
          <a:xfrm>
            <a:off x="11315700" y="1371600"/>
            <a:ext cx="10477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580" name="Text Box 3"/>
          <p:cNvSpPr txBox="1">
            <a:spLocks noChangeArrowheads="1"/>
          </p:cNvSpPr>
          <p:nvPr/>
        </p:nvSpPr>
        <p:spPr bwMode="auto">
          <a:xfrm>
            <a:off x="9172575" y="1371600"/>
            <a:ext cx="10477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71406" y="1214424"/>
          <a:ext cx="9001160" cy="4500592"/>
        </p:xfrm>
        <a:graphic>
          <a:graphicData uri="http://schemas.openxmlformats.org/drawingml/2006/table">
            <a:tbl>
              <a:tblPr/>
              <a:tblGrid>
                <a:gridCol w="431256"/>
                <a:gridCol w="370772"/>
                <a:gridCol w="410218"/>
                <a:gridCol w="462813"/>
                <a:gridCol w="457552"/>
                <a:gridCol w="433885"/>
                <a:gridCol w="433885"/>
                <a:gridCol w="425997"/>
                <a:gridCol w="462813"/>
                <a:gridCol w="504886"/>
                <a:gridCol w="473329"/>
                <a:gridCol w="473329"/>
                <a:gridCol w="457552"/>
                <a:gridCol w="504886"/>
                <a:gridCol w="504886"/>
                <a:gridCol w="402331"/>
                <a:gridCol w="402331"/>
                <a:gridCol w="462813"/>
                <a:gridCol w="462813"/>
                <a:gridCol w="462813"/>
              </a:tblGrid>
              <a:tr h="265914">
                <a:tc gridSpan="20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latin typeface="Arial" pitchFamily="34" charset="0"/>
                          <a:cs typeface="Arial" pitchFamily="34" charset="0"/>
                        </a:rPr>
                        <a:t>Показатели деятельности образовательных учреждений за 2008/09 учебный год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12972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latin typeface="Arial" pitchFamily="34" charset="0"/>
                          <a:cs typeface="Arial" pitchFamily="34" charset="0"/>
                        </a:rPr>
                        <a:t>Школа</a:t>
                      </a:r>
                    </a:p>
                  </a:txBody>
                  <a:tcPr marL="0" marR="0" marT="0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latin typeface="Arial" pitchFamily="34" charset="0"/>
                          <a:cs typeface="Arial" pitchFamily="34" charset="0"/>
                        </a:rPr>
                        <a:t>Образовательный ценз</a:t>
                      </a:r>
                    </a:p>
                  </a:txBody>
                  <a:tcPr marL="0" marR="0" marT="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latin typeface="Arial" pitchFamily="34" charset="0"/>
                          <a:cs typeface="Arial" pitchFamily="34" charset="0"/>
                        </a:rPr>
                        <a:t>Уровень проф. мастерства </a:t>
                      </a:r>
                    </a:p>
                  </a:txBody>
                  <a:tcPr marL="0" marR="0" marT="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latin typeface="Arial" pitchFamily="34" charset="0"/>
                          <a:cs typeface="Arial" pitchFamily="34" charset="0"/>
                        </a:rPr>
                        <a:t>Результативность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latin typeface="Arial" pitchFamily="34" charset="0"/>
                          <a:cs typeface="Arial" pitchFamily="34" charset="0"/>
                        </a:rPr>
                        <a:t>Охват обучением детей татар по программам татарских классов и групп</a:t>
                      </a:r>
                    </a:p>
                  </a:txBody>
                  <a:tcPr marL="0" marR="0" marT="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latin typeface="Arial" pitchFamily="34" charset="0"/>
                          <a:cs typeface="Arial" pitchFamily="34" charset="0"/>
                        </a:rPr>
                        <a:t>Результативность системы воспитательной работы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latin typeface="Arial" pitchFamily="34" charset="0"/>
                          <a:cs typeface="Arial" pitchFamily="34" charset="0"/>
                        </a:rPr>
                        <a:t>Призеры в Республиканских и Всероссийских олимпиадах</a:t>
                      </a:r>
                    </a:p>
                  </a:txBody>
                  <a:tcPr marL="0" marR="0" marT="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latin typeface="Arial" pitchFamily="34" charset="0"/>
                          <a:cs typeface="Arial" pitchFamily="34" charset="0"/>
                        </a:rPr>
                        <a:t>Результаты городских олимпиад (место)</a:t>
                      </a:r>
                    </a:p>
                  </a:txBody>
                  <a:tcPr marL="0" marR="0" marT="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latin typeface="Arial" pitchFamily="34" charset="0"/>
                          <a:cs typeface="Arial" pitchFamily="34" charset="0"/>
                        </a:rPr>
                        <a:t>Исполнение Законодательства</a:t>
                      </a:r>
                    </a:p>
                  </a:txBody>
                  <a:tcPr marL="0" marR="0" marT="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>
                          <a:latin typeface="Arial" pitchFamily="34" charset="0"/>
                          <a:cs typeface="Arial" pitchFamily="34" charset="0"/>
                        </a:rPr>
                        <a:t>Участие в городских конкурсах, мероприятиях</a:t>
                      </a:r>
                      <a:endParaRPr lang="ru-RU" sz="1100" b="0" i="0" u="none" strike="noStrike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vert="vert27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latin typeface="Arial" pitchFamily="34" charset="0"/>
                          <a:cs typeface="Arial" pitchFamily="34" charset="0"/>
                        </a:rPr>
                        <a:t>Участие в грантах Мэра города</a:t>
                      </a:r>
                    </a:p>
                  </a:txBody>
                  <a:tcPr marL="0" marR="0" marT="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latin typeface="Arial" pitchFamily="34" charset="0"/>
                          <a:cs typeface="Arial" pitchFamily="34" charset="0"/>
                        </a:rPr>
                        <a:t>Участие в конкурсах прфессионального  мастерства</a:t>
                      </a:r>
                    </a:p>
                  </a:txBody>
                  <a:tcPr marL="0" marR="0" marT="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latin typeface="Arial" pitchFamily="34" charset="0"/>
                          <a:cs typeface="Arial" pitchFamily="34" charset="0"/>
                        </a:rPr>
                        <a:t>Рейтинговая оценка</a:t>
                      </a:r>
                    </a:p>
                  </a:txBody>
                  <a:tcPr marL="0" marR="0" marT="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04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latin typeface="Arial" pitchFamily="34" charset="0"/>
                          <a:cs typeface="Arial" pitchFamily="34" charset="0"/>
                        </a:rPr>
                        <a:t>Выполнение программ</a:t>
                      </a:r>
                    </a:p>
                  </a:txBody>
                  <a:tcPr marL="0" marR="0" marT="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latin typeface="Arial" pitchFamily="34" charset="0"/>
                          <a:cs typeface="Arial" pitchFamily="34" charset="0"/>
                        </a:rPr>
                        <a:t>второгодники, на осень</a:t>
                      </a:r>
                    </a:p>
                  </a:txBody>
                  <a:tcPr marL="0" marR="0" marT="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latin typeface="Arial" pitchFamily="34" charset="0"/>
                          <a:cs typeface="Arial" pitchFamily="34" charset="0"/>
                        </a:rPr>
                        <a:t>Качество</a:t>
                      </a:r>
                    </a:p>
                  </a:txBody>
                  <a:tcPr marL="0" marR="0" marT="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latin typeface="Arial" pitchFamily="34" charset="0"/>
                          <a:cs typeface="Arial" pitchFamily="34" charset="0"/>
                        </a:rPr>
                        <a:t>Успеваемость</a:t>
                      </a:r>
                    </a:p>
                  </a:txBody>
                  <a:tcPr marL="0" marR="0" marT="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latin typeface="Arial" pitchFamily="34" charset="0"/>
                          <a:cs typeface="Arial" pitchFamily="34" charset="0"/>
                        </a:rPr>
                        <a:t>Рейтинг ЕГЭ</a:t>
                      </a:r>
                    </a:p>
                  </a:txBody>
                  <a:tcPr marL="0" marR="0" marT="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latin typeface="Arial" pitchFamily="34" charset="0"/>
                          <a:cs typeface="Arial" pitchFamily="34" charset="0"/>
                        </a:rPr>
                        <a:t>Отсев 5-9 классы</a:t>
                      </a:r>
                    </a:p>
                  </a:txBody>
                  <a:tcPr marL="0" marR="0" marT="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latin typeface="Arial" pitchFamily="34" charset="0"/>
                          <a:cs typeface="Arial" pitchFamily="34" charset="0"/>
                        </a:rPr>
                        <a:t>Пропуски без уважительных причин</a:t>
                      </a:r>
                    </a:p>
                  </a:txBody>
                  <a:tcPr marL="0" marR="0" marT="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latin typeface="Arial" pitchFamily="34" charset="0"/>
                          <a:cs typeface="Arial" pitchFamily="34" charset="0"/>
                        </a:rPr>
                        <a:t>Количество уклоняющихся</a:t>
                      </a:r>
                    </a:p>
                  </a:txBody>
                  <a:tcPr marL="0" marR="0" marT="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latin typeface="Arial" pitchFamily="34" charset="0"/>
                          <a:cs typeface="Arial" pitchFamily="34" charset="0"/>
                        </a:rPr>
                        <a:t>Охват дополнительным образованием </a:t>
                      </a:r>
                    </a:p>
                  </a:txBody>
                  <a:tcPr marL="0" marR="0" marT="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82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latin typeface="Arial" pitchFamily="34" charset="0"/>
                          <a:cs typeface="Arial" pitchFamily="34" charset="0"/>
                        </a:rPr>
                        <a:t>78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2,5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>
                          <a:latin typeface="Arial" pitchFamily="34" charset="0"/>
                          <a:cs typeface="Arial" pitchFamily="34" charset="0"/>
                        </a:rPr>
                        <a:t>109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2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latin typeface="Arial" pitchFamily="34" charset="0"/>
                          <a:cs typeface="Arial" pitchFamily="34" charset="0"/>
                        </a:rPr>
                        <a:t>76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>
                          <a:latin typeface="Arial" pitchFamily="34" charset="0"/>
                          <a:cs typeface="Arial" pitchFamily="34" charset="0"/>
                        </a:rPr>
                        <a:t>108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2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latin typeface="Arial" pitchFamily="34" charset="0"/>
                          <a:cs typeface="Arial" pitchFamily="34" charset="0"/>
                        </a:rPr>
                        <a:t>26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>
                          <a:latin typeface="Arial" pitchFamily="34" charset="0"/>
                          <a:cs typeface="Arial" pitchFamily="34" charset="0"/>
                        </a:rPr>
                        <a:t>104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2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latin typeface="Arial" pitchFamily="34" charset="0"/>
                          <a:cs typeface="Arial" pitchFamily="34" charset="0"/>
                        </a:rPr>
                        <a:t>57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3,5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>
                          <a:latin typeface="Arial" pitchFamily="34" charset="0"/>
                          <a:cs typeface="Arial" pitchFamily="34" charset="0"/>
                        </a:rPr>
                        <a:t>98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2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latin typeface="Arial" pitchFamily="34" charset="0"/>
                          <a:cs typeface="Arial" pitchFamily="34" charset="0"/>
                        </a:rPr>
                        <a:t>77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 dirty="0">
                          <a:latin typeface="Arial" pitchFamily="34" charset="0"/>
                          <a:cs typeface="Arial" pitchFamily="34" charset="0"/>
                        </a:rPr>
                        <a:t>96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4582" name="Text Box 1"/>
          <p:cNvSpPr txBox="1">
            <a:spLocks noChangeArrowheads="1"/>
          </p:cNvSpPr>
          <p:nvPr/>
        </p:nvSpPr>
        <p:spPr bwMode="auto">
          <a:xfrm>
            <a:off x="11315700" y="1371600"/>
            <a:ext cx="10477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583" name="Text Box 3"/>
          <p:cNvSpPr txBox="1">
            <a:spLocks noChangeArrowheads="1"/>
          </p:cNvSpPr>
          <p:nvPr/>
        </p:nvSpPr>
        <p:spPr bwMode="auto">
          <a:xfrm>
            <a:off x="9172575" y="1371600"/>
            <a:ext cx="10477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584" name="TextBox 9"/>
          <p:cNvSpPr txBox="1">
            <a:spLocks noChangeArrowheads="1"/>
          </p:cNvSpPr>
          <p:nvPr/>
        </p:nvSpPr>
        <p:spPr bwMode="auto">
          <a:xfrm>
            <a:off x="1214438" y="214313"/>
            <a:ext cx="70723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/>
              <a:t>Рейтинг образовательных учреждений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42875"/>
            <a:ext cx="7858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26" name="Rectangle 26"/>
          <p:cNvSpPr>
            <a:spLocks noChangeArrowheads="1"/>
          </p:cNvSpPr>
          <p:nvPr/>
        </p:nvSpPr>
        <p:spPr bwMode="auto">
          <a:xfrm>
            <a:off x="285720" y="1546390"/>
            <a:ext cx="871543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47675" marR="0" lvl="0" indent="-4476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160338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повысить образовательный уровень учителей до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среднегородского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(89,2%)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447675" marR="0" lvl="0" indent="-4476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160338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обеспечить поступление 20% выпускников 11 классов на инженерно-технические, медицинские и педагогические специальности в учреждения начального, среднего и высшего профессионального образования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447675" marR="0" lvl="0" indent="-4476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160338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изучение родного языка и литературы учащимися татарской национальности по программам татарских классов и групп  довести до 97%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447675" marR="0" lvl="0" indent="-4476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160338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обеспечить  охват дополнительным образованием (по сертификатам) не менее 80%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447675" marR="0" lvl="0" indent="-4476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160338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довести охват горячим питанием до 80%</a:t>
            </a:r>
          </a:p>
          <a:p>
            <a:pPr marL="447675" marR="0" lvl="0" indent="-4476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160338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 целях экономии электроэнергии установить фотореле на наружное освещение территории школы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85852" y="285728"/>
            <a:ext cx="7000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Контрактные задания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/>
        </p:nvGraphicFramePr>
        <p:xfrm>
          <a:off x="71406" y="1142984"/>
          <a:ext cx="8286808" cy="5143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662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313" y="142875"/>
            <a:ext cx="7858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Box 8"/>
          <p:cNvSpPr txBox="1">
            <a:spLocks noChangeArrowheads="1"/>
          </p:cNvSpPr>
          <p:nvPr/>
        </p:nvSpPr>
        <p:spPr bwMode="auto">
          <a:xfrm>
            <a:off x="1571625" y="357188"/>
            <a:ext cx="61436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/>
              <a:t>Примеры ротации управленческих кадров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D:\Мои документы\выступления\фото на презентацию\Для сайта ГЦДТ\фото для буклета Настоящ\страница 18\DSC_01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63" y="142875"/>
            <a:ext cx="504825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2" descr="C:\Documents and Settings\user\Рабочий стол\P103009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663" y="3017838"/>
            <a:ext cx="4978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142875"/>
            <a:ext cx="7858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1" descr="DSCN666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3071813"/>
            <a:ext cx="4689475" cy="3508375"/>
          </a:xfrm>
          <a:prstGeom prst="rect">
            <a:avLst/>
          </a:prstGeom>
          <a:noFill/>
          <a:ln w="38100" cap="rnd">
            <a:noFill/>
            <a:prstDash val="sysDot"/>
            <a:miter lim="800000"/>
            <a:headEnd/>
            <a:tailEnd/>
          </a:ln>
        </p:spPr>
      </p:pic>
      <p:pic>
        <p:nvPicPr>
          <p:cNvPr id="28675" name="Picture 12" descr="DSCN666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75288" y="3714750"/>
            <a:ext cx="3240087" cy="2427288"/>
          </a:xfrm>
          <a:prstGeom prst="rect">
            <a:avLst/>
          </a:prstGeom>
          <a:noFill/>
          <a:ln w="38100" cap="rnd">
            <a:noFill/>
            <a:prstDash val="sysDot"/>
            <a:miter lim="800000"/>
            <a:headEnd/>
            <a:tailEnd/>
          </a:ln>
        </p:spPr>
      </p:pic>
      <p:pic>
        <p:nvPicPr>
          <p:cNvPr id="28676" name="Picture 13" descr="DSCN745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3" y="357188"/>
            <a:ext cx="3906837" cy="2919412"/>
          </a:xfrm>
          <a:prstGeom prst="rect">
            <a:avLst/>
          </a:prstGeom>
          <a:noFill/>
          <a:ln w="38100" cap="rnd">
            <a:noFill/>
            <a:prstDash val="sysDot"/>
            <a:miter lim="800000"/>
            <a:headEnd/>
            <a:tailEnd/>
          </a:ln>
        </p:spPr>
      </p:pic>
      <p:sp>
        <p:nvSpPr>
          <p:cNvPr id="28677" name="Rectangle 5"/>
          <p:cNvSpPr>
            <a:spLocks noGrp="1" noChangeArrowheads="1"/>
          </p:cNvSpPr>
          <p:nvPr>
            <p:ph type="title"/>
          </p:nvPr>
        </p:nvSpPr>
        <p:spPr>
          <a:xfrm>
            <a:off x="357188" y="1643063"/>
            <a:ext cx="4500562" cy="1138237"/>
          </a:xfrm>
        </p:spPr>
        <p:txBody>
          <a:bodyPr/>
          <a:lstStyle/>
          <a:p>
            <a:r>
              <a:rPr lang="ru-RU" sz="2400" b="1" smtClean="0">
                <a:latin typeface="Arial" charset="0"/>
                <a:cs typeface="Arial" charset="0"/>
              </a:rPr>
              <a:t>Выборы депутатов Городской Думы Учащихся</a:t>
            </a:r>
            <a:br>
              <a:rPr lang="ru-RU" sz="2400" b="1" smtClean="0">
                <a:latin typeface="Arial" charset="0"/>
                <a:cs typeface="Arial" charset="0"/>
              </a:rPr>
            </a:br>
            <a:r>
              <a:rPr lang="ru-RU" sz="2400" b="1" smtClean="0">
                <a:latin typeface="Arial" charset="0"/>
                <a:cs typeface="Arial" charset="0"/>
              </a:rPr>
              <a:t>2009 года</a:t>
            </a:r>
          </a:p>
        </p:txBody>
      </p:sp>
      <p:pic>
        <p:nvPicPr>
          <p:cNvPr id="2867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3" y="142875"/>
            <a:ext cx="7858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3" descr="C:\Documents and Settings\Admin\Рабочий стол\DSC003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3357563"/>
            <a:ext cx="5126038" cy="3281362"/>
          </a:xfrm>
          <a:prstGeom prst="rect">
            <a:avLst/>
          </a:prstGeom>
          <a:noFill/>
          <a:ln w="38100">
            <a:noFill/>
            <a:prstDash val="sysDot"/>
            <a:miter lim="800000"/>
            <a:headEnd/>
            <a:tailEnd/>
          </a:ln>
        </p:spPr>
      </p:pic>
      <p:pic>
        <p:nvPicPr>
          <p:cNvPr id="29699" name="Picture 11" descr="IMGP0036"/>
          <p:cNvPicPr>
            <a:picLocks noChangeAspect="1" noChangeArrowheads="1"/>
          </p:cNvPicPr>
          <p:nvPr/>
        </p:nvPicPr>
        <p:blipFill>
          <a:blip r:embed="rId3"/>
          <a:srcRect l="5251" t="19304"/>
          <a:stretch>
            <a:fillRect/>
          </a:stretch>
        </p:blipFill>
        <p:spPr bwMode="auto">
          <a:xfrm>
            <a:off x="4000500" y="428625"/>
            <a:ext cx="4948238" cy="3160713"/>
          </a:xfrm>
          <a:prstGeom prst="rect">
            <a:avLst/>
          </a:prstGeom>
          <a:noFill/>
          <a:ln w="38100" cap="rnd">
            <a:noFill/>
            <a:prstDash val="sysDot"/>
            <a:miter lim="800000"/>
            <a:headEnd/>
            <a:tailEnd/>
          </a:ln>
        </p:spPr>
      </p:pic>
      <p:pic>
        <p:nvPicPr>
          <p:cNvPr id="2970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142875"/>
            <a:ext cx="7858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P1010827"/>
          <p:cNvPicPr>
            <a:picLocks noChangeAspect="1" noChangeArrowheads="1"/>
          </p:cNvPicPr>
          <p:nvPr/>
        </p:nvPicPr>
        <p:blipFill>
          <a:blip r:embed="rId2"/>
          <a:srcRect r="15112" b="1804"/>
          <a:stretch>
            <a:fillRect/>
          </a:stretch>
        </p:blipFill>
        <p:spPr bwMode="auto">
          <a:xfrm>
            <a:off x="214313" y="2786063"/>
            <a:ext cx="4286250" cy="3714750"/>
          </a:xfrm>
          <a:prstGeom prst="rect">
            <a:avLst/>
          </a:prstGeom>
          <a:noFill/>
          <a:ln w="38100">
            <a:noFill/>
            <a:prstDash val="sysDot"/>
            <a:miter lim="800000"/>
            <a:headEnd/>
            <a:tailEnd/>
          </a:ln>
        </p:spPr>
      </p:pic>
      <p:sp>
        <p:nvSpPr>
          <p:cNvPr id="3072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071563"/>
            <a:ext cx="4968875" cy="1584325"/>
          </a:xfrm>
        </p:spPr>
        <p:txBody>
          <a:bodyPr/>
          <a:lstStyle/>
          <a:p>
            <a:r>
              <a:rPr lang="ru-RU" sz="2400" smtClean="0"/>
              <a:t>Благотворительные акции </a:t>
            </a:r>
            <a:br>
              <a:rPr lang="ru-RU" sz="2400" smtClean="0"/>
            </a:br>
            <a:r>
              <a:rPr lang="ru-RU" sz="2400" smtClean="0"/>
              <a:t>«Новогодняя сказка»</a:t>
            </a:r>
          </a:p>
        </p:txBody>
      </p:sp>
      <p:pic>
        <p:nvPicPr>
          <p:cNvPr id="30724" name="Picture 4" descr="C:\Documents and Settings\Admin\Рабочий стол\SN20403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643438" y="111125"/>
            <a:ext cx="4429125" cy="3317875"/>
          </a:xfrm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142875"/>
            <a:ext cx="7858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Rectangle 8"/>
          <p:cNvSpPr>
            <a:spLocks noChangeArrowheads="1"/>
          </p:cNvSpPr>
          <p:nvPr/>
        </p:nvSpPr>
        <p:spPr bwMode="auto">
          <a:xfrm>
            <a:off x="4500563" y="3643313"/>
            <a:ext cx="4762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400"/>
              <a:t>Счастливая малютка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42875"/>
            <a:ext cx="7858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17" name="Rectangle 1"/>
          <p:cNvSpPr>
            <a:spLocks noChangeArrowheads="1"/>
          </p:cNvSpPr>
          <p:nvPr/>
        </p:nvSpPr>
        <p:spPr bwMode="auto">
          <a:xfrm>
            <a:off x="357188" y="1643063"/>
            <a:ext cx="8501062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357188" indent="-357188" algn="just">
              <a:buFont typeface="Wingdings" pitchFamily="2" charset="2"/>
              <a:buChar char="ü"/>
              <a:defRPr/>
            </a:pPr>
            <a:r>
              <a:rPr lang="ru-RU" sz="2000" dirty="0"/>
              <a:t>в Российской Федерации - Президентом Д.А. Медведевым утверждена национальная образовательная инициатива «Наша новая  школа»</a:t>
            </a:r>
          </a:p>
          <a:p>
            <a:pPr marL="357188" indent="-357188" algn="just">
              <a:buFont typeface="Wingdings" pitchFamily="2" charset="2"/>
              <a:buChar char="ü"/>
              <a:defRPr/>
            </a:pPr>
            <a:endParaRPr lang="ru-RU" sz="2000" dirty="0"/>
          </a:p>
          <a:p>
            <a:pPr marL="357188" indent="-357188" algn="just">
              <a:buFont typeface="Wingdings" pitchFamily="2" charset="2"/>
              <a:buChar char="ü"/>
              <a:defRPr/>
            </a:pPr>
            <a:r>
              <a:rPr lang="ru-RU" sz="2000" dirty="0"/>
              <a:t>в  Республике Татарстан</a:t>
            </a:r>
            <a:r>
              <a:rPr lang="ru-RU" sz="2000" b="1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2000" b="1" dirty="0"/>
              <a:t> - </a:t>
            </a:r>
            <a:r>
              <a:rPr lang="ru-RU" sz="2000" dirty="0"/>
              <a:t>Президентом М.Ш. Шаймиевым поручено «Разработать комплексную государственную программу по развитию системы образования в Республике Татарстан»</a:t>
            </a:r>
          </a:p>
          <a:p>
            <a:pPr indent="449263" algn="just" eaLnBrk="0" hangingPunct="0">
              <a:lnSpc>
                <a:spcPct val="150000"/>
              </a:lnSpc>
              <a:defRPr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1357313" y="260350"/>
            <a:ext cx="74295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/>
              <a:t>Государственные меры, направленные на модернизацию образования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42875"/>
            <a:ext cx="7858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2" descr="F:\2008-2009\Для музея города\Кодекс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86125"/>
            <a:ext cx="5053013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15" descr="C:\Documents and Settings\Admin\Рабочий стол\для презенташки\Изображение 0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1038" y="0"/>
            <a:ext cx="4652962" cy="3357563"/>
          </a:xfrm>
          <a:prstGeom prst="rect">
            <a:avLst/>
          </a:prstGeom>
          <a:noFill/>
          <a:ln w="38100">
            <a:noFill/>
            <a:prstDash val="sysDot"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42875"/>
            <a:ext cx="7858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4" descr="K:\Для слайдов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43250"/>
            <a:ext cx="49530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3" descr="C:\Documents and Settings\user\Рабочий стол\Рисунок2.png"/>
          <p:cNvPicPr>
            <a:picLocks noChangeAspect="1" noChangeArrowheads="1"/>
          </p:cNvPicPr>
          <p:nvPr/>
        </p:nvPicPr>
        <p:blipFill>
          <a:blip r:embed="rId4"/>
          <a:srcRect l="3777" t="5164" r="6496" b="7201"/>
          <a:stretch>
            <a:fillRect/>
          </a:stretch>
        </p:blipFill>
        <p:spPr bwMode="auto">
          <a:xfrm>
            <a:off x="3857625" y="0"/>
            <a:ext cx="5286375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D:\Мои документы\выступления\фото на презентацию\2009 год\пост №1\Пост 1 август\IMG_49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3500438"/>
            <a:ext cx="48577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2" descr="D:\Мои документы\выступления\фото на презентацию\2009 год\пост №1\Пост 1 август\IMG_49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500" y="142875"/>
            <a:ext cx="4992688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142875"/>
            <a:ext cx="7858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42875"/>
            <a:ext cx="7858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6" descr="D:\Мои документы\выступления\фото на презентацию\москва\Москва\DSC_32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0"/>
            <a:ext cx="4857752" cy="3897422"/>
          </a:xfrm>
          <a:prstGeom prst="rect">
            <a:avLst/>
          </a:prstGeom>
          <a:noFill/>
        </p:spPr>
      </p:pic>
      <p:pic>
        <p:nvPicPr>
          <p:cNvPr id="34826" name="Picture 10" descr="D:\Мои документы\выступления\фото на презентацию\москва\Москва\DSC_34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429000"/>
            <a:ext cx="516315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42875"/>
            <a:ext cx="7858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2" descr="D:\Мои документы\выступления\фото на презентацию\фото 47 школа\IMG_70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0"/>
            <a:ext cx="5214937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3" descr="D:\Мои документы\выступления\фото на презентацию\фото 47 школа\IMG_717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071813"/>
            <a:ext cx="5680075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user\Рабочий стол\фото учителей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ChangeArrowheads="1"/>
          </p:cNvSpPr>
          <p:nvPr/>
        </p:nvSpPr>
        <p:spPr bwMode="auto">
          <a:xfrm>
            <a:off x="500063" y="1785938"/>
            <a:ext cx="8135937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268288" indent="-268288" algn="just" eaLnBrk="0" hangingPunct="0">
              <a:buFont typeface="Wingdings" pitchFamily="2" charset="2"/>
              <a:buChar char="ü"/>
              <a:tabLst>
                <a:tab pos="268288" algn="l"/>
              </a:tabLst>
            </a:pPr>
            <a:r>
              <a:rPr lang="ru-RU">
                <a:ea typeface="Calibri" pitchFamily="34" charset="0"/>
                <a:cs typeface="Arial" charset="0"/>
              </a:rPr>
              <a:t>установить жесткий норматив финансирования для всех типов  образовательных учреждений  республики</a:t>
            </a:r>
          </a:p>
          <a:p>
            <a:pPr marL="268288" indent="-268288" algn="just" eaLnBrk="0" hangingPunct="0">
              <a:buFont typeface="Wingdings" pitchFamily="2" charset="2"/>
              <a:buChar char="ü"/>
              <a:tabLst>
                <a:tab pos="268288" algn="l"/>
              </a:tabLst>
            </a:pPr>
            <a:endParaRPr lang="ru-RU">
              <a:ea typeface="Calibri" pitchFamily="34" charset="0"/>
              <a:cs typeface="Arial" charset="0"/>
            </a:endParaRPr>
          </a:p>
          <a:p>
            <a:pPr marL="268288" indent="-268288" algn="just" eaLnBrk="0" hangingPunct="0">
              <a:buFont typeface="Wingdings" pitchFamily="2" charset="2"/>
              <a:buChar char="ü"/>
              <a:tabLst>
                <a:tab pos="268288" algn="l"/>
              </a:tabLst>
            </a:pPr>
            <a:r>
              <a:rPr lang="ru-RU">
                <a:ea typeface="Calibri" pitchFamily="34" charset="0"/>
                <a:cs typeface="Arial" charset="0"/>
              </a:rPr>
              <a:t>осуществить на практике принцип «деньги  следуют за учеником»</a:t>
            </a:r>
          </a:p>
          <a:p>
            <a:pPr marL="268288" indent="-268288" algn="just" eaLnBrk="0" hangingPunct="0">
              <a:buFont typeface="Wingdings" pitchFamily="2" charset="2"/>
              <a:buChar char="ü"/>
              <a:tabLst>
                <a:tab pos="268288" algn="l"/>
              </a:tabLst>
            </a:pPr>
            <a:endParaRPr lang="ru-RU">
              <a:ea typeface="Calibri" pitchFamily="34" charset="0"/>
              <a:cs typeface="Arial" charset="0"/>
            </a:endParaRPr>
          </a:p>
          <a:p>
            <a:pPr marL="268288" indent="-268288" algn="just" eaLnBrk="0" hangingPunct="0">
              <a:buFont typeface="Wingdings" pitchFamily="2" charset="2"/>
              <a:buChar char="ü"/>
              <a:tabLst>
                <a:tab pos="268288" algn="l"/>
              </a:tabLst>
            </a:pPr>
            <a:r>
              <a:rPr lang="ru-RU">
                <a:ea typeface="Calibri" pitchFamily="34" charset="0"/>
                <a:cs typeface="Arial" charset="0"/>
              </a:rPr>
              <a:t>расширить финансовую самостоятельность  школ</a:t>
            </a:r>
          </a:p>
        </p:txBody>
      </p:sp>
      <p:pic>
        <p:nvPicPr>
          <p:cNvPr id="3789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42875"/>
            <a:ext cx="7858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Box 3"/>
          <p:cNvSpPr txBox="1">
            <a:spLocks noChangeArrowheads="1"/>
          </p:cNvSpPr>
          <p:nvPr/>
        </p:nvSpPr>
        <p:spPr bwMode="auto">
          <a:xfrm>
            <a:off x="1357313" y="357188"/>
            <a:ext cx="72151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/>
              <a:t>Механизмы обеспечения инновационного развития образования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ChangeArrowheads="1"/>
          </p:cNvSpPr>
          <p:nvPr/>
        </p:nvSpPr>
        <p:spPr bwMode="auto">
          <a:xfrm>
            <a:off x="285750" y="1785938"/>
            <a:ext cx="857250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268288" indent="-268288">
              <a:buFont typeface="Wingdings" pitchFamily="2" charset="2"/>
              <a:buChar char="ü"/>
            </a:pPr>
            <a:r>
              <a:rPr lang="ru-RU"/>
              <a:t>расширить систему материального стимулирования учреждений образования (ввести грантовую поддержку  учреждений для одаренных детей, учреждений, работающих в неблагополучном социальном окружении или со сложным контингентом)</a:t>
            </a:r>
          </a:p>
          <a:p>
            <a:pPr marL="268288" indent="-268288">
              <a:buFont typeface="Wingdings" pitchFamily="2" charset="2"/>
              <a:buChar char="ü"/>
            </a:pPr>
            <a:endParaRPr lang="ru-RU"/>
          </a:p>
          <a:p>
            <a:pPr marL="268288" indent="-268288">
              <a:buFont typeface="Wingdings" pitchFamily="2" charset="2"/>
              <a:buChar char="ü"/>
            </a:pPr>
            <a:r>
              <a:rPr lang="ru-RU"/>
              <a:t>ввести республиканскую рейтинговую оценку деятельности образовательных учреждений (с учетом типов и видов)</a:t>
            </a:r>
          </a:p>
          <a:p>
            <a:pPr marL="268288" indent="-268288">
              <a:buFont typeface="Wingdings" pitchFamily="2" charset="2"/>
              <a:buChar char="ü"/>
            </a:pPr>
            <a:endParaRPr lang="ru-RU"/>
          </a:p>
          <a:p>
            <a:pPr marL="268288" indent="-268288">
              <a:buFont typeface="Wingdings" pitchFamily="2" charset="2"/>
              <a:buChar char="ü"/>
            </a:pPr>
            <a:r>
              <a:rPr lang="ru-RU"/>
              <a:t>ввести следующие институты и формы оценки качества: самоаудит, аудит, общественно – профессиональная экспертиза</a:t>
            </a:r>
          </a:p>
        </p:txBody>
      </p:sp>
      <p:pic>
        <p:nvPicPr>
          <p:cNvPr id="3891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42875"/>
            <a:ext cx="7858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TextBox 3"/>
          <p:cNvSpPr txBox="1">
            <a:spLocks noChangeArrowheads="1"/>
          </p:cNvSpPr>
          <p:nvPr/>
        </p:nvSpPr>
        <p:spPr bwMode="auto">
          <a:xfrm>
            <a:off x="1357313" y="357188"/>
            <a:ext cx="72151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/>
              <a:t>Механизмы обеспечения инновационного развития образования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ChangeArrowheads="1"/>
          </p:cNvSpPr>
          <p:nvPr/>
        </p:nvSpPr>
        <p:spPr bwMode="auto">
          <a:xfrm>
            <a:off x="285750" y="1785938"/>
            <a:ext cx="8429625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268288" indent="-268288">
              <a:buFont typeface="Wingdings" pitchFamily="2" charset="2"/>
              <a:buChar char="ü"/>
            </a:pPr>
            <a:r>
              <a:rPr lang="ru-RU"/>
              <a:t>существенно изменить систему подготовки и переподготовки кадров (уже на раннем этапе педагогического образования  вырабатывать практические навыки</a:t>
            </a:r>
          </a:p>
          <a:p>
            <a:pPr marL="268288" indent="-268288">
              <a:buFont typeface="Wingdings" pitchFamily="2" charset="2"/>
              <a:buChar char="ü"/>
            </a:pPr>
            <a:endParaRPr lang="ru-RU"/>
          </a:p>
          <a:p>
            <a:pPr marL="268288" indent="-268288">
              <a:buFont typeface="Wingdings" pitchFamily="2" charset="2"/>
              <a:buChar char="ü"/>
            </a:pPr>
            <a:r>
              <a:rPr lang="ru-RU"/>
              <a:t> ввести именной сертификат на переподготовку кадров, и обеспечить переход к новым моделям повышения квалификации учителя: в первую очередь речь идет </a:t>
            </a:r>
            <a:r>
              <a:rPr lang="ru-RU" b="1"/>
              <a:t>об индивидуальных программах повышения квалификации,</a:t>
            </a:r>
            <a:r>
              <a:rPr lang="ru-RU"/>
              <a:t> в рамках которых учитель может осваивать отдельные модули в короткий срок (например, в каникулярное время),  накопление  этих модулей в течение учебного года даст ему возможность пройти полноценное обучение, не отрываясь при этом надолго от учебного процесса</a:t>
            </a:r>
          </a:p>
        </p:txBody>
      </p:sp>
      <p:pic>
        <p:nvPicPr>
          <p:cNvPr id="3993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42875"/>
            <a:ext cx="7858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Box 3"/>
          <p:cNvSpPr txBox="1">
            <a:spLocks noChangeArrowheads="1"/>
          </p:cNvSpPr>
          <p:nvPr/>
        </p:nvSpPr>
        <p:spPr bwMode="auto">
          <a:xfrm>
            <a:off x="1357313" y="357188"/>
            <a:ext cx="72151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/>
              <a:t>Механизмы обеспечения инновационного развития образования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Documents and Settings\user\Рабочий стол\учитель\НГПИ\P11000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2588" y="0"/>
            <a:ext cx="4951412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4" descr="D:\Мои документы\выступления\фото на презентацию\фото НГПИ, студенты\DSC_867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29000"/>
            <a:ext cx="523716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142875"/>
            <a:ext cx="7858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42875"/>
            <a:ext cx="7858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1" descr="C:\Documents and Settings\user\Рабочий стол\фото учителей\Рисунок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Documents and Settings\user\Рабочий стол\фото учителей\Рисунок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42875"/>
            <a:ext cx="7858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1"/>
          <p:cNvSpPr>
            <a:spLocks noChangeArrowheads="1"/>
          </p:cNvSpPr>
          <p:nvPr/>
        </p:nvSpPr>
        <p:spPr bwMode="auto">
          <a:xfrm>
            <a:off x="214313" y="1928813"/>
            <a:ext cx="8429625" cy="347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55600" indent="-355600" algn="just" eaLnBrk="0" hangingPunct="0">
              <a:buFont typeface="Wingdings" pitchFamily="2" charset="2"/>
              <a:buChar char="ü"/>
              <a:tabLst>
                <a:tab pos="630238" algn="l"/>
              </a:tabLst>
            </a:pPr>
            <a:r>
              <a:rPr lang="ru-RU" sz="2000">
                <a:cs typeface="Times New Roman" pitchFamily="18" charset="0"/>
              </a:rPr>
              <a:t>кризисное состояние экономики, когда выделяемый городом бюджет расходовался, в основном, только на выплату заработной платы</a:t>
            </a:r>
          </a:p>
          <a:p>
            <a:pPr marL="355600" indent="-355600" algn="just" eaLnBrk="0" hangingPunct="0">
              <a:buFont typeface="Wingdings" pitchFamily="2" charset="2"/>
              <a:buChar char="ü"/>
              <a:tabLst>
                <a:tab pos="630238" algn="l"/>
              </a:tabLst>
            </a:pPr>
            <a:endParaRPr lang="ru-RU" sz="2000"/>
          </a:p>
          <a:p>
            <a:pPr marL="355600" indent="-355600" algn="just" eaLnBrk="0" hangingPunct="0">
              <a:buFont typeface="Wingdings" pitchFamily="2" charset="2"/>
              <a:buChar char="ü"/>
              <a:tabLst>
                <a:tab pos="630238" algn="l"/>
              </a:tabLst>
            </a:pPr>
            <a:r>
              <a:rPr lang="ru-RU" sz="2000">
                <a:cs typeface="Times New Roman" pitchFamily="18" charset="0"/>
              </a:rPr>
              <a:t>огромные кредиторские задолженности учреждений образования</a:t>
            </a:r>
          </a:p>
          <a:p>
            <a:pPr marL="355600" indent="-355600" algn="just" eaLnBrk="0" hangingPunct="0">
              <a:buFont typeface="Wingdings" pitchFamily="2" charset="2"/>
              <a:buChar char="ü"/>
              <a:tabLst>
                <a:tab pos="630238" algn="l"/>
              </a:tabLst>
            </a:pPr>
            <a:endParaRPr lang="ru-RU" sz="2000"/>
          </a:p>
          <a:p>
            <a:pPr marL="355600" indent="-355600" algn="just" eaLnBrk="0" hangingPunct="0">
              <a:buFont typeface="Wingdings" pitchFamily="2" charset="2"/>
              <a:buChar char="ü"/>
              <a:tabLst>
                <a:tab pos="630238" algn="l"/>
              </a:tabLst>
            </a:pPr>
            <a:r>
              <a:rPr lang="ru-RU" sz="2000">
                <a:cs typeface="Times New Roman" pitchFamily="18" charset="0"/>
              </a:rPr>
              <a:t>демографическая ситуация, уменьшение количества детей в школах в два раза</a:t>
            </a:r>
          </a:p>
          <a:p>
            <a:pPr marL="355600" indent="-355600" algn="just" eaLnBrk="0" hangingPunct="0">
              <a:buFont typeface="Wingdings" pitchFamily="2" charset="2"/>
              <a:buChar char="ü"/>
              <a:tabLst>
                <a:tab pos="630238" algn="l"/>
              </a:tabLst>
            </a:pPr>
            <a:endParaRPr lang="ru-RU" sz="2000">
              <a:cs typeface="Times New Roman" pitchFamily="18" charset="0"/>
            </a:endParaRPr>
          </a:p>
          <a:p>
            <a:pPr marL="355600" indent="-355600" algn="just" eaLnBrk="0" hangingPunct="0">
              <a:buFont typeface="Wingdings" pitchFamily="2" charset="2"/>
              <a:buChar char="ü"/>
              <a:tabLst>
                <a:tab pos="630238" algn="l"/>
              </a:tabLst>
            </a:pPr>
            <a:r>
              <a:rPr lang="ru-RU" sz="2000">
                <a:cs typeface="Times New Roman" pitchFamily="18" charset="0"/>
              </a:rPr>
              <a:t>слабый интерес директоров школ к решению каких-либо экономических проблем</a:t>
            </a:r>
            <a:endParaRPr lang="ru-RU" sz="2000"/>
          </a:p>
        </p:txBody>
      </p:sp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1357313" y="404813"/>
            <a:ext cx="7000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/>
              <a:t>Проблемы  отрасли 2002 года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42875"/>
            <a:ext cx="7858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Содержимое 6"/>
          <p:cNvGraphicFramePr>
            <a:graphicFrameLocks noGrp="1"/>
          </p:cNvGraphicFramePr>
          <p:nvPr>
            <p:ph sz="quarter" idx="1"/>
          </p:nvPr>
        </p:nvGraphicFramePr>
        <p:xfrm>
          <a:off x="457200" y="1219200"/>
          <a:ext cx="8229600" cy="4937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Овал 8"/>
          <p:cNvSpPr/>
          <p:nvPr/>
        </p:nvSpPr>
        <p:spPr>
          <a:xfrm>
            <a:off x="3571875" y="3143250"/>
            <a:ext cx="419100" cy="42862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Овал 9"/>
          <p:cNvSpPr/>
          <p:nvPr/>
        </p:nvSpPr>
        <p:spPr>
          <a:xfrm>
            <a:off x="5572125" y="2428875"/>
            <a:ext cx="490538" cy="490538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0246" name="Группа 10"/>
          <p:cNvGrpSpPr>
            <a:grpSpLocks/>
          </p:cNvGrpSpPr>
          <p:nvPr/>
        </p:nvGrpSpPr>
        <p:grpSpPr bwMode="auto">
          <a:xfrm>
            <a:off x="2500313" y="2428875"/>
            <a:ext cx="1524000" cy="857250"/>
            <a:chOff x="2328850" y="2781307"/>
            <a:chExt cx="1524584" cy="1337878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2328850" y="2781307"/>
              <a:ext cx="1524584" cy="89191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Прямоугольник 12"/>
            <p:cNvSpPr/>
            <p:nvPr/>
          </p:nvSpPr>
          <p:spPr>
            <a:xfrm>
              <a:off x="2328850" y="3227266"/>
              <a:ext cx="1524584" cy="8919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200915" tIns="0" rIns="0" bIns="0" spcCol="1270"/>
            <a:lstStyle/>
            <a:p>
              <a:pPr defTabSz="4889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200" dirty="0">
                  <a:latin typeface="Arial" pitchFamily="34" charset="0"/>
                  <a:cs typeface="Arial" pitchFamily="34" charset="0"/>
                </a:rPr>
                <a:t>Реструктуризация сети</a:t>
              </a:r>
            </a:p>
          </p:txBody>
        </p:sp>
      </p:grpSp>
      <p:grpSp>
        <p:nvGrpSpPr>
          <p:cNvPr id="10247" name="Группа 13"/>
          <p:cNvGrpSpPr>
            <a:grpSpLocks/>
          </p:cNvGrpSpPr>
          <p:nvPr/>
        </p:nvGrpSpPr>
        <p:grpSpPr bwMode="auto">
          <a:xfrm>
            <a:off x="3838575" y="2355850"/>
            <a:ext cx="1912938" cy="1931988"/>
            <a:chOff x="4900616" y="2209799"/>
            <a:chExt cx="1913038" cy="5267107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4900616" y="2209799"/>
              <a:ext cx="1465340" cy="214665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Прямоугольник 15"/>
            <p:cNvSpPr/>
            <p:nvPr/>
          </p:nvSpPr>
          <p:spPr>
            <a:xfrm>
              <a:off x="5348314" y="5330247"/>
              <a:ext cx="1465340" cy="21466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259515" tIns="0" rIns="0" bIns="0" spcCol="1270"/>
            <a:lstStyle/>
            <a:p>
              <a:pPr defTabSz="4889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200" dirty="0">
                  <a:latin typeface="Arial" pitchFamily="34" charset="0"/>
                  <a:cs typeface="Arial" pitchFamily="34" charset="0"/>
                </a:rPr>
                <a:t>Создание автономных учреждений</a:t>
              </a:r>
            </a:p>
          </p:txBody>
        </p:sp>
      </p:grpSp>
      <p:sp>
        <p:nvSpPr>
          <p:cNvPr id="10248" name="TextBox 16"/>
          <p:cNvSpPr txBox="1">
            <a:spLocks noChangeArrowheads="1"/>
          </p:cNvSpPr>
          <p:nvPr/>
        </p:nvSpPr>
        <p:spPr bwMode="auto">
          <a:xfrm>
            <a:off x="1285875" y="285750"/>
            <a:ext cx="70008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/>
              <a:t>Этапы модернизации муниципального образования города Набережные Челны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42875"/>
            <a:ext cx="7858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1" descr="D:\Мои документы\выступления\фото на презентацию\Фото\фото для Золотаревой\на стенд 0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D:\Мои документы\выступления\фото на презентацию\Фото\фото для Золотаревой\Лето 2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5" y="0"/>
            <a:ext cx="4714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2" descr="D:\Мои документы\выступления\фото на презентацию\Фото\фото для Золотаревой\Лето 2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429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42875"/>
            <a:ext cx="7858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428625" y="2011363"/>
            <a:ext cx="7215188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/>
              <a:t>Оптимизация сети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200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/>
              <a:t>Развитие инфраструктуры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200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/>
              <a:t>Освобождение зданий детских садов</a:t>
            </a: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1571625" y="285750"/>
            <a:ext cx="67151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/>
              <a:t>Основные направления реструктуризации сети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Тема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1494</TotalTime>
  <Words>1065</Words>
  <Application>Microsoft Office PowerPoint</Application>
  <PresentationFormat>Экран (4:3)</PresentationFormat>
  <Paragraphs>270</Paragraphs>
  <Slides>40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7" baseType="lpstr">
      <vt:lpstr>Arial</vt:lpstr>
      <vt:lpstr>Calibri</vt:lpstr>
      <vt:lpstr>Wingdings</vt:lpstr>
      <vt:lpstr>Times New Roman</vt:lpstr>
      <vt:lpstr>Symbol</vt:lpstr>
      <vt:lpstr>Тема Office</vt:lpstr>
      <vt:lpstr>Диаграмма Microsoft Office Excel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Выборы депутатов Городской Думы Учащихся 2009 года</vt:lpstr>
      <vt:lpstr>Слайд 28</vt:lpstr>
      <vt:lpstr>Благотворительные акции  «Новогодняя сказка»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</vt:vector>
  </TitlesOfParts>
  <Company>UO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291</cp:revision>
  <dcterms:created xsi:type="dcterms:W3CDTF">2008-08-25T05:53:42Z</dcterms:created>
  <dcterms:modified xsi:type="dcterms:W3CDTF">2010-02-11T10:09:07Z</dcterms:modified>
</cp:coreProperties>
</file>