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1" r:id="rId2"/>
    <p:sldId id="316" r:id="rId3"/>
    <p:sldId id="334" r:id="rId4"/>
    <p:sldId id="315" r:id="rId5"/>
    <p:sldId id="317" r:id="rId6"/>
    <p:sldId id="322" r:id="rId7"/>
    <p:sldId id="323" r:id="rId8"/>
    <p:sldId id="319" r:id="rId9"/>
    <p:sldId id="321" r:id="rId10"/>
    <p:sldId id="331" r:id="rId11"/>
    <p:sldId id="333" r:id="rId12"/>
    <p:sldId id="320" r:id="rId13"/>
    <p:sldId id="324" r:id="rId14"/>
    <p:sldId id="325" r:id="rId15"/>
    <p:sldId id="326" r:id="rId16"/>
    <p:sldId id="327" r:id="rId17"/>
    <p:sldId id="329" r:id="rId18"/>
    <p:sldId id="328" r:id="rId19"/>
    <p:sldId id="330" r:id="rId2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57" autoAdjust="0"/>
  </p:normalViewPr>
  <p:slideViewPr>
    <p:cSldViewPr>
      <p:cViewPr varScale="1">
        <p:scale>
          <a:sx n="101" d="100"/>
          <a:sy n="101" d="100"/>
        </p:scale>
        <p:origin x="-18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1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494D4-FE2E-44AE-9BD8-13D3E45232A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1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8236C-F115-46D5-82B2-A45404E8C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682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EDEE4-01B6-42AE-8DAC-E44803EC9075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1" y="4723251"/>
            <a:ext cx="5409562" cy="44736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8865C9-BB4E-4F1B-9E56-9913A60E0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2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698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94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64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27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398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73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0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55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312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53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18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FEB83-B7FE-49E6-9E54-33BAF3002E6A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B68DE-FF2F-4D38-A6A5-60127214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04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403648" cy="6858000"/>
          </a:xfrm>
          <a:prstGeom prst="rect">
            <a:avLst/>
          </a:prstGeom>
        </p:spPr>
      </p:pic>
      <p:pic>
        <p:nvPicPr>
          <p:cNvPr id="6" name="Picture 2" descr="C:\Users\Afanaseva\Desktop\са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6672"/>
            <a:ext cx="658802" cy="643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2411760" y="6405333"/>
            <a:ext cx="6660232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85800" y="2372882"/>
            <a:ext cx="7772400" cy="2064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 smtClean="0">
                <a:solidFill>
                  <a:srgbClr val="7030A0"/>
                </a:solidFill>
              </a:rPr>
              <a:t>Целевой прием в ВУЗы</a:t>
            </a:r>
          </a:p>
          <a:p>
            <a:r>
              <a:rPr lang="ru-RU" sz="4800" b="1" dirty="0" smtClean="0">
                <a:solidFill>
                  <a:srgbClr val="7030A0"/>
                </a:solidFill>
              </a:rPr>
              <a:t>Республики Татарстан</a:t>
            </a:r>
          </a:p>
          <a:p>
            <a:r>
              <a:rPr lang="ru-RU" sz="4800" b="1" dirty="0" smtClean="0">
                <a:solidFill>
                  <a:srgbClr val="7030A0"/>
                </a:solidFill>
              </a:rPr>
              <a:t> 2016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E7FE-9857-4954-863E-6424AC6B470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59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Несоответствие подданных заявок представленным ранее потребностям</a:t>
            </a:r>
            <a:endParaRPr lang="ru-RU" sz="2800" u="sng" dirty="0">
              <a:solidFill>
                <a:srgbClr val="0070C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4960598"/>
              </p:ext>
            </p:extLst>
          </p:nvPr>
        </p:nvGraphicFramePr>
        <p:xfrm>
          <a:off x="467544" y="1844824"/>
          <a:ext cx="8229600" cy="3698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2304256"/>
                <a:gridCol w="1728192"/>
                <a:gridCol w="1450504"/>
                <a:gridCol w="2026568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№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Район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Потребность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Подано 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6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соответствует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Лаишевский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Лениногорский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Мамадышский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Менделеевский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Мензелинский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Муслюмовский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652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Нурлатский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Пестречинский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690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Тетюшский</a:t>
                      </a:r>
                      <a:endParaRPr lang="ru-RU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536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Тюлячинский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Черемшанский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Чистопольский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6330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1704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Этапы дальнейшей работы</a:t>
            </a:r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658802" cy="717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536575" algn="just">
              <a:lnSpc>
                <a:spcPct val="150000"/>
              </a:lnSpc>
              <a:buNone/>
            </a:pPr>
            <a:r>
              <a:rPr lang="ru-RU" sz="2400" b="1" u="sng" dirty="0" smtClean="0">
                <a:solidFill>
                  <a:srgbClr val="C00000"/>
                </a:solidFill>
                <a:latin typeface="+mj-lt"/>
              </a:rPr>
              <a:t>1 мая </a:t>
            </a:r>
            <a:r>
              <a:rPr lang="ru-RU" sz="2400" b="1" dirty="0" smtClean="0">
                <a:solidFill>
                  <a:srgbClr val="7030A0"/>
                </a:solidFill>
                <a:latin typeface="+mj-lt"/>
              </a:rPr>
              <a:t>-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окончание приема заявок от муниципальных образований </a:t>
            </a:r>
            <a:endParaRPr lang="ru-RU" sz="2400" b="1" dirty="0">
              <a:solidFill>
                <a:srgbClr val="002060"/>
              </a:solidFill>
              <a:latin typeface="+mj-lt"/>
            </a:endParaRPr>
          </a:p>
          <a:p>
            <a:pPr marL="0" indent="536575" algn="just">
              <a:lnSpc>
                <a:spcPct val="150000"/>
              </a:lnSpc>
              <a:buNone/>
            </a:pPr>
            <a:r>
              <a:rPr lang="ru-RU" sz="2400" b="1" u="sng" dirty="0">
                <a:solidFill>
                  <a:srgbClr val="C00000"/>
                </a:solidFill>
                <a:latin typeface="+mj-lt"/>
              </a:rPr>
              <a:t>10 мая </a:t>
            </a:r>
            <a:r>
              <a:rPr lang="ru-RU" sz="2400" b="1" u="sng" dirty="0" smtClean="0">
                <a:solidFill>
                  <a:srgbClr val="C00000"/>
                </a:solidFill>
                <a:latin typeface="+mj-lt"/>
              </a:rPr>
              <a:t>– 10 июня </a:t>
            </a:r>
            <a:r>
              <a:rPr lang="ru-RU" sz="2400" b="1" dirty="0" smtClean="0">
                <a:solidFill>
                  <a:srgbClr val="7030A0"/>
                </a:solidFill>
                <a:latin typeface="+mj-lt"/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согласование министерством квоты целевого приема в вузами</a:t>
            </a:r>
          </a:p>
          <a:p>
            <a:pPr marL="0" indent="536575" algn="just">
              <a:lnSpc>
                <a:spcPct val="150000"/>
              </a:lnSpc>
              <a:buNone/>
            </a:pPr>
            <a:r>
              <a:rPr lang="ru-RU" sz="2400" b="1" u="sng" dirty="0" smtClean="0">
                <a:solidFill>
                  <a:srgbClr val="C00000"/>
                </a:solidFill>
                <a:latin typeface="+mj-lt"/>
              </a:rPr>
              <a:t>До 19 июня </a:t>
            </a:r>
            <a:r>
              <a:rPr lang="ru-RU" sz="2400" b="1" dirty="0" smtClean="0">
                <a:solidFill>
                  <a:srgbClr val="7030A0"/>
                </a:solidFill>
                <a:latin typeface="+mj-lt"/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направление списка целевиков в вузы</a:t>
            </a:r>
          </a:p>
          <a:p>
            <a:pPr marL="0" indent="536575" algn="just">
              <a:lnSpc>
                <a:spcPct val="150000"/>
              </a:lnSpc>
              <a:buNone/>
            </a:pPr>
            <a:r>
              <a:rPr lang="ru-RU" sz="2400" b="1" u="sng" dirty="0">
                <a:solidFill>
                  <a:srgbClr val="C00000"/>
                </a:solidFill>
                <a:latin typeface="+mj-lt"/>
              </a:rPr>
              <a:t>19 июня - 25 </a:t>
            </a:r>
            <a:r>
              <a:rPr lang="ru-RU" sz="2400" b="1" u="sng" dirty="0" smtClean="0">
                <a:solidFill>
                  <a:srgbClr val="C00000"/>
                </a:solidFill>
                <a:latin typeface="+mj-lt"/>
              </a:rPr>
              <a:t>июля </a:t>
            </a:r>
            <a:r>
              <a:rPr lang="ru-RU" sz="2400" b="1" dirty="0" smtClean="0">
                <a:solidFill>
                  <a:srgbClr val="7030A0"/>
                </a:solidFill>
                <a:latin typeface="+mj-lt"/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конкурсный отбор в вузах</a:t>
            </a:r>
          </a:p>
          <a:p>
            <a:pPr marL="0" indent="536575" algn="just">
              <a:lnSpc>
                <a:spcPct val="150000"/>
              </a:lnSpc>
              <a:buNone/>
            </a:pPr>
            <a:r>
              <a:rPr lang="ru-RU" sz="2400" b="1" u="sng" dirty="0">
                <a:solidFill>
                  <a:srgbClr val="C00000"/>
                </a:solidFill>
                <a:latin typeface="+mj-lt"/>
              </a:rPr>
              <a:t>30 </a:t>
            </a:r>
            <a:r>
              <a:rPr lang="ru-RU" sz="2400" b="1" u="sng" dirty="0" smtClean="0">
                <a:solidFill>
                  <a:srgbClr val="C00000"/>
                </a:solidFill>
                <a:latin typeface="+mj-lt"/>
              </a:rPr>
              <a:t>июля </a:t>
            </a:r>
            <a:r>
              <a:rPr lang="ru-RU" sz="2400" b="1" dirty="0" smtClean="0">
                <a:solidFill>
                  <a:srgbClr val="7030A0"/>
                </a:solidFill>
                <a:latin typeface="+mj-lt"/>
              </a:rPr>
              <a:t>-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зачисление</a:t>
            </a:r>
            <a:endParaRPr lang="ru-RU" sz="2400" b="1" dirty="0">
              <a:solidFill>
                <a:srgbClr val="002060"/>
              </a:solidFill>
              <a:latin typeface="+mj-lt"/>
            </a:endParaRPr>
          </a:p>
          <a:p>
            <a:pPr marL="3175" indent="0" algn="just">
              <a:buNone/>
            </a:pPr>
            <a:endParaRPr lang="ru-RU" sz="2400" b="1" dirty="0">
              <a:solidFill>
                <a:srgbClr val="7030A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83501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900" b="1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ЦЕЛЕВОЙ ПРИЕМ </a:t>
            </a:r>
            <a:r>
              <a:rPr lang="ru-RU" sz="29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В РАМКАХ СТИПЕНДИАЛЬНОЙ ПРОГРАММЫ</a:t>
            </a:r>
            <a:endParaRPr lang="ru-RU" sz="2900" b="1" dirty="0">
              <a:solidFill>
                <a:srgbClr val="7030A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00200"/>
            <a:ext cx="763284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ПРЕДМЕТНАЯ ОБЛАСТЬ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начальное образование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математика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химия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биология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информатика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физика</a:t>
            </a:r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13" y="476672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950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712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Программа стипендиальной                   поддержки целевиков</a:t>
            </a:r>
            <a:endParaRPr lang="ru-RU" sz="36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1000"/>
              </a:spcAft>
              <a:buNone/>
            </a:pPr>
            <a:r>
              <a:rPr lang="ru-RU" sz="1600" b="1" dirty="0">
                <a:ln>
                  <a:solidFill>
                    <a:srgbClr val="C0504D">
                      <a:lumMod val="75000"/>
                    </a:srgbClr>
                  </a:solidFill>
                </a:ln>
                <a:solidFill>
                  <a:srgbClr val="00B0F0"/>
                </a:solidFill>
                <a:latin typeface="Garamond" pitchFamily="18" charset="0"/>
              </a:rPr>
              <a:t>Собеседования с кандидатами  целевого приема на педагогические направления подготовки в вузы Республики Татарстан</a:t>
            </a:r>
          </a:p>
          <a:p>
            <a:pPr marL="0" indent="0" algn="just"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8235950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94" y="4024263"/>
            <a:ext cx="821848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745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712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Программа стипендиальной                   поддержки целевиков</a:t>
            </a:r>
            <a:endParaRPr lang="ru-RU" sz="36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1600" b="1" dirty="0">
                <a:ln>
                  <a:solidFill>
                    <a:srgbClr val="C0504D">
                      <a:lumMod val="75000"/>
                    </a:srgbClr>
                  </a:solidFill>
                </a:ln>
                <a:solidFill>
                  <a:srgbClr val="00B0F0"/>
                </a:solidFill>
                <a:latin typeface="Garamond" pitchFamily="18" charset="0"/>
              </a:rPr>
              <a:t>Собеседования с кандидатами  целевого приема на педагогические направления подготовки в вузы Республики Татарстан с 21 по 29 марта</a:t>
            </a:r>
          </a:p>
          <a:p>
            <a:pPr marL="0" indent="0" algn="just"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99" y="2276872"/>
            <a:ext cx="8431213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60" y="3138349"/>
            <a:ext cx="8431213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62" y="3961351"/>
            <a:ext cx="8431213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61" y="4650326"/>
            <a:ext cx="8431213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4714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712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Программа стипендиальной                   поддержки целевиков</a:t>
            </a:r>
            <a:endParaRPr lang="ru-RU" sz="36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1600" b="1" dirty="0">
                <a:ln>
                  <a:solidFill>
                    <a:srgbClr val="C0504D">
                      <a:lumMod val="75000"/>
                    </a:srgbClr>
                  </a:solidFill>
                </a:ln>
                <a:solidFill>
                  <a:srgbClr val="00B0F0"/>
                </a:solidFill>
                <a:latin typeface="Garamond" pitchFamily="18" charset="0"/>
              </a:rPr>
              <a:t>Собеседования с кандидатами  целевого приема на педагогические направления подготовки в вузы Республики Татарстан  28 и  29 марта</a:t>
            </a:r>
          </a:p>
          <a:p>
            <a:pPr marL="0" indent="0" algn="just"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771393"/>
              </p:ext>
            </p:extLst>
          </p:nvPr>
        </p:nvGraphicFramePr>
        <p:xfrm>
          <a:off x="467544" y="2564904"/>
          <a:ext cx="8352927" cy="1190220"/>
        </p:xfrm>
        <a:graphic>
          <a:graphicData uri="http://schemas.openxmlformats.org/drawingml/2006/table">
            <a:tbl>
              <a:tblPr firstRow="1" firstCol="1" bandRow="1"/>
              <a:tblGrid>
                <a:gridCol w="1070526"/>
                <a:gridCol w="1973701"/>
                <a:gridCol w="1701706"/>
                <a:gridCol w="778467"/>
                <a:gridCol w="2025369"/>
                <a:gridCol w="803158"/>
              </a:tblGrid>
              <a:tr h="268216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28.03.2016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(понедельник)</a:t>
                      </a:r>
                    </a:p>
                  </a:txBody>
                  <a:tcPr marL="58725" marR="58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г. Набережные Челны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МБОУ  «Средняя общеобразовательная школа №37 с углубленным изучением отдельных предметов» 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Елабужский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Агрызский </a:t>
                      </a: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11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Мамадышский 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Мензелинский</a:t>
                      </a: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8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Набережные Челны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10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Актанышский</a:t>
                      </a:r>
                      <a:endParaRPr lang="ru-RU" sz="1100" b="1" dirty="0"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 Black" panose="020B0A04020102020204" pitchFamily="34" charset="0"/>
                        </a:rPr>
                        <a:t>4</a:t>
                      </a:r>
                      <a:endParaRPr lang="ru-RU" sz="1100" dirty="0">
                        <a:latin typeface="Arial Black" panose="020B0A04020102020204" pitchFamily="34" charset="0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16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Тукаевский</a:t>
                      </a:r>
                      <a:r>
                        <a:rPr lang="ru-RU" sz="1100" baseline="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C00000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Всего </a:t>
                      </a:r>
                      <a:endParaRPr lang="ru-RU" sz="1100" dirty="0">
                        <a:solidFill>
                          <a:srgbClr val="C00000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C00000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45</a:t>
                      </a:r>
                      <a:endParaRPr lang="ru-RU" sz="1100" dirty="0">
                        <a:solidFill>
                          <a:srgbClr val="C00000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024064"/>
              </p:ext>
            </p:extLst>
          </p:nvPr>
        </p:nvGraphicFramePr>
        <p:xfrm>
          <a:off x="467544" y="3861048"/>
          <a:ext cx="8352928" cy="1382308"/>
        </p:xfrm>
        <a:graphic>
          <a:graphicData uri="http://schemas.openxmlformats.org/drawingml/2006/table">
            <a:tbl>
              <a:tblPr firstRow="1" firstCol="1" bandRow="1"/>
              <a:tblGrid>
                <a:gridCol w="1070888"/>
                <a:gridCol w="1927599"/>
                <a:gridCol w="1738853"/>
                <a:gridCol w="795429"/>
                <a:gridCol w="2024729"/>
                <a:gridCol w="795430"/>
              </a:tblGrid>
              <a:tr h="263838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29.03.2016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(вторник)</a:t>
                      </a: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г. Нижнекамск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МБОУ «Средняя общеобразовательная школа №7» 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Нижнекамский 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11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Сармановский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6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Заинский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14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Менделеевский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8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Муслюмовский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rgbClr val="C00000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 Всего </a:t>
                      </a:r>
                      <a:endParaRPr lang="ru-RU" sz="1100" kern="1200" dirty="0">
                        <a:solidFill>
                          <a:srgbClr val="C00000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kern="1200" dirty="0" smtClean="0">
                        <a:solidFill>
                          <a:srgbClr val="C00000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rgbClr val="C00000"/>
                          </a:solidFill>
                          <a:effectLst/>
                          <a:latin typeface="Arial Black" pitchFamily="34" charset="0"/>
                          <a:ea typeface="Calibri"/>
                          <a:cs typeface="Times New Roman"/>
                        </a:rPr>
                        <a:t>38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200" dirty="0">
                        <a:solidFill>
                          <a:srgbClr val="C00000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Arial Black" panose="020B0A04020102020204" pitchFamily="34" charset="0"/>
                        </a:rPr>
                        <a:t>Чистополь </a:t>
                      </a:r>
                      <a:endParaRPr lang="ru-RU" sz="1100" dirty="0">
                        <a:latin typeface="Arial Black" panose="020B0A04020102020204" pitchFamily="34" charset="0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 Black" panose="020B0A04020102020204" pitchFamily="34" charset="0"/>
                        </a:rPr>
                        <a:t>1</a:t>
                      </a:r>
                      <a:endParaRPr lang="ru-RU" sz="1100" dirty="0">
                        <a:latin typeface="Arial Black" panose="020B0A04020102020204" pitchFamily="34" charset="0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200" dirty="0">
                        <a:solidFill>
                          <a:srgbClr val="C00000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200" dirty="0">
                        <a:solidFill>
                          <a:srgbClr val="C00000"/>
                        </a:solidFill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300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40364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712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Программа стипендиальной                   поддержки целевиков</a:t>
            </a:r>
            <a:endParaRPr lang="ru-RU" sz="36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600200"/>
            <a:ext cx="7848872" cy="4525963"/>
          </a:xfrm>
          <a:ln>
            <a:solidFill>
              <a:srgbClr val="FFFFFF"/>
            </a:solidFill>
          </a:ln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buNone/>
            </a:pPr>
            <a:r>
              <a:rPr lang="ru-RU" sz="1800" b="1" dirty="0">
                <a:ln>
                  <a:solidFill>
                    <a:srgbClr val="C0504D">
                      <a:lumMod val="75000"/>
                    </a:srgbClr>
                  </a:solidFill>
                </a:ln>
                <a:solidFill>
                  <a:srgbClr val="0070C0"/>
                </a:solidFill>
              </a:rPr>
              <a:t>Результаты собеседования с кандидатами  целевого приема на педагогические направления подготовки в вузы Республики Татарстан  </a:t>
            </a:r>
          </a:p>
          <a:p>
            <a:pPr marL="0" indent="0" algn="just">
              <a:buNone/>
            </a:pPr>
            <a:endParaRPr lang="ru-RU" sz="1800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242" y="404664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976928"/>
              </p:ext>
            </p:extLst>
          </p:nvPr>
        </p:nvGraphicFramePr>
        <p:xfrm>
          <a:off x="827584" y="2636912"/>
          <a:ext cx="8114947" cy="187856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591310"/>
                <a:gridCol w="709091"/>
                <a:gridCol w="1063636"/>
                <a:gridCol w="992727"/>
                <a:gridCol w="1328045"/>
                <a:gridCol w="1417554"/>
                <a:gridCol w="1012584"/>
              </a:tblGrid>
              <a:tr h="211626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Участники 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Кол-во участников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/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Из них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/>
                </a:tc>
              </a:tr>
              <a:tr h="161014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 anchor="ctr"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58725" marR="58725" marT="0" marB="0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Рекомендованы к ЦП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Условно рекомендованы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рекомендованы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>
                    <a:solidFill>
                      <a:srgbClr val="FF0000"/>
                    </a:solidFill>
                  </a:tcPr>
                </a:tc>
              </a:tr>
              <a:tr h="846503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 заявке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отказались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собеседования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37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43 муниципальных образования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290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266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159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53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54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25" marR="58725" marT="0" marB="0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866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Autofit/>
          </a:bodyPr>
          <a:lstStyle/>
          <a:p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3200" b="1" dirty="0">
                <a:solidFill>
                  <a:srgbClr val="C00000"/>
                </a:solidFill>
              </a:rPr>
              <a:t>Программа стипендиальной                   поддержки целевиков</a:t>
            </a:r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ru-RU" sz="29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Распределение заявок по ВУЗам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13" y="476672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4"/>
          <p:cNvSpPr txBox="1">
            <a:spLocks/>
          </p:cNvSpPr>
          <p:nvPr/>
        </p:nvSpPr>
        <p:spPr>
          <a:xfrm>
            <a:off x="3081872" y="2276872"/>
            <a:ext cx="5450568" cy="37392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4000" b="1" dirty="0">
              <a:solidFill>
                <a:srgbClr val="0070C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КФУ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НГПУ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Елабужский филиал КФУ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862926" y="2250434"/>
            <a:ext cx="1759003" cy="1296144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160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2" name="Блок-схема: узел 11"/>
          <p:cNvSpPr/>
          <p:nvPr/>
        </p:nvSpPr>
        <p:spPr>
          <a:xfrm>
            <a:off x="884309" y="3586857"/>
            <a:ext cx="1759003" cy="1296144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29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3" name="Блок-схема: узел 12"/>
          <p:cNvSpPr/>
          <p:nvPr/>
        </p:nvSpPr>
        <p:spPr>
          <a:xfrm>
            <a:off x="884310" y="4909850"/>
            <a:ext cx="1759003" cy="1296144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23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817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712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Программа стипендиальной                   поддержки целевиков</a:t>
            </a:r>
            <a:endParaRPr lang="ru-RU" sz="36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</a:rPr>
              <a:t>Распределение заявок по </a:t>
            </a:r>
            <a:r>
              <a:rPr lang="ru-RU" b="1" dirty="0" smtClean="0">
                <a:solidFill>
                  <a:srgbClr val="002060"/>
                </a:solidFill>
              </a:rPr>
              <a:t>профилям</a:t>
            </a:r>
          </a:p>
          <a:p>
            <a:pPr marL="0" indent="0" algn="just"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C00000"/>
                </a:solidFill>
              </a:rPr>
              <a:t>	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C00000"/>
                </a:solidFill>
              </a:rPr>
              <a:t>			</a:t>
            </a:r>
          </a:p>
          <a:p>
            <a:pPr marL="0" indent="0" algn="just"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057510"/>
              </p:ext>
            </p:extLst>
          </p:nvPr>
        </p:nvGraphicFramePr>
        <p:xfrm>
          <a:off x="755576" y="2348880"/>
          <a:ext cx="7776865" cy="32027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6712"/>
                <a:gridCol w="1240165"/>
                <a:gridCol w="1771635"/>
                <a:gridCol w="1494131"/>
                <a:gridCol w="1674222"/>
              </a:tblGrid>
              <a:tr h="7539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КФУ 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Елабужский институт КФУ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НГПУ 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ИТОГО по предметам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03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математика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48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7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60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03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физика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18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22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03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химия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15</a:t>
                      </a:r>
                      <a:endParaRPr lang="ru-RU" sz="1400" b="0" i="0" u="none" strike="noStrike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20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03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биология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15</a:t>
                      </a:r>
                      <a:endParaRPr lang="ru-RU" sz="1400" b="0" i="0" u="none" strike="noStrike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22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03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информатика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5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303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начальные классы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58</a:t>
                      </a:r>
                      <a:endParaRPr lang="ru-RU" sz="1400" b="0" i="0" u="none" strike="noStrike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20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83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6301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ИТОГО по вузам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160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24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29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212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423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40364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712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Программа стипендиальной                   поддержки целевиков</a:t>
            </a:r>
            <a:endParaRPr lang="ru-RU" sz="36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600200"/>
            <a:ext cx="7776864" cy="4525963"/>
          </a:xfrm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ln>
                  <a:solidFill>
                    <a:srgbClr val="C0504D">
                      <a:lumMod val="75000"/>
                    </a:srgbClr>
                  </a:solidFill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Окончательный отбор </a:t>
            </a:r>
          </a:p>
          <a:p>
            <a:pPr marL="0" indent="0" algn="ctr">
              <a:buNone/>
            </a:pPr>
            <a:r>
              <a:rPr lang="ru-RU" b="1" dirty="0" smtClean="0">
                <a:ln>
                  <a:solidFill>
                    <a:srgbClr val="C0504D">
                      <a:lumMod val="75000"/>
                    </a:srgbClr>
                  </a:solidFill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результатам ЕГЭ</a:t>
            </a:r>
          </a:p>
          <a:p>
            <a:pPr marL="0" indent="0" algn="just"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C00000"/>
                </a:solidFill>
              </a:rPr>
              <a:t>	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C00000"/>
                </a:solidFill>
              </a:rPr>
              <a:t>			</a:t>
            </a:r>
          </a:p>
          <a:p>
            <a:pPr marL="0" indent="0" algn="just"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62" y="476672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87624" y="2564904"/>
            <a:ext cx="2856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Критерии отбора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87623" y="3432664"/>
            <a:ext cx="7926357" cy="1224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ru-RU" i="1" dirty="0" smtClean="0">
                <a:solidFill>
                  <a:srgbClr val="C00000"/>
                </a:solidFill>
              </a:rPr>
              <a:t>Результаты Единого государственного экзамена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 smtClean="0"/>
          </a:p>
          <a:p>
            <a:pPr>
              <a:spcBef>
                <a:spcPts val="0"/>
              </a:spcBef>
              <a:spcAft>
                <a:spcPts val="2400"/>
              </a:spcAft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7342" y="4509119"/>
            <a:ext cx="5716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400" b="1" dirty="0" smtClean="0">
                <a:solidFill>
                  <a:srgbClr val="0070C0"/>
                </a:solidFill>
              </a:rPr>
              <a:t>По результатам в ВУЗы проходят 200 чел.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047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3683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E7FE-9857-4954-863E-6424AC6B4709}" type="slidenum">
              <a:rPr lang="ru-RU" smtClean="0"/>
              <a:t>2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22629" y="1742191"/>
            <a:ext cx="46497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5400" b="1" dirty="0" smtClean="0">
                <a:solidFill>
                  <a:srgbClr val="0070C0"/>
                </a:solidFill>
              </a:rPr>
              <a:t>685</a:t>
            </a:r>
            <a:r>
              <a:rPr lang="ru-RU" sz="3600" dirty="0" smtClean="0">
                <a:solidFill>
                  <a:srgbClr val="0070C0"/>
                </a:solidFill>
              </a:rPr>
              <a:t> бюджетных мест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03648" y="203156"/>
            <a:ext cx="691276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900" b="1" dirty="0">
                <a:solidFill>
                  <a:srgbClr val="7030A0"/>
                </a:solidFill>
              </a:rPr>
              <a:t>ЦЕЛЕВОЙ ПРИЕМ ПО ПЕДАГОГИЧЕСКИМ НАПРАВЛЕНИЯМ </a:t>
            </a:r>
            <a:r>
              <a:rPr lang="ru-RU" sz="2900" b="1" dirty="0" smtClean="0">
                <a:solidFill>
                  <a:srgbClr val="7030A0"/>
                </a:solidFill>
              </a:rPr>
              <a:t>В 2016 ГОДУ</a:t>
            </a:r>
            <a:endParaRPr lang="ru-RU" sz="2900" dirty="0">
              <a:solidFill>
                <a:srgbClr val="7030A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83960" y="1971188"/>
            <a:ext cx="2304256" cy="46533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ВЫДЕЛЕНЫ</a:t>
            </a:r>
            <a:endParaRPr lang="ru-RU" sz="28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1600" y="3429000"/>
            <a:ext cx="3288417" cy="5040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ЦЕЛЕВОЙ ПРИЕМ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5564" y="3356992"/>
            <a:ext cx="30207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280</a:t>
            </a:r>
            <a:r>
              <a:rPr lang="ru-RU" sz="3200" dirty="0" smtClean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мест </a:t>
            </a:r>
            <a:r>
              <a:rPr lang="ru-RU" sz="3600" dirty="0" smtClean="0">
                <a:solidFill>
                  <a:srgbClr val="0070C0"/>
                </a:solidFill>
              </a:rPr>
              <a:t>(40 %)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endParaRPr lang="ru-RU" sz="2400" dirty="0"/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411760" y="6405333"/>
            <a:ext cx="6660232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 flipH="1">
            <a:off x="4427984" y="4064878"/>
            <a:ext cx="1657966" cy="516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</p:cNvCxnSpPr>
          <p:nvPr/>
        </p:nvCxnSpPr>
        <p:spPr>
          <a:xfrm>
            <a:off x="6085950" y="4064878"/>
            <a:ext cx="1679277" cy="516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6156176" y="4725144"/>
            <a:ext cx="2714734" cy="115212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  <a:cs typeface="Arial" panose="020B0604020202020204" pitchFamily="34" charset="0"/>
              </a:rPr>
              <a:t>73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НГПУ</a:t>
            </a:r>
            <a:endParaRPr lang="ru-RU" sz="24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615809" y="4725144"/>
            <a:ext cx="3030808" cy="115212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207</a:t>
            </a:r>
            <a:r>
              <a:rPr lang="ru-RU" sz="24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КФУ+ ЕФ КФУ</a:t>
            </a:r>
            <a:endParaRPr lang="ru-RU" sz="24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34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3200" b="1" dirty="0" smtClean="0">
                <a:solidFill>
                  <a:srgbClr val="0070C0"/>
                </a:solidFill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ea typeface="+mn-ea"/>
                <a:cs typeface="+mn-cs"/>
              </a:rPr>
            </a:br>
            <a:r>
              <a:rPr lang="ru-RU" sz="3200" b="1" dirty="0" smtClean="0">
                <a:solidFill>
                  <a:srgbClr val="7030A0"/>
                </a:solidFill>
                <a:ea typeface="+mn-ea"/>
                <a:cs typeface="+mn-cs"/>
              </a:rPr>
              <a:t>ЦЕЛЕВОЙ </a:t>
            </a:r>
            <a:r>
              <a:rPr lang="ru-RU" sz="3200" b="1" dirty="0">
                <a:solidFill>
                  <a:srgbClr val="7030A0"/>
                </a:solidFill>
                <a:ea typeface="+mn-ea"/>
                <a:cs typeface="+mn-cs"/>
              </a:rPr>
              <a:t>ПРИЕМ ПО ПЕДАГОГИЧЕСКИМ НАПРАВЛЕНИЯМ В 2016 ГОДУ</a:t>
            </a:r>
            <a:r>
              <a:rPr lang="ru-RU" sz="3200" dirty="0">
                <a:solidFill>
                  <a:srgbClr val="7030A0"/>
                </a:solidFill>
                <a:ea typeface="+mn-ea"/>
                <a:cs typeface="+mn-cs"/>
              </a:rPr>
              <a:t/>
            </a:r>
            <a:br>
              <a:rPr lang="ru-RU" sz="3200" dirty="0">
                <a:solidFill>
                  <a:srgbClr val="7030A0"/>
                </a:solidFill>
                <a:ea typeface="+mn-ea"/>
                <a:cs typeface="+mn-cs"/>
              </a:rPr>
            </a:br>
            <a:endParaRPr lang="ru-RU" sz="3200" b="1" dirty="0">
              <a:solidFill>
                <a:srgbClr val="7030A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0294" y="1600200"/>
            <a:ext cx="8076505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Calibri Light" panose="020F0302020204030204"/>
                <a:ea typeface="+mj-ea"/>
                <a:cs typeface="+mj-cs"/>
              </a:rPr>
              <a:t>П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/>
                <a:ea typeface="+mj-ea"/>
                <a:cs typeface="+mj-cs"/>
              </a:rPr>
              <a:t>оступила заявка </a:t>
            </a:r>
            <a:endParaRPr lang="ru-RU" sz="2000" b="1" dirty="0">
              <a:solidFill>
                <a:srgbClr val="C00000"/>
              </a:solidFill>
              <a:latin typeface="Calibri Light" panose="020F0302020204030204"/>
              <a:ea typeface="+mj-ea"/>
              <a:cs typeface="+mj-cs"/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27784" y="5276864"/>
            <a:ext cx="4608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280 целевых мест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6903" y="2591792"/>
            <a:ext cx="2880320" cy="90921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426 заявок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9" name="Прямая со стрелкой 8"/>
          <p:cNvCxnSpPr>
            <a:stCxn id="5" idx="2"/>
          </p:cNvCxnSpPr>
          <p:nvPr/>
        </p:nvCxnSpPr>
        <p:spPr>
          <a:xfrm flipH="1">
            <a:off x="2444815" y="3501008"/>
            <a:ext cx="2232248" cy="242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2"/>
          </p:cNvCxnSpPr>
          <p:nvPr/>
        </p:nvCxnSpPr>
        <p:spPr>
          <a:xfrm>
            <a:off x="4677063" y="3501008"/>
            <a:ext cx="2304256" cy="242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972899" y="3821650"/>
            <a:ext cx="2588039" cy="83148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266 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стипендиальная программа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652120" y="3821651"/>
            <a:ext cx="2617776" cy="8314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160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традиционный целевой прием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649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3200" b="1" dirty="0" smtClean="0">
                <a:solidFill>
                  <a:srgbClr val="0070C0"/>
                </a:solidFill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ea typeface="+mn-ea"/>
                <a:cs typeface="+mn-cs"/>
              </a:rPr>
            </a:br>
            <a:r>
              <a:rPr lang="ru-RU" sz="3200" b="1" dirty="0" smtClean="0">
                <a:solidFill>
                  <a:srgbClr val="7030A0"/>
                </a:solidFill>
                <a:ea typeface="+mn-ea"/>
                <a:cs typeface="+mn-cs"/>
              </a:rPr>
              <a:t>ЦЕЛЕВОЙ </a:t>
            </a:r>
            <a:r>
              <a:rPr lang="ru-RU" sz="3200" b="1" dirty="0">
                <a:solidFill>
                  <a:srgbClr val="7030A0"/>
                </a:solidFill>
                <a:ea typeface="+mn-ea"/>
                <a:cs typeface="+mn-cs"/>
              </a:rPr>
              <a:t>ПРИЕМ ПО ПЕДАГОГИЧЕСКИМ НАПРАВЛЕНИЯМ В 2016 ГОДУ</a:t>
            </a:r>
            <a:r>
              <a:rPr lang="ru-RU" sz="3200" dirty="0">
                <a:solidFill>
                  <a:srgbClr val="7030A0"/>
                </a:solidFill>
                <a:ea typeface="+mn-ea"/>
                <a:cs typeface="+mn-cs"/>
              </a:rPr>
              <a:t/>
            </a:r>
            <a:br>
              <a:rPr lang="ru-RU" sz="3200" dirty="0">
                <a:solidFill>
                  <a:srgbClr val="7030A0"/>
                </a:solidFill>
                <a:ea typeface="+mn-ea"/>
                <a:cs typeface="+mn-cs"/>
              </a:rPr>
            </a:br>
            <a:endParaRPr lang="ru-RU" sz="3200" b="1" dirty="0">
              <a:solidFill>
                <a:srgbClr val="7030A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0294" y="1600200"/>
            <a:ext cx="8076505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Calibri Light" panose="020F0302020204030204"/>
                <a:ea typeface="+mj-ea"/>
                <a:cs typeface="+mj-cs"/>
              </a:rPr>
              <a:t>Поступили заявок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Овал 6"/>
          <p:cNvSpPr/>
          <p:nvPr/>
        </p:nvSpPr>
        <p:spPr>
          <a:xfrm>
            <a:off x="610295" y="2492896"/>
            <a:ext cx="3312368" cy="30243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160 </a:t>
            </a:r>
          </a:p>
          <a:p>
            <a:pPr algn="ctr"/>
            <a:r>
              <a:rPr lang="ru-RU" sz="4800" dirty="0" smtClean="0"/>
              <a:t>заявок</a:t>
            </a:r>
            <a:endParaRPr lang="ru-RU" sz="4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27984" y="3186088"/>
            <a:ext cx="4608512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ИЗ</a:t>
            </a:r>
            <a:r>
              <a:rPr kumimoji="0" lang="ru-RU" sz="2000" b="1" i="0" u="none" strike="noStrike" kern="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ru-RU" sz="9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38</a:t>
            </a:r>
            <a:r>
              <a:rPr kumimoji="0" lang="ru-RU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муниципальных образований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3710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ru-RU" sz="29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ЦЕЛЕВОЙ ПРИЕМ ПО ПЕДАГОГИЧЕСКИМ     НАПРАВЛЕНИЯМ В 2016 ГОДУ</a:t>
            </a:r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ru-RU" sz="29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Распределение заявок по ВУЗам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13" y="476672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4"/>
          <p:cNvSpPr txBox="1">
            <a:spLocks/>
          </p:cNvSpPr>
          <p:nvPr/>
        </p:nvSpPr>
        <p:spPr>
          <a:xfrm>
            <a:off x="3081872" y="2276872"/>
            <a:ext cx="5450568" cy="37392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4000" b="1" dirty="0">
              <a:solidFill>
                <a:srgbClr val="0070C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КФУ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НГПУ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Елабужский филиал КФУ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862926" y="2250434"/>
            <a:ext cx="1759003" cy="1296144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117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2" name="Блок-схема: узел 11"/>
          <p:cNvSpPr/>
          <p:nvPr/>
        </p:nvSpPr>
        <p:spPr>
          <a:xfrm>
            <a:off x="884309" y="3586857"/>
            <a:ext cx="1759003" cy="1296144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23</a:t>
            </a:r>
          </a:p>
        </p:txBody>
      </p:sp>
      <p:sp>
        <p:nvSpPr>
          <p:cNvPr id="13" name="Блок-схема: узел 12"/>
          <p:cNvSpPr/>
          <p:nvPr/>
        </p:nvSpPr>
        <p:spPr>
          <a:xfrm>
            <a:off x="884310" y="4909850"/>
            <a:ext cx="1759003" cy="1296144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907205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ru-RU" sz="29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ЦЕЛЕВОЙ ПРИЕМ ПО ПЕДАГОГИЧЕСКИМ     НАПРАВЛЕНИЯМ В 2016 ГОДУ</a:t>
            </a:r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ru-RU" sz="29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Наиболее востребованные профили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13" y="476672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4"/>
          <p:cNvSpPr txBox="1">
            <a:spLocks/>
          </p:cNvSpPr>
          <p:nvPr/>
        </p:nvSpPr>
        <p:spPr>
          <a:xfrm>
            <a:off x="755576" y="2276872"/>
            <a:ext cx="7488832" cy="373922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600" b="1" dirty="0">
              <a:solidFill>
                <a:srgbClr val="0070C0"/>
              </a:solidFill>
              <a:latin typeface="Calibri" panose="020F0502020204030204"/>
            </a:endParaRPr>
          </a:p>
          <a:p>
            <a:pPr marL="1588" indent="441325" algn="just">
              <a:lnSpc>
                <a:spcPct val="120000"/>
              </a:lnSpc>
              <a:buFont typeface="Wingdings" panose="05000000000000000000" pitchFamily="2" charset="2"/>
              <a:buChar char="ü"/>
              <a:defRPr/>
            </a:pPr>
            <a:r>
              <a:rPr lang="ru-RU" sz="7200" b="1" dirty="0">
                <a:solidFill>
                  <a:srgbClr val="002060"/>
                </a:solidFill>
              </a:rPr>
              <a:t>История и обществознание </a:t>
            </a:r>
            <a:r>
              <a:rPr lang="ru-RU" sz="8000" b="1" dirty="0">
                <a:solidFill>
                  <a:srgbClr val="002060"/>
                </a:solidFill>
              </a:rPr>
              <a:t>– </a:t>
            </a:r>
            <a:r>
              <a:rPr lang="ru-RU" sz="8000" b="1" dirty="0">
                <a:solidFill>
                  <a:srgbClr val="FF0000"/>
                </a:solidFill>
              </a:rPr>
              <a:t>16</a:t>
            </a:r>
          </a:p>
          <a:p>
            <a:pPr marL="1588" marR="0" lvl="0" indent="441325" algn="just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7200" b="1" dirty="0" smtClean="0">
                <a:solidFill>
                  <a:srgbClr val="002060"/>
                </a:solidFill>
              </a:rPr>
              <a:t>Русский язык и литература - </a:t>
            </a:r>
            <a:r>
              <a:rPr lang="ru-RU" sz="8000" b="1" dirty="0" smtClean="0">
                <a:solidFill>
                  <a:srgbClr val="FF0000"/>
                </a:solidFill>
              </a:rPr>
              <a:t>15</a:t>
            </a:r>
          </a:p>
          <a:p>
            <a:pPr marL="1588" lvl="0" indent="441325" algn="just">
              <a:lnSpc>
                <a:spcPct val="120000"/>
              </a:lnSpc>
              <a:buFont typeface="Wingdings" panose="05000000000000000000" pitchFamily="2" charset="2"/>
              <a:buChar char="ü"/>
              <a:defRPr/>
            </a:pPr>
            <a:r>
              <a:rPr lang="ru-RU" sz="7200" b="1" dirty="0">
                <a:solidFill>
                  <a:srgbClr val="002060"/>
                </a:solidFill>
              </a:rPr>
              <a:t>Родной (татарский язык) и иностранный язык – </a:t>
            </a:r>
            <a:r>
              <a:rPr lang="ru-RU" sz="8000" b="1" dirty="0">
                <a:solidFill>
                  <a:srgbClr val="FF0000"/>
                </a:solidFill>
              </a:rPr>
              <a:t>15</a:t>
            </a:r>
          </a:p>
          <a:p>
            <a:pPr marL="1588" indent="441325" algn="just">
              <a:lnSpc>
                <a:spcPct val="120000"/>
              </a:lnSpc>
              <a:buFont typeface="Wingdings" panose="05000000000000000000" pitchFamily="2" charset="2"/>
              <a:buChar char="ü"/>
              <a:defRPr/>
            </a:pPr>
            <a:r>
              <a:rPr lang="ru-RU" sz="7200" b="1" dirty="0" smtClean="0">
                <a:solidFill>
                  <a:srgbClr val="002060"/>
                </a:solidFill>
              </a:rPr>
              <a:t>Иностранный </a:t>
            </a:r>
            <a:r>
              <a:rPr lang="ru-RU" sz="7200" b="1" dirty="0">
                <a:solidFill>
                  <a:srgbClr val="002060"/>
                </a:solidFill>
              </a:rPr>
              <a:t>язык (английский) и второй иностранный – </a:t>
            </a:r>
            <a:r>
              <a:rPr lang="ru-RU" sz="8000" b="1" dirty="0">
                <a:solidFill>
                  <a:srgbClr val="FF0000"/>
                </a:solidFill>
              </a:rPr>
              <a:t>13</a:t>
            </a:r>
          </a:p>
          <a:p>
            <a:pPr marL="1588" indent="441325" algn="just">
              <a:lnSpc>
                <a:spcPct val="120000"/>
              </a:lnSpc>
              <a:buFont typeface="Wingdings" panose="05000000000000000000" pitchFamily="2" charset="2"/>
              <a:buChar char="ü"/>
              <a:defRPr/>
            </a:pPr>
            <a:r>
              <a:rPr lang="ru-RU" sz="7200" b="1" dirty="0">
                <a:solidFill>
                  <a:srgbClr val="002060"/>
                </a:solidFill>
              </a:rPr>
              <a:t>Начальное образование и иностранный язык – </a:t>
            </a:r>
            <a:r>
              <a:rPr lang="ru-RU" sz="8000" b="1" dirty="0" smtClean="0">
                <a:solidFill>
                  <a:srgbClr val="FF0000"/>
                </a:solidFill>
              </a:rPr>
              <a:t>11</a:t>
            </a:r>
            <a:endParaRPr lang="ru-RU" sz="7200" b="1" u="sng" dirty="0">
              <a:solidFill>
                <a:srgbClr val="C00000"/>
              </a:solidFill>
            </a:endParaRPr>
          </a:p>
          <a:p>
            <a:pPr marL="1588" indent="441325" algn="just">
              <a:lnSpc>
                <a:spcPct val="120000"/>
              </a:lnSpc>
              <a:buFont typeface="Wingdings" panose="05000000000000000000" pitchFamily="2" charset="2"/>
              <a:buChar char="ü"/>
              <a:defRPr/>
            </a:pPr>
            <a:r>
              <a:rPr lang="ru-RU" sz="7200" b="1" dirty="0">
                <a:solidFill>
                  <a:srgbClr val="002060"/>
                </a:solidFill>
              </a:rPr>
              <a:t>Математика и физика – </a:t>
            </a:r>
            <a:r>
              <a:rPr lang="ru-RU" sz="8000" b="1" dirty="0" smtClean="0">
                <a:solidFill>
                  <a:srgbClr val="FF0000"/>
                </a:solidFill>
              </a:rPr>
              <a:t>10</a:t>
            </a:r>
            <a:endParaRPr lang="ru-RU" sz="7200" b="1" u="sng" dirty="0">
              <a:solidFill>
                <a:srgbClr val="C00000"/>
              </a:solidFill>
            </a:endParaRPr>
          </a:p>
          <a:p>
            <a:pPr marL="1588" marR="0" lvl="0" indent="441325" algn="just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7200" b="1" dirty="0" smtClean="0">
                <a:solidFill>
                  <a:srgbClr val="002060"/>
                </a:solidFill>
              </a:rPr>
              <a:t>Дошкольное образование - </a:t>
            </a:r>
            <a:r>
              <a:rPr lang="ru-RU" sz="8000" b="1" dirty="0" smtClean="0">
                <a:solidFill>
                  <a:srgbClr val="FF0000"/>
                </a:solidFill>
              </a:rPr>
              <a:t>8</a:t>
            </a:r>
          </a:p>
          <a:p>
            <a:pPr marL="1588" lvl="0" indent="441325" algn="just">
              <a:lnSpc>
                <a:spcPct val="120000"/>
              </a:lnSpc>
              <a:buFont typeface="Wingdings" panose="05000000000000000000" pitchFamily="2" charset="2"/>
              <a:buChar char="ü"/>
              <a:defRPr/>
            </a:pPr>
            <a:r>
              <a:rPr lang="ru-RU" sz="7200" b="1" dirty="0" smtClean="0">
                <a:solidFill>
                  <a:srgbClr val="002060"/>
                </a:solidFill>
              </a:rPr>
              <a:t>Психолого-педагогическое образование - </a:t>
            </a:r>
            <a:r>
              <a:rPr lang="ru-RU" sz="8000" b="1" dirty="0" smtClean="0">
                <a:solidFill>
                  <a:srgbClr val="FF0000"/>
                </a:solidFill>
              </a:rPr>
              <a:t>7</a:t>
            </a:r>
            <a:endParaRPr lang="ru-RU" sz="8000" b="1" dirty="0">
              <a:solidFill>
                <a:srgbClr val="FF0000"/>
              </a:solidFill>
            </a:endParaRPr>
          </a:p>
          <a:p>
            <a:pPr marL="0" lvl="0" indent="0">
              <a:buNone/>
              <a:defRPr/>
            </a:pPr>
            <a:endParaRPr lang="ru-RU" sz="1600" b="1" dirty="0">
              <a:solidFill>
                <a:srgbClr val="0070C0"/>
              </a:solidFill>
            </a:endParaRPr>
          </a:p>
          <a:p>
            <a:pPr marL="0" lvl="0" indent="0">
              <a:buNone/>
              <a:defRPr/>
            </a:pPr>
            <a:endParaRPr lang="ru-RU" sz="1600" b="1" dirty="0">
              <a:solidFill>
                <a:srgbClr val="0070C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600" b="1" dirty="0">
              <a:solidFill>
                <a:srgbClr val="0070C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815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ru-RU" sz="29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ЦЕЛЕВОЙ ПРИЕМ ПО ПЕДАГОГИЧЕСКИМ     НАПРАВЛЕНИЯМ В 2016 ГОДУ</a:t>
            </a:r>
            <a: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9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ru-RU" sz="29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90071"/>
              </p:ext>
            </p:extLst>
          </p:nvPr>
        </p:nvGraphicFramePr>
        <p:xfrm>
          <a:off x="1043609" y="2348880"/>
          <a:ext cx="7056783" cy="314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19"/>
                <a:gridCol w="3960440"/>
                <a:gridCol w="20162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№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Район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Потребность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Спасский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</a:t>
                      </a:r>
                      <a:endParaRPr lang="ru-RU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Верхнеуслонский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</a:t>
                      </a:r>
                      <a:endParaRPr lang="ru-RU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Рыбно-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</a:rPr>
                        <a:t>Слободский</a:t>
                      </a:r>
                      <a:endParaRPr lang="ru-RU" sz="20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</a:t>
                      </a:r>
                      <a:endParaRPr lang="ru-RU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Ютазинский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</a:t>
                      </a:r>
                      <a:endParaRPr lang="ru-RU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Атнинский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  <a:endParaRPr lang="ru-RU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Сармановский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Балтасинский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13" y="476672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44214" y="1628800"/>
            <a:ext cx="74442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Не подали </a:t>
            </a:r>
            <a:r>
              <a:rPr lang="ru-RU" sz="2400" b="1" dirty="0" smtClean="0">
                <a:solidFill>
                  <a:srgbClr val="002060"/>
                </a:solidFill>
              </a:rPr>
              <a:t>заявки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865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9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9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</a:br>
            <a:r>
              <a:rPr lang="ru-RU" sz="29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ЦЕЛЕВОЙ </a:t>
            </a:r>
            <a:r>
              <a:rPr lang="ru-RU" sz="2900" b="1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ПРИЕМ ПО ПЕДАГОГИЧЕСКИМ     НАПРАВЛЕНИЯМ В 2016 ГОДУ</a:t>
            </a:r>
            <a:br>
              <a:rPr lang="ru-RU" sz="2900" b="1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</a:br>
            <a:endParaRPr lang="ru-RU" sz="2900" b="1" dirty="0">
              <a:solidFill>
                <a:srgbClr val="7030A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</a:rPr>
              <a:t>Соответствие </a:t>
            </a:r>
            <a:r>
              <a:rPr lang="ru-RU" sz="2800" b="1" dirty="0" smtClean="0">
                <a:solidFill>
                  <a:srgbClr val="C00000"/>
                </a:solidFill>
              </a:rPr>
              <a:t>ранее представленной потребности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C:\Users\Afanaseva\Desktop\са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13" y="476672"/>
            <a:ext cx="658802" cy="6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/>
          <p:cNvSpPr/>
          <p:nvPr/>
        </p:nvSpPr>
        <p:spPr>
          <a:xfrm>
            <a:off x="827584" y="2780928"/>
            <a:ext cx="2592288" cy="237626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160 заявок</a:t>
            </a:r>
            <a:endParaRPr lang="ru-RU" sz="2400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995936" y="2133600"/>
            <a:ext cx="4896544" cy="4103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sz="3600" b="1" dirty="0" smtClean="0">
              <a:solidFill>
                <a:schemeClr val="accent6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b="1" dirty="0" smtClean="0">
              <a:solidFill>
                <a:srgbClr val="00B05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solidFill>
                  <a:srgbClr val="00B050"/>
                </a:solidFill>
              </a:rPr>
              <a:t>112 заявок соответствуют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3600" b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44 заявки не соответствует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011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Несоответствие подданных заявок представленным ранее потребностям</a:t>
            </a:r>
            <a:endParaRPr lang="ru-RU" sz="2800" u="sng" dirty="0">
              <a:solidFill>
                <a:srgbClr val="0070C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3408469"/>
              </p:ext>
            </p:extLst>
          </p:nvPr>
        </p:nvGraphicFramePr>
        <p:xfrm>
          <a:off x="467544" y="1628800"/>
          <a:ext cx="8229600" cy="3744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2304256"/>
                <a:gridCol w="1728192"/>
                <a:gridCol w="1450504"/>
                <a:gridCol w="2026568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№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Район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Потребность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Подано 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6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соответствует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72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Агрызский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Азнакаево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Алексеевский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Апастовский</a:t>
                      </a:r>
                      <a:endParaRPr lang="ru-RU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Бугульминский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33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Буинский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Высокогорский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Дрожжановский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42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Зеленодольский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04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Кайбицкий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66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11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Камско-Устьинский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66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12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Кукморский</a:t>
                      </a:r>
                      <a:endParaRPr lang="ru-RU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6458" marR="6458" marT="64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301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</TotalTime>
  <Words>611</Words>
  <Application>Microsoft Office PowerPoint</Application>
  <PresentationFormat>Экран (4:3)</PresentationFormat>
  <Paragraphs>374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 ЦЕЛЕВОЙ ПРИЕМ ПО ПЕДАГОГИЧЕСКИМ НАПРАВЛЕНИЯМ В 2016 ГОДУ </vt:lpstr>
      <vt:lpstr> ЦЕЛЕВОЙ ПРИЕМ ПО ПЕДАГОГИЧЕСКИМ НАПРАВЛЕНИЯМ В 2016 ГОДУ </vt:lpstr>
      <vt:lpstr>    ЦЕЛЕВОЙ ПРИЕМ ПО ПЕДАГОГИЧЕСКИМ     НАПРАВЛЕНИЯМ В 2016 ГОДУ </vt:lpstr>
      <vt:lpstr>    ЦЕЛЕВОЙ ПРИЕМ ПО ПЕДАГОГИЧЕСКИМ     НАПРАВЛЕНИЯМ В 2016 ГОДУ </vt:lpstr>
      <vt:lpstr>    ЦЕЛЕВОЙ ПРИЕМ ПО ПЕДАГОГИЧЕСКИМ     НАПРАВЛЕНИЯМ В 2016 ГОДУ </vt:lpstr>
      <vt:lpstr> ЦЕЛЕВОЙ ПРИЕМ ПО ПЕДАГОГИЧЕСКИМ     НАПРАВЛЕНИЯМ В 2016 ГОДУ </vt:lpstr>
      <vt:lpstr>Несоответствие подданных заявок представленным ранее потребностям</vt:lpstr>
      <vt:lpstr>Несоответствие подданных заявок представленным ранее потребностям</vt:lpstr>
      <vt:lpstr>Этапы дальнейшей работы</vt:lpstr>
      <vt:lpstr>ЦЕЛЕВОЙ ПРИЕМ В РАМКАХ СТИПЕНДИАЛЬНОЙ ПРОГРАММЫ</vt:lpstr>
      <vt:lpstr> Программа стипендиальной                   поддержки целевиков</vt:lpstr>
      <vt:lpstr> Программа стипендиальной                   поддержки целевиков</vt:lpstr>
      <vt:lpstr> Программа стипендиальной                   поддержки целевиков</vt:lpstr>
      <vt:lpstr> Программа стипендиальной                   поддержки целевиков</vt:lpstr>
      <vt:lpstr>  Программа стипендиальной                   поддержки целевиков </vt:lpstr>
      <vt:lpstr> Программа стипендиальной                   поддержки целевиков</vt:lpstr>
      <vt:lpstr> Программа стипендиальной                   поддержки целевиков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ЦЕЛЕВОЙ ПРИЕМ В 2014 ГОДУ: ПЕДАГОГИКА И МЕДИЦИНА</dc:title>
  <dc:creator>Sirazeev</dc:creator>
  <cp:lastModifiedBy>Мингалеева</cp:lastModifiedBy>
  <cp:revision>364</cp:revision>
  <cp:lastPrinted>2016-05-13T06:33:54Z</cp:lastPrinted>
  <dcterms:created xsi:type="dcterms:W3CDTF">2015-03-31T09:01:48Z</dcterms:created>
  <dcterms:modified xsi:type="dcterms:W3CDTF">2016-05-13T07:10:06Z</dcterms:modified>
</cp:coreProperties>
</file>