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6" r:id="rId3"/>
    <p:sldId id="307" r:id="rId4"/>
    <p:sldId id="308" r:id="rId5"/>
    <p:sldId id="309" r:id="rId6"/>
    <p:sldId id="310" r:id="rId7"/>
    <p:sldId id="265" r:id="rId8"/>
    <p:sldId id="257" r:id="rId9"/>
    <p:sldId id="289" r:id="rId10"/>
    <p:sldId id="267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00396-6A74-46B1-A172-40737D59DE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AD431B-98F1-4CD8-9C07-16A9DEBBAC9A}">
      <dgm:prSet phldrT="[Текст]"/>
      <dgm:spPr/>
      <dgm:t>
        <a:bodyPr/>
        <a:lstStyle/>
        <a:p>
          <a:r>
            <a:rPr lang="ru-RU" dirty="0" smtClean="0"/>
            <a:t>Тест</a:t>
          </a:r>
        </a:p>
        <a:p>
          <a:r>
            <a:rPr lang="ru-RU" dirty="0" smtClean="0"/>
            <a:t>(их 2 частей)</a:t>
          </a:r>
          <a:endParaRPr lang="ru-RU" dirty="0"/>
        </a:p>
      </dgm:t>
    </dgm:pt>
    <dgm:pt modelId="{4A50C368-ADC5-49E0-8109-E24CA65D56AD}" type="parTrans" cxnId="{2EFD5124-4CA0-4A59-918E-75E787C37B0D}">
      <dgm:prSet/>
      <dgm:spPr/>
      <dgm:t>
        <a:bodyPr/>
        <a:lstStyle/>
        <a:p>
          <a:endParaRPr lang="ru-RU"/>
        </a:p>
      </dgm:t>
    </dgm:pt>
    <dgm:pt modelId="{7E96DC24-1F60-4657-8834-1C1CBE7FF6E9}" type="sibTrans" cxnId="{2EFD5124-4CA0-4A59-918E-75E787C37B0D}">
      <dgm:prSet/>
      <dgm:spPr/>
      <dgm:t>
        <a:bodyPr/>
        <a:lstStyle/>
        <a:p>
          <a:endParaRPr lang="ru-RU"/>
        </a:p>
      </dgm:t>
    </dgm:pt>
    <dgm:pt modelId="{9E974FC6-672F-47AF-BA12-366A3EFD6AAD}">
      <dgm:prSet phldrT="[Текст]"/>
      <dgm:spPr/>
      <dgm:t>
        <a:bodyPr/>
        <a:lstStyle/>
        <a:p>
          <a:r>
            <a:rPr lang="ru-RU" dirty="0" smtClean="0"/>
            <a:t>для учащихся 10-12 лет (ориентировочно 5,6,7 классы) </a:t>
          </a:r>
          <a:endParaRPr lang="ru-RU" dirty="0"/>
        </a:p>
      </dgm:t>
    </dgm:pt>
    <dgm:pt modelId="{B568235E-302D-49B8-8F2C-12121A4569D9}" type="parTrans" cxnId="{1C9530B5-2E42-46A8-B3D3-98C31350D0B8}">
      <dgm:prSet/>
      <dgm:spPr/>
      <dgm:t>
        <a:bodyPr/>
        <a:lstStyle/>
        <a:p>
          <a:endParaRPr lang="ru-RU"/>
        </a:p>
      </dgm:t>
    </dgm:pt>
    <dgm:pt modelId="{9DF3EA1B-FFDF-4F74-9DEA-772A52A70602}" type="sibTrans" cxnId="{1C9530B5-2E42-46A8-B3D3-98C31350D0B8}">
      <dgm:prSet/>
      <dgm:spPr/>
      <dgm:t>
        <a:bodyPr/>
        <a:lstStyle/>
        <a:p>
          <a:endParaRPr lang="ru-RU"/>
        </a:p>
      </dgm:t>
    </dgm:pt>
    <dgm:pt modelId="{3733874B-67C7-41DA-867B-E8E14C9CC9F4}">
      <dgm:prSet phldrT="[Текст]"/>
      <dgm:spPr/>
      <dgm:t>
        <a:bodyPr/>
        <a:lstStyle/>
        <a:p>
          <a:r>
            <a:rPr lang="ru-RU" dirty="0" smtClean="0"/>
            <a:t>для учащихся с 13 лет (ориентировочно 8,9,10,11 классы)</a:t>
          </a:r>
          <a:endParaRPr lang="ru-RU" dirty="0"/>
        </a:p>
      </dgm:t>
    </dgm:pt>
    <dgm:pt modelId="{B6432F14-D250-46EB-9C8F-62407BDA77AD}" type="parTrans" cxnId="{67D3EB36-73D3-40BE-8578-96DFB52DA6C5}">
      <dgm:prSet/>
      <dgm:spPr/>
      <dgm:t>
        <a:bodyPr/>
        <a:lstStyle/>
        <a:p>
          <a:endParaRPr lang="ru-RU"/>
        </a:p>
      </dgm:t>
    </dgm:pt>
    <dgm:pt modelId="{8CE0C178-87E4-470F-9167-4D070C465548}" type="sibTrans" cxnId="{67D3EB36-73D3-40BE-8578-96DFB52DA6C5}">
      <dgm:prSet/>
      <dgm:spPr/>
      <dgm:t>
        <a:bodyPr/>
        <a:lstStyle/>
        <a:p>
          <a:endParaRPr lang="ru-RU"/>
        </a:p>
      </dgm:t>
    </dgm:pt>
    <dgm:pt modelId="{528F910F-E63F-42AC-9EB4-4BEEA7F16239}" type="pres">
      <dgm:prSet presAssocID="{E2400396-6A74-46B1-A172-40737D59D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E7F7B6-7C44-465F-BFCD-84E753C3F6FC}" type="pres">
      <dgm:prSet presAssocID="{4EAD431B-98F1-4CD8-9C07-16A9DEBBAC9A}" presName="hierRoot1" presStyleCnt="0">
        <dgm:presLayoutVars>
          <dgm:hierBranch val="init"/>
        </dgm:presLayoutVars>
      </dgm:prSet>
      <dgm:spPr/>
    </dgm:pt>
    <dgm:pt modelId="{DBF667CB-616F-4623-A79E-CA39846A8255}" type="pres">
      <dgm:prSet presAssocID="{4EAD431B-98F1-4CD8-9C07-16A9DEBBAC9A}" presName="rootComposite1" presStyleCnt="0"/>
      <dgm:spPr/>
    </dgm:pt>
    <dgm:pt modelId="{9FA08C22-CB8A-4AB7-B270-707470BB049A}" type="pres">
      <dgm:prSet presAssocID="{4EAD431B-98F1-4CD8-9C07-16A9DEBBAC9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F69C8-3A65-4E08-994B-DA259841FC16}" type="pres">
      <dgm:prSet presAssocID="{4EAD431B-98F1-4CD8-9C07-16A9DEBBAC9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8F9D5E-84A0-4400-A927-86C9ECE4AE56}" type="pres">
      <dgm:prSet presAssocID="{4EAD431B-98F1-4CD8-9C07-16A9DEBBAC9A}" presName="hierChild2" presStyleCnt="0"/>
      <dgm:spPr/>
    </dgm:pt>
    <dgm:pt modelId="{6314B204-275E-4A82-977C-0B97F8A30FAE}" type="pres">
      <dgm:prSet presAssocID="{B568235E-302D-49B8-8F2C-12121A4569D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327EE9F-5DD9-48BC-8864-1991F95F778D}" type="pres">
      <dgm:prSet presAssocID="{9E974FC6-672F-47AF-BA12-366A3EFD6AAD}" presName="hierRoot2" presStyleCnt="0">
        <dgm:presLayoutVars>
          <dgm:hierBranch val="init"/>
        </dgm:presLayoutVars>
      </dgm:prSet>
      <dgm:spPr/>
    </dgm:pt>
    <dgm:pt modelId="{6431B6E7-F720-4152-9F38-40402828D505}" type="pres">
      <dgm:prSet presAssocID="{9E974FC6-672F-47AF-BA12-366A3EFD6AAD}" presName="rootComposite" presStyleCnt="0"/>
      <dgm:spPr/>
    </dgm:pt>
    <dgm:pt modelId="{FE9E4751-EC3A-4F2E-A42E-DCD26FCFB9E8}" type="pres">
      <dgm:prSet presAssocID="{9E974FC6-672F-47AF-BA12-366A3EFD6AA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782D49-4EA4-45A2-8918-2591C534CC5C}" type="pres">
      <dgm:prSet presAssocID="{9E974FC6-672F-47AF-BA12-366A3EFD6AAD}" presName="rootConnector" presStyleLbl="node2" presStyleIdx="0" presStyleCnt="2"/>
      <dgm:spPr/>
      <dgm:t>
        <a:bodyPr/>
        <a:lstStyle/>
        <a:p>
          <a:endParaRPr lang="ru-RU"/>
        </a:p>
      </dgm:t>
    </dgm:pt>
    <dgm:pt modelId="{1753FF55-9310-447A-8DB4-684731F784D2}" type="pres">
      <dgm:prSet presAssocID="{9E974FC6-672F-47AF-BA12-366A3EFD6AAD}" presName="hierChild4" presStyleCnt="0"/>
      <dgm:spPr/>
    </dgm:pt>
    <dgm:pt modelId="{0C3B6933-F728-4604-89EE-52E3524465F4}" type="pres">
      <dgm:prSet presAssocID="{9E974FC6-672F-47AF-BA12-366A3EFD6AAD}" presName="hierChild5" presStyleCnt="0"/>
      <dgm:spPr/>
    </dgm:pt>
    <dgm:pt modelId="{EDBB653F-2D45-41BE-9BA9-3B1F2BA64CF6}" type="pres">
      <dgm:prSet presAssocID="{B6432F14-D250-46EB-9C8F-62407BDA77A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31606F1-E577-4993-933A-A8963A4B074A}" type="pres">
      <dgm:prSet presAssocID="{3733874B-67C7-41DA-867B-E8E14C9CC9F4}" presName="hierRoot2" presStyleCnt="0">
        <dgm:presLayoutVars>
          <dgm:hierBranch val="init"/>
        </dgm:presLayoutVars>
      </dgm:prSet>
      <dgm:spPr/>
    </dgm:pt>
    <dgm:pt modelId="{A5824C3D-C16B-4AB5-9364-6169570BFBB2}" type="pres">
      <dgm:prSet presAssocID="{3733874B-67C7-41DA-867B-E8E14C9CC9F4}" presName="rootComposite" presStyleCnt="0"/>
      <dgm:spPr/>
    </dgm:pt>
    <dgm:pt modelId="{B36F7705-03BE-4019-A955-979E624A3178}" type="pres">
      <dgm:prSet presAssocID="{3733874B-67C7-41DA-867B-E8E14C9CC9F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E6CAD-792A-4A3B-BD7B-B25B6371778D}" type="pres">
      <dgm:prSet presAssocID="{3733874B-67C7-41DA-867B-E8E14C9CC9F4}" presName="rootConnector" presStyleLbl="node2" presStyleIdx="1" presStyleCnt="2"/>
      <dgm:spPr/>
      <dgm:t>
        <a:bodyPr/>
        <a:lstStyle/>
        <a:p>
          <a:endParaRPr lang="ru-RU"/>
        </a:p>
      </dgm:t>
    </dgm:pt>
    <dgm:pt modelId="{A69B881E-42AC-470D-9EA4-51CA51AF7008}" type="pres">
      <dgm:prSet presAssocID="{3733874B-67C7-41DA-867B-E8E14C9CC9F4}" presName="hierChild4" presStyleCnt="0"/>
      <dgm:spPr/>
    </dgm:pt>
    <dgm:pt modelId="{20CD9266-B8F9-4AF7-9BFA-C7E354A60411}" type="pres">
      <dgm:prSet presAssocID="{3733874B-67C7-41DA-867B-E8E14C9CC9F4}" presName="hierChild5" presStyleCnt="0"/>
      <dgm:spPr/>
    </dgm:pt>
    <dgm:pt modelId="{5C799815-F5A2-4849-804A-B2AEA6FBA60D}" type="pres">
      <dgm:prSet presAssocID="{4EAD431B-98F1-4CD8-9C07-16A9DEBBAC9A}" presName="hierChild3" presStyleCnt="0"/>
      <dgm:spPr/>
    </dgm:pt>
  </dgm:ptLst>
  <dgm:cxnLst>
    <dgm:cxn modelId="{AEE73C90-852D-4DCA-AAE9-8BA35962C5DF}" type="presOf" srcId="{4EAD431B-98F1-4CD8-9C07-16A9DEBBAC9A}" destId="{9FA08C22-CB8A-4AB7-B270-707470BB049A}" srcOrd="0" destOrd="0" presId="urn:microsoft.com/office/officeart/2005/8/layout/orgChart1"/>
    <dgm:cxn modelId="{85912D59-1C5D-44C8-8904-7E63274ADB60}" type="presOf" srcId="{E2400396-6A74-46B1-A172-40737D59DEF6}" destId="{528F910F-E63F-42AC-9EB4-4BEEA7F16239}" srcOrd="0" destOrd="0" presId="urn:microsoft.com/office/officeart/2005/8/layout/orgChart1"/>
    <dgm:cxn modelId="{51978A3B-FEE7-4CEA-8897-E4084080D107}" type="presOf" srcId="{B6432F14-D250-46EB-9C8F-62407BDA77AD}" destId="{EDBB653F-2D45-41BE-9BA9-3B1F2BA64CF6}" srcOrd="0" destOrd="0" presId="urn:microsoft.com/office/officeart/2005/8/layout/orgChart1"/>
    <dgm:cxn modelId="{F6FA250C-D9FC-4FF9-BD27-12A13445BC61}" type="presOf" srcId="{4EAD431B-98F1-4CD8-9C07-16A9DEBBAC9A}" destId="{471F69C8-3A65-4E08-994B-DA259841FC16}" srcOrd="1" destOrd="0" presId="urn:microsoft.com/office/officeart/2005/8/layout/orgChart1"/>
    <dgm:cxn modelId="{7EEA7EEC-19E1-44AD-8BB8-58571DAB81E5}" type="presOf" srcId="{3733874B-67C7-41DA-867B-E8E14C9CC9F4}" destId="{0BCE6CAD-792A-4A3B-BD7B-B25B6371778D}" srcOrd="1" destOrd="0" presId="urn:microsoft.com/office/officeart/2005/8/layout/orgChart1"/>
    <dgm:cxn modelId="{01BC6D52-63C7-4FC6-BA1F-BB0F9DB2F0F4}" type="presOf" srcId="{9E974FC6-672F-47AF-BA12-366A3EFD6AAD}" destId="{FE9E4751-EC3A-4F2E-A42E-DCD26FCFB9E8}" srcOrd="0" destOrd="0" presId="urn:microsoft.com/office/officeart/2005/8/layout/orgChart1"/>
    <dgm:cxn modelId="{B793F240-A8C3-49BD-B152-833427FB37D3}" type="presOf" srcId="{3733874B-67C7-41DA-867B-E8E14C9CC9F4}" destId="{B36F7705-03BE-4019-A955-979E624A3178}" srcOrd="0" destOrd="0" presId="urn:microsoft.com/office/officeart/2005/8/layout/orgChart1"/>
    <dgm:cxn modelId="{67D3EB36-73D3-40BE-8578-96DFB52DA6C5}" srcId="{4EAD431B-98F1-4CD8-9C07-16A9DEBBAC9A}" destId="{3733874B-67C7-41DA-867B-E8E14C9CC9F4}" srcOrd="1" destOrd="0" parTransId="{B6432F14-D250-46EB-9C8F-62407BDA77AD}" sibTransId="{8CE0C178-87E4-470F-9167-4D070C465548}"/>
    <dgm:cxn modelId="{1C9530B5-2E42-46A8-B3D3-98C31350D0B8}" srcId="{4EAD431B-98F1-4CD8-9C07-16A9DEBBAC9A}" destId="{9E974FC6-672F-47AF-BA12-366A3EFD6AAD}" srcOrd="0" destOrd="0" parTransId="{B568235E-302D-49B8-8F2C-12121A4569D9}" sibTransId="{9DF3EA1B-FFDF-4F74-9DEA-772A52A70602}"/>
    <dgm:cxn modelId="{7D8F35C2-CF85-4F2D-98FE-3E4AB1288D3B}" type="presOf" srcId="{9E974FC6-672F-47AF-BA12-366A3EFD6AAD}" destId="{4B782D49-4EA4-45A2-8918-2591C534CC5C}" srcOrd="1" destOrd="0" presId="urn:microsoft.com/office/officeart/2005/8/layout/orgChart1"/>
    <dgm:cxn modelId="{2EFD5124-4CA0-4A59-918E-75E787C37B0D}" srcId="{E2400396-6A74-46B1-A172-40737D59DEF6}" destId="{4EAD431B-98F1-4CD8-9C07-16A9DEBBAC9A}" srcOrd="0" destOrd="0" parTransId="{4A50C368-ADC5-49E0-8109-E24CA65D56AD}" sibTransId="{7E96DC24-1F60-4657-8834-1C1CBE7FF6E9}"/>
    <dgm:cxn modelId="{665D32AB-CCAC-4DAB-96AC-35D580ED1AAA}" type="presOf" srcId="{B568235E-302D-49B8-8F2C-12121A4569D9}" destId="{6314B204-275E-4A82-977C-0B97F8A30FAE}" srcOrd="0" destOrd="0" presId="urn:microsoft.com/office/officeart/2005/8/layout/orgChart1"/>
    <dgm:cxn modelId="{4E5A8A03-6EA4-4377-A7D7-B665D713491D}" type="presParOf" srcId="{528F910F-E63F-42AC-9EB4-4BEEA7F16239}" destId="{88E7F7B6-7C44-465F-BFCD-84E753C3F6FC}" srcOrd="0" destOrd="0" presId="urn:microsoft.com/office/officeart/2005/8/layout/orgChart1"/>
    <dgm:cxn modelId="{145BBF1A-C12A-40D6-8193-006BE6B0F1B6}" type="presParOf" srcId="{88E7F7B6-7C44-465F-BFCD-84E753C3F6FC}" destId="{DBF667CB-616F-4623-A79E-CA39846A8255}" srcOrd="0" destOrd="0" presId="urn:microsoft.com/office/officeart/2005/8/layout/orgChart1"/>
    <dgm:cxn modelId="{2E7F0F5A-8C92-480B-9AE6-4755E66E5AE9}" type="presParOf" srcId="{DBF667CB-616F-4623-A79E-CA39846A8255}" destId="{9FA08C22-CB8A-4AB7-B270-707470BB049A}" srcOrd="0" destOrd="0" presId="urn:microsoft.com/office/officeart/2005/8/layout/orgChart1"/>
    <dgm:cxn modelId="{6654D69F-413E-449B-89A4-391906EC76D8}" type="presParOf" srcId="{DBF667CB-616F-4623-A79E-CA39846A8255}" destId="{471F69C8-3A65-4E08-994B-DA259841FC16}" srcOrd="1" destOrd="0" presId="urn:microsoft.com/office/officeart/2005/8/layout/orgChart1"/>
    <dgm:cxn modelId="{C7E448C9-7B9C-4005-9262-44FD567A660C}" type="presParOf" srcId="{88E7F7B6-7C44-465F-BFCD-84E753C3F6FC}" destId="{8C8F9D5E-84A0-4400-A927-86C9ECE4AE56}" srcOrd="1" destOrd="0" presId="urn:microsoft.com/office/officeart/2005/8/layout/orgChart1"/>
    <dgm:cxn modelId="{D274C13B-6060-403B-939E-852698555352}" type="presParOf" srcId="{8C8F9D5E-84A0-4400-A927-86C9ECE4AE56}" destId="{6314B204-275E-4A82-977C-0B97F8A30FAE}" srcOrd="0" destOrd="0" presId="urn:microsoft.com/office/officeart/2005/8/layout/orgChart1"/>
    <dgm:cxn modelId="{736A1382-CFBC-4286-967A-B54E9186AE4B}" type="presParOf" srcId="{8C8F9D5E-84A0-4400-A927-86C9ECE4AE56}" destId="{A327EE9F-5DD9-48BC-8864-1991F95F778D}" srcOrd="1" destOrd="0" presId="urn:microsoft.com/office/officeart/2005/8/layout/orgChart1"/>
    <dgm:cxn modelId="{686F380D-05CF-4A2C-8085-2F2BE13F04A8}" type="presParOf" srcId="{A327EE9F-5DD9-48BC-8864-1991F95F778D}" destId="{6431B6E7-F720-4152-9F38-40402828D505}" srcOrd="0" destOrd="0" presId="urn:microsoft.com/office/officeart/2005/8/layout/orgChart1"/>
    <dgm:cxn modelId="{DAE553F7-E5CC-431D-997D-0AC1F4DA3109}" type="presParOf" srcId="{6431B6E7-F720-4152-9F38-40402828D505}" destId="{FE9E4751-EC3A-4F2E-A42E-DCD26FCFB9E8}" srcOrd="0" destOrd="0" presId="urn:microsoft.com/office/officeart/2005/8/layout/orgChart1"/>
    <dgm:cxn modelId="{975E0E7C-3CDB-4198-8742-4CDA9E7B95B1}" type="presParOf" srcId="{6431B6E7-F720-4152-9F38-40402828D505}" destId="{4B782D49-4EA4-45A2-8918-2591C534CC5C}" srcOrd="1" destOrd="0" presId="urn:microsoft.com/office/officeart/2005/8/layout/orgChart1"/>
    <dgm:cxn modelId="{EEADC393-AD22-47AB-8591-9E13960988DB}" type="presParOf" srcId="{A327EE9F-5DD9-48BC-8864-1991F95F778D}" destId="{1753FF55-9310-447A-8DB4-684731F784D2}" srcOrd="1" destOrd="0" presId="urn:microsoft.com/office/officeart/2005/8/layout/orgChart1"/>
    <dgm:cxn modelId="{A5471554-75C5-4FBD-A4A7-E3E9E590AD4F}" type="presParOf" srcId="{A327EE9F-5DD9-48BC-8864-1991F95F778D}" destId="{0C3B6933-F728-4604-89EE-52E3524465F4}" srcOrd="2" destOrd="0" presId="urn:microsoft.com/office/officeart/2005/8/layout/orgChart1"/>
    <dgm:cxn modelId="{679BD6F3-338E-4D9C-9744-5C0B840CE0A4}" type="presParOf" srcId="{8C8F9D5E-84A0-4400-A927-86C9ECE4AE56}" destId="{EDBB653F-2D45-41BE-9BA9-3B1F2BA64CF6}" srcOrd="2" destOrd="0" presId="urn:microsoft.com/office/officeart/2005/8/layout/orgChart1"/>
    <dgm:cxn modelId="{B7164FB5-410B-4AB8-B3AA-8CA3096A21FC}" type="presParOf" srcId="{8C8F9D5E-84A0-4400-A927-86C9ECE4AE56}" destId="{831606F1-E577-4993-933A-A8963A4B074A}" srcOrd="3" destOrd="0" presId="urn:microsoft.com/office/officeart/2005/8/layout/orgChart1"/>
    <dgm:cxn modelId="{426873C9-0151-4F2B-981C-253DB0E3350C}" type="presParOf" srcId="{831606F1-E577-4993-933A-A8963A4B074A}" destId="{A5824C3D-C16B-4AB5-9364-6169570BFBB2}" srcOrd="0" destOrd="0" presId="urn:microsoft.com/office/officeart/2005/8/layout/orgChart1"/>
    <dgm:cxn modelId="{6583EE81-B25F-4229-89D2-EAF98548A20E}" type="presParOf" srcId="{A5824C3D-C16B-4AB5-9364-6169570BFBB2}" destId="{B36F7705-03BE-4019-A955-979E624A3178}" srcOrd="0" destOrd="0" presId="urn:microsoft.com/office/officeart/2005/8/layout/orgChart1"/>
    <dgm:cxn modelId="{B15829A9-4ACC-4B41-8318-54DB9CDA9FA5}" type="presParOf" srcId="{A5824C3D-C16B-4AB5-9364-6169570BFBB2}" destId="{0BCE6CAD-792A-4A3B-BD7B-B25B6371778D}" srcOrd="1" destOrd="0" presId="urn:microsoft.com/office/officeart/2005/8/layout/orgChart1"/>
    <dgm:cxn modelId="{983D22BC-F751-4F1B-8B53-0A2F2482B95C}" type="presParOf" srcId="{831606F1-E577-4993-933A-A8963A4B074A}" destId="{A69B881E-42AC-470D-9EA4-51CA51AF7008}" srcOrd="1" destOrd="0" presId="urn:microsoft.com/office/officeart/2005/8/layout/orgChart1"/>
    <dgm:cxn modelId="{2F18A2B5-C66C-4BC2-BA69-5DB9693BE254}" type="presParOf" srcId="{831606F1-E577-4993-933A-A8963A4B074A}" destId="{20CD9266-B8F9-4AF7-9BFA-C7E354A60411}" srcOrd="2" destOrd="0" presId="urn:microsoft.com/office/officeart/2005/8/layout/orgChart1"/>
    <dgm:cxn modelId="{10E0354B-76F0-4743-BAB2-6DE79D8CA19C}" type="presParOf" srcId="{88E7F7B6-7C44-465F-BFCD-84E753C3F6FC}" destId="{5C799815-F5A2-4849-804A-B2AEA6FBA6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50084-2128-43E6-9735-1F701E583DA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D3A2A-4E8D-41C7-80C1-E54736818A51}">
      <dgm:prSet phldrT="[Текст]"/>
      <dgm:spPr/>
      <dgm:t>
        <a:bodyPr/>
        <a:lstStyle/>
        <a:p>
          <a:r>
            <a:rPr lang="ru-RU" dirty="0" smtClean="0"/>
            <a:t>5А</a:t>
          </a:r>
          <a:endParaRPr lang="ru-RU" dirty="0"/>
        </a:p>
      </dgm:t>
    </dgm:pt>
    <dgm:pt modelId="{6B82FA45-C7AB-4485-AC46-C9ADA51F0641}" type="parTrans" cxnId="{3F4CF14C-D1C9-4C02-8046-06C9BC77C448}">
      <dgm:prSet/>
      <dgm:spPr/>
      <dgm:t>
        <a:bodyPr/>
        <a:lstStyle/>
        <a:p>
          <a:endParaRPr lang="ru-RU"/>
        </a:p>
      </dgm:t>
    </dgm:pt>
    <dgm:pt modelId="{A33A6A20-678F-4107-9805-8B5A0B7889F9}" type="sibTrans" cxnId="{3F4CF14C-D1C9-4C02-8046-06C9BC77C448}">
      <dgm:prSet/>
      <dgm:spPr/>
      <dgm:t>
        <a:bodyPr/>
        <a:lstStyle/>
        <a:p>
          <a:endParaRPr lang="ru-RU"/>
        </a:p>
      </dgm:t>
    </dgm:pt>
    <dgm:pt modelId="{F457C4DD-49B7-49AA-A095-EF7042DA183A}">
      <dgm:prSet phldrT="[Текст]"/>
      <dgm:spPr/>
      <dgm:t>
        <a:bodyPr/>
        <a:lstStyle/>
        <a:p>
          <a:r>
            <a:rPr lang="ru-RU" dirty="0" smtClean="0"/>
            <a:t>6Б</a:t>
          </a:r>
          <a:endParaRPr lang="ru-RU" dirty="0"/>
        </a:p>
      </dgm:t>
    </dgm:pt>
    <dgm:pt modelId="{01CB453E-D8CC-4CA6-8448-64BACAB62138}" type="parTrans" cxnId="{B24F4E0F-AA51-4A78-A820-B554438C95CC}">
      <dgm:prSet/>
      <dgm:spPr/>
      <dgm:t>
        <a:bodyPr/>
        <a:lstStyle/>
        <a:p>
          <a:endParaRPr lang="ru-RU"/>
        </a:p>
      </dgm:t>
    </dgm:pt>
    <dgm:pt modelId="{0F79CABC-EB62-4270-A97F-7C4250C17D9E}" type="sibTrans" cxnId="{B24F4E0F-AA51-4A78-A820-B554438C95CC}">
      <dgm:prSet/>
      <dgm:spPr/>
      <dgm:t>
        <a:bodyPr/>
        <a:lstStyle/>
        <a:p>
          <a:endParaRPr lang="ru-RU"/>
        </a:p>
      </dgm:t>
    </dgm:pt>
    <dgm:pt modelId="{B029163A-DD7A-4B5C-AE6A-A1A132FAA2FC}">
      <dgm:prSet phldrT="[Текст]"/>
      <dgm:spPr/>
      <dgm:t>
        <a:bodyPr/>
        <a:lstStyle/>
        <a:p>
          <a:r>
            <a:rPr lang="ru-RU" dirty="0" smtClean="0"/>
            <a:t>7Б</a:t>
          </a:r>
          <a:endParaRPr lang="ru-RU" dirty="0"/>
        </a:p>
      </dgm:t>
    </dgm:pt>
    <dgm:pt modelId="{5755BC85-9F59-4A18-9CF4-30E3508F3725}" type="parTrans" cxnId="{73F182EF-D07C-47FA-9F5D-2CF61CE193B7}">
      <dgm:prSet/>
      <dgm:spPr/>
      <dgm:t>
        <a:bodyPr/>
        <a:lstStyle/>
        <a:p>
          <a:endParaRPr lang="ru-RU"/>
        </a:p>
      </dgm:t>
    </dgm:pt>
    <dgm:pt modelId="{3018D27E-1D8F-4167-9A51-9F3F127C5316}" type="sibTrans" cxnId="{73F182EF-D07C-47FA-9F5D-2CF61CE193B7}">
      <dgm:prSet/>
      <dgm:spPr/>
      <dgm:t>
        <a:bodyPr/>
        <a:lstStyle/>
        <a:p>
          <a:endParaRPr lang="ru-RU"/>
        </a:p>
      </dgm:t>
    </dgm:pt>
    <dgm:pt modelId="{3025AFB5-A07B-420F-82F0-2E587F09D6A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Унифицированная форма шк.10</a:t>
          </a:r>
          <a:endParaRPr lang="ru-RU" sz="2800" b="1" dirty="0">
            <a:solidFill>
              <a:srgbClr val="FF0000"/>
            </a:solidFill>
          </a:endParaRPr>
        </a:p>
      </dgm:t>
    </dgm:pt>
    <dgm:pt modelId="{2C00ACA0-596D-43AC-A4A6-A64526975C9F}" type="parTrans" cxnId="{5CD4D602-F07A-464E-AAD7-101CD618F215}">
      <dgm:prSet/>
      <dgm:spPr/>
      <dgm:t>
        <a:bodyPr/>
        <a:lstStyle/>
        <a:p>
          <a:endParaRPr lang="ru-RU"/>
        </a:p>
      </dgm:t>
    </dgm:pt>
    <dgm:pt modelId="{6C7763E3-2DE3-44BA-9DAE-93DBDC1DBEA6}" type="sibTrans" cxnId="{5CD4D602-F07A-464E-AAD7-101CD618F215}">
      <dgm:prSet/>
      <dgm:spPr/>
      <dgm:t>
        <a:bodyPr/>
        <a:lstStyle/>
        <a:p>
          <a:endParaRPr lang="ru-RU"/>
        </a:p>
      </dgm:t>
    </dgm:pt>
    <dgm:pt modelId="{5D6C18B1-6B24-4C51-9035-4FFE3B582F6E}" type="pres">
      <dgm:prSet presAssocID="{05850084-2128-43E6-9735-1F701E583DA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4061F-A310-4AFC-8F72-9BF1501A583B}" type="pres">
      <dgm:prSet presAssocID="{05850084-2128-43E6-9735-1F701E583DAF}" presName="ellipse" presStyleLbl="trBgShp" presStyleIdx="0" presStyleCnt="1"/>
      <dgm:spPr/>
    </dgm:pt>
    <dgm:pt modelId="{FEFF3D20-A25E-4098-966D-F292F64E38DB}" type="pres">
      <dgm:prSet presAssocID="{05850084-2128-43E6-9735-1F701E583DAF}" presName="arrow1" presStyleLbl="fgShp" presStyleIdx="0" presStyleCnt="1"/>
      <dgm:spPr/>
    </dgm:pt>
    <dgm:pt modelId="{6A7F211E-F013-4E7D-B2B7-E8DA64A7C667}" type="pres">
      <dgm:prSet presAssocID="{05850084-2128-43E6-9735-1F701E583DAF}" presName="rectangle" presStyleLbl="revTx" presStyleIdx="0" presStyleCnt="1" custScaleX="320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8683F-E0AC-4080-9EB5-BC2DACB917B0}" type="pres">
      <dgm:prSet presAssocID="{F457C4DD-49B7-49AA-A095-EF7042DA183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D5A0D-D772-4A54-BBE7-353E228064E5}" type="pres">
      <dgm:prSet presAssocID="{B029163A-DD7A-4B5C-AE6A-A1A132FAA2F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2A627-6E20-4F2F-8145-A7609D5905E2}" type="pres">
      <dgm:prSet presAssocID="{3025AFB5-A07B-420F-82F0-2E587F09D6A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2BCEA-00F1-4EFD-8C67-818C7320D0C7}" type="pres">
      <dgm:prSet presAssocID="{05850084-2128-43E6-9735-1F701E583DAF}" presName="funnel" presStyleLbl="trAlignAcc1" presStyleIdx="0" presStyleCnt="1" custLinFactNeighborX="-340" custLinFactNeighborY="2509"/>
      <dgm:spPr/>
    </dgm:pt>
  </dgm:ptLst>
  <dgm:cxnLst>
    <dgm:cxn modelId="{9611A694-12E1-464A-9F2D-7C92B4599D5E}" type="presOf" srcId="{05850084-2128-43E6-9735-1F701E583DAF}" destId="{5D6C18B1-6B24-4C51-9035-4FFE3B582F6E}" srcOrd="0" destOrd="0" presId="urn:microsoft.com/office/officeart/2005/8/layout/funnel1"/>
    <dgm:cxn modelId="{73F182EF-D07C-47FA-9F5D-2CF61CE193B7}" srcId="{05850084-2128-43E6-9735-1F701E583DAF}" destId="{B029163A-DD7A-4B5C-AE6A-A1A132FAA2FC}" srcOrd="2" destOrd="0" parTransId="{5755BC85-9F59-4A18-9CF4-30E3508F3725}" sibTransId="{3018D27E-1D8F-4167-9A51-9F3F127C5316}"/>
    <dgm:cxn modelId="{5CD4D602-F07A-464E-AAD7-101CD618F215}" srcId="{05850084-2128-43E6-9735-1F701E583DAF}" destId="{3025AFB5-A07B-420F-82F0-2E587F09D6AB}" srcOrd="3" destOrd="0" parTransId="{2C00ACA0-596D-43AC-A4A6-A64526975C9F}" sibTransId="{6C7763E3-2DE3-44BA-9DAE-93DBDC1DBEA6}"/>
    <dgm:cxn modelId="{2EAF8430-928C-4213-829B-2A7795CCF36E}" type="presOf" srcId="{46FD3A2A-4E8D-41C7-80C1-E54736818A51}" destId="{0AF2A627-6E20-4F2F-8145-A7609D5905E2}" srcOrd="0" destOrd="0" presId="urn:microsoft.com/office/officeart/2005/8/layout/funnel1"/>
    <dgm:cxn modelId="{3F4CF14C-D1C9-4C02-8046-06C9BC77C448}" srcId="{05850084-2128-43E6-9735-1F701E583DAF}" destId="{46FD3A2A-4E8D-41C7-80C1-E54736818A51}" srcOrd="0" destOrd="0" parTransId="{6B82FA45-C7AB-4485-AC46-C9ADA51F0641}" sibTransId="{A33A6A20-678F-4107-9805-8B5A0B7889F9}"/>
    <dgm:cxn modelId="{1459A9E0-BA60-4257-B962-32128256EB2C}" type="presOf" srcId="{B029163A-DD7A-4B5C-AE6A-A1A132FAA2FC}" destId="{6E28683F-E0AC-4080-9EB5-BC2DACB917B0}" srcOrd="0" destOrd="0" presId="urn:microsoft.com/office/officeart/2005/8/layout/funnel1"/>
    <dgm:cxn modelId="{7B56E0B7-801B-4FB5-A748-696217B04A33}" type="presOf" srcId="{F457C4DD-49B7-49AA-A095-EF7042DA183A}" destId="{4DFD5A0D-D772-4A54-BBE7-353E228064E5}" srcOrd="0" destOrd="0" presId="urn:microsoft.com/office/officeart/2005/8/layout/funnel1"/>
    <dgm:cxn modelId="{A19F33C1-522E-4449-ABFF-0A9D2F1BAFD1}" type="presOf" srcId="{3025AFB5-A07B-420F-82F0-2E587F09D6AB}" destId="{6A7F211E-F013-4E7D-B2B7-E8DA64A7C667}" srcOrd="0" destOrd="0" presId="urn:microsoft.com/office/officeart/2005/8/layout/funnel1"/>
    <dgm:cxn modelId="{B24F4E0F-AA51-4A78-A820-B554438C95CC}" srcId="{05850084-2128-43E6-9735-1F701E583DAF}" destId="{F457C4DD-49B7-49AA-A095-EF7042DA183A}" srcOrd="1" destOrd="0" parTransId="{01CB453E-D8CC-4CA6-8448-64BACAB62138}" sibTransId="{0F79CABC-EB62-4270-A97F-7C4250C17D9E}"/>
    <dgm:cxn modelId="{72B42907-CCEF-4C16-859A-D18DEB303FC2}" type="presParOf" srcId="{5D6C18B1-6B24-4C51-9035-4FFE3B582F6E}" destId="{2484061F-A310-4AFC-8F72-9BF1501A583B}" srcOrd="0" destOrd="0" presId="urn:microsoft.com/office/officeart/2005/8/layout/funnel1"/>
    <dgm:cxn modelId="{CD0ACB1E-2B0E-4B0F-8CFE-B14105AF9518}" type="presParOf" srcId="{5D6C18B1-6B24-4C51-9035-4FFE3B582F6E}" destId="{FEFF3D20-A25E-4098-966D-F292F64E38DB}" srcOrd="1" destOrd="0" presId="urn:microsoft.com/office/officeart/2005/8/layout/funnel1"/>
    <dgm:cxn modelId="{991B48BE-50BF-4A0B-98FD-A00C6BC22184}" type="presParOf" srcId="{5D6C18B1-6B24-4C51-9035-4FFE3B582F6E}" destId="{6A7F211E-F013-4E7D-B2B7-E8DA64A7C667}" srcOrd="2" destOrd="0" presId="urn:microsoft.com/office/officeart/2005/8/layout/funnel1"/>
    <dgm:cxn modelId="{72B700D3-1E3A-41F3-8A70-06FEB4B618B5}" type="presParOf" srcId="{5D6C18B1-6B24-4C51-9035-4FFE3B582F6E}" destId="{6E28683F-E0AC-4080-9EB5-BC2DACB917B0}" srcOrd="3" destOrd="0" presId="urn:microsoft.com/office/officeart/2005/8/layout/funnel1"/>
    <dgm:cxn modelId="{BC2A66F7-10AF-4AB5-B4BD-28008329F348}" type="presParOf" srcId="{5D6C18B1-6B24-4C51-9035-4FFE3B582F6E}" destId="{4DFD5A0D-D772-4A54-BBE7-353E228064E5}" srcOrd="4" destOrd="0" presId="urn:microsoft.com/office/officeart/2005/8/layout/funnel1"/>
    <dgm:cxn modelId="{A03C59F2-7D13-432B-95EC-2A73FFAF84FE}" type="presParOf" srcId="{5D6C18B1-6B24-4C51-9035-4FFE3B582F6E}" destId="{0AF2A627-6E20-4F2F-8145-A7609D5905E2}" srcOrd="5" destOrd="0" presId="urn:microsoft.com/office/officeart/2005/8/layout/funnel1"/>
    <dgm:cxn modelId="{AEEF5FEF-47D4-4A88-BD0C-E1541E353CBA}" type="presParOf" srcId="{5D6C18B1-6B24-4C51-9035-4FFE3B582F6E}" destId="{8922BCEA-00F1-4EFD-8C67-818C7320D0C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B653F-2D45-41BE-9BA9-3B1F2BA64CF6}">
      <dsp:nvSpPr>
        <dsp:cNvPr id="0" name=""/>
        <dsp:cNvSpPr/>
      </dsp:nvSpPr>
      <dsp:spPr>
        <a:xfrm>
          <a:off x="3552056" y="1694637"/>
          <a:ext cx="1943853" cy="67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62"/>
              </a:lnTo>
              <a:lnTo>
                <a:pt x="1943853" y="337362"/>
              </a:lnTo>
              <a:lnTo>
                <a:pt x="1943853" y="67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4B204-275E-4A82-977C-0B97F8A30FAE}">
      <dsp:nvSpPr>
        <dsp:cNvPr id="0" name=""/>
        <dsp:cNvSpPr/>
      </dsp:nvSpPr>
      <dsp:spPr>
        <a:xfrm>
          <a:off x="1608202" y="1694637"/>
          <a:ext cx="1943853" cy="674725"/>
        </a:xfrm>
        <a:custGeom>
          <a:avLst/>
          <a:gdLst/>
          <a:ahLst/>
          <a:cxnLst/>
          <a:rect l="0" t="0" r="0" b="0"/>
          <a:pathLst>
            <a:path>
              <a:moveTo>
                <a:pt x="1943853" y="0"/>
              </a:moveTo>
              <a:lnTo>
                <a:pt x="1943853" y="337362"/>
              </a:lnTo>
              <a:lnTo>
                <a:pt x="0" y="337362"/>
              </a:lnTo>
              <a:lnTo>
                <a:pt x="0" y="67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08C22-CB8A-4AB7-B270-707470BB049A}">
      <dsp:nvSpPr>
        <dsp:cNvPr id="0" name=""/>
        <dsp:cNvSpPr/>
      </dsp:nvSpPr>
      <dsp:spPr>
        <a:xfrm>
          <a:off x="1945565" y="88146"/>
          <a:ext cx="3212980" cy="160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Тест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(их 2 частей)</a:t>
          </a:r>
          <a:endParaRPr lang="ru-RU" sz="2800" kern="1200" dirty="0"/>
        </a:p>
      </dsp:txBody>
      <dsp:txXfrm>
        <a:off x="1945565" y="88146"/>
        <a:ext cx="3212980" cy="1606490"/>
      </dsp:txXfrm>
    </dsp:sp>
    <dsp:sp modelId="{FE9E4751-EC3A-4F2E-A42E-DCD26FCFB9E8}">
      <dsp:nvSpPr>
        <dsp:cNvPr id="0" name=""/>
        <dsp:cNvSpPr/>
      </dsp:nvSpPr>
      <dsp:spPr>
        <a:xfrm>
          <a:off x="1712" y="2369362"/>
          <a:ext cx="3212980" cy="160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учащихся 10-12 лет (ориентировочно 5,6,7 классы) </a:t>
          </a:r>
          <a:endParaRPr lang="ru-RU" sz="2800" kern="1200" dirty="0"/>
        </a:p>
      </dsp:txBody>
      <dsp:txXfrm>
        <a:off x="1712" y="2369362"/>
        <a:ext cx="3212980" cy="1606490"/>
      </dsp:txXfrm>
    </dsp:sp>
    <dsp:sp modelId="{B36F7705-03BE-4019-A955-979E624A3178}">
      <dsp:nvSpPr>
        <dsp:cNvPr id="0" name=""/>
        <dsp:cNvSpPr/>
      </dsp:nvSpPr>
      <dsp:spPr>
        <a:xfrm>
          <a:off x="3889418" y="2369362"/>
          <a:ext cx="3212980" cy="160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учащихся с 13 лет (ориентировочно 8,9,10,11 классы)</a:t>
          </a:r>
          <a:endParaRPr lang="ru-RU" sz="2800" kern="1200" dirty="0"/>
        </a:p>
      </dsp:txBody>
      <dsp:txXfrm>
        <a:off x="3889418" y="2369362"/>
        <a:ext cx="3212980" cy="1606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4061F-A310-4AFC-8F72-9BF1501A583B}">
      <dsp:nvSpPr>
        <dsp:cNvPr id="0" name=""/>
        <dsp:cNvSpPr/>
      </dsp:nvSpPr>
      <dsp:spPr>
        <a:xfrm>
          <a:off x="3478211" y="131639"/>
          <a:ext cx="2612540" cy="90730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F3D20-A25E-4098-966D-F292F64E38DB}">
      <dsp:nvSpPr>
        <dsp:cNvPr id="0" name=""/>
        <dsp:cNvSpPr/>
      </dsp:nvSpPr>
      <dsp:spPr>
        <a:xfrm>
          <a:off x="4535378" y="2353311"/>
          <a:ext cx="506306" cy="32403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F211E-F013-4E7D-B2B7-E8DA64A7C667}">
      <dsp:nvSpPr>
        <dsp:cNvPr id="0" name=""/>
        <dsp:cNvSpPr/>
      </dsp:nvSpPr>
      <dsp:spPr>
        <a:xfrm>
          <a:off x="892383" y="2612540"/>
          <a:ext cx="7792296" cy="60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Унифицированная форма шк.10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892383" y="2612540"/>
        <a:ext cx="7792296" cy="607567"/>
      </dsp:txXfrm>
    </dsp:sp>
    <dsp:sp modelId="{6E28683F-E0AC-4080-9EB5-BC2DACB917B0}">
      <dsp:nvSpPr>
        <dsp:cNvPr id="0" name=""/>
        <dsp:cNvSpPr/>
      </dsp:nvSpPr>
      <dsp:spPr>
        <a:xfrm>
          <a:off x="4428041" y="1109013"/>
          <a:ext cx="911351" cy="911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7Б</a:t>
          </a:r>
          <a:endParaRPr lang="ru-RU" sz="3900" kern="1200" dirty="0"/>
        </a:p>
      </dsp:txBody>
      <dsp:txXfrm>
        <a:off x="4561505" y="1242477"/>
        <a:ext cx="644423" cy="644423"/>
      </dsp:txXfrm>
    </dsp:sp>
    <dsp:sp modelId="{4DFD5A0D-D772-4A54-BBE7-353E228064E5}">
      <dsp:nvSpPr>
        <dsp:cNvPr id="0" name=""/>
        <dsp:cNvSpPr/>
      </dsp:nvSpPr>
      <dsp:spPr>
        <a:xfrm>
          <a:off x="3775919" y="425297"/>
          <a:ext cx="911351" cy="911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6Б</a:t>
          </a:r>
          <a:endParaRPr lang="ru-RU" sz="3900" kern="1200" dirty="0"/>
        </a:p>
      </dsp:txBody>
      <dsp:txXfrm>
        <a:off x="3909383" y="558761"/>
        <a:ext cx="644423" cy="644423"/>
      </dsp:txXfrm>
    </dsp:sp>
    <dsp:sp modelId="{0AF2A627-6E20-4F2F-8145-A7609D5905E2}">
      <dsp:nvSpPr>
        <dsp:cNvPr id="0" name=""/>
        <dsp:cNvSpPr/>
      </dsp:nvSpPr>
      <dsp:spPr>
        <a:xfrm>
          <a:off x="4707522" y="204952"/>
          <a:ext cx="911351" cy="911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5А</a:t>
          </a:r>
          <a:endParaRPr lang="ru-RU" sz="3900" kern="1200" dirty="0"/>
        </a:p>
      </dsp:txBody>
      <dsp:txXfrm>
        <a:off x="4840986" y="338416"/>
        <a:ext cx="644423" cy="644423"/>
      </dsp:txXfrm>
    </dsp:sp>
    <dsp:sp modelId="{8922BCEA-00F1-4EFD-8C67-818C7320D0C7}">
      <dsp:nvSpPr>
        <dsp:cNvPr id="0" name=""/>
        <dsp:cNvSpPr/>
      </dsp:nvSpPr>
      <dsp:spPr>
        <a:xfrm>
          <a:off x="3361234" y="77162"/>
          <a:ext cx="2835315" cy="22682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A7172-AC92-492F-B738-C1B9CFBBCA7E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6F6B9-0D30-4854-B447-69BC2A1EB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E893-4396-487D-931C-2994298F6EA7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FE83-5706-4D7A-9D95-73CD15B1A344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704-C6E0-45B9-AC30-C5BA8E52A9A8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D-D3C0-4682-8E0C-3D8CBEDC0C03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F7E-B242-430A-A110-13D7B6F87980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D8F6-B279-400C-9DE3-854EA992E359}" type="datetime1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0349-6191-4A4F-A862-79D45298B2BE}" type="datetime1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71AB-07B8-4754-8EE9-907B04E0B7C4}" type="datetime1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64A-C46F-4EE2-BC7F-573D8A435CD6}" type="datetime1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CFFC-1042-4B22-8AC7-EB82040FB7CB}" type="datetime1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D35F-A9E9-4D5C-80C1-A8AA3E21A651}" type="datetime1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D494-C09D-4A2F-A11F-385388D5368B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&#1088;&#1086;&#1089;&#1090;&#1086;&#1082;116.&#1088;&#1092;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ostok116@mail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Организация, обработка </a:t>
            </a:r>
            <a:r>
              <a:rPr lang="ru-RU" dirty="0"/>
              <a:t>и </a:t>
            </a:r>
            <a:r>
              <a:rPr lang="ru-RU" dirty="0" smtClean="0"/>
              <a:t>унифицированная форма </a:t>
            </a:r>
            <a:r>
              <a:rPr lang="ru-RU" dirty="0"/>
              <a:t>предоставления данных социально-психологического мониторинга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869160"/>
            <a:ext cx="6400800" cy="1345704"/>
          </a:xfrm>
        </p:spPr>
        <p:txBody>
          <a:bodyPr>
            <a:noAutofit/>
          </a:bodyPr>
          <a:lstStyle/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Руководитель научно-методического отдела </a:t>
            </a:r>
          </a:p>
          <a:p>
            <a:pPr algn="r"/>
            <a:r>
              <a:rPr lang="ru-RU" sz="2400" dirty="0" err="1" smtClean="0"/>
              <a:t>К.псх.н</a:t>
            </a:r>
            <a:r>
              <a:rPr lang="ru-RU" sz="2400" dirty="0" smtClean="0"/>
              <a:t>. </a:t>
            </a:r>
            <a:r>
              <a:rPr lang="ru-RU" sz="2400" dirty="0" err="1" smtClean="0"/>
              <a:t>Гилемханова</a:t>
            </a:r>
            <a:r>
              <a:rPr lang="ru-RU" sz="2400" dirty="0" smtClean="0"/>
              <a:t> </a:t>
            </a:r>
            <a:r>
              <a:rPr lang="ru-RU" sz="2400" dirty="0" smtClean="0"/>
              <a:t>Эльвира </a:t>
            </a:r>
            <a:r>
              <a:rPr lang="ru-RU" sz="2400" dirty="0" err="1" smtClean="0"/>
              <a:t>Нурахматовна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9632" y="145870"/>
            <a:ext cx="7200800" cy="44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Центр психолого-педагогического сопровождения </a:t>
            </a:r>
          </a:p>
        </p:txBody>
      </p:sp>
      <p:pic>
        <p:nvPicPr>
          <p:cNvPr id="1026" name="Picture 2" descr="ЭМБЛЕМА РОСТОК НОВ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0"/>
            <a:ext cx="113188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971600" y="417509"/>
            <a:ext cx="7200800" cy="44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«Росток» </a:t>
            </a:r>
          </a:p>
        </p:txBody>
      </p:sp>
    </p:spTree>
    <p:extLst>
      <p:ext uri="{BB962C8B-B14F-4D97-AF65-F5344CB8AC3E}">
        <p14:creationId xmlns:p14="http://schemas.microsoft.com/office/powerpoint/2010/main" val="42186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1_</a:t>
            </a:r>
            <a:r>
              <a:rPr lang="ru-RU" b="1" dirty="0" smtClean="0"/>
              <a:t>Провести </a:t>
            </a:r>
            <a:r>
              <a:rPr lang="ru-RU" b="1" dirty="0"/>
              <a:t>тестирование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730" y="980728"/>
            <a:ext cx="8219256" cy="1872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!!! </a:t>
            </a:r>
            <a:r>
              <a:rPr lang="ru-RU" dirty="0"/>
              <a:t>Тестирование проводится анонимно, однако обязательна информация о том, в каком именно классе ученик, ответивший на </a:t>
            </a:r>
            <a:r>
              <a:rPr lang="ru-RU" dirty="0" smtClean="0"/>
              <a:t>тест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2996174"/>
              </p:ext>
            </p:extLst>
          </p:nvPr>
        </p:nvGraphicFramePr>
        <p:xfrm>
          <a:off x="899592" y="2420888"/>
          <a:ext cx="71041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5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515538" cy="139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6288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Часть 1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" y="4581128"/>
            <a:ext cx="8908182" cy="113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5574" y="405065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Часть 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725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 Пронумеровать бланки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-603448"/>
            <a:ext cx="4968552" cy="73448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Нумерация </a:t>
            </a:r>
            <a:r>
              <a:rPr lang="ru-RU" dirty="0"/>
              <a:t>не сквозная: каждый класс нумеруется с №1 и далее. Последняя цифра соответствует количеству учеников в классе, проходивших тестирование.</a:t>
            </a:r>
          </a:p>
          <a:p>
            <a:r>
              <a:rPr lang="ru-RU" dirty="0"/>
              <a:t>Только на бланке </a:t>
            </a:r>
            <a:r>
              <a:rPr lang="ru-RU" dirty="0" smtClean="0"/>
              <a:t>№</a:t>
            </a:r>
            <a:r>
              <a:rPr lang="ru-RU" dirty="0"/>
              <a:t>1 </a:t>
            </a:r>
            <a:r>
              <a:rPr lang="ru-RU" dirty="0" smtClean="0"/>
              <a:t>также </a:t>
            </a:r>
            <a:r>
              <a:rPr lang="ru-RU" dirty="0"/>
              <a:t>необходимо указать класс </a:t>
            </a:r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Пример</a:t>
            </a:r>
            <a:r>
              <a:rPr lang="ru-RU" b="1" i="1" dirty="0">
                <a:solidFill>
                  <a:srgbClr val="FF0000"/>
                </a:solidFill>
              </a:rPr>
              <a:t>:   №1;6Б; шк.№10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556792"/>
            <a:ext cx="4067944" cy="468052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096852"/>
            <a:ext cx="79208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№2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520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56084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3_</a:t>
            </a:r>
            <a:r>
              <a:rPr lang="ru-RU" b="1" dirty="0"/>
              <a:t>Заполнить Унифицированную форму предоставления данных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ГАУ ЦППС «</a:t>
            </a:r>
            <a:r>
              <a:rPr lang="ru-RU" sz="2400" dirty="0" smtClean="0"/>
              <a:t>Росток</a:t>
            </a:r>
            <a:r>
              <a:rPr lang="ru-RU" sz="2400" dirty="0"/>
              <a:t>» по ссылке: </a:t>
            </a:r>
            <a:r>
              <a:rPr lang="ru-RU" sz="2400" u="sng" dirty="0">
                <a:hlinkClick r:id="rId2"/>
              </a:rPr>
              <a:t>http://</a:t>
            </a:r>
            <a:r>
              <a:rPr lang="ru-RU" sz="2400" u="sng" dirty="0" smtClean="0">
                <a:hlinkClick r:id="rId2"/>
              </a:rPr>
              <a:t>www.росток116.рф</a:t>
            </a:r>
            <a:endParaRPr lang="ru-RU" sz="2400" u="sng" dirty="0" smtClean="0"/>
          </a:p>
          <a:p>
            <a:r>
              <a:rPr lang="ru-RU" sz="2400" dirty="0" smtClean="0"/>
              <a:t>Главная ----</a:t>
            </a:r>
            <a:r>
              <a:rPr lang="ru-RU" sz="2400" dirty="0"/>
              <a:t>	Методическое отделение (вкладка «Кабинет методического сопровождения</a:t>
            </a:r>
            <a:r>
              <a:rPr lang="ru-RU" sz="2400" dirty="0" smtClean="0"/>
              <a:t>»)</a:t>
            </a:r>
          </a:p>
          <a:p>
            <a:endParaRPr lang="ru-RU" sz="2400" u="sng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71" r="6891" b="64653"/>
          <a:stretch/>
        </p:blipFill>
        <p:spPr bwMode="auto">
          <a:xfrm>
            <a:off x="251520" y="3356992"/>
            <a:ext cx="864096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257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r="33814"/>
          <a:stretch/>
        </p:blipFill>
        <p:spPr bwMode="auto">
          <a:xfrm>
            <a:off x="0" y="116632"/>
            <a:ext cx="9143999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46534" y="4653136"/>
            <a:ext cx="2901330" cy="132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Пример сохранения файла:  </a:t>
            </a:r>
          </a:p>
          <a:p>
            <a:pPr marL="0" indent="0">
              <a:buFont typeface="Arial" pitchFamily="34" charset="0"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Унифицированная форма2016;6Б; шк.№10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02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8015064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Шаг 4. Предоставить  заполненный файл ответственному за мониторинг в  образовательной организации для объединения ответов по всем протестированным классам </a:t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191237"/>
              </p:ext>
            </p:extLst>
          </p:nvPr>
        </p:nvGraphicFramePr>
        <p:xfrm>
          <a:off x="-252536" y="3356992"/>
          <a:ext cx="95770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5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221488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Шаг 5. Предоставить  заполненный файл ответственному за мониторинг в  Муниципальном районе для объединения результатов образовательных организаций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r="25000" b="40305"/>
          <a:stretch/>
        </p:blipFill>
        <p:spPr bwMode="auto">
          <a:xfrm>
            <a:off x="179512" y="1916832"/>
            <a:ext cx="8784976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827584" y="6093296"/>
            <a:ext cx="7792296" cy="607567"/>
            <a:chOff x="892383" y="2612540"/>
            <a:chExt cx="7792296" cy="60756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92383" y="2612540"/>
              <a:ext cx="7792296" cy="6075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892383" y="2612540"/>
              <a:ext cx="7792296" cy="607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0000"/>
                  </a:solidFill>
                </a:rPr>
                <a:t>Унифицированная форма шк.10</a:t>
              </a:r>
              <a:endParaRPr lang="ru-RU" sz="28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26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3. Алгоритм организации социально-психологического мониторинга на уровне муниципального район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2" b="29200"/>
          <a:stretch/>
        </p:blipFill>
        <p:spPr bwMode="auto">
          <a:xfrm>
            <a:off x="179512" y="2132857"/>
            <a:ext cx="8964488" cy="3744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341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712879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Шаг 1. Объединить файлы образовательных организаций с </a:t>
            </a:r>
            <a:r>
              <a:rPr lang="ru-RU" sz="2800" b="1" dirty="0" smtClean="0"/>
              <a:t>Унифицированной </a:t>
            </a:r>
            <a:r>
              <a:rPr lang="ru-RU" sz="2800" b="1" dirty="0"/>
              <a:t>формой  данных в 1 файл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r="25000" b="37405"/>
          <a:stretch/>
        </p:blipFill>
        <p:spPr bwMode="auto">
          <a:xfrm>
            <a:off x="179512" y="1932380"/>
            <a:ext cx="8784976" cy="4448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869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r="44712"/>
          <a:stretch/>
        </p:blipFill>
        <p:spPr bwMode="auto">
          <a:xfrm>
            <a:off x="107504" y="0"/>
            <a:ext cx="8856984" cy="691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3501008"/>
            <a:ext cx="2098576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Шаг 2. Заполнить общие сведения по муниципальному району</a:t>
            </a:r>
            <a:br>
              <a:rPr 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626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Что измеряет комплекс </a:t>
            </a:r>
            <a:r>
              <a:rPr lang="ru-RU" sz="3600"/>
              <a:t>по </a:t>
            </a:r>
            <a:r>
              <a:rPr lang="ru-RU" sz="3600" smtClean="0"/>
              <a:t>выделению </a:t>
            </a:r>
            <a:r>
              <a:rPr lang="ru-RU" sz="3600" dirty="0"/>
              <a:t>вероятностных предикторов возможного вовлечения в потребление наркотических средств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1) Личностные характеристики, связанные с потенциальным рискованным поведением</a:t>
            </a:r>
          </a:p>
          <a:p>
            <a:r>
              <a:rPr lang="ru-RU" dirty="0" smtClean="0"/>
              <a:t>2) Особенности стратегий при решении жизненных проблем</a:t>
            </a:r>
          </a:p>
          <a:p>
            <a:r>
              <a:rPr lang="ru-RU" dirty="0" smtClean="0"/>
              <a:t>3) Особенности отношений с родителями и другими близкими людьми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2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Шаг 3. </a:t>
            </a:r>
            <a:r>
              <a:rPr lang="ru-RU" sz="4000" b="1" dirty="0" smtClean="0"/>
              <a:t>Отправить  </a:t>
            </a:r>
            <a:r>
              <a:rPr lang="ru-RU" sz="4000" b="1" dirty="0"/>
              <a:t>файл с объединенными данными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Отправить  файл (формат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Excel</a:t>
            </a:r>
            <a:r>
              <a:rPr lang="ru-RU" dirty="0"/>
              <a:t>) с объединенными данными в ГАУ ЦППС "Росток" по электронному адресу: </a:t>
            </a:r>
            <a:r>
              <a:rPr lang="en-US" b="1" u="sng" dirty="0" err="1">
                <a:hlinkClick r:id="rId2"/>
              </a:rPr>
              <a:t>rostok</a:t>
            </a:r>
            <a:r>
              <a:rPr lang="ru-RU" b="1" u="sng" dirty="0">
                <a:hlinkClick r:id="rId2"/>
              </a:rPr>
              <a:t>116@</a:t>
            </a:r>
            <a:r>
              <a:rPr lang="en-US" b="1" u="sng" dirty="0">
                <a:hlinkClick r:id="rId2"/>
              </a:rPr>
              <a:t>mail</a:t>
            </a:r>
            <a:r>
              <a:rPr lang="ru-RU" b="1" u="sng" dirty="0">
                <a:hlinkClick r:id="rId2"/>
              </a:rPr>
              <a:t>.</a:t>
            </a:r>
            <a:r>
              <a:rPr lang="en-US" b="1" u="sng" dirty="0" err="1">
                <a:hlinkClick r:id="rId2"/>
              </a:rPr>
              <a:t>ru</a:t>
            </a:r>
            <a:endParaRPr lang="ru-RU" dirty="0"/>
          </a:p>
          <a:p>
            <a:pPr lvl="0"/>
            <a:r>
              <a:rPr lang="ru-RU" dirty="0"/>
              <a:t>В теме письма указать название муниципального района </a:t>
            </a:r>
          </a:p>
          <a:p>
            <a:pPr lvl="0"/>
            <a:r>
              <a:rPr lang="ru-RU" dirty="0"/>
              <a:t>В названии файла необходимо указать свой муниципальный район.</a:t>
            </a:r>
          </a:p>
          <a:p>
            <a:pPr lvl="0"/>
            <a:r>
              <a:rPr lang="ru-RU" dirty="0"/>
              <a:t>В письме указать </a:t>
            </a:r>
            <a:r>
              <a:rPr lang="ru-RU" dirty="0" smtClean="0"/>
              <a:t>ФИО, должность  исполнителя  </a:t>
            </a:r>
            <a:r>
              <a:rPr lang="ru-RU" dirty="0"/>
              <a:t>и </a:t>
            </a:r>
            <a:r>
              <a:rPr lang="ru-RU" dirty="0" smtClean="0"/>
              <a:t>его контактный </a:t>
            </a:r>
            <a:r>
              <a:rPr lang="ru-RU" dirty="0"/>
              <a:t>телефон </a:t>
            </a:r>
          </a:p>
          <a:p>
            <a:pPr lvl="0"/>
            <a:r>
              <a:rPr lang="ru-RU" dirty="0"/>
              <a:t>Письмо отправить в срок до </a:t>
            </a:r>
            <a:r>
              <a:rPr lang="ru-RU" dirty="0" smtClean="0"/>
              <a:t>1.06.2016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5608" t="19383" r="23238" b="13058"/>
          <a:stretch/>
        </p:blipFill>
        <p:spPr bwMode="auto">
          <a:xfrm>
            <a:off x="179512" y="620688"/>
            <a:ext cx="878497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996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77909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4. Алгоритм предоставления  результатов социально-психологического мониторинга в муниципальный район и образовательные организации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r="25481" b="36717"/>
          <a:stretch/>
        </p:blipFill>
        <p:spPr bwMode="auto">
          <a:xfrm>
            <a:off x="323528" y="1628800"/>
            <a:ext cx="8363272" cy="4199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877272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срок до 1.07.2016 в </a:t>
            </a:r>
            <a:r>
              <a:rPr lang="ru-RU" sz="2400" dirty="0" smtClean="0"/>
              <a:t>МР возвращен файл. </a:t>
            </a:r>
          </a:p>
          <a:p>
            <a:r>
              <a:rPr lang="ru-RU" sz="2400" dirty="0" smtClean="0"/>
              <a:t>На МР задача </a:t>
            </a:r>
            <a:r>
              <a:rPr lang="ru-RU" sz="2400" dirty="0"/>
              <a:t>доведения </a:t>
            </a:r>
            <a:r>
              <a:rPr lang="ru-RU" sz="2400" dirty="0" smtClean="0"/>
              <a:t>результатов до ОО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643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70708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5. Организация психолого-педагогической работы на основании результатов социально-психологического мониторинга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924944"/>
            <a:ext cx="6141368" cy="26971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На основании результатов социально-психологического мониторинга в классах, где зафиксировано наибольшее число учащихся, попавших в «группу риска» проводится активная психолого-педагогическая работа по профилактике употребления </a:t>
            </a:r>
            <a:r>
              <a:rPr lang="ru-RU" dirty="0" err="1"/>
              <a:t>психоактивных</a:t>
            </a:r>
            <a:r>
              <a:rPr lang="ru-RU" dirty="0"/>
              <a:t> веществ, в том числе социально-психологические тренинги.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36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Шкалы части 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Шкала случайных ответов</a:t>
            </a:r>
          </a:p>
          <a:p>
            <a:r>
              <a:rPr lang="ru-RU" dirty="0" smtClean="0"/>
              <a:t>Шкала социальной желательности</a:t>
            </a:r>
          </a:p>
          <a:p>
            <a:r>
              <a:rPr lang="ru-RU" dirty="0" smtClean="0"/>
              <a:t>Шкала склонности к зависимости</a:t>
            </a:r>
          </a:p>
          <a:p>
            <a:r>
              <a:rPr lang="ru-RU" dirty="0" smtClean="0"/>
              <a:t>Шкала антисоциальных тенденций</a:t>
            </a:r>
          </a:p>
          <a:p>
            <a:r>
              <a:rPr lang="ru-RU" dirty="0" smtClean="0"/>
              <a:t>Шкала возможностей произвольной регуляции</a:t>
            </a:r>
          </a:p>
          <a:p>
            <a:r>
              <a:rPr lang="ru-RU" dirty="0" smtClean="0"/>
              <a:t>Шкала контроля эмоций</a:t>
            </a:r>
          </a:p>
          <a:p>
            <a:r>
              <a:rPr lang="ru-RU" dirty="0" smtClean="0"/>
              <a:t>Шкала рискованного поведения</a:t>
            </a:r>
          </a:p>
          <a:p>
            <a:r>
              <a:rPr lang="ru-RU" dirty="0" smtClean="0"/>
              <a:t>Шкала поиска новизны</a:t>
            </a:r>
          </a:p>
          <a:p>
            <a:r>
              <a:rPr lang="ru-RU" dirty="0" err="1" smtClean="0"/>
              <a:t>Совладание</a:t>
            </a:r>
            <a:r>
              <a:rPr lang="ru-RU" dirty="0" smtClean="0"/>
              <a:t>-разрешение проблем</a:t>
            </a:r>
          </a:p>
          <a:p>
            <a:r>
              <a:rPr lang="ru-RU" dirty="0" err="1" smtClean="0"/>
              <a:t>Совладание</a:t>
            </a:r>
            <a:r>
              <a:rPr lang="ru-RU" dirty="0" smtClean="0"/>
              <a:t> – поиск социальной поддержки</a:t>
            </a:r>
          </a:p>
          <a:p>
            <a:r>
              <a:rPr lang="ru-RU" dirty="0" err="1" smtClean="0"/>
              <a:t>Совладание</a:t>
            </a:r>
            <a:r>
              <a:rPr lang="ru-RU" dirty="0" smtClean="0"/>
              <a:t>-избегание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3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части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Шкала взаимопонимания в детско-родительских отношениях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4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Критерии исключения ответов</a:t>
            </a:r>
          </a:p>
          <a:p>
            <a:r>
              <a:rPr lang="ru-RU" dirty="0" smtClean="0"/>
              <a:t>Выявление потенциальной группы риска при склонности к защитной стратегии в ответах (по шкале контроля эмоций) – 8 критериев. Наличие 3-х = группа риска</a:t>
            </a:r>
          </a:p>
          <a:p>
            <a:r>
              <a:rPr lang="ru-RU" dirty="0"/>
              <a:t>Выявление потенциальной группы риска при склонности </a:t>
            </a:r>
            <a:r>
              <a:rPr lang="ru-RU" dirty="0" smtClean="0"/>
              <a:t>к признанию трудностей контроля эмоций – 5 критериев. </a:t>
            </a:r>
            <a:r>
              <a:rPr lang="ru-RU" dirty="0"/>
              <a:t>Наличие 3-х = группа риска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3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Разработанная </a:t>
            </a:r>
            <a:r>
              <a:rPr lang="ru-RU" i="1" dirty="0"/>
              <a:t>в ГАУ ЦППС «Росток» автоматизированная </a:t>
            </a:r>
            <a:r>
              <a:rPr lang="ru-RU" i="1" dirty="0" smtClean="0"/>
              <a:t>система призвана оказать </a:t>
            </a:r>
            <a:r>
              <a:rPr lang="ru-RU" i="1" dirty="0"/>
              <a:t>помощь </a:t>
            </a:r>
            <a:r>
              <a:rPr lang="ru-RU" i="1" dirty="0" smtClean="0"/>
              <a:t>обработке данных </a:t>
            </a:r>
            <a:r>
              <a:rPr lang="ru-RU" i="1" dirty="0"/>
              <a:t>социально-психологического мониторинга. </a:t>
            </a:r>
            <a:r>
              <a:rPr lang="ru-RU" i="1" dirty="0" smtClean="0"/>
              <a:t>Условие - предоставление </a:t>
            </a:r>
            <a:r>
              <a:rPr lang="ru-RU" i="1" dirty="0"/>
              <a:t>именно «данных», а не </a:t>
            </a:r>
            <a:r>
              <a:rPr lang="ru-RU" i="1" dirty="0" smtClean="0"/>
              <a:t>результатов. Ваша </a:t>
            </a:r>
            <a:r>
              <a:rPr lang="ru-RU" i="1" dirty="0"/>
              <a:t>задача – только правильно «вбить» </a:t>
            </a:r>
            <a:r>
              <a:rPr lang="ru-RU" i="1"/>
              <a:t>ответы </a:t>
            </a:r>
            <a:r>
              <a:rPr lang="ru-RU" i="1" smtClean="0"/>
              <a:t>учащихся.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2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407364" cy="454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6307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Реализация социально-психологического мониторинга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776" y="1600200"/>
            <a:ext cx="5505704" cy="46437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Нормативно-правовое обеспечение проведения социально-психологического </a:t>
            </a:r>
            <a:r>
              <a:rPr lang="ru-RU" dirty="0" smtClean="0"/>
              <a:t>мониторинга</a:t>
            </a:r>
          </a:p>
          <a:p>
            <a:r>
              <a:rPr lang="ru-RU" dirty="0"/>
              <a:t>Алгоритм проведения социально-психологического мониторинга в образовательной </a:t>
            </a:r>
            <a:r>
              <a:rPr lang="ru-RU" dirty="0" smtClean="0"/>
              <a:t>организации</a:t>
            </a:r>
          </a:p>
          <a:p>
            <a:r>
              <a:rPr lang="ru-RU" dirty="0" smtClean="0"/>
              <a:t>Алгоритм </a:t>
            </a:r>
            <a:r>
              <a:rPr lang="ru-RU" dirty="0"/>
              <a:t>организации социально-психологического мониторинга на уровне муниципального </a:t>
            </a:r>
            <a:r>
              <a:rPr lang="ru-RU" dirty="0" smtClean="0"/>
              <a:t>района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Алгоритм предоставления  результатов социально-психологического мониторинга в муниципальный район и образовательные </a:t>
            </a:r>
            <a:r>
              <a:rPr lang="ru-RU" dirty="0" smtClean="0"/>
              <a:t>организации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психолого-педагогической работы на основании результатов социально-психологического мониторинга</a:t>
            </a:r>
            <a:endParaRPr lang="ru-RU" dirty="0" smtClean="0"/>
          </a:p>
          <a:p>
            <a:endParaRPr lang="ru-RU" dirty="0"/>
          </a:p>
          <a:p>
            <a:pPr mar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152" y="260648"/>
            <a:ext cx="7632848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1.Нормативно-правовое обеспечение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9368"/>
            <a:ext cx="7056784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Приказ Министерства </a:t>
            </a:r>
            <a:r>
              <a:rPr lang="ru-RU" dirty="0"/>
              <a:t>образования и науки Республики Татарстан «О социально-психологическом тестировании обучающихся и студентов образовательных организаций в 2016 году» 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Республики Татарстан от 22.12.2015 г. № под-9793/15 ГАУ «ЦППС «Росток» осуществляет координацию организации социально-психологических мониторингов и создает единую базу данных по результатам мониторингов. </a:t>
            </a:r>
          </a:p>
          <a:p>
            <a:r>
              <a:rPr lang="ru-RU" dirty="0"/>
              <a:t>Необходимо наличие письменного согласия родителя учащегося на проведение психологической диагностики (психологического сопровождения ребенка, включая диагностику</a:t>
            </a:r>
            <a:r>
              <a:rPr lang="ru-RU" dirty="0" smtClean="0"/>
              <a:t>). </a:t>
            </a:r>
            <a:r>
              <a:rPr lang="ru-RU" smtClean="0"/>
              <a:t>(ФЗ)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5" descr="MC9001861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1851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9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352928" cy="15476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2.Алгоритм </a:t>
            </a:r>
            <a:r>
              <a:rPr lang="ru-RU" sz="3600" b="1" dirty="0">
                <a:solidFill>
                  <a:srgbClr val="0070C0"/>
                </a:solidFill>
              </a:rPr>
              <a:t>проведения социально-психологического мониторинга в образовательной организации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4" b="22316"/>
          <a:stretch/>
        </p:blipFill>
        <p:spPr bwMode="auto">
          <a:xfrm>
            <a:off x="179512" y="1521819"/>
            <a:ext cx="8784976" cy="5328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8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705</Words>
  <Application>Microsoft Office PowerPoint</Application>
  <PresentationFormat>Экран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Организация, обработка и унифицированная форма предоставления данных социально-психологического мониторинга </vt:lpstr>
      <vt:lpstr>Что измеряет комплекс по выделению вероятностных предикторов возможного вовлечения в потребление наркотических средств ?</vt:lpstr>
      <vt:lpstr>Шкалы части 1 </vt:lpstr>
      <vt:lpstr>Шкала части 2</vt:lpstr>
      <vt:lpstr>Обработка</vt:lpstr>
      <vt:lpstr>Презентация PowerPoint</vt:lpstr>
      <vt:lpstr>Реализация социально-психологического мониторинга</vt:lpstr>
      <vt:lpstr>1.Нормативно-правовое обеспечение</vt:lpstr>
      <vt:lpstr>2.Алгоритм проведения социально-психологического мониторинга в образовательной организации </vt:lpstr>
      <vt:lpstr>Шаг 1_Провести тестирование  </vt:lpstr>
      <vt:lpstr>Шаг 1</vt:lpstr>
      <vt:lpstr>Шаг 2 Пронумеровать бланки</vt:lpstr>
      <vt:lpstr>Шаг 3_Заполнить Унифицированную форму предоставления данных </vt:lpstr>
      <vt:lpstr>Презентация PowerPoint</vt:lpstr>
      <vt:lpstr>Шаг 4. Предоставить  заполненный файл ответственному за мониторинг в  образовательной организации для объединения ответов по всем протестированным классам  </vt:lpstr>
      <vt:lpstr>Шаг 5. Предоставить  заполненный файл ответственному за мониторинг в  Муниципальном районе для объединения результатов образовательных организаций </vt:lpstr>
      <vt:lpstr>3. Алгоритм организации социально-психологического мониторинга на уровне муниципального район </vt:lpstr>
      <vt:lpstr>Шаг 1. Объединить файлы образовательных организаций с Унифицированной формой  данных в 1 файл </vt:lpstr>
      <vt:lpstr>Шаг 2. Заполнить общие сведения по муниципальному району </vt:lpstr>
      <vt:lpstr>Шаг 3. Отправить  файл с объединенными данными </vt:lpstr>
      <vt:lpstr>Презентация PowerPoint</vt:lpstr>
      <vt:lpstr>4. Алгоритм предоставления  результатов социально-психологического мониторинга в муниципальный район и образовательные организации </vt:lpstr>
      <vt:lpstr>5. Организация психолого-педагогической работы на основании результатов социально-психологического мониторинга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основы разработки индивидуальных траекторий профессионального самоопределения  обучающихся</dc:title>
  <dc:creator>Эльвира</dc:creator>
  <cp:lastModifiedBy>METODIKA</cp:lastModifiedBy>
  <cp:revision>39</cp:revision>
  <dcterms:created xsi:type="dcterms:W3CDTF">2015-11-15T09:58:12Z</dcterms:created>
  <dcterms:modified xsi:type="dcterms:W3CDTF">2016-02-11T10:08:30Z</dcterms:modified>
</cp:coreProperties>
</file>