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63" r:id="rId3"/>
    <p:sldId id="259" r:id="rId4"/>
    <p:sldId id="267" r:id="rId5"/>
    <p:sldId id="265" r:id="rId6"/>
    <p:sldId id="257" r:id="rId7"/>
    <p:sldId id="260" r:id="rId8"/>
    <p:sldId id="262" r:id="rId9"/>
    <p:sldId id="258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98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image" Target="../media/image3.jpg"/><Relationship Id="rId4" Type="http://schemas.openxmlformats.org/officeDocument/2006/relationships/image" Target="../media/image28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image" Target="../media/image3.jpg"/><Relationship Id="rId4" Type="http://schemas.openxmlformats.org/officeDocument/2006/relationships/image" Target="../media/image2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ABFC0B-8374-4341-91C5-D08A3C2310D0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988A9E-768F-4522-A91F-5CE2792615D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Низкая компетентность руководителя</a:t>
          </a:r>
          <a:endParaRPr lang="ru-RU" sz="1800" b="1" dirty="0">
            <a:solidFill>
              <a:schemeClr val="tx1"/>
            </a:solidFill>
          </a:endParaRPr>
        </a:p>
      </dgm:t>
    </dgm:pt>
    <dgm:pt modelId="{0E6BDCE5-FBD6-4FA5-94FB-E379E3292E7A}" type="parTrans" cxnId="{5DFF49D9-AD1E-4832-80FB-695013D1860F}">
      <dgm:prSet/>
      <dgm:spPr/>
      <dgm:t>
        <a:bodyPr/>
        <a:lstStyle/>
        <a:p>
          <a:endParaRPr lang="ru-RU"/>
        </a:p>
      </dgm:t>
    </dgm:pt>
    <dgm:pt modelId="{C2819479-E974-489C-98D1-A5A276815404}" type="sibTrans" cxnId="{5DFF49D9-AD1E-4832-80FB-695013D1860F}">
      <dgm:prSet/>
      <dgm:spPr/>
      <dgm:t>
        <a:bodyPr/>
        <a:lstStyle/>
        <a:p>
          <a:endParaRPr lang="ru-RU"/>
        </a:p>
      </dgm:t>
    </dgm:pt>
    <dgm:pt modelId="{68B09D65-1911-4EC3-9BB5-16024112F8C9}">
      <dgm:prSet phldrT="[Текст]" custT="1"/>
      <dgm:spPr/>
      <dgm:t>
        <a:bodyPr/>
        <a:lstStyle/>
        <a:p>
          <a:pPr algn="just"/>
          <a:r>
            <a:rPr lang="ru-RU" sz="1800" b="1" dirty="0" smtClean="0">
              <a:solidFill>
                <a:schemeClr val="tx1"/>
              </a:solidFill>
            </a:rPr>
            <a:t>Немотивированный выбор учителем </a:t>
          </a:r>
          <a:r>
            <a:rPr lang="ru-RU" sz="1800" b="1" dirty="0" smtClean="0">
              <a:solidFill>
                <a:schemeClr val="tx1"/>
              </a:solidFill>
            </a:rPr>
            <a:t>курса</a:t>
          </a:r>
        </a:p>
        <a:p>
          <a:pPr algn="l"/>
          <a:endParaRPr lang="ru-RU" sz="1200" dirty="0" smtClean="0"/>
        </a:p>
        <a:p>
          <a:pPr algn="l"/>
          <a:endParaRPr lang="ru-RU" sz="1200" dirty="0" smtClean="0"/>
        </a:p>
        <a:p>
          <a:pPr algn="l"/>
          <a:endParaRPr lang="ru-RU" sz="1200" dirty="0"/>
        </a:p>
      </dgm:t>
    </dgm:pt>
    <dgm:pt modelId="{1AF4DF3E-FBE8-47CD-90EC-D4AB2C75351B}" type="parTrans" cxnId="{9A620AD2-C3DD-4221-809C-1CBB192B61B6}">
      <dgm:prSet/>
      <dgm:spPr/>
      <dgm:t>
        <a:bodyPr/>
        <a:lstStyle/>
        <a:p>
          <a:endParaRPr lang="ru-RU"/>
        </a:p>
      </dgm:t>
    </dgm:pt>
    <dgm:pt modelId="{3F093A96-4D72-4FE3-9815-6130BEA43796}" type="sibTrans" cxnId="{9A620AD2-C3DD-4221-809C-1CBB192B61B6}">
      <dgm:prSet/>
      <dgm:spPr/>
      <dgm:t>
        <a:bodyPr/>
        <a:lstStyle/>
        <a:p>
          <a:endParaRPr lang="ru-RU"/>
        </a:p>
      </dgm:t>
    </dgm:pt>
    <dgm:pt modelId="{1B79D496-EBCB-4904-AB0B-E66A74DFC8C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Необходимость новых форм преподавания курсов ПК</a:t>
          </a:r>
          <a:endParaRPr lang="ru-RU" sz="1800" b="1" dirty="0">
            <a:solidFill>
              <a:schemeClr val="tx1"/>
            </a:solidFill>
          </a:endParaRPr>
        </a:p>
      </dgm:t>
    </dgm:pt>
    <dgm:pt modelId="{CED3E11F-7FB3-41D6-AA64-5A2092581E66}" type="parTrans" cxnId="{04A47D5A-253D-4995-86D2-92468A778177}">
      <dgm:prSet/>
      <dgm:spPr/>
      <dgm:t>
        <a:bodyPr/>
        <a:lstStyle/>
        <a:p>
          <a:endParaRPr lang="ru-RU"/>
        </a:p>
      </dgm:t>
    </dgm:pt>
    <dgm:pt modelId="{EA87281D-467F-4DCA-AC4F-3696A57C0199}" type="sibTrans" cxnId="{04A47D5A-253D-4995-86D2-92468A778177}">
      <dgm:prSet/>
      <dgm:spPr/>
      <dgm:t>
        <a:bodyPr/>
        <a:lstStyle/>
        <a:p>
          <a:endParaRPr lang="ru-RU"/>
        </a:p>
      </dgm:t>
    </dgm:pt>
    <dgm:pt modelId="{EE488BF9-78AB-4A87-B09F-941A91D0C226}">
      <dgm:prSet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Командировочные </a:t>
          </a:r>
          <a:r>
            <a:rPr lang="ru-RU" sz="1800" b="1" dirty="0" smtClean="0">
              <a:solidFill>
                <a:schemeClr val="tx1"/>
              </a:solidFill>
            </a:rPr>
            <a:t>расходы</a:t>
          </a:r>
        </a:p>
        <a:p>
          <a:r>
            <a:rPr lang="ru-RU" sz="1800" b="1" dirty="0" smtClean="0">
              <a:solidFill>
                <a:schemeClr val="tx1"/>
              </a:solidFill>
            </a:rPr>
            <a:t>предусмотреть</a:t>
          </a:r>
          <a:endParaRPr lang="ru-RU" sz="1800" b="1" dirty="0">
            <a:solidFill>
              <a:schemeClr val="tx1"/>
            </a:solidFill>
          </a:endParaRPr>
        </a:p>
      </dgm:t>
    </dgm:pt>
    <dgm:pt modelId="{02BD7C2F-2D59-4C14-A209-6A7F1C62071C}" type="parTrans" cxnId="{430E5568-A26E-4DE8-B194-A9EDDC991044}">
      <dgm:prSet/>
      <dgm:spPr/>
      <dgm:t>
        <a:bodyPr/>
        <a:lstStyle/>
        <a:p>
          <a:endParaRPr lang="ru-RU"/>
        </a:p>
      </dgm:t>
    </dgm:pt>
    <dgm:pt modelId="{541AB5DB-B019-4176-81CC-7D589C452E9A}" type="sibTrans" cxnId="{430E5568-A26E-4DE8-B194-A9EDDC991044}">
      <dgm:prSet/>
      <dgm:spPr/>
      <dgm:t>
        <a:bodyPr/>
        <a:lstStyle/>
        <a:p>
          <a:endParaRPr lang="ru-RU"/>
        </a:p>
      </dgm:t>
    </dgm:pt>
    <dgm:pt modelId="{34833EA2-AE4F-49B4-9915-F1E1AF3BDCE0}">
      <dgm:prSet/>
      <dgm:spPr/>
      <dgm:t>
        <a:bodyPr/>
        <a:lstStyle/>
        <a:p>
          <a:pPr algn="l"/>
          <a:endParaRPr lang="ru-RU" sz="900" dirty="0"/>
        </a:p>
      </dgm:t>
    </dgm:pt>
    <dgm:pt modelId="{1771E0D5-9332-4A6E-A9BF-ACAF5804FEA6}" type="parTrans" cxnId="{7AD03888-1661-4F94-97E9-C9299D6DB6F3}">
      <dgm:prSet/>
      <dgm:spPr/>
      <dgm:t>
        <a:bodyPr/>
        <a:lstStyle/>
        <a:p>
          <a:endParaRPr lang="ru-RU"/>
        </a:p>
      </dgm:t>
    </dgm:pt>
    <dgm:pt modelId="{4E45E9F3-6910-4A8C-9B2D-4180FD88EE3C}" type="sibTrans" cxnId="{7AD03888-1661-4F94-97E9-C9299D6DB6F3}">
      <dgm:prSet/>
      <dgm:spPr/>
      <dgm:t>
        <a:bodyPr/>
        <a:lstStyle/>
        <a:p>
          <a:endParaRPr lang="ru-RU"/>
        </a:p>
      </dgm:t>
    </dgm:pt>
    <dgm:pt modelId="{7C524806-1214-48E1-B572-FD54D03BAC1E}" type="pres">
      <dgm:prSet presAssocID="{D2ABFC0B-8374-4341-91C5-D08A3C2310D0}" presName="Name0" presStyleCnt="0">
        <dgm:presLayoutVars>
          <dgm:dir/>
          <dgm:resizeHandles val="exact"/>
        </dgm:presLayoutVars>
      </dgm:prSet>
      <dgm:spPr/>
    </dgm:pt>
    <dgm:pt modelId="{C00F7142-171F-43D5-B62F-71022B701D2B}" type="pres">
      <dgm:prSet presAssocID="{D2ABFC0B-8374-4341-91C5-D08A3C2310D0}" presName="bkgdShp" presStyleLbl="alignAccFollowNode1" presStyleIdx="0" presStyleCnt="1"/>
      <dgm:spPr/>
    </dgm:pt>
    <dgm:pt modelId="{6BA3A4B3-F6F8-4F37-95E1-F73EC2DC9EA0}" type="pres">
      <dgm:prSet presAssocID="{D2ABFC0B-8374-4341-91C5-D08A3C2310D0}" presName="linComp" presStyleCnt="0"/>
      <dgm:spPr/>
    </dgm:pt>
    <dgm:pt modelId="{15E31511-7B7E-4623-A479-C58C6DCEA8F3}" type="pres">
      <dgm:prSet presAssocID="{16988A9E-768F-4522-A91F-5CE2792615D1}" presName="compNode" presStyleCnt="0"/>
      <dgm:spPr/>
    </dgm:pt>
    <dgm:pt modelId="{42C4543C-6869-4DEF-A230-A50A4E15E606}" type="pres">
      <dgm:prSet presAssocID="{16988A9E-768F-4522-A91F-5CE2792615D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678486-CB15-4CE1-B92A-4A7D729095AB}" type="pres">
      <dgm:prSet presAssocID="{16988A9E-768F-4522-A91F-5CE2792615D1}" presName="invisiNode" presStyleLbl="node1" presStyleIdx="0" presStyleCnt="4"/>
      <dgm:spPr/>
    </dgm:pt>
    <dgm:pt modelId="{E919AC20-4AC6-404B-8982-74576CE2D829}" type="pres">
      <dgm:prSet presAssocID="{16988A9E-768F-4522-A91F-5CE2792615D1}" presName="imagNode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4C24A874-772A-4FA1-8C8C-ADC9A3CCDCFB}" type="pres">
      <dgm:prSet presAssocID="{C2819479-E974-489C-98D1-A5A276815404}" presName="sibTrans" presStyleLbl="sibTrans2D1" presStyleIdx="0" presStyleCnt="0"/>
      <dgm:spPr/>
    </dgm:pt>
    <dgm:pt modelId="{841F1FFF-F91A-4026-9C53-C0A08DBCF9B0}" type="pres">
      <dgm:prSet presAssocID="{68B09D65-1911-4EC3-9BB5-16024112F8C9}" presName="compNode" presStyleCnt="0"/>
      <dgm:spPr/>
    </dgm:pt>
    <dgm:pt modelId="{E2FE7BA9-321C-4307-B912-23BD6C473150}" type="pres">
      <dgm:prSet presAssocID="{68B09D65-1911-4EC3-9BB5-16024112F8C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E9C517-6F40-43A4-96D5-53C554DAA610}" type="pres">
      <dgm:prSet presAssocID="{68B09D65-1911-4EC3-9BB5-16024112F8C9}" presName="invisiNode" presStyleLbl="node1" presStyleIdx="1" presStyleCnt="4"/>
      <dgm:spPr/>
    </dgm:pt>
    <dgm:pt modelId="{861E8279-47DA-4D08-9B61-DAAB18765DFE}" type="pres">
      <dgm:prSet presAssocID="{68B09D65-1911-4EC3-9BB5-16024112F8C9}" presName="imagNode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</dgm:spPr>
    </dgm:pt>
    <dgm:pt modelId="{79BDF64F-7C11-4762-B25A-664A23DF32E0}" type="pres">
      <dgm:prSet presAssocID="{3F093A96-4D72-4FE3-9815-6130BEA43796}" presName="sibTrans" presStyleLbl="sibTrans2D1" presStyleIdx="0" presStyleCnt="0"/>
      <dgm:spPr/>
    </dgm:pt>
    <dgm:pt modelId="{52286095-6547-40F5-8BF9-976706C8D19B}" type="pres">
      <dgm:prSet presAssocID="{EE488BF9-78AB-4A87-B09F-941A91D0C226}" presName="compNode" presStyleCnt="0"/>
      <dgm:spPr/>
    </dgm:pt>
    <dgm:pt modelId="{F63F884F-C1B9-4338-BB06-4732F7F7BF25}" type="pres">
      <dgm:prSet presAssocID="{EE488BF9-78AB-4A87-B09F-941A91D0C22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58D911-2264-4AB9-9060-0EB43171E806}" type="pres">
      <dgm:prSet presAssocID="{EE488BF9-78AB-4A87-B09F-941A91D0C226}" presName="invisiNode" presStyleLbl="node1" presStyleIdx="2" presStyleCnt="4"/>
      <dgm:spPr/>
    </dgm:pt>
    <dgm:pt modelId="{12B31F9B-9E45-4C52-BF47-2FCA2C1011C0}" type="pres">
      <dgm:prSet presAssocID="{EE488BF9-78AB-4A87-B09F-941A91D0C226}" presName="imagNode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BDCAEEF7-242E-4D06-B009-7D4DFC486C80}" type="pres">
      <dgm:prSet presAssocID="{541AB5DB-B019-4176-81CC-7D589C452E9A}" presName="sibTrans" presStyleLbl="sibTrans2D1" presStyleIdx="0" presStyleCnt="0"/>
      <dgm:spPr/>
    </dgm:pt>
    <dgm:pt modelId="{14268195-8AF6-4F10-8641-65842DBEA7D8}" type="pres">
      <dgm:prSet presAssocID="{1B79D496-EBCB-4904-AB0B-E66A74DFC8C3}" presName="compNode" presStyleCnt="0"/>
      <dgm:spPr/>
    </dgm:pt>
    <dgm:pt modelId="{0D4CAF07-11F3-4BAF-976F-FE199FB1DD89}" type="pres">
      <dgm:prSet presAssocID="{1B79D496-EBCB-4904-AB0B-E66A74DFC8C3}" presName="node" presStyleLbl="node1" presStyleIdx="3" presStyleCnt="4">
        <dgm:presLayoutVars>
          <dgm:bulletEnabled val="1"/>
        </dgm:presLayoutVars>
      </dgm:prSet>
      <dgm:spPr/>
    </dgm:pt>
    <dgm:pt modelId="{22654A02-4855-4FED-8242-1B0565038DCA}" type="pres">
      <dgm:prSet presAssocID="{1B79D496-EBCB-4904-AB0B-E66A74DFC8C3}" presName="invisiNode" presStyleLbl="node1" presStyleIdx="3" presStyleCnt="4"/>
      <dgm:spPr/>
    </dgm:pt>
    <dgm:pt modelId="{92B9A313-0F1C-49AF-BA8F-EB7EF77666C5}" type="pres">
      <dgm:prSet presAssocID="{1B79D496-EBCB-4904-AB0B-E66A74DFC8C3}" presName="imagNode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</dgm:pt>
  </dgm:ptLst>
  <dgm:cxnLst>
    <dgm:cxn modelId="{65B9BBAE-CE9F-41CB-8531-D0BF10C52A96}" type="presOf" srcId="{16988A9E-768F-4522-A91F-5CE2792615D1}" destId="{42C4543C-6869-4DEF-A230-A50A4E15E606}" srcOrd="0" destOrd="0" presId="urn:microsoft.com/office/officeart/2005/8/layout/pList2"/>
    <dgm:cxn modelId="{04A47D5A-253D-4995-86D2-92468A778177}" srcId="{D2ABFC0B-8374-4341-91C5-D08A3C2310D0}" destId="{1B79D496-EBCB-4904-AB0B-E66A74DFC8C3}" srcOrd="3" destOrd="0" parTransId="{CED3E11F-7FB3-41D6-AA64-5A2092581E66}" sibTransId="{EA87281D-467F-4DCA-AC4F-3696A57C0199}"/>
    <dgm:cxn modelId="{44CB17A8-8F1C-4727-A4E9-770386E4784B}" type="presOf" srcId="{541AB5DB-B019-4176-81CC-7D589C452E9A}" destId="{BDCAEEF7-242E-4D06-B009-7D4DFC486C80}" srcOrd="0" destOrd="0" presId="urn:microsoft.com/office/officeart/2005/8/layout/pList2"/>
    <dgm:cxn modelId="{5DFF49D9-AD1E-4832-80FB-695013D1860F}" srcId="{D2ABFC0B-8374-4341-91C5-D08A3C2310D0}" destId="{16988A9E-768F-4522-A91F-5CE2792615D1}" srcOrd="0" destOrd="0" parTransId="{0E6BDCE5-FBD6-4FA5-94FB-E379E3292E7A}" sibTransId="{C2819479-E974-489C-98D1-A5A276815404}"/>
    <dgm:cxn modelId="{8D28A691-6EBD-430F-8537-D32B4C311E21}" type="presOf" srcId="{C2819479-E974-489C-98D1-A5A276815404}" destId="{4C24A874-772A-4FA1-8C8C-ADC9A3CCDCFB}" srcOrd="0" destOrd="0" presId="urn:microsoft.com/office/officeart/2005/8/layout/pList2"/>
    <dgm:cxn modelId="{430E5568-A26E-4DE8-B194-A9EDDC991044}" srcId="{D2ABFC0B-8374-4341-91C5-D08A3C2310D0}" destId="{EE488BF9-78AB-4A87-B09F-941A91D0C226}" srcOrd="2" destOrd="0" parTransId="{02BD7C2F-2D59-4C14-A209-6A7F1C62071C}" sibTransId="{541AB5DB-B019-4176-81CC-7D589C452E9A}"/>
    <dgm:cxn modelId="{F8BCDC89-2AE4-4A73-A4D7-98367E3CC062}" type="presOf" srcId="{68B09D65-1911-4EC3-9BB5-16024112F8C9}" destId="{E2FE7BA9-321C-4307-B912-23BD6C473150}" srcOrd="0" destOrd="0" presId="urn:microsoft.com/office/officeart/2005/8/layout/pList2"/>
    <dgm:cxn modelId="{7562F164-FDAC-45B2-8E0B-F67C503DB77A}" type="presOf" srcId="{EE488BF9-78AB-4A87-B09F-941A91D0C226}" destId="{F63F884F-C1B9-4338-BB06-4732F7F7BF25}" srcOrd="0" destOrd="0" presId="urn:microsoft.com/office/officeart/2005/8/layout/pList2"/>
    <dgm:cxn modelId="{6321D113-C6A7-4D21-8F0A-916719512B6A}" type="presOf" srcId="{1B79D496-EBCB-4904-AB0B-E66A74DFC8C3}" destId="{0D4CAF07-11F3-4BAF-976F-FE199FB1DD89}" srcOrd="0" destOrd="0" presId="urn:microsoft.com/office/officeart/2005/8/layout/pList2"/>
    <dgm:cxn modelId="{64DA0D77-D336-4864-8625-CFD730E4F9ED}" type="presOf" srcId="{D2ABFC0B-8374-4341-91C5-D08A3C2310D0}" destId="{7C524806-1214-48E1-B572-FD54D03BAC1E}" srcOrd="0" destOrd="0" presId="urn:microsoft.com/office/officeart/2005/8/layout/pList2"/>
    <dgm:cxn modelId="{9A620AD2-C3DD-4221-809C-1CBB192B61B6}" srcId="{D2ABFC0B-8374-4341-91C5-D08A3C2310D0}" destId="{68B09D65-1911-4EC3-9BB5-16024112F8C9}" srcOrd="1" destOrd="0" parTransId="{1AF4DF3E-FBE8-47CD-90EC-D4AB2C75351B}" sibTransId="{3F093A96-4D72-4FE3-9815-6130BEA43796}"/>
    <dgm:cxn modelId="{A5FCC559-0637-464F-B91B-07BD15208F1D}" type="presOf" srcId="{34833EA2-AE4F-49B4-9915-F1E1AF3BDCE0}" destId="{E2FE7BA9-321C-4307-B912-23BD6C473150}" srcOrd="0" destOrd="1" presId="urn:microsoft.com/office/officeart/2005/8/layout/pList2"/>
    <dgm:cxn modelId="{7AD03888-1661-4F94-97E9-C9299D6DB6F3}" srcId="{68B09D65-1911-4EC3-9BB5-16024112F8C9}" destId="{34833EA2-AE4F-49B4-9915-F1E1AF3BDCE0}" srcOrd="0" destOrd="0" parTransId="{1771E0D5-9332-4A6E-A9BF-ACAF5804FEA6}" sibTransId="{4E45E9F3-6910-4A8C-9B2D-4180FD88EE3C}"/>
    <dgm:cxn modelId="{C142977C-74DB-49F6-87AC-13E67F3D346A}" type="presOf" srcId="{3F093A96-4D72-4FE3-9815-6130BEA43796}" destId="{79BDF64F-7C11-4762-B25A-664A23DF32E0}" srcOrd="0" destOrd="0" presId="urn:microsoft.com/office/officeart/2005/8/layout/pList2"/>
    <dgm:cxn modelId="{E42C31C7-A597-4982-90EA-1A0EEB5AB869}" type="presParOf" srcId="{7C524806-1214-48E1-B572-FD54D03BAC1E}" destId="{C00F7142-171F-43D5-B62F-71022B701D2B}" srcOrd="0" destOrd="0" presId="urn:microsoft.com/office/officeart/2005/8/layout/pList2"/>
    <dgm:cxn modelId="{030D3047-E194-4FDD-845B-E448D2DA9942}" type="presParOf" srcId="{7C524806-1214-48E1-B572-FD54D03BAC1E}" destId="{6BA3A4B3-F6F8-4F37-95E1-F73EC2DC9EA0}" srcOrd="1" destOrd="0" presId="urn:microsoft.com/office/officeart/2005/8/layout/pList2"/>
    <dgm:cxn modelId="{0BC5269C-C398-4E1F-B44C-3E09847D8589}" type="presParOf" srcId="{6BA3A4B3-F6F8-4F37-95E1-F73EC2DC9EA0}" destId="{15E31511-7B7E-4623-A479-C58C6DCEA8F3}" srcOrd="0" destOrd="0" presId="urn:microsoft.com/office/officeart/2005/8/layout/pList2"/>
    <dgm:cxn modelId="{75A1F098-AA0C-417F-95C1-A675650EAC43}" type="presParOf" srcId="{15E31511-7B7E-4623-A479-C58C6DCEA8F3}" destId="{42C4543C-6869-4DEF-A230-A50A4E15E606}" srcOrd="0" destOrd="0" presId="urn:microsoft.com/office/officeart/2005/8/layout/pList2"/>
    <dgm:cxn modelId="{A1BF306A-6675-4C80-BFE0-C991ABAF803B}" type="presParOf" srcId="{15E31511-7B7E-4623-A479-C58C6DCEA8F3}" destId="{69678486-CB15-4CE1-B92A-4A7D729095AB}" srcOrd="1" destOrd="0" presId="urn:microsoft.com/office/officeart/2005/8/layout/pList2"/>
    <dgm:cxn modelId="{00C58875-5B45-451B-ACF9-C8641DA61286}" type="presParOf" srcId="{15E31511-7B7E-4623-A479-C58C6DCEA8F3}" destId="{E919AC20-4AC6-404B-8982-74576CE2D829}" srcOrd="2" destOrd="0" presId="urn:microsoft.com/office/officeart/2005/8/layout/pList2"/>
    <dgm:cxn modelId="{11A993FA-673B-453D-BD83-FBB69D1A1567}" type="presParOf" srcId="{6BA3A4B3-F6F8-4F37-95E1-F73EC2DC9EA0}" destId="{4C24A874-772A-4FA1-8C8C-ADC9A3CCDCFB}" srcOrd="1" destOrd="0" presId="urn:microsoft.com/office/officeart/2005/8/layout/pList2"/>
    <dgm:cxn modelId="{889F8F4C-3692-44EF-85DD-847DA0388D4F}" type="presParOf" srcId="{6BA3A4B3-F6F8-4F37-95E1-F73EC2DC9EA0}" destId="{841F1FFF-F91A-4026-9C53-C0A08DBCF9B0}" srcOrd="2" destOrd="0" presId="urn:microsoft.com/office/officeart/2005/8/layout/pList2"/>
    <dgm:cxn modelId="{9FFFB776-A653-4296-9064-725C2F3A4942}" type="presParOf" srcId="{841F1FFF-F91A-4026-9C53-C0A08DBCF9B0}" destId="{E2FE7BA9-321C-4307-B912-23BD6C473150}" srcOrd="0" destOrd="0" presId="urn:microsoft.com/office/officeart/2005/8/layout/pList2"/>
    <dgm:cxn modelId="{11143BBD-7537-4B6F-AF9B-BACDF8B5867A}" type="presParOf" srcId="{841F1FFF-F91A-4026-9C53-C0A08DBCF9B0}" destId="{B3E9C517-6F40-43A4-96D5-53C554DAA610}" srcOrd="1" destOrd="0" presId="urn:microsoft.com/office/officeart/2005/8/layout/pList2"/>
    <dgm:cxn modelId="{A6A51D1C-F02B-4C75-A4A9-720C3FA5D31B}" type="presParOf" srcId="{841F1FFF-F91A-4026-9C53-C0A08DBCF9B0}" destId="{861E8279-47DA-4D08-9B61-DAAB18765DFE}" srcOrd="2" destOrd="0" presId="urn:microsoft.com/office/officeart/2005/8/layout/pList2"/>
    <dgm:cxn modelId="{960A7E9D-5F19-4861-97A3-56D9463612BA}" type="presParOf" srcId="{6BA3A4B3-F6F8-4F37-95E1-F73EC2DC9EA0}" destId="{79BDF64F-7C11-4762-B25A-664A23DF32E0}" srcOrd="3" destOrd="0" presId="urn:microsoft.com/office/officeart/2005/8/layout/pList2"/>
    <dgm:cxn modelId="{11530C4D-A0C6-4DC6-B6AB-E53325FE5339}" type="presParOf" srcId="{6BA3A4B3-F6F8-4F37-95E1-F73EC2DC9EA0}" destId="{52286095-6547-40F5-8BF9-976706C8D19B}" srcOrd="4" destOrd="0" presId="urn:microsoft.com/office/officeart/2005/8/layout/pList2"/>
    <dgm:cxn modelId="{BB8C4684-9627-4D81-9173-705B02C8A9A8}" type="presParOf" srcId="{52286095-6547-40F5-8BF9-976706C8D19B}" destId="{F63F884F-C1B9-4338-BB06-4732F7F7BF25}" srcOrd="0" destOrd="0" presId="urn:microsoft.com/office/officeart/2005/8/layout/pList2"/>
    <dgm:cxn modelId="{C899B2DC-214F-4C08-A37D-6F14D44EE9C7}" type="presParOf" srcId="{52286095-6547-40F5-8BF9-976706C8D19B}" destId="{3258D911-2264-4AB9-9060-0EB43171E806}" srcOrd="1" destOrd="0" presId="urn:microsoft.com/office/officeart/2005/8/layout/pList2"/>
    <dgm:cxn modelId="{582933E8-67A2-4FD6-920B-E69CAD19169E}" type="presParOf" srcId="{52286095-6547-40F5-8BF9-976706C8D19B}" destId="{12B31F9B-9E45-4C52-BF47-2FCA2C1011C0}" srcOrd="2" destOrd="0" presId="urn:microsoft.com/office/officeart/2005/8/layout/pList2"/>
    <dgm:cxn modelId="{8121F22C-D769-41C7-A2C6-74933FD4174E}" type="presParOf" srcId="{6BA3A4B3-F6F8-4F37-95E1-F73EC2DC9EA0}" destId="{BDCAEEF7-242E-4D06-B009-7D4DFC486C80}" srcOrd="5" destOrd="0" presId="urn:microsoft.com/office/officeart/2005/8/layout/pList2"/>
    <dgm:cxn modelId="{2C6CA343-467E-4AE2-A81E-ABE0D9EA8D1C}" type="presParOf" srcId="{6BA3A4B3-F6F8-4F37-95E1-F73EC2DC9EA0}" destId="{14268195-8AF6-4F10-8641-65842DBEA7D8}" srcOrd="6" destOrd="0" presId="urn:microsoft.com/office/officeart/2005/8/layout/pList2"/>
    <dgm:cxn modelId="{80D9CFCF-3695-4196-8EA3-F8B280ACBB9B}" type="presParOf" srcId="{14268195-8AF6-4F10-8641-65842DBEA7D8}" destId="{0D4CAF07-11F3-4BAF-976F-FE199FB1DD89}" srcOrd="0" destOrd="0" presId="urn:microsoft.com/office/officeart/2005/8/layout/pList2"/>
    <dgm:cxn modelId="{B3460809-085A-49E1-9A01-FAFC73AD77E3}" type="presParOf" srcId="{14268195-8AF6-4F10-8641-65842DBEA7D8}" destId="{22654A02-4855-4FED-8242-1B0565038DCA}" srcOrd="1" destOrd="0" presId="urn:microsoft.com/office/officeart/2005/8/layout/pList2"/>
    <dgm:cxn modelId="{F19074EA-1A2E-4F2A-814A-181E1825B539}" type="presParOf" srcId="{14268195-8AF6-4F10-8641-65842DBEA7D8}" destId="{92B9A313-0F1C-49AF-BA8F-EB7EF77666C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0F7142-171F-43D5-B62F-71022B701D2B}">
      <dsp:nvSpPr>
        <dsp:cNvPr id="0" name=""/>
        <dsp:cNvSpPr/>
      </dsp:nvSpPr>
      <dsp:spPr>
        <a:xfrm>
          <a:off x="0" y="0"/>
          <a:ext cx="8229599" cy="203668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19AC20-4AC6-404B-8982-74576CE2D829}">
      <dsp:nvSpPr>
        <dsp:cNvPr id="0" name=""/>
        <dsp:cNvSpPr/>
      </dsp:nvSpPr>
      <dsp:spPr>
        <a:xfrm>
          <a:off x="249154" y="271557"/>
          <a:ext cx="1797974" cy="149356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C4543C-6869-4DEF-A230-A50A4E15E606}">
      <dsp:nvSpPr>
        <dsp:cNvPr id="0" name=""/>
        <dsp:cNvSpPr/>
      </dsp:nvSpPr>
      <dsp:spPr>
        <a:xfrm rot="10800000">
          <a:off x="249154" y="2036683"/>
          <a:ext cx="179797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Низкая компетентность руководителя</a:t>
          </a:r>
          <a:endParaRPr lang="ru-RU" sz="1800" b="1" kern="1200" dirty="0">
            <a:solidFill>
              <a:schemeClr val="tx1"/>
            </a:solidFill>
          </a:endParaRPr>
        </a:p>
      </dsp:txBody>
      <dsp:txXfrm rot="10800000">
        <a:off x="304448" y="2036683"/>
        <a:ext cx="1687386" cy="2433985"/>
      </dsp:txXfrm>
    </dsp:sp>
    <dsp:sp modelId="{861E8279-47DA-4D08-9B61-DAAB18765DFE}">
      <dsp:nvSpPr>
        <dsp:cNvPr id="0" name=""/>
        <dsp:cNvSpPr/>
      </dsp:nvSpPr>
      <dsp:spPr>
        <a:xfrm>
          <a:off x="2226926" y="271557"/>
          <a:ext cx="1797974" cy="149356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FE7BA9-321C-4307-B912-23BD6C473150}">
      <dsp:nvSpPr>
        <dsp:cNvPr id="0" name=""/>
        <dsp:cNvSpPr/>
      </dsp:nvSpPr>
      <dsp:spPr>
        <a:xfrm rot="10800000">
          <a:off x="2226926" y="2036683"/>
          <a:ext cx="179797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Немотивированный выбор учителем </a:t>
          </a:r>
          <a:r>
            <a:rPr lang="ru-RU" sz="1800" b="1" kern="1200" dirty="0" smtClean="0">
              <a:solidFill>
                <a:schemeClr val="tx1"/>
              </a:solidFill>
            </a:rPr>
            <a:t>курса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</dsp:txBody>
      <dsp:txXfrm rot="10800000">
        <a:off x="2282220" y="2036683"/>
        <a:ext cx="1687386" cy="2433985"/>
      </dsp:txXfrm>
    </dsp:sp>
    <dsp:sp modelId="{12B31F9B-9E45-4C52-BF47-2FCA2C1011C0}">
      <dsp:nvSpPr>
        <dsp:cNvPr id="0" name=""/>
        <dsp:cNvSpPr/>
      </dsp:nvSpPr>
      <dsp:spPr>
        <a:xfrm>
          <a:off x="4204698" y="271557"/>
          <a:ext cx="1797974" cy="149356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3F884F-C1B9-4338-BB06-4732F7F7BF25}">
      <dsp:nvSpPr>
        <dsp:cNvPr id="0" name=""/>
        <dsp:cNvSpPr/>
      </dsp:nvSpPr>
      <dsp:spPr>
        <a:xfrm rot="10800000">
          <a:off x="4204698" y="2036683"/>
          <a:ext cx="179797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Командировочные </a:t>
          </a:r>
          <a:r>
            <a:rPr lang="ru-RU" sz="1800" b="1" kern="1200" dirty="0" smtClean="0">
              <a:solidFill>
                <a:schemeClr val="tx1"/>
              </a:solidFill>
            </a:rPr>
            <a:t>расходы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предусмотреть</a:t>
          </a:r>
          <a:endParaRPr lang="ru-RU" sz="1800" b="1" kern="1200" dirty="0">
            <a:solidFill>
              <a:schemeClr val="tx1"/>
            </a:solidFill>
          </a:endParaRPr>
        </a:p>
      </dsp:txBody>
      <dsp:txXfrm rot="10800000">
        <a:off x="4259992" y="2036683"/>
        <a:ext cx="1687386" cy="2433985"/>
      </dsp:txXfrm>
    </dsp:sp>
    <dsp:sp modelId="{92B9A313-0F1C-49AF-BA8F-EB7EF77666C5}">
      <dsp:nvSpPr>
        <dsp:cNvPr id="0" name=""/>
        <dsp:cNvSpPr/>
      </dsp:nvSpPr>
      <dsp:spPr>
        <a:xfrm>
          <a:off x="6182470" y="271557"/>
          <a:ext cx="1797974" cy="149356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4CAF07-11F3-4BAF-976F-FE199FB1DD89}">
      <dsp:nvSpPr>
        <dsp:cNvPr id="0" name=""/>
        <dsp:cNvSpPr/>
      </dsp:nvSpPr>
      <dsp:spPr>
        <a:xfrm rot="10800000">
          <a:off x="6182470" y="2036683"/>
          <a:ext cx="179797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Необходимость новых форм преподавания курсов ПК</a:t>
          </a:r>
          <a:endParaRPr lang="ru-RU" sz="1800" b="1" kern="1200" dirty="0">
            <a:solidFill>
              <a:schemeClr val="tx1"/>
            </a:solidFill>
          </a:endParaRPr>
        </a:p>
      </dsp:txBody>
      <dsp:txXfrm rot="10800000">
        <a:off x="6237764" y="2036683"/>
        <a:ext cx="1687386" cy="24339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E7750-EDD5-48BB-B336-08669C992F64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7E876-74FB-477F-B793-0626BD7FF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404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68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423EE4A1-A567-4288-8372-F71385980A2C}" type="slidenum">
              <a:rPr lang="ru-RU" altLang="ru-RU"/>
              <a:pPr/>
              <a:t>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1413" y="685800"/>
            <a:ext cx="4575175" cy="34305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EA22E-2338-4D16-9332-C83857BB5E8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1413" y="685800"/>
            <a:ext cx="4575175" cy="34305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EA22E-2338-4D16-9332-C83857BB5E8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6F0C-6642-416B-87AD-FAF989D26BE6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8A54B6-2FB4-4240-A9A0-62C52166EB9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6F0C-6642-416B-87AD-FAF989D26BE6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54B6-2FB4-4240-A9A0-62C52166E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6F0C-6642-416B-87AD-FAF989D26BE6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54B6-2FB4-4240-A9A0-62C52166E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6F0C-6642-416B-87AD-FAF989D26BE6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54B6-2FB4-4240-A9A0-62C52166E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6F0C-6642-416B-87AD-FAF989D26BE6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54B6-2FB4-4240-A9A0-62C52166EB9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6F0C-6642-416B-87AD-FAF989D26BE6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54B6-2FB4-4240-A9A0-62C52166EB9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6F0C-6642-416B-87AD-FAF989D26BE6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54B6-2FB4-4240-A9A0-62C52166EB9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6F0C-6642-416B-87AD-FAF989D26BE6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54B6-2FB4-4240-A9A0-62C52166E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6F0C-6642-416B-87AD-FAF989D26BE6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54B6-2FB4-4240-A9A0-62C52166E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6F0C-6642-416B-87AD-FAF989D26BE6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54B6-2FB4-4240-A9A0-62C52166E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6F0C-6642-416B-87AD-FAF989D26BE6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54B6-2FB4-4240-A9A0-62C52166E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8936F0C-6642-416B-87AD-FAF989D26BE6}" type="datetimeFigureOut">
              <a:rPr lang="ru-RU" smtClean="0"/>
              <a:t>04.07.2016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C8A54B6-2FB4-4240-A9A0-62C52166EB9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447592"/>
            <a:ext cx="7175351" cy="1793167"/>
          </a:xfrm>
        </p:spPr>
        <p:txBody>
          <a:bodyPr/>
          <a:lstStyle/>
          <a:p>
            <a:pPr marL="182880" indent="0" algn="l">
              <a:buNone/>
            </a:pPr>
            <a:r>
              <a:rPr lang="ru-RU" sz="4000" dirty="0" smtClean="0"/>
              <a:t>Муниципальная модель </a:t>
            </a:r>
            <a:r>
              <a:rPr lang="ru-RU" sz="4000" dirty="0" smtClean="0"/>
              <a:t>методического сопровождения</a:t>
            </a:r>
            <a:br>
              <a:rPr lang="ru-RU" sz="4000" dirty="0" smtClean="0"/>
            </a:br>
            <a:r>
              <a:rPr lang="ru-RU" sz="4000" dirty="0" smtClean="0"/>
              <a:t>повышения квалификации </a:t>
            </a:r>
            <a:br>
              <a:rPr lang="ru-RU" sz="4000" dirty="0" smtClean="0"/>
            </a:br>
            <a:r>
              <a:rPr lang="ru-RU" sz="4000" dirty="0" smtClean="0"/>
              <a:t>педагога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637700"/>
            <a:ext cx="5637010" cy="882119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Ахмадишина Л.М. – заместитель начальника МКУ УО Азнакаевского района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2382" y="332656"/>
            <a:ext cx="1571636" cy="1096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200" y="1628800"/>
            <a:ext cx="1524000" cy="1019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511" y="4240759"/>
            <a:ext cx="1584176" cy="1053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126" y="5517231"/>
            <a:ext cx="1431298" cy="951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610" y="2905125"/>
            <a:ext cx="1524000" cy="1047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8452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6002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441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60900"/>
            <a:ext cx="9144000" cy="73183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</p:pic>
      <p:sp>
        <p:nvSpPr>
          <p:cNvPr id="75779" name="AutoShape 8"/>
          <p:cNvSpPr>
            <a:spLocks noChangeArrowheads="1"/>
          </p:cNvSpPr>
          <p:nvPr/>
        </p:nvSpPr>
        <p:spPr bwMode="gray">
          <a:xfrm>
            <a:off x="1266825" y="4759325"/>
            <a:ext cx="2178050" cy="1163638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1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1" name="Rectangle 5"/>
          <p:cNvSpPr/>
          <p:nvPr/>
        </p:nvSpPr>
        <p:spPr>
          <a:xfrm rot="5400000" flipH="1">
            <a:off x="-2084120" y="3776853"/>
            <a:ext cx="5286129" cy="844043"/>
          </a:xfrm>
          <a:custGeom>
            <a:avLst/>
            <a:gdLst/>
            <a:ahLst/>
            <a:cxnLst/>
            <a:rect l="l" t="t" r="r" b="b"/>
            <a:pathLst>
              <a:path w="5130237" h="819884">
                <a:moveTo>
                  <a:pt x="0" y="819884"/>
                </a:moveTo>
                <a:lnTo>
                  <a:pt x="0" y="0"/>
                </a:lnTo>
                <a:lnTo>
                  <a:pt x="4393932" y="0"/>
                </a:lnTo>
                <a:lnTo>
                  <a:pt x="4393935" y="0"/>
                </a:lnTo>
                <a:lnTo>
                  <a:pt x="4393935" y="2"/>
                </a:lnTo>
                <a:lnTo>
                  <a:pt x="5130237" y="409942"/>
                </a:lnTo>
                <a:lnTo>
                  <a:pt x="4393935" y="819882"/>
                </a:lnTo>
                <a:lnTo>
                  <a:pt x="4393935" y="819884"/>
                </a:lnTo>
                <a:lnTo>
                  <a:pt x="4393932" y="819884"/>
                </a:lnTo>
                <a:close/>
              </a:path>
            </a:pathLst>
          </a:custGeom>
          <a:solidFill>
            <a:schemeClr val="bg2">
              <a:lumMod val="40000"/>
              <a:lumOff val="60000"/>
              <a:alpha val="89000"/>
            </a:schemeClr>
          </a:solidFill>
          <a:ln w="38100" cap="flat" cmpd="sng" algn="ctr">
            <a:solidFill>
              <a:schemeClr val="bg2">
                <a:lumMod val="75000"/>
              </a:schemeClr>
            </a:solidFill>
            <a:prstDash val="solid"/>
          </a:ln>
          <a:effectLst>
            <a:innerShdw blurRad="63500" dist="50800" dir="10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69850" h="6350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prstClr val="white"/>
              </a:solidFill>
              <a:latin typeface="Calibri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5176" y="5728075"/>
            <a:ext cx="964159" cy="90598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5787" name="Rectangle 2"/>
          <p:cNvSpPr>
            <a:spLocks noChangeArrowheads="1"/>
          </p:cNvSpPr>
          <p:nvPr/>
        </p:nvSpPr>
        <p:spPr bwMode="gray">
          <a:xfrm>
            <a:off x="3454400" y="2025650"/>
            <a:ext cx="4156075" cy="677863"/>
          </a:xfrm>
          <a:prstGeom prst="rect">
            <a:avLst/>
          </a:prstGeom>
          <a:solidFill>
            <a:srgbClr val="099CE5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5788" name="Rectangle 3"/>
          <p:cNvSpPr>
            <a:spLocks noChangeArrowheads="1"/>
          </p:cNvSpPr>
          <p:nvPr/>
        </p:nvSpPr>
        <p:spPr bwMode="gray">
          <a:xfrm>
            <a:off x="278337" y="3324225"/>
            <a:ext cx="9144000" cy="730250"/>
          </a:xfrm>
          <a:prstGeom prst="rect">
            <a:avLst/>
          </a:prstGeom>
          <a:solidFill>
            <a:srgbClr val="099CE5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ru-RU" altLang="ru-RU">
              <a:solidFill>
                <a:srgbClr val="000000"/>
              </a:solidFill>
            </a:endParaRPr>
          </a:p>
        </p:txBody>
      </p:sp>
      <p:grpSp>
        <p:nvGrpSpPr>
          <p:cNvPr id="36886" name="Group 22"/>
          <p:cNvGrpSpPr>
            <a:grpSpLocks/>
          </p:cNvGrpSpPr>
          <p:nvPr/>
        </p:nvGrpSpPr>
        <p:grpSpPr bwMode="auto">
          <a:xfrm>
            <a:off x="164138" y="5825411"/>
            <a:ext cx="876886" cy="712469"/>
            <a:chOff x="482" y="1851"/>
            <a:chExt cx="860" cy="796"/>
          </a:xfrm>
          <a:solidFill>
            <a:schemeClr val="accent5"/>
          </a:solidFill>
        </p:grpSpPr>
        <p:sp>
          <p:nvSpPr>
            <p:cNvPr id="36887" name="Freeform 23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36888" name="Freeform 24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36889" name="Freeform 25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36890" name="Freeform 26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pFill/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1" hangingPunct="1">
                <a:defRPr/>
              </a:pPr>
              <a:endParaRPr lang="ru-RU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36891" name="Freeform 27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pFill/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1" hangingPunct="1">
                <a:defRPr/>
              </a:pPr>
              <a:endParaRPr lang="ru-RU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36892" name="Freeform 28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pFill/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1" hangingPunct="1">
                <a:defRPr/>
              </a:pPr>
              <a:endParaRPr lang="ru-RU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112838" y="6338888"/>
            <a:ext cx="7854950" cy="254942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altLang="ru-RU" sz="1000" b="1" i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endParaRPr lang="ru-RU" altLang="ru-RU" sz="1000" b="1" i="1" dirty="0" smtClean="0"/>
          </a:p>
        </p:txBody>
      </p:sp>
      <p:grpSp>
        <p:nvGrpSpPr>
          <p:cNvPr id="75791" name="Group 13"/>
          <p:cNvGrpSpPr>
            <a:grpSpLocks/>
          </p:cNvGrpSpPr>
          <p:nvPr/>
        </p:nvGrpSpPr>
        <p:grpSpPr bwMode="auto">
          <a:xfrm>
            <a:off x="1244600" y="4538663"/>
            <a:ext cx="2178050" cy="1146175"/>
            <a:chOff x="1352" y="1684"/>
            <a:chExt cx="1573" cy="1251"/>
          </a:xfrm>
        </p:grpSpPr>
        <p:sp>
          <p:nvSpPr>
            <p:cNvPr id="36878" name="AutoShape 14"/>
            <p:cNvSpPr>
              <a:spLocks noChangeArrowheads="1"/>
            </p:cNvSpPr>
            <p:nvPr/>
          </p:nvSpPr>
          <p:spPr bwMode="gray">
            <a:xfrm>
              <a:off x="1352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 eaLnBrk="1" hangingPunct="1">
                <a:defRPr/>
              </a:pPr>
              <a:endParaRPr lang="ru-RU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75836" name="Line 15"/>
            <p:cNvSpPr>
              <a:spLocks noChangeShapeType="1"/>
            </p:cNvSpPr>
            <p:nvPr/>
          </p:nvSpPr>
          <p:spPr bwMode="gray">
            <a:xfrm>
              <a:off x="1355" y="2307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5792" name="AutoShape 9"/>
          <p:cNvSpPr>
            <a:spLocks noChangeArrowheads="1"/>
          </p:cNvSpPr>
          <p:nvPr/>
        </p:nvSpPr>
        <p:spPr bwMode="gray">
          <a:xfrm>
            <a:off x="1223963" y="3806825"/>
            <a:ext cx="2108200" cy="1130300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1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 eaLnBrk="1" hangingPunct="1"/>
            <a:endParaRPr lang="ru-RU" altLang="ru-RU">
              <a:solidFill>
                <a:srgbClr val="000000"/>
              </a:solidFill>
            </a:endParaRPr>
          </a:p>
        </p:txBody>
      </p:sp>
      <p:grpSp>
        <p:nvGrpSpPr>
          <p:cNvPr id="75793" name="Group 16"/>
          <p:cNvGrpSpPr>
            <a:grpSpLocks/>
          </p:cNvGrpSpPr>
          <p:nvPr/>
        </p:nvGrpSpPr>
        <p:grpSpPr bwMode="auto">
          <a:xfrm>
            <a:off x="1257300" y="3571875"/>
            <a:ext cx="2093913" cy="1144588"/>
            <a:chOff x="2934" y="1684"/>
            <a:chExt cx="1573" cy="1251"/>
          </a:xfrm>
        </p:grpSpPr>
        <p:sp>
          <p:nvSpPr>
            <p:cNvPr id="36881" name="AutoShape 17"/>
            <p:cNvSpPr>
              <a:spLocks noChangeArrowheads="1"/>
            </p:cNvSpPr>
            <p:nvPr/>
          </p:nvSpPr>
          <p:spPr bwMode="gray">
            <a:xfrm>
              <a:off x="2934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 eaLnBrk="1" hangingPunct="1">
                <a:defRPr/>
              </a:pPr>
              <a:endParaRPr lang="ru-RU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75834" name="Line 18"/>
            <p:cNvSpPr>
              <a:spLocks noChangeShapeType="1"/>
            </p:cNvSpPr>
            <p:nvPr/>
          </p:nvSpPr>
          <p:spPr bwMode="gray">
            <a:xfrm>
              <a:off x="2941" y="2308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5794" name="AutoShape 7"/>
          <p:cNvSpPr>
            <a:spLocks noChangeArrowheads="1"/>
          </p:cNvSpPr>
          <p:nvPr/>
        </p:nvSpPr>
        <p:spPr bwMode="gray">
          <a:xfrm>
            <a:off x="1211263" y="2673350"/>
            <a:ext cx="2162175" cy="1246188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1" lon="0" rev="0"/>
            </a:camera>
            <a:lightRig rig="legacyNormal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 eaLnBrk="1" hangingPunct="1"/>
            <a:endParaRPr lang="ru-RU" altLang="ru-RU">
              <a:solidFill>
                <a:srgbClr val="000000"/>
              </a:solidFill>
            </a:endParaRPr>
          </a:p>
        </p:txBody>
      </p:sp>
      <p:grpSp>
        <p:nvGrpSpPr>
          <p:cNvPr id="75795" name="Group 10"/>
          <p:cNvGrpSpPr>
            <a:grpSpLocks/>
          </p:cNvGrpSpPr>
          <p:nvPr/>
        </p:nvGrpSpPr>
        <p:grpSpPr bwMode="auto">
          <a:xfrm>
            <a:off x="1222375" y="2425700"/>
            <a:ext cx="2139950" cy="1263650"/>
            <a:chOff x="2136" y="1163"/>
            <a:chExt cx="1573" cy="1251"/>
          </a:xfrm>
        </p:grpSpPr>
        <p:sp>
          <p:nvSpPr>
            <p:cNvPr id="36875" name="AutoShape 11"/>
            <p:cNvSpPr>
              <a:spLocks noChangeArrowheads="1"/>
            </p:cNvSpPr>
            <p:nvPr/>
          </p:nvSpPr>
          <p:spPr bwMode="gray">
            <a:xfrm>
              <a:off x="2136" y="1163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 eaLnBrk="1" hangingPunct="1">
                <a:defRPr/>
              </a:pPr>
              <a:endParaRPr lang="ru-RU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75832" name="Line 12"/>
            <p:cNvSpPr>
              <a:spLocks noChangeShapeType="1"/>
            </p:cNvSpPr>
            <p:nvPr/>
          </p:nvSpPr>
          <p:spPr bwMode="gray">
            <a:xfrm>
              <a:off x="2144" y="1736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557338" y="4819650"/>
            <a:ext cx="1638300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 dirty="0">
                <a:solidFill>
                  <a:srgbClr val="FAFBF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семинары, </a:t>
            </a:r>
            <a:endParaRPr lang="ru-RU" altLang="ru-RU" sz="1200" b="1" dirty="0" smtClean="0">
              <a:solidFill>
                <a:srgbClr val="FAFBF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altLang="ru-RU" sz="1200" b="1" dirty="0" smtClean="0">
                <a:solidFill>
                  <a:srgbClr val="FAFBF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Советы </a:t>
            </a:r>
            <a:r>
              <a:rPr lang="ru-RU" altLang="ru-RU" sz="1200" b="1" dirty="0">
                <a:solidFill>
                  <a:srgbClr val="FAFBF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Управления и конференции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57338" y="3922713"/>
            <a:ext cx="1547812" cy="64611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информационные и методические материалы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7825" y="2795588"/>
            <a:ext cx="1547813" cy="64611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переговорные площадки и консультирование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956" y="3913831"/>
            <a:ext cx="1189862" cy="7101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172" y="2824010"/>
            <a:ext cx="1338403" cy="7417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346" y="1657350"/>
            <a:ext cx="1086004" cy="6186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111" y="1679143"/>
            <a:ext cx="1000125" cy="596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803" name="TextBox 42"/>
          <p:cNvSpPr txBox="1">
            <a:spLocks noChangeArrowheads="1"/>
          </p:cNvSpPr>
          <p:nvPr/>
        </p:nvSpPr>
        <p:spPr bwMode="auto">
          <a:xfrm>
            <a:off x="0" y="973138"/>
            <a:ext cx="1163638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b="1" dirty="0" smtClean="0">
                <a:solidFill>
                  <a:srgbClr val="9E1F0A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79     </a:t>
            </a:r>
            <a:r>
              <a:rPr lang="ru-RU" altLang="ru-RU" sz="1100" b="1" dirty="0">
                <a:solidFill>
                  <a:srgbClr val="9E1F0A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учреждений</a:t>
            </a:r>
          </a:p>
        </p:txBody>
      </p:sp>
      <p:sp>
        <p:nvSpPr>
          <p:cNvPr id="53" name="Правая фигурная скобка 52"/>
          <p:cNvSpPr/>
          <p:nvPr/>
        </p:nvSpPr>
        <p:spPr>
          <a:xfrm rot="5400000">
            <a:off x="5645944" y="3231356"/>
            <a:ext cx="403225" cy="4468813"/>
          </a:xfrm>
          <a:prstGeom prst="rightBrac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6" name="Рисунок 5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555" y="2038828"/>
            <a:ext cx="927538" cy="7334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5806" name="AutoShape 8"/>
          <p:cNvSpPr>
            <a:spLocks noChangeArrowheads="1"/>
          </p:cNvSpPr>
          <p:nvPr/>
        </p:nvSpPr>
        <p:spPr bwMode="gray">
          <a:xfrm>
            <a:off x="1182688" y="1555750"/>
            <a:ext cx="2122487" cy="12874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1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 eaLnBrk="1" hangingPunct="1"/>
            <a:endParaRPr lang="ru-RU" altLang="ru-RU">
              <a:solidFill>
                <a:srgbClr val="000000"/>
              </a:solidFill>
            </a:endParaRPr>
          </a:p>
        </p:txBody>
      </p:sp>
      <p:grpSp>
        <p:nvGrpSpPr>
          <p:cNvPr id="58" name="Group 13"/>
          <p:cNvGrpSpPr>
            <a:grpSpLocks/>
          </p:cNvGrpSpPr>
          <p:nvPr/>
        </p:nvGrpSpPr>
        <p:grpSpPr bwMode="auto">
          <a:xfrm>
            <a:off x="1160279" y="1355755"/>
            <a:ext cx="2283939" cy="1487506"/>
            <a:chOff x="1352" y="1684"/>
            <a:chExt cx="1573" cy="1251"/>
          </a:xfrm>
          <a:solidFill>
            <a:srgbClr val="EAB200"/>
          </a:solidFill>
        </p:grpSpPr>
        <p:sp>
          <p:nvSpPr>
            <p:cNvPr id="59" name="AutoShape 14"/>
            <p:cNvSpPr>
              <a:spLocks noChangeArrowheads="1"/>
            </p:cNvSpPr>
            <p:nvPr/>
          </p:nvSpPr>
          <p:spPr bwMode="gray">
            <a:xfrm>
              <a:off x="1352" y="1684"/>
              <a:ext cx="1573" cy="1251"/>
            </a:xfrm>
            <a:prstGeom prst="diamond">
              <a:avLst/>
            </a:prstGeom>
            <a:grpFill/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 eaLnBrk="1" hangingPunct="1">
                <a:defRPr/>
              </a:pPr>
              <a:endParaRPr lang="ru-RU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60" name="Line 15"/>
            <p:cNvSpPr>
              <a:spLocks noChangeShapeType="1"/>
            </p:cNvSpPr>
            <p:nvPr/>
          </p:nvSpPr>
          <p:spPr bwMode="gray">
            <a:xfrm>
              <a:off x="1355" y="2307"/>
              <a:ext cx="787" cy="433"/>
            </a:xfrm>
            <a:prstGeom prst="line">
              <a:avLst/>
            </a:prstGeom>
            <a:grp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ru-RU" dirty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75808" name="TextBox 60"/>
          <p:cNvSpPr txBox="1">
            <a:spLocks noChangeArrowheads="1"/>
          </p:cNvSpPr>
          <p:nvPr/>
        </p:nvSpPr>
        <p:spPr bwMode="auto">
          <a:xfrm>
            <a:off x="1519238" y="1771650"/>
            <a:ext cx="15478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 dirty="0">
                <a:solidFill>
                  <a:srgbClr val="2E5318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межшкольные сетевые </a:t>
            </a:r>
            <a:r>
              <a:rPr lang="ru-RU" altLang="ru-RU" sz="1200" b="1" dirty="0" smtClean="0">
                <a:solidFill>
                  <a:srgbClr val="2E5318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объединения</a:t>
            </a:r>
          </a:p>
          <a:p>
            <a:pPr algn="ctr" eaLnBrk="1" hangingPunct="1"/>
            <a:r>
              <a:rPr lang="ru-RU" altLang="ru-RU" sz="1200" b="1" dirty="0" smtClean="0">
                <a:solidFill>
                  <a:srgbClr val="2E5318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тьюторов</a:t>
            </a:r>
            <a:endParaRPr lang="ru-RU" altLang="ru-RU" sz="1200" b="1" dirty="0">
              <a:solidFill>
                <a:srgbClr val="2E5318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2816421"/>
            <a:ext cx="1450885" cy="7493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24" y="3882757"/>
            <a:ext cx="1428749" cy="7073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06" y="2783905"/>
            <a:ext cx="1313294" cy="7838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812" name="TextBox 69"/>
          <p:cNvSpPr txBox="1">
            <a:spLocks noChangeArrowheads="1"/>
          </p:cNvSpPr>
          <p:nvPr/>
        </p:nvSpPr>
        <p:spPr bwMode="auto">
          <a:xfrm>
            <a:off x="3340100" y="1752600"/>
            <a:ext cx="8953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100" b="1"/>
              <a:t>филологи</a:t>
            </a:r>
          </a:p>
        </p:txBody>
      </p:sp>
      <p:sp>
        <p:nvSpPr>
          <p:cNvPr id="75813" name="TextBox 74"/>
          <p:cNvSpPr txBox="1">
            <a:spLocks noChangeArrowheads="1"/>
          </p:cNvSpPr>
          <p:nvPr/>
        </p:nvSpPr>
        <p:spPr bwMode="auto">
          <a:xfrm>
            <a:off x="4381500" y="1771650"/>
            <a:ext cx="11049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100" b="1"/>
              <a:t>математики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536575" y="2816225"/>
            <a:ext cx="0" cy="273843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74" y="3876675"/>
            <a:ext cx="1530898" cy="7524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 rot="16200000">
            <a:off x="-861192" y="3735580"/>
            <a:ext cx="2800302" cy="101566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 dirty="0">
                <a:solidFill>
                  <a:srgbClr val="263D58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3</a:t>
            </a:r>
            <a:r>
              <a:rPr lang="ru-RU" altLang="ru-RU" sz="1200" b="1" dirty="0" smtClean="0">
                <a:solidFill>
                  <a:srgbClr val="263D58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altLang="ru-RU" sz="1200" b="1" dirty="0">
                <a:solidFill>
                  <a:srgbClr val="263D58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детских </a:t>
            </a:r>
            <a:r>
              <a:rPr lang="ru-RU" altLang="ru-RU" sz="1200" b="1" dirty="0" smtClean="0">
                <a:solidFill>
                  <a:srgbClr val="263D58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сада,    9 базовых школ, </a:t>
            </a:r>
            <a:r>
              <a:rPr lang="ru-RU" altLang="ru-RU" sz="1200" b="1" dirty="0" smtClean="0">
                <a:solidFill>
                  <a:srgbClr val="263D58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4 ресурсных центра, школа </a:t>
            </a:r>
            <a:r>
              <a:rPr lang="ru-RU" altLang="ru-RU" sz="1200" b="1" dirty="0" smtClean="0">
                <a:solidFill>
                  <a:srgbClr val="263D58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– центр компетенции, Школа - превосходства</a:t>
            </a:r>
            <a:endParaRPr lang="ru-RU" altLang="ru-RU" sz="1200" b="1" dirty="0">
              <a:solidFill>
                <a:srgbClr val="263D58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altLang="ru-RU" sz="1200" b="1" dirty="0">
                <a:solidFill>
                  <a:srgbClr val="263D58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3 учреждения  дополнительного  образования</a:t>
            </a:r>
          </a:p>
        </p:txBody>
      </p:sp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671" y="1676399"/>
            <a:ext cx="1040189" cy="5922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059" y="1670253"/>
            <a:ext cx="981192" cy="596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491" y="1689281"/>
            <a:ext cx="1085059" cy="596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820" name="TextBox 80"/>
          <p:cNvSpPr txBox="1">
            <a:spLocks noChangeArrowheads="1"/>
          </p:cNvSpPr>
          <p:nvPr/>
        </p:nvSpPr>
        <p:spPr bwMode="auto">
          <a:xfrm>
            <a:off x="5495925" y="1676400"/>
            <a:ext cx="9906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100" b="1"/>
              <a:t>учителя </a:t>
            </a:r>
          </a:p>
          <a:p>
            <a:pPr algn="ctr" eaLnBrk="1" hangingPunct="1"/>
            <a:r>
              <a:rPr lang="ru-RU" altLang="ru-RU" sz="1100" b="1"/>
              <a:t>ин. языка</a:t>
            </a:r>
          </a:p>
        </p:txBody>
      </p:sp>
      <p:sp>
        <p:nvSpPr>
          <p:cNvPr id="75821" name="TextBox 81"/>
          <p:cNvSpPr txBox="1">
            <a:spLocks noChangeArrowheads="1"/>
          </p:cNvSpPr>
          <p:nvPr/>
        </p:nvSpPr>
        <p:spPr bwMode="auto">
          <a:xfrm>
            <a:off x="6648450" y="1728788"/>
            <a:ext cx="126682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100" b="1" dirty="0" smtClean="0"/>
              <a:t>Учителя татарского языка</a:t>
            </a:r>
            <a:endParaRPr lang="ru-RU" altLang="ru-RU" sz="1100" b="1" dirty="0"/>
          </a:p>
        </p:txBody>
      </p:sp>
      <p:sp>
        <p:nvSpPr>
          <p:cNvPr id="75822" name="TextBox 83"/>
          <p:cNvSpPr txBox="1">
            <a:spLocks noChangeArrowheads="1"/>
          </p:cNvSpPr>
          <p:nvPr/>
        </p:nvSpPr>
        <p:spPr bwMode="auto">
          <a:xfrm>
            <a:off x="7772400" y="1744663"/>
            <a:ext cx="12477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100" b="1"/>
              <a:t>обществоведы</a:t>
            </a:r>
          </a:p>
        </p:txBody>
      </p:sp>
      <p:sp>
        <p:nvSpPr>
          <p:cNvPr id="75823" name="Прямоугольник 9"/>
          <p:cNvSpPr>
            <a:spLocks noChangeArrowheads="1"/>
          </p:cNvSpPr>
          <p:nvPr/>
        </p:nvSpPr>
        <p:spPr bwMode="auto">
          <a:xfrm>
            <a:off x="3322638" y="5589588"/>
            <a:ext cx="53197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400" b="1">
                <a:solidFill>
                  <a:srgbClr val="C00000"/>
                </a:solidFill>
              </a:rPr>
              <a:t>решение проблемы преемственности в части согласования требований к уровню подготовки выпускников начальной, основной и старшей школы</a:t>
            </a:r>
          </a:p>
        </p:txBody>
      </p:sp>
      <p:sp>
        <p:nvSpPr>
          <p:cNvPr id="75824" name="TextBox 64"/>
          <p:cNvSpPr txBox="1">
            <a:spLocks noChangeArrowheads="1"/>
          </p:cNvSpPr>
          <p:nvPr/>
        </p:nvSpPr>
        <p:spPr bwMode="auto">
          <a:xfrm>
            <a:off x="3676650" y="2790825"/>
            <a:ext cx="114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 dirty="0"/>
              <a:t>ДОУ-</a:t>
            </a:r>
          </a:p>
          <a:p>
            <a:pPr algn="ctr" eaLnBrk="1" hangingPunct="1"/>
            <a:r>
              <a:rPr lang="ru-RU" altLang="ru-RU" sz="1200" b="1" dirty="0"/>
              <a:t>начальная школа</a:t>
            </a:r>
          </a:p>
        </p:txBody>
      </p:sp>
      <p:sp>
        <p:nvSpPr>
          <p:cNvPr id="75825" name="TextBox 67"/>
          <p:cNvSpPr txBox="1">
            <a:spLocks noChangeArrowheads="1"/>
          </p:cNvSpPr>
          <p:nvPr/>
        </p:nvSpPr>
        <p:spPr bwMode="auto">
          <a:xfrm>
            <a:off x="5146675" y="2790825"/>
            <a:ext cx="14573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/>
              <a:t>начальная-  основная</a:t>
            </a:r>
          </a:p>
          <a:p>
            <a:pPr algn="ctr" eaLnBrk="1" hangingPunct="1"/>
            <a:r>
              <a:rPr lang="ru-RU" altLang="ru-RU" sz="1400" b="1" dirty="0"/>
              <a:t>школа</a:t>
            </a:r>
          </a:p>
        </p:txBody>
      </p:sp>
      <p:sp>
        <p:nvSpPr>
          <p:cNvPr id="75826" name="TextBox 68"/>
          <p:cNvSpPr txBox="1">
            <a:spLocks noChangeArrowheads="1"/>
          </p:cNvSpPr>
          <p:nvPr/>
        </p:nvSpPr>
        <p:spPr bwMode="auto">
          <a:xfrm>
            <a:off x="6697663" y="2843213"/>
            <a:ext cx="1577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/>
              <a:t>основная- старшая школа </a:t>
            </a:r>
          </a:p>
        </p:txBody>
      </p:sp>
      <p:sp>
        <p:nvSpPr>
          <p:cNvPr id="75827" name="TextBox 70"/>
          <p:cNvSpPr txBox="1">
            <a:spLocks noChangeArrowheads="1"/>
          </p:cNvSpPr>
          <p:nvPr/>
        </p:nvSpPr>
        <p:spPr bwMode="auto">
          <a:xfrm>
            <a:off x="3479800" y="3943350"/>
            <a:ext cx="1400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/>
              <a:t>реестры затруднений педагогов </a:t>
            </a:r>
          </a:p>
        </p:txBody>
      </p:sp>
      <p:sp>
        <p:nvSpPr>
          <p:cNvPr id="75828" name="TextBox 72"/>
          <p:cNvSpPr txBox="1">
            <a:spLocks noChangeArrowheads="1"/>
          </p:cNvSpPr>
          <p:nvPr/>
        </p:nvSpPr>
        <p:spPr bwMode="auto">
          <a:xfrm>
            <a:off x="4879975" y="3862388"/>
            <a:ext cx="1657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 dirty="0"/>
              <a:t>сборник </a:t>
            </a:r>
          </a:p>
          <a:p>
            <a:pPr algn="ctr" eaLnBrk="1" hangingPunct="1"/>
            <a:r>
              <a:rPr lang="ru-RU" altLang="ru-RU" sz="1200" b="1" dirty="0" err="1"/>
              <a:t>компетентностных</a:t>
            </a:r>
            <a:r>
              <a:rPr lang="ru-RU" altLang="ru-RU" sz="1200" b="1" dirty="0"/>
              <a:t> заданий</a:t>
            </a:r>
          </a:p>
        </p:txBody>
      </p:sp>
      <p:sp>
        <p:nvSpPr>
          <p:cNvPr id="75830" name="TextBox 76"/>
          <p:cNvSpPr txBox="1">
            <a:spLocks noChangeArrowheads="1"/>
          </p:cNvSpPr>
          <p:nvPr/>
        </p:nvSpPr>
        <p:spPr bwMode="auto">
          <a:xfrm>
            <a:off x="6648450" y="3793709"/>
            <a:ext cx="16287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 dirty="0"/>
              <a:t>дорожная карта </a:t>
            </a:r>
          </a:p>
          <a:p>
            <a:pPr algn="ctr" eaLnBrk="1" hangingPunct="1"/>
            <a:r>
              <a:rPr lang="ru-RU" altLang="ru-RU" sz="1200" b="1" dirty="0"/>
              <a:t>формирования</a:t>
            </a:r>
          </a:p>
          <a:p>
            <a:pPr algn="ctr" eaLnBrk="1" hangingPunct="1"/>
            <a:r>
              <a:rPr lang="ru-RU" altLang="ru-RU" sz="1200" b="1" dirty="0"/>
              <a:t>компетенций </a:t>
            </a:r>
          </a:p>
          <a:p>
            <a:pPr algn="ctr" eaLnBrk="1" hangingPunct="1"/>
            <a:r>
              <a:rPr lang="ru-RU" altLang="ru-RU" sz="1200" b="1" dirty="0" smtClean="0"/>
              <a:t>   </a:t>
            </a:r>
            <a:endParaRPr lang="ru-RU" altLang="ru-RU" sz="12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1046791" y="188640"/>
            <a:ext cx="7973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0033"/>
                </a:solidFill>
              </a:rPr>
              <a:t>Структура методического обеспечения   модели</a:t>
            </a:r>
          </a:p>
        </p:txBody>
      </p:sp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639" y="4819650"/>
            <a:ext cx="4375852" cy="444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TextBox 76"/>
          <p:cNvSpPr txBox="1">
            <a:spLocks noChangeArrowheads="1"/>
          </p:cNvSpPr>
          <p:nvPr/>
        </p:nvSpPr>
        <p:spPr bwMode="auto">
          <a:xfrm>
            <a:off x="3766174" y="4850513"/>
            <a:ext cx="38443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 dirty="0" smtClean="0"/>
              <a:t> ГАОУ ДПО ИРО РТ, ППМК КФУ, НГПУ</a:t>
            </a:r>
            <a:endParaRPr lang="ru-RU" alt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40361535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8286808" y="6596414"/>
            <a:ext cx="8572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dirty="0" smtClean="0"/>
              <a:t>9</a:t>
            </a:r>
            <a:endParaRPr lang="ru-RU" sz="1100" dirty="0"/>
          </a:p>
        </p:txBody>
      </p:sp>
      <p:sp>
        <p:nvSpPr>
          <p:cNvPr id="84" name="TextBox 83"/>
          <p:cNvSpPr txBox="1"/>
          <p:nvPr/>
        </p:nvSpPr>
        <p:spPr>
          <a:xfrm>
            <a:off x="1215644" y="419472"/>
            <a:ext cx="7071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0033"/>
                </a:solidFill>
              </a:rPr>
              <a:t>Модель методического </a:t>
            </a:r>
            <a:r>
              <a:rPr lang="ru-RU" sz="2400" b="1" dirty="0" smtClean="0">
                <a:solidFill>
                  <a:srgbClr val="660033"/>
                </a:solidFill>
              </a:rPr>
              <a:t>сопровождения ПК</a:t>
            </a:r>
            <a:endParaRPr lang="ru-RU" sz="2400" b="1" dirty="0" smtClean="0">
              <a:solidFill>
                <a:srgbClr val="660033"/>
              </a:solidFill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251520" y="5637245"/>
            <a:ext cx="1368152" cy="1152000"/>
            <a:chOff x="107504" y="3507854"/>
            <a:chExt cx="1368152" cy="720080"/>
          </a:xfrm>
        </p:grpSpPr>
        <p:sp>
          <p:nvSpPr>
            <p:cNvPr id="88" name="Скругленный прямоугольник 87"/>
            <p:cNvSpPr/>
            <p:nvPr/>
          </p:nvSpPr>
          <p:spPr>
            <a:xfrm>
              <a:off x="107504" y="3507854"/>
              <a:ext cx="1368152" cy="720080"/>
            </a:xfrm>
            <a:prstGeom prst="roundRect">
              <a:avLst/>
            </a:prstGeom>
            <a:solidFill>
              <a:schemeClr val="accent5">
                <a:lumMod val="25000"/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179512" y="3657888"/>
              <a:ext cx="1226165" cy="2020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500" b="1" dirty="0" smtClean="0">
                  <a:solidFill>
                    <a:schemeClr val="tx2">
                      <a:lumMod val="95000"/>
                      <a:lumOff val="5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251520" y="4287926"/>
            <a:ext cx="1377634" cy="1152000"/>
            <a:chOff x="26014" y="2720599"/>
            <a:chExt cx="1377634" cy="720080"/>
          </a:xfrm>
        </p:grpSpPr>
        <p:sp>
          <p:nvSpPr>
            <p:cNvPr id="87" name="Скругленный прямоугольник 86"/>
            <p:cNvSpPr/>
            <p:nvPr/>
          </p:nvSpPr>
          <p:spPr>
            <a:xfrm>
              <a:off x="26014" y="2720599"/>
              <a:ext cx="1368152" cy="720080"/>
            </a:xfrm>
            <a:prstGeom prst="roundRect">
              <a:avLst/>
            </a:prstGeom>
            <a:solidFill>
              <a:schemeClr val="accent5">
                <a:lumMod val="25000"/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177483" y="2895806"/>
              <a:ext cx="1226165" cy="2020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500" b="1" dirty="0" smtClean="0">
                  <a:solidFill>
                    <a:schemeClr val="tx2">
                      <a:lumMod val="95000"/>
                      <a:lumOff val="5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179512" y="1604926"/>
            <a:ext cx="1512168" cy="2496149"/>
            <a:chOff x="35496" y="1203694"/>
            <a:chExt cx="1512168" cy="1872112"/>
          </a:xfrm>
        </p:grpSpPr>
        <p:grpSp>
          <p:nvGrpSpPr>
            <p:cNvPr id="58" name="Группа 57"/>
            <p:cNvGrpSpPr/>
            <p:nvPr/>
          </p:nvGrpSpPr>
          <p:grpSpPr>
            <a:xfrm>
              <a:off x="107504" y="2211806"/>
              <a:ext cx="1368152" cy="864000"/>
              <a:chOff x="107504" y="2211806"/>
              <a:chExt cx="1368152" cy="864000"/>
            </a:xfrm>
          </p:grpSpPr>
          <p:sp>
            <p:nvSpPr>
              <p:cNvPr id="86" name="Скругленный прямоугольник 85"/>
              <p:cNvSpPr/>
              <p:nvPr/>
            </p:nvSpPr>
            <p:spPr>
              <a:xfrm>
                <a:off x="107504" y="2211806"/>
                <a:ext cx="1368152" cy="864000"/>
              </a:xfrm>
              <a:prstGeom prst="roundRect">
                <a:avLst/>
              </a:prstGeom>
              <a:solidFill>
                <a:schemeClr val="accent5">
                  <a:lumMod val="25000"/>
                  <a:alpha val="3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3" name="Прямоугольник 92"/>
              <p:cNvSpPr/>
              <p:nvPr/>
            </p:nvSpPr>
            <p:spPr>
              <a:xfrm>
                <a:off x="179512" y="2377792"/>
                <a:ext cx="1226165" cy="2423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solidFill>
                      <a:schemeClr val="tx2">
                        <a:lumMod val="95000"/>
                        <a:lumOff val="5000"/>
                      </a:schemeClr>
                    </a:solidFill>
                  </a:rPr>
                  <a:t> </a:t>
                </a:r>
              </a:p>
            </p:txBody>
          </p:sp>
        </p:grpSp>
        <p:grpSp>
          <p:nvGrpSpPr>
            <p:cNvPr id="57" name="Группа 56"/>
            <p:cNvGrpSpPr/>
            <p:nvPr/>
          </p:nvGrpSpPr>
          <p:grpSpPr>
            <a:xfrm>
              <a:off x="107504" y="1203694"/>
              <a:ext cx="1368152" cy="864000"/>
              <a:chOff x="107504" y="1203694"/>
              <a:chExt cx="1368152" cy="864000"/>
            </a:xfrm>
          </p:grpSpPr>
          <p:sp>
            <p:nvSpPr>
              <p:cNvPr id="85" name="Скругленный прямоугольник 84"/>
              <p:cNvSpPr/>
              <p:nvPr/>
            </p:nvSpPr>
            <p:spPr>
              <a:xfrm>
                <a:off x="107504" y="1203694"/>
                <a:ext cx="1368152" cy="864000"/>
              </a:xfrm>
              <a:prstGeom prst="roundRect">
                <a:avLst/>
              </a:prstGeom>
              <a:solidFill>
                <a:schemeClr val="accent5">
                  <a:lumMod val="25000"/>
                  <a:alpha val="3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Прямоугольник 93"/>
              <p:cNvSpPr/>
              <p:nvPr/>
            </p:nvSpPr>
            <p:spPr>
              <a:xfrm>
                <a:off x="179512" y="1400167"/>
                <a:ext cx="1226165" cy="2423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solidFill>
                      <a:schemeClr val="tx2">
                        <a:lumMod val="95000"/>
                        <a:lumOff val="5000"/>
                      </a:schemeClr>
                    </a:solidFill>
                  </a:rPr>
                  <a:t> </a:t>
                </a:r>
              </a:p>
            </p:txBody>
          </p:sp>
        </p:grpSp>
        <p:cxnSp>
          <p:nvCxnSpPr>
            <p:cNvPr id="112" name="Прямая со стрелкой 111"/>
            <p:cNvCxnSpPr/>
            <p:nvPr/>
          </p:nvCxnSpPr>
          <p:spPr>
            <a:xfrm>
              <a:off x="35496" y="2067694"/>
              <a:ext cx="1512168" cy="0"/>
            </a:xfrm>
            <a:prstGeom prst="straightConnector1">
              <a:avLst/>
            </a:prstGeom>
            <a:ln w="28575">
              <a:solidFill>
                <a:schemeClr val="accent5">
                  <a:lumMod val="25000"/>
                  <a:alpha val="53000"/>
                </a:schemeClr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Прямая со стрелкой 114"/>
            <p:cNvCxnSpPr/>
            <p:nvPr/>
          </p:nvCxnSpPr>
          <p:spPr>
            <a:xfrm>
              <a:off x="35496" y="3075806"/>
              <a:ext cx="1512168" cy="0"/>
            </a:xfrm>
            <a:prstGeom prst="straightConnector1">
              <a:avLst/>
            </a:prstGeom>
            <a:ln w="28575">
              <a:solidFill>
                <a:schemeClr val="accent5">
                  <a:lumMod val="25000"/>
                  <a:alpha val="53000"/>
                </a:schemeClr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8" name="TextBox 147"/>
          <p:cNvSpPr txBox="1"/>
          <p:nvPr/>
        </p:nvSpPr>
        <p:spPr>
          <a:xfrm>
            <a:off x="1691681" y="4649360"/>
            <a:ext cx="605371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660033"/>
                </a:solidFill>
              </a:rPr>
              <a:t>Проблема</a:t>
            </a:r>
            <a:r>
              <a:rPr lang="ru-RU" b="1" dirty="0" smtClean="0">
                <a:solidFill>
                  <a:srgbClr val="660033"/>
                </a:solidFill>
              </a:rPr>
              <a:t>: старение кадров и как следствие</a:t>
            </a:r>
          </a:p>
          <a:p>
            <a:r>
              <a:rPr lang="ru-RU" b="1" dirty="0" smtClean="0">
                <a:solidFill>
                  <a:srgbClr val="660033"/>
                </a:solidFill>
              </a:rPr>
              <a:t>стагнация опыта в общей массе учителей</a:t>
            </a:r>
            <a:endParaRPr lang="ru-RU" dirty="0"/>
          </a:p>
        </p:txBody>
      </p:sp>
      <p:sp>
        <p:nvSpPr>
          <p:cNvPr id="149" name="TextBox 148"/>
          <p:cNvSpPr txBox="1"/>
          <p:nvPr/>
        </p:nvSpPr>
        <p:spPr>
          <a:xfrm>
            <a:off x="1763689" y="5661248"/>
            <a:ext cx="540059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660033"/>
                </a:solidFill>
              </a:rPr>
              <a:t>Решение</a:t>
            </a:r>
            <a:r>
              <a:rPr lang="ru-RU" b="1" dirty="0" smtClean="0">
                <a:solidFill>
                  <a:srgbClr val="660033"/>
                </a:solidFill>
              </a:rPr>
              <a:t>: обновление педагогических кадров</a:t>
            </a:r>
          </a:p>
          <a:p>
            <a:r>
              <a:rPr lang="ru-RU" b="1" dirty="0" smtClean="0">
                <a:solidFill>
                  <a:srgbClr val="660033"/>
                </a:solidFill>
              </a:rPr>
              <a:t>Закрепление молодых кадров в школе </a:t>
            </a:r>
            <a:endParaRPr lang="ru-RU" dirty="0"/>
          </a:p>
        </p:txBody>
      </p:sp>
      <p:cxnSp>
        <p:nvCxnSpPr>
          <p:cNvPr id="162" name="Прямая со стрелкой 161"/>
          <p:cNvCxnSpPr/>
          <p:nvPr/>
        </p:nvCxnSpPr>
        <p:spPr>
          <a:xfrm flipV="1">
            <a:off x="179512" y="1988840"/>
            <a:ext cx="0" cy="4800000"/>
          </a:xfrm>
          <a:prstGeom prst="straightConnector1">
            <a:avLst/>
          </a:prstGeom>
          <a:ln w="28575">
            <a:solidFill>
              <a:schemeClr val="accent5">
                <a:lumMod val="25000"/>
                <a:alpha val="53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Группа 45"/>
          <p:cNvGrpSpPr/>
          <p:nvPr/>
        </p:nvGrpSpPr>
        <p:grpSpPr>
          <a:xfrm>
            <a:off x="1547664" y="1412775"/>
            <a:ext cx="5796136" cy="3024464"/>
            <a:chOff x="1403648" y="1131590"/>
            <a:chExt cx="5796136" cy="2268348"/>
          </a:xfrm>
        </p:grpSpPr>
        <p:grpSp>
          <p:nvGrpSpPr>
            <p:cNvPr id="145" name="Группа 144"/>
            <p:cNvGrpSpPr/>
            <p:nvPr/>
          </p:nvGrpSpPr>
          <p:grpSpPr>
            <a:xfrm>
              <a:off x="1403648" y="1131590"/>
              <a:ext cx="5796136" cy="2268348"/>
              <a:chOff x="1728192" y="1131590"/>
              <a:chExt cx="5796136" cy="2268348"/>
            </a:xfrm>
          </p:grpSpPr>
          <p:sp>
            <p:nvSpPr>
              <p:cNvPr id="120" name="Скругленный прямоугольник 119"/>
              <p:cNvSpPr/>
              <p:nvPr/>
            </p:nvSpPr>
            <p:spPr>
              <a:xfrm>
                <a:off x="1907704" y="1131590"/>
                <a:ext cx="1800000" cy="2232248"/>
              </a:xfrm>
              <a:prstGeom prst="roundRect">
                <a:avLst/>
              </a:prstGeom>
              <a:solidFill>
                <a:srgbClr val="7030A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26" name="Прямоугольник 125"/>
              <p:cNvSpPr/>
              <p:nvPr/>
            </p:nvSpPr>
            <p:spPr>
              <a:xfrm>
                <a:off x="2413506" y="1851670"/>
                <a:ext cx="78765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500" b="1" dirty="0" smtClean="0">
                    <a:solidFill>
                      <a:schemeClr val="tx2">
                        <a:lumMod val="95000"/>
                        <a:lumOff val="5000"/>
                      </a:schemeClr>
                    </a:solidFill>
                  </a:rPr>
                  <a:t>Тьютор</a:t>
                </a:r>
              </a:p>
            </p:txBody>
          </p:sp>
          <p:sp>
            <p:nvSpPr>
              <p:cNvPr id="128" name="Скругленный прямоугольник 127"/>
              <p:cNvSpPr/>
              <p:nvPr/>
            </p:nvSpPr>
            <p:spPr>
              <a:xfrm>
                <a:off x="3707904" y="1167690"/>
                <a:ext cx="1872000" cy="2232248"/>
              </a:xfrm>
              <a:prstGeom prst="roundRect">
                <a:avLst/>
              </a:prstGeom>
              <a:solidFill>
                <a:srgbClr val="7030A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>
                    <a:rot lat="0" lon="0" rev="0"/>
                  </a:camera>
                  <a:lightRig rig="contrasting" dir="t">
                    <a:rot lat="0" lon="0" rev="4500000"/>
                  </a:lightRig>
                </a:scene3d>
                <a:sp3d contourW="6350" prstMaterial="metal">
                  <a:bevelT w="127000" h="31750" prst="relaxedInset"/>
                  <a:contourClr>
                    <a:schemeClr val="accent1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ru-RU" sz="1500" b="1" dirty="0" smtClean="0">
                    <a:solidFill>
                      <a:schemeClr val="tx2">
                        <a:lumMod val="95000"/>
                        <a:lumOff val="5000"/>
                      </a:schemeClr>
                    </a:solidFill>
                  </a:rPr>
                  <a:t> </a:t>
                </a:r>
                <a:endParaRPr lang="ru-RU" sz="1500" b="1" dirty="0">
                  <a:solidFill>
                    <a:schemeClr val="tx2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29" name="Скругленный прямоугольник 128"/>
              <p:cNvSpPr/>
              <p:nvPr/>
            </p:nvSpPr>
            <p:spPr>
              <a:xfrm>
                <a:off x="5580112" y="1131590"/>
                <a:ext cx="1800000" cy="2232248"/>
              </a:xfrm>
              <a:prstGeom prst="roundRect">
                <a:avLst/>
              </a:prstGeom>
              <a:solidFill>
                <a:srgbClr val="7030A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1" name="Прямоугольник 130"/>
              <p:cNvSpPr/>
              <p:nvPr/>
            </p:nvSpPr>
            <p:spPr>
              <a:xfrm>
                <a:off x="3851920" y="1851670"/>
                <a:ext cx="1656184" cy="2423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solidFill>
                      <a:schemeClr val="tx2">
                        <a:lumMod val="95000"/>
                        <a:lumOff val="5000"/>
                      </a:schemeClr>
                    </a:solidFill>
                  </a:rPr>
                  <a:t> </a:t>
                </a:r>
              </a:p>
            </p:txBody>
          </p:sp>
          <p:sp>
            <p:nvSpPr>
              <p:cNvPr id="132" name="Прямоугольник 131"/>
              <p:cNvSpPr/>
              <p:nvPr/>
            </p:nvSpPr>
            <p:spPr>
              <a:xfrm>
                <a:off x="5652120" y="1873736"/>
                <a:ext cx="1656184" cy="2423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solidFill>
                      <a:schemeClr val="tx2">
                        <a:lumMod val="95000"/>
                        <a:lumOff val="5000"/>
                      </a:schemeClr>
                    </a:solidFill>
                  </a:rPr>
                  <a:t> </a:t>
                </a:r>
              </a:p>
            </p:txBody>
          </p:sp>
          <p:cxnSp>
            <p:nvCxnSpPr>
              <p:cNvPr id="134" name="Прямая соединительная линия 133"/>
              <p:cNvCxnSpPr/>
              <p:nvPr/>
            </p:nvCxnSpPr>
            <p:spPr>
              <a:xfrm>
                <a:off x="3707904" y="1347614"/>
                <a:ext cx="0" cy="1692000"/>
              </a:xfrm>
              <a:prstGeom prst="line">
                <a:avLst/>
              </a:prstGeom>
              <a:ln w="22225">
                <a:solidFill>
                  <a:srgbClr val="66003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Прямая соединительная линия 135"/>
              <p:cNvCxnSpPr/>
              <p:nvPr/>
            </p:nvCxnSpPr>
            <p:spPr>
              <a:xfrm>
                <a:off x="5580112" y="1347614"/>
                <a:ext cx="0" cy="1692000"/>
              </a:xfrm>
              <a:prstGeom prst="line">
                <a:avLst/>
              </a:prstGeom>
              <a:ln w="22225">
                <a:solidFill>
                  <a:srgbClr val="66003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7" name="Прямоугольник 136"/>
              <p:cNvSpPr/>
              <p:nvPr/>
            </p:nvSpPr>
            <p:spPr>
              <a:xfrm>
                <a:off x="1728192" y="2427734"/>
                <a:ext cx="2123728" cy="5886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dirty="0" smtClean="0">
                    <a:latin typeface="Times New Roman" pitchFamily="18" charset="0"/>
                    <a:cs typeface="Times New Roman" pitchFamily="18" charset="0"/>
                  </a:rPr>
                  <a:t>Совершенствование </a:t>
                </a:r>
              </a:p>
              <a:p>
                <a:pPr algn="ctr"/>
                <a:r>
                  <a:rPr lang="ru-RU" sz="1500" dirty="0" smtClean="0">
                    <a:latin typeface="Times New Roman" pitchFamily="18" charset="0"/>
                    <a:cs typeface="Times New Roman" pitchFamily="18" charset="0"/>
                  </a:rPr>
                  <a:t>методов работы по ФГОС</a:t>
                </a:r>
                <a:endParaRPr lang="ru-RU" sz="15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8" name="Прямоугольник 137"/>
              <p:cNvSpPr/>
              <p:nvPr/>
            </p:nvSpPr>
            <p:spPr>
              <a:xfrm>
                <a:off x="3491880" y="2348175"/>
                <a:ext cx="2268760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450" dirty="0" smtClean="0">
                    <a:latin typeface="Times New Roman" pitchFamily="18" charset="0"/>
                    <a:cs typeface="Times New Roman" pitchFamily="18" charset="0"/>
                  </a:rPr>
                  <a:t>Сопровождение профессионального </a:t>
                </a:r>
              </a:p>
              <a:p>
                <a:pPr algn="ctr"/>
                <a:r>
                  <a:rPr lang="ru-RU" sz="1450" dirty="0" smtClean="0">
                    <a:latin typeface="Times New Roman" pitchFamily="18" charset="0"/>
                    <a:cs typeface="Times New Roman" pitchFamily="18" charset="0"/>
                  </a:rPr>
                  <a:t>становления  </a:t>
                </a:r>
              </a:p>
              <a:p>
                <a:pPr algn="ctr"/>
                <a:r>
                  <a:rPr lang="ru-RU" sz="1450" dirty="0" smtClean="0">
                    <a:latin typeface="Times New Roman" pitchFamily="18" charset="0"/>
                    <a:cs typeface="Times New Roman" pitchFamily="18" charset="0"/>
                  </a:rPr>
                  <a:t>и развитие педагогов </a:t>
                </a:r>
              </a:p>
            </p:txBody>
          </p:sp>
          <p:sp>
            <p:nvSpPr>
              <p:cNvPr id="139" name="Прямоугольник 138"/>
              <p:cNvSpPr/>
              <p:nvPr/>
            </p:nvSpPr>
            <p:spPr>
              <a:xfrm>
                <a:off x="5508104" y="2179957"/>
                <a:ext cx="2016224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dirty="0" smtClean="0">
                    <a:latin typeface="Times New Roman" pitchFamily="18" charset="0"/>
                    <a:cs typeface="Times New Roman" pitchFamily="18" charset="0"/>
                  </a:rPr>
                  <a:t>Научно-</a:t>
                </a:r>
              </a:p>
              <a:p>
                <a:pPr algn="ctr"/>
                <a:r>
                  <a:rPr lang="ru-RU" sz="1500" dirty="0" smtClean="0">
                    <a:latin typeface="Times New Roman" pitchFamily="18" charset="0"/>
                    <a:cs typeface="Times New Roman" pitchFamily="18" charset="0"/>
                  </a:rPr>
                  <a:t>исследовательская </a:t>
                </a:r>
              </a:p>
              <a:p>
                <a:pPr algn="ctr"/>
                <a:r>
                  <a:rPr lang="ru-RU" sz="1500" dirty="0" smtClean="0">
                    <a:latin typeface="Times New Roman" pitchFamily="18" charset="0"/>
                    <a:cs typeface="Times New Roman" pitchFamily="18" charset="0"/>
                  </a:rPr>
                  <a:t>деятельность, развитие одаренности, инклюзивное образование и </a:t>
                </a:r>
                <a:r>
                  <a:rPr lang="ru-RU" sz="1500" dirty="0" err="1" smtClean="0">
                    <a:latin typeface="Times New Roman" pitchFamily="18" charset="0"/>
                    <a:cs typeface="Times New Roman" pitchFamily="18" charset="0"/>
                  </a:rPr>
                  <a:t>тд</a:t>
                </a:r>
                <a:r>
                  <a:rPr lang="ru-RU" sz="15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p:grpSp>
        <p:cxnSp>
          <p:nvCxnSpPr>
            <p:cNvPr id="152" name="Прямая со стрелкой 151"/>
            <p:cNvCxnSpPr/>
            <p:nvPr/>
          </p:nvCxnSpPr>
          <p:spPr>
            <a:xfrm>
              <a:off x="3203848" y="1851670"/>
              <a:ext cx="360000" cy="0"/>
            </a:xfrm>
            <a:prstGeom prst="straightConnector1">
              <a:avLst/>
            </a:prstGeom>
            <a:ln w="19050">
              <a:solidFill>
                <a:srgbClr val="660033"/>
              </a:solidFill>
              <a:prstDash val="sys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Прямая со стрелкой 153"/>
            <p:cNvCxnSpPr/>
            <p:nvPr/>
          </p:nvCxnSpPr>
          <p:spPr>
            <a:xfrm>
              <a:off x="5076056" y="1851670"/>
              <a:ext cx="360000" cy="0"/>
            </a:xfrm>
            <a:prstGeom prst="straightConnector1">
              <a:avLst/>
            </a:prstGeom>
            <a:ln w="19050">
              <a:solidFill>
                <a:srgbClr val="660033"/>
              </a:solidFill>
              <a:prstDash val="sys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748" name="Picture 4" descr="http://us.123rf.com/400wm/400/400/michaeljung/michaeljung0906/michaeljung090600321/5125222-teacher-checking-homework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79712" y="1239602"/>
              <a:ext cx="988321" cy="569894"/>
            </a:xfrm>
            <a:prstGeom prst="rect">
              <a:avLst/>
            </a:prstGeom>
            <a:noFill/>
          </p:spPr>
        </p:pic>
        <p:pic>
          <p:nvPicPr>
            <p:cNvPr id="31750" name="Picture 6" descr="http://edu.zelenogorsk.ru/wordpress/wp-content/uploads/2012/09/IMG_59381.jpg"/>
            <p:cNvPicPr>
              <a:picLocks noChangeAspect="1" noChangeArrowheads="1"/>
            </p:cNvPicPr>
            <p:nvPr/>
          </p:nvPicPr>
          <p:blipFill>
            <a:blip r:embed="rId4" cstate="print"/>
            <a:srcRect l="7953" t="12521" r="9870" b="7953"/>
            <a:stretch>
              <a:fillRect/>
            </a:stretch>
          </p:blipFill>
          <p:spPr bwMode="auto">
            <a:xfrm>
              <a:off x="3838892" y="1239602"/>
              <a:ext cx="1021140" cy="568790"/>
            </a:xfrm>
            <a:prstGeom prst="rect">
              <a:avLst/>
            </a:prstGeom>
            <a:noFill/>
          </p:spPr>
        </p:pic>
        <p:pic>
          <p:nvPicPr>
            <p:cNvPr id="31752" name="Picture 8" descr="http://school.xvatit.com/images/4/4f/Mat6-17-prakt.jpg"/>
            <p:cNvPicPr>
              <a:picLocks noChangeAspect="1" noChangeArrowheads="1"/>
            </p:cNvPicPr>
            <p:nvPr/>
          </p:nvPicPr>
          <p:blipFill>
            <a:blip r:embed="rId5" cstate="print"/>
            <a:srcRect t="19115" b="12559"/>
            <a:stretch>
              <a:fillRect/>
            </a:stretch>
          </p:blipFill>
          <p:spPr bwMode="auto">
            <a:xfrm>
              <a:off x="5652120" y="1239602"/>
              <a:ext cx="957469" cy="568790"/>
            </a:xfrm>
            <a:prstGeom prst="rect">
              <a:avLst/>
            </a:prstGeom>
            <a:noFill/>
          </p:spPr>
        </p:pic>
      </p:grpSp>
      <p:grpSp>
        <p:nvGrpSpPr>
          <p:cNvPr id="56" name="Группа 55"/>
          <p:cNvGrpSpPr/>
          <p:nvPr/>
        </p:nvGrpSpPr>
        <p:grpSpPr>
          <a:xfrm>
            <a:off x="6683423" y="1487301"/>
            <a:ext cx="2915816" cy="4914982"/>
            <a:chOff x="6588224" y="1131590"/>
            <a:chExt cx="2915816" cy="3686237"/>
          </a:xfrm>
        </p:grpSpPr>
        <p:sp>
          <p:nvSpPr>
            <p:cNvPr id="140" name="TextBox 139"/>
            <p:cNvSpPr txBox="1"/>
            <p:nvPr/>
          </p:nvSpPr>
          <p:spPr>
            <a:xfrm>
              <a:off x="6588224" y="1707654"/>
              <a:ext cx="2915816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6945668" y="4563911"/>
              <a:ext cx="223080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Признание коллег</a:t>
              </a:r>
              <a:endParaRPr lang="ru-RU" sz="1600" dirty="0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7200800" y="3363838"/>
              <a:ext cx="1763688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6927947" y="3563471"/>
              <a:ext cx="245862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 Карьерный рост</a:t>
              </a:r>
              <a:endParaRPr lang="ru-RU" sz="1600" dirty="0"/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7092280" y="1131590"/>
              <a:ext cx="1872208" cy="415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500" b="1" dirty="0" smtClean="0">
                  <a:solidFill>
                    <a:srgbClr val="660033"/>
                  </a:solidFill>
                </a:rPr>
                <a:t>Ожидаемый результат</a:t>
              </a:r>
            </a:p>
          </p:txBody>
        </p:sp>
        <p:sp>
          <p:nvSpPr>
            <p:cNvPr id="164" name="AutoShape 3"/>
            <p:cNvSpPr>
              <a:spLocks noChangeArrowheads="1"/>
            </p:cNvSpPr>
            <p:nvPr/>
          </p:nvSpPr>
          <p:spPr bwMode="gray">
            <a:xfrm rot="10800000">
              <a:off x="7668344" y="2517744"/>
              <a:ext cx="720080" cy="216024"/>
            </a:xfrm>
            <a:prstGeom prst="upArrow">
              <a:avLst>
                <a:gd name="adj1" fmla="val 56944"/>
                <a:gd name="adj2" fmla="val 50782"/>
              </a:avLst>
            </a:prstGeom>
            <a:gradFill flip="none" rotWithShape="1">
              <a:gsLst>
                <a:gs pos="100000">
                  <a:schemeClr val="accent1">
                    <a:lumMod val="50000"/>
                    <a:alpha val="53000"/>
                  </a:schemeClr>
                </a:gs>
                <a:gs pos="1000">
                  <a:schemeClr val="accent1">
                    <a:lumMod val="50000"/>
                    <a:alpha val="53000"/>
                  </a:schemeClr>
                </a:gs>
                <a:gs pos="8000">
                  <a:srgbClr val="0099CC">
                    <a:gamma/>
                    <a:shade val="46275"/>
                    <a:invGamma/>
                    <a:alpha val="0"/>
                  </a:srgbClr>
                </a:gs>
              </a:gsLst>
              <a:lin ang="16200000" scaled="1"/>
              <a:tileRect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7" name="AutoShape 3"/>
            <p:cNvSpPr>
              <a:spLocks noChangeArrowheads="1"/>
            </p:cNvSpPr>
            <p:nvPr/>
          </p:nvSpPr>
          <p:spPr bwMode="gray">
            <a:xfrm rot="10800000">
              <a:off x="7668344" y="3147814"/>
              <a:ext cx="720080" cy="216024"/>
            </a:xfrm>
            <a:prstGeom prst="upArrow">
              <a:avLst>
                <a:gd name="adj1" fmla="val 56944"/>
                <a:gd name="adj2" fmla="val 50782"/>
              </a:avLst>
            </a:prstGeom>
            <a:gradFill flip="none" rotWithShape="1">
              <a:gsLst>
                <a:gs pos="100000">
                  <a:schemeClr val="accent1">
                    <a:lumMod val="50000"/>
                    <a:alpha val="53000"/>
                  </a:schemeClr>
                </a:gs>
                <a:gs pos="1000">
                  <a:schemeClr val="accent1">
                    <a:lumMod val="50000"/>
                    <a:alpha val="53000"/>
                  </a:schemeClr>
                </a:gs>
                <a:gs pos="8000">
                  <a:srgbClr val="0099CC">
                    <a:gamma/>
                    <a:shade val="46275"/>
                    <a:invGamma/>
                    <a:alpha val="0"/>
                  </a:srgbClr>
                </a:gs>
              </a:gsLst>
              <a:lin ang="16200000" scaled="1"/>
              <a:tileRect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8" name="AutoShape 3"/>
            <p:cNvSpPr>
              <a:spLocks noChangeArrowheads="1"/>
            </p:cNvSpPr>
            <p:nvPr/>
          </p:nvSpPr>
          <p:spPr bwMode="gray">
            <a:xfrm rot="10800000">
              <a:off x="7668344" y="4191930"/>
              <a:ext cx="720080" cy="216024"/>
            </a:xfrm>
            <a:prstGeom prst="upArrow">
              <a:avLst>
                <a:gd name="adj1" fmla="val 56944"/>
                <a:gd name="adj2" fmla="val 50782"/>
              </a:avLst>
            </a:prstGeom>
            <a:gradFill flip="none" rotWithShape="1">
              <a:gsLst>
                <a:gs pos="100000">
                  <a:schemeClr val="accent1">
                    <a:lumMod val="50000"/>
                    <a:alpha val="53000"/>
                  </a:schemeClr>
                </a:gs>
                <a:gs pos="1000">
                  <a:schemeClr val="accent1">
                    <a:lumMod val="50000"/>
                    <a:alpha val="53000"/>
                  </a:schemeClr>
                </a:gs>
                <a:gs pos="8000">
                  <a:srgbClr val="0099CC">
                    <a:gamma/>
                    <a:shade val="46275"/>
                    <a:invGamma/>
                    <a:alpha val="0"/>
                  </a:srgbClr>
                </a:gs>
              </a:gsLst>
              <a:lin ang="16200000" scaled="1"/>
              <a:tileRect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pic>
        <p:nvPicPr>
          <p:cNvPr id="4102" name="Picture 6" descr="http://ideal-proffi.narod.ru/guw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2536" y="5661248"/>
            <a:ext cx="936104" cy="1128126"/>
          </a:xfrm>
          <a:prstGeom prst="rect">
            <a:avLst/>
          </a:prstGeom>
          <a:noFill/>
        </p:spPr>
      </p:pic>
      <p:sp>
        <p:nvSpPr>
          <p:cNvPr id="51" name="TextBox 50"/>
          <p:cNvSpPr txBox="1"/>
          <p:nvPr/>
        </p:nvSpPr>
        <p:spPr>
          <a:xfrm>
            <a:off x="1043608" y="6525344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660033"/>
                </a:solidFill>
              </a:rPr>
              <a:t> </a:t>
            </a:r>
            <a:endParaRPr lang="ru-RU" sz="1200" b="1" dirty="0">
              <a:solidFill>
                <a:srgbClr val="660033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15616" y="5157191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660033"/>
                </a:solidFill>
              </a:rPr>
              <a:t> </a:t>
            </a:r>
            <a:endParaRPr lang="ru-RU" sz="1200" b="1" dirty="0">
              <a:solidFill>
                <a:srgbClr val="660033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043608" y="3789040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660033"/>
                </a:solidFill>
              </a:rPr>
              <a:t> </a:t>
            </a:r>
            <a:endParaRPr lang="ru-RU" sz="1200" b="1" dirty="0">
              <a:solidFill>
                <a:srgbClr val="660033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043608" y="2431921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660033"/>
                </a:solidFill>
              </a:rPr>
              <a:t> </a:t>
            </a:r>
            <a:endParaRPr lang="ru-RU" sz="1200" b="1" dirty="0">
              <a:solidFill>
                <a:srgbClr val="660033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039800" y="2433761"/>
            <a:ext cx="84715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Педагог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685344" y="2448410"/>
            <a:ext cx="120257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Специалист 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535377" y="6013593"/>
            <a:ext cx="65595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ШМО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636494" y="4639005"/>
            <a:ext cx="58541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РМО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293693" y="1988840"/>
            <a:ext cx="135056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Конференции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200288" y="3371799"/>
            <a:ext cx="132613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Проблемные </a:t>
            </a:r>
          </a:p>
          <a:p>
            <a:pPr algn="ctr"/>
            <a:r>
              <a:rPr lang="ru-RU" sz="15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семинары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272808" y="2271503"/>
            <a:ext cx="17868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 smtClean="0"/>
              <a:t>Повышение </a:t>
            </a:r>
          </a:p>
          <a:p>
            <a:r>
              <a:rPr lang="ru-RU" sz="1500" dirty="0" smtClean="0"/>
              <a:t>качества</a:t>
            </a:r>
          </a:p>
          <a:p>
            <a:r>
              <a:rPr lang="ru-RU" sz="1500" dirty="0" smtClean="0"/>
              <a:t>образования</a:t>
            </a:r>
            <a:endParaRPr lang="ru-RU" sz="1500" dirty="0"/>
          </a:p>
        </p:txBody>
      </p:sp>
      <p:sp>
        <p:nvSpPr>
          <p:cNvPr id="66" name="TextBox 65"/>
          <p:cNvSpPr txBox="1"/>
          <p:nvPr/>
        </p:nvSpPr>
        <p:spPr>
          <a:xfrm>
            <a:off x="7272808" y="3583517"/>
            <a:ext cx="1871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Развитие профессионального мастерства</a:t>
            </a:r>
            <a:endParaRPr lang="ru-RU" sz="1200" dirty="0"/>
          </a:p>
        </p:txBody>
      </p:sp>
      <p:cxnSp>
        <p:nvCxnSpPr>
          <p:cNvPr id="68" name="Прямая со стрелкой 67"/>
          <p:cNvCxnSpPr/>
          <p:nvPr/>
        </p:nvCxnSpPr>
        <p:spPr>
          <a:xfrm>
            <a:off x="179512" y="5585803"/>
            <a:ext cx="1512168" cy="0"/>
          </a:xfrm>
          <a:prstGeom prst="straightConnector1">
            <a:avLst/>
          </a:prstGeom>
          <a:ln w="28575">
            <a:solidFill>
              <a:schemeClr val="accent5">
                <a:lumMod val="25000"/>
                <a:alpha val="53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01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учитель у дос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69863"/>
            <a:ext cx="1762748" cy="17373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419100" y="1445567"/>
            <a:ext cx="1676400" cy="46166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1200" b="1" dirty="0">
                <a:latin typeface="Times New Roman" pitchFamily="18" charset="0"/>
                <a:cs typeface="Arial" charset="0"/>
              </a:rPr>
              <a:t>Профессиональный </a:t>
            </a:r>
          </a:p>
          <a:p>
            <a:pPr algn="ctr">
              <a:defRPr/>
            </a:pPr>
            <a:r>
              <a:rPr lang="ru-RU" altLang="ru-RU" sz="1200" b="1" dirty="0">
                <a:latin typeface="Times New Roman" pitchFamily="18" charset="0"/>
                <a:cs typeface="Arial" charset="0"/>
              </a:rPr>
              <a:t>стандарт педагога</a:t>
            </a:r>
          </a:p>
        </p:txBody>
      </p:sp>
      <p:pic>
        <p:nvPicPr>
          <p:cNvPr id="6151" name="Picture 8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3250412" y="169863"/>
            <a:ext cx="2730488" cy="12930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8" name="Picture 11" descr="аттестац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0563" y="169863"/>
            <a:ext cx="1825625" cy="17367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2260600" y="892175"/>
            <a:ext cx="787400" cy="1588"/>
          </a:xfrm>
          <a:prstGeom prst="straightConnector1">
            <a:avLst/>
          </a:prstGeom>
          <a:ln w="28575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370138" y="1684338"/>
            <a:ext cx="4506912" cy="0"/>
          </a:xfrm>
          <a:prstGeom prst="straightConnector1">
            <a:avLst/>
          </a:prstGeom>
          <a:ln w="28575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167438" y="892175"/>
            <a:ext cx="762000" cy="0"/>
          </a:xfrm>
          <a:prstGeom prst="straightConnector1">
            <a:avLst/>
          </a:prstGeom>
          <a:ln w="28575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11" name="Picture 2" descr="C:\Users\Admin\Desktop\metodicheskaya_sluzhba_62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25146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12" name="Прямоугольник 1"/>
          <p:cNvGrpSpPr>
            <a:grpSpLocks/>
          </p:cNvGrpSpPr>
          <p:nvPr/>
        </p:nvGrpSpPr>
        <p:grpSpPr bwMode="auto">
          <a:xfrm>
            <a:off x="2755900" y="1584325"/>
            <a:ext cx="3784600" cy="930275"/>
            <a:chOff x="1736" y="998"/>
            <a:chExt cx="2384" cy="407"/>
          </a:xfrm>
        </p:grpSpPr>
        <p:pic>
          <p:nvPicPr>
            <p:cNvPr id="25632" name="Прямоугольник 1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6" y="998"/>
              <a:ext cx="2384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33" name="Text Box 13"/>
            <p:cNvSpPr txBox="1">
              <a:spLocks noChangeArrowheads="1"/>
            </p:cNvSpPr>
            <p:nvPr/>
          </p:nvSpPr>
          <p:spPr bwMode="auto">
            <a:xfrm>
              <a:off x="1864" y="1085"/>
              <a:ext cx="2132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 eaLnBrk="1" hangingPunct="1"/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Современный профессиональный </a:t>
              </a:r>
            </a:p>
            <a:p>
              <a:pPr algn="ctr" eaLnBrk="1" hangingPunct="1"/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портрет педагога</a:t>
              </a:r>
            </a:p>
          </p:txBody>
        </p:sp>
      </p:grpSp>
      <p:sp>
        <p:nvSpPr>
          <p:cNvPr id="7" name="Скругленный прямоугольник 6"/>
          <p:cNvSpPr/>
          <p:nvPr/>
        </p:nvSpPr>
        <p:spPr>
          <a:xfrm>
            <a:off x="3212689" y="2590800"/>
            <a:ext cx="5741988" cy="1219200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внедрение практико-ориентированной модели методического сопровождения педагогов с сохранением лучших традиций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393030" y="4038600"/>
            <a:ext cx="5181600" cy="762000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индивидуальной карты профессионального развития педагога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257300" y="5029200"/>
            <a:ext cx="5257800" cy="762000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структуры электронного </a:t>
            </a:r>
          </a:p>
          <a:p>
            <a:pPr algn="ctr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Портфолио педагога  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15900" y="6019800"/>
            <a:ext cx="4876800" cy="609600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Корректировка системы вознаграждения за эффективность педагогического труда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1905000" y="3200400"/>
            <a:ext cx="1308100" cy="1066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419100" y="4267200"/>
            <a:ext cx="1485900" cy="1752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1905000" y="4267200"/>
            <a:ext cx="487363" cy="152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1905000" y="4267200"/>
            <a:ext cx="328613" cy="762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нутый угол 5"/>
          <p:cNvSpPr/>
          <p:nvPr/>
        </p:nvSpPr>
        <p:spPr>
          <a:xfrm>
            <a:off x="7239000" y="5029200"/>
            <a:ext cx="1524000" cy="1676400"/>
          </a:xfrm>
          <a:prstGeom prst="foldedCorner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3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6" r="4277" b="5090"/>
          <a:stretch/>
        </p:blipFill>
        <p:spPr bwMode="auto">
          <a:xfrm>
            <a:off x="4427984" y="395345"/>
            <a:ext cx="4248472" cy="28767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0" r="4374" b="9945"/>
          <a:stretch/>
        </p:blipFill>
        <p:spPr bwMode="auto">
          <a:xfrm>
            <a:off x="205430" y="395344"/>
            <a:ext cx="3990454" cy="31554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Объект 5"/>
          <p:cNvPicPr>
            <a:picLocks noGrp="1"/>
          </p:cNvPicPr>
          <p:nvPr>
            <p:ph idx="1"/>
          </p:nvPr>
        </p:nvPicPr>
        <p:blipFill rotWithShape="1">
          <a:blip r:embed="rId4"/>
          <a:srcRect l="12236" t="7667" r="13025" b="9298"/>
          <a:stretch/>
        </p:blipFill>
        <p:spPr bwMode="auto">
          <a:xfrm>
            <a:off x="1835696" y="2924944"/>
            <a:ext cx="5851308" cy="37772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5938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8"/>
          <p:cNvSpPr txBox="1">
            <a:spLocks noChangeArrowheads="1"/>
          </p:cNvSpPr>
          <p:nvPr/>
        </p:nvSpPr>
        <p:spPr bwMode="white">
          <a:xfrm>
            <a:off x="0" y="260648"/>
            <a:ext cx="921543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 dirty="0" smtClean="0">
                <a:solidFill>
                  <a:srgbClr val="660033"/>
                </a:solidFill>
              </a:rPr>
              <a:t> МАРШРУТ ПЕДАГОГА В СИСТЕМЕ МЕТОДИЧЕСКОГО СОПРОВОЖДЕНИЯ ПРОФЕССИОНАЛЬНОГО РАЗВИТИЯ ПЕДАГОГА </a:t>
            </a: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500063" y="5387062"/>
            <a:ext cx="2714625" cy="121029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 smtClean="0"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+mn-lt"/>
              </a:rPr>
              <a:t>заказ и выбор курса</a:t>
            </a:r>
            <a:endParaRPr lang="ru-RU" sz="2000" b="1" dirty="0">
              <a:latin typeface="+mn-lt"/>
            </a:endParaRPr>
          </a:p>
        </p:txBody>
      </p:sp>
      <p:sp>
        <p:nvSpPr>
          <p:cNvPr id="7173" name="Скругленный прямоугольник 47"/>
          <p:cNvSpPr>
            <a:spLocks noChangeArrowheads="1"/>
          </p:cNvSpPr>
          <p:nvPr/>
        </p:nvSpPr>
        <p:spPr bwMode="auto">
          <a:xfrm>
            <a:off x="178594" y="2710031"/>
            <a:ext cx="3032474" cy="1440160"/>
          </a:xfrm>
          <a:prstGeom prst="roundRect">
            <a:avLst>
              <a:gd name="adj" fmla="val 16667"/>
            </a:avLst>
          </a:prstGeom>
          <a:solidFill>
            <a:srgbClr val="2F6E73">
              <a:alpha val="52940"/>
            </a:srgb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600" b="1" dirty="0" smtClean="0">
                <a:solidFill>
                  <a:srgbClr val="660033"/>
                </a:solidFill>
              </a:rPr>
              <a:t> </a:t>
            </a:r>
            <a:r>
              <a:rPr lang="ru-RU" sz="2400" b="1" dirty="0" smtClean="0">
                <a:solidFill>
                  <a:srgbClr val="660033"/>
                </a:solidFill>
              </a:rPr>
              <a:t>образовательный запрос</a:t>
            </a:r>
            <a:endParaRPr lang="ru-RU" sz="1600" b="1" dirty="0"/>
          </a:p>
        </p:txBody>
      </p:sp>
      <p:sp>
        <p:nvSpPr>
          <p:cNvPr id="7174" name="AutoShape 29"/>
          <p:cNvSpPr>
            <a:spLocks noChangeArrowheads="1"/>
          </p:cNvSpPr>
          <p:nvPr/>
        </p:nvSpPr>
        <p:spPr bwMode="gray">
          <a:xfrm>
            <a:off x="6946358" y="3924412"/>
            <a:ext cx="2000250" cy="797444"/>
          </a:xfrm>
          <a:prstGeom prst="roundRect">
            <a:avLst>
              <a:gd name="adj" fmla="val 10889"/>
            </a:avLst>
          </a:prstGeom>
          <a:solidFill>
            <a:srgbClr val="C0C0C0">
              <a:alpha val="54117"/>
            </a:srgbClr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Номер слайда 43"/>
          <p:cNvSpPr>
            <a:spLocks noGrp="1"/>
          </p:cNvSpPr>
          <p:nvPr>
            <p:ph type="sldNum" sz="quarter" idx="12"/>
          </p:nvPr>
        </p:nvSpPr>
        <p:spPr>
          <a:xfrm>
            <a:off x="6858000" y="6572251"/>
            <a:ext cx="2286000" cy="320675"/>
          </a:xfrm>
        </p:spPr>
        <p:txBody>
          <a:bodyPr/>
          <a:lstStyle/>
          <a:p>
            <a:pPr algn="r">
              <a:defRPr/>
            </a:pPr>
            <a:fld id="{712580C3-7B88-4E14-A161-D406E5493426}" type="slidenum">
              <a:rPr lang="en-US" sz="1200" smtClean="0">
                <a:solidFill>
                  <a:schemeClr val="tx1">
                    <a:lumMod val="50000"/>
                  </a:schemeClr>
                </a:solidFill>
              </a:rPr>
              <a:pPr algn="r">
                <a:defRPr/>
              </a:pPr>
              <a:t>6</a:t>
            </a:fld>
            <a:endParaRPr lang="en-US" sz="12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3500440" y="5387062"/>
            <a:ext cx="2714625" cy="121029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 smtClean="0">
                <a:latin typeface="+mn-lt"/>
              </a:rPr>
              <a:t> самоанализ степени удовлетворения образовательного запроса</a:t>
            </a:r>
            <a:endParaRPr lang="ru-RU" sz="1500" b="1" dirty="0">
              <a:latin typeface="+mn-lt"/>
            </a:endParaRPr>
          </a:p>
        </p:txBody>
      </p:sp>
      <p:sp>
        <p:nvSpPr>
          <p:cNvPr id="7178" name="Прямоугольник 64"/>
          <p:cNvSpPr>
            <a:spLocks noChangeArrowheads="1"/>
          </p:cNvSpPr>
          <p:nvPr/>
        </p:nvSpPr>
        <p:spPr bwMode="auto">
          <a:xfrm>
            <a:off x="725725" y="4802286"/>
            <a:ext cx="547342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Изучение возможности восполнения</a:t>
            </a:r>
          </a:p>
          <a:p>
            <a:pPr algn="ctr"/>
            <a:r>
              <a:rPr lang="ru-RU" sz="1600" dirty="0" smtClean="0"/>
              <a:t> профессионального дефицита или опережающего развития</a:t>
            </a:r>
            <a:endParaRPr lang="ru-RU" sz="1600" dirty="0"/>
          </a:p>
        </p:txBody>
      </p:sp>
      <p:sp>
        <p:nvSpPr>
          <p:cNvPr id="7179" name="AutoShape 4"/>
          <p:cNvSpPr>
            <a:spLocks noChangeArrowheads="1"/>
          </p:cNvSpPr>
          <p:nvPr/>
        </p:nvSpPr>
        <p:spPr bwMode="gray">
          <a:xfrm rot="16200000" flipV="1">
            <a:off x="1393824" y="4515314"/>
            <a:ext cx="179387" cy="252412"/>
          </a:xfrm>
          <a:prstGeom prst="chevron">
            <a:avLst>
              <a:gd name="adj" fmla="val 52514"/>
            </a:avLst>
          </a:prstGeom>
          <a:solidFill>
            <a:srgbClr val="660033">
              <a:alpha val="78038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0" name="AutoShape 4"/>
          <p:cNvSpPr>
            <a:spLocks noChangeArrowheads="1"/>
          </p:cNvSpPr>
          <p:nvPr/>
        </p:nvSpPr>
        <p:spPr bwMode="gray">
          <a:xfrm rot="16200000" flipV="1">
            <a:off x="3426720" y="4505955"/>
            <a:ext cx="179387" cy="252413"/>
          </a:xfrm>
          <a:prstGeom prst="chevron">
            <a:avLst>
              <a:gd name="adj" fmla="val 52514"/>
            </a:avLst>
          </a:prstGeom>
          <a:solidFill>
            <a:srgbClr val="660033">
              <a:alpha val="78038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1" name="AutoShape 4"/>
          <p:cNvSpPr>
            <a:spLocks noChangeArrowheads="1"/>
          </p:cNvSpPr>
          <p:nvPr/>
        </p:nvSpPr>
        <p:spPr bwMode="gray">
          <a:xfrm rot="16200000" flipV="1">
            <a:off x="5322887" y="4510948"/>
            <a:ext cx="179387" cy="252413"/>
          </a:xfrm>
          <a:prstGeom prst="chevron">
            <a:avLst>
              <a:gd name="adj" fmla="val 52514"/>
            </a:avLst>
          </a:prstGeom>
          <a:solidFill>
            <a:srgbClr val="660033">
              <a:alpha val="78038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178592" y="1269406"/>
            <a:ext cx="6215063" cy="1143000"/>
          </a:xfrm>
          <a:prstGeom prst="rect">
            <a:avLst/>
          </a:prstGeom>
          <a:solidFill>
            <a:schemeClr val="accent1">
              <a:lumMod val="2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 bwMode="auto">
          <a:xfrm>
            <a:off x="353568" y="1269406"/>
            <a:ext cx="1865975" cy="72072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tx1"/>
                </a:solidFill>
              </a:rPr>
              <a:t>Внешние требования профессиональной среды	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 bwMode="auto">
          <a:xfrm>
            <a:off x="2483990" y="1269406"/>
            <a:ext cx="1643063" cy="72072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tx1"/>
                </a:solidFill>
                <a:latin typeface="+mn-lt"/>
              </a:rPr>
              <a:t>Внутренние профессиональные потребности</a:t>
            </a:r>
            <a:endParaRPr lang="ru-RU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 bwMode="auto">
          <a:xfrm>
            <a:off x="4426841" y="1269406"/>
            <a:ext cx="1966814" cy="72072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+mn-lt"/>
              </a:rPr>
              <a:t>Новые образовательные цели</a:t>
            </a:r>
            <a:endParaRPr lang="ru-RU" sz="1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 bwMode="auto">
          <a:xfrm>
            <a:off x="3373560" y="2736813"/>
            <a:ext cx="3214688" cy="1440160"/>
          </a:xfrm>
          <a:prstGeom prst="roundRect">
            <a:avLst/>
          </a:prstGeom>
          <a:solidFill>
            <a:srgbClr val="2F6E73">
              <a:alpha val="52941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660033"/>
                </a:solidFill>
                <a:latin typeface="+mn-lt"/>
              </a:rPr>
              <a:t> реальная педагогическая практика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7191" name="AutoShape 29"/>
          <p:cNvSpPr>
            <a:spLocks noChangeArrowheads="1"/>
          </p:cNvSpPr>
          <p:nvPr/>
        </p:nvSpPr>
        <p:spPr bwMode="gray">
          <a:xfrm>
            <a:off x="6946358" y="4901529"/>
            <a:ext cx="2000250" cy="903736"/>
          </a:xfrm>
          <a:prstGeom prst="roundRect">
            <a:avLst>
              <a:gd name="adj" fmla="val 10889"/>
            </a:avLst>
          </a:prstGeom>
          <a:solidFill>
            <a:srgbClr val="C0C0C0">
              <a:alpha val="54117"/>
            </a:srgbClr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Образовательная </a:t>
            </a:r>
            <a:endParaRPr lang="ru-RU" b="1" dirty="0" smtClean="0">
              <a:solidFill>
                <a:schemeClr val="tx1">
                  <a:lumMod val="5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организация</a:t>
            </a:r>
            <a:endParaRPr lang="ru-RU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0" name="TextBox 13"/>
          <p:cNvSpPr txBox="1">
            <a:spLocks noChangeArrowheads="1"/>
          </p:cNvSpPr>
          <p:nvPr/>
        </p:nvSpPr>
        <p:spPr bwMode="auto">
          <a:xfrm>
            <a:off x="6707449" y="4103062"/>
            <a:ext cx="2463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Государство</a:t>
            </a:r>
            <a:endParaRPr lang="ru-RU" sz="2000" b="1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193" name="AutoShape 4"/>
          <p:cNvSpPr>
            <a:spLocks noChangeArrowheads="1"/>
          </p:cNvSpPr>
          <p:nvPr/>
        </p:nvSpPr>
        <p:spPr bwMode="gray">
          <a:xfrm rot="10800000" flipV="1">
            <a:off x="6678615" y="6309320"/>
            <a:ext cx="179387" cy="252413"/>
          </a:xfrm>
          <a:prstGeom prst="chevron">
            <a:avLst>
              <a:gd name="adj" fmla="val 52514"/>
            </a:avLst>
          </a:prstGeom>
          <a:solidFill>
            <a:srgbClr val="660033">
              <a:alpha val="78038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94" name="AutoShape 4"/>
          <p:cNvSpPr>
            <a:spLocks noChangeArrowheads="1"/>
          </p:cNvSpPr>
          <p:nvPr/>
        </p:nvSpPr>
        <p:spPr bwMode="gray">
          <a:xfrm rot="10800000" flipV="1">
            <a:off x="6678615" y="4389107"/>
            <a:ext cx="179387" cy="252413"/>
          </a:xfrm>
          <a:prstGeom prst="chevron">
            <a:avLst>
              <a:gd name="adj" fmla="val 52514"/>
            </a:avLst>
          </a:prstGeom>
          <a:solidFill>
            <a:srgbClr val="660033">
              <a:alpha val="78038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TextBox 13"/>
          <p:cNvSpPr txBox="1">
            <a:spLocks noChangeArrowheads="1"/>
          </p:cNvSpPr>
          <p:nvPr/>
        </p:nvSpPr>
        <p:spPr bwMode="auto">
          <a:xfrm>
            <a:off x="6393655" y="3211289"/>
            <a:ext cx="50006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err="1">
                <a:solidFill>
                  <a:schemeClr val="tx1">
                    <a:lumMod val="50000"/>
                  </a:schemeClr>
                </a:solidFill>
                <a:latin typeface="+mn-lt"/>
              </a:rPr>
              <a:t>З</a:t>
            </a:r>
            <a:endParaRPr lang="ru-RU" sz="1400" b="1" dirty="0">
              <a:solidFill>
                <a:schemeClr val="tx1">
                  <a:lumMod val="50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err="1">
                <a:solidFill>
                  <a:schemeClr val="tx1">
                    <a:lumMod val="50000"/>
                  </a:schemeClr>
                </a:solidFill>
                <a:latin typeface="+mn-lt"/>
              </a:rPr>
              <a:t>З</a:t>
            </a:r>
            <a:endParaRPr lang="ru-RU" sz="1400" b="1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4" name="Выгнутая вправо стрелка 83"/>
          <p:cNvSpPr/>
          <p:nvPr/>
        </p:nvSpPr>
        <p:spPr>
          <a:xfrm>
            <a:off x="6572250" y="2424223"/>
            <a:ext cx="357188" cy="2786063"/>
          </a:xfrm>
          <a:prstGeom prst="curvedLeftArrow">
            <a:avLst/>
          </a:prstGeom>
          <a:solidFill>
            <a:schemeClr val="accent1">
              <a:lumMod val="25000"/>
            </a:schemeClr>
          </a:solidFill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5" name="Выгнутая вправо стрелка 84"/>
          <p:cNvSpPr/>
          <p:nvPr/>
        </p:nvSpPr>
        <p:spPr>
          <a:xfrm flipH="1">
            <a:off x="0" y="2710031"/>
            <a:ext cx="357188" cy="2786063"/>
          </a:xfrm>
          <a:prstGeom prst="curvedLeftArrow">
            <a:avLst/>
          </a:prstGeom>
          <a:solidFill>
            <a:schemeClr val="accent1">
              <a:lumMod val="25000"/>
            </a:schemeClr>
          </a:solidFill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41"/>
          <a:stretch/>
        </p:blipFill>
        <p:spPr>
          <a:xfrm>
            <a:off x="6711123" y="1000339"/>
            <a:ext cx="2326976" cy="1447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2" y="2710031"/>
            <a:ext cx="2115810" cy="1190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1483517" y="2120243"/>
            <a:ext cx="0" cy="58432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219544" y="1538927"/>
            <a:ext cx="264446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219543" y="1990131"/>
            <a:ext cx="624265" cy="714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5410248" y="2120243"/>
            <a:ext cx="0" cy="5897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357311" y="980728"/>
            <a:ext cx="0" cy="2086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357311" y="980728"/>
            <a:ext cx="37907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148064" y="980728"/>
            <a:ext cx="0" cy="2886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AutoShape 29"/>
          <p:cNvSpPr>
            <a:spLocks noChangeArrowheads="1"/>
          </p:cNvSpPr>
          <p:nvPr/>
        </p:nvSpPr>
        <p:spPr bwMode="gray">
          <a:xfrm>
            <a:off x="6929438" y="5992208"/>
            <a:ext cx="2000250" cy="651480"/>
          </a:xfrm>
          <a:prstGeom prst="roundRect">
            <a:avLst>
              <a:gd name="adj" fmla="val 10889"/>
            </a:avLst>
          </a:prstGeom>
          <a:solidFill>
            <a:srgbClr val="C0C0C0">
              <a:alpha val="54117"/>
            </a:srgbClr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Родители</a:t>
            </a:r>
            <a:endParaRPr lang="ru-RU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9" name="AutoShape 4"/>
          <p:cNvSpPr>
            <a:spLocks noChangeArrowheads="1"/>
          </p:cNvSpPr>
          <p:nvPr/>
        </p:nvSpPr>
        <p:spPr bwMode="gray">
          <a:xfrm rot="10800000" flipV="1">
            <a:off x="6661150" y="5260855"/>
            <a:ext cx="179387" cy="252413"/>
          </a:xfrm>
          <a:prstGeom prst="chevron">
            <a:avLst>
              <a:gd name="adj" fmla="val 52514"/>
            </a:avLst>
          </a:prstGeom>
          <a:solidFill>
            <a:srgbClr val="660033">
              <a:alpha val="78038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46338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8286808" y="6596414"/>
            <a:ext cx="8572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dirty="0" smtClean="0"/>
              <a:t>8</a:t>
            </a:r>
            <a:endParaRPr lang="ru-RU" sz="1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8636" y="200834"/>
            <a:ext cx="75997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660033"/>
                </a:solidFill>
              </a:rPr>
              <a:t>Система непрерывного профессионального развития</a:t>
            </a:r>
          </a:p>
          <a:p>
            <a:pPr algn="ctr"/>
            <a:r>
              <a:rPr lang="ru-RU" sz="2000" b="1" dirty="0" smtClean="0">
                <a:solidFill>
                  <a:srgbClr val="660033"/>
                </a:solidFill>
              </a:rPr>
              <a:t>педагогов и руководителей</a:t>
            </a:r>
            <a:endParaRPr lang="ru-RU" sz="2000" b="1" dirty="0">
              <a:solidFill>
                <a:srgbClr val="660033"/>
              </a:solidFill>
            </a:endParaRPr>
          </a:p>
        </p:txBody>
      </p:sp>
      <p:grpSp>
        <p:nvGrpSpPr>
          <p:cNvPr id="119" name="Группа 118"/>
          <p:cNvGrpSpPr/>
          <p:nvPr/>
        </p:nvGrpSpPr>
        <p:grpSpPr>
          <a:xfrm>
            <a:off x="35496" y="1316766"/>
            <a:ext cx="2016224" cy="5376469"/>
            <a:chOff x="72008" y="987574"/>
            <a:chExt cx="2016224" cy="4032352"/>
          </a:xfrm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72008" y="987574"/>
              <a:ext cx="1512000" cy="720080"/>
            </a:xfrm>
            <a:prstGeom prst="roundRect">
              <a:avLst/>
            </a:prstGeom>
            <a:solidFill>
              <a:srgbClr val="00B05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2008" y="1779662"/>
              <a:ext cx="1512000" cy="1584000"/>
            </a:xfrm>
            <a:prstGeom prst="roundRect">
              <a:avLst/>
            </a:prstGeom>
            <a:solidFill>
              <a:srgbClr val="00B05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72008" y="3507854"/>
              <a:ext cx="1512168" cy="1512072"/>
            </a:xfrm>
            <a:prstGeom prst="roundRect">
              <a:avLst/>
            </a:prstGeom>
            <a:solidFill>
              <a:srgbClr val="00B05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107504" y="987574"/>
              <a:ext cx="1584176" cy="519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300" b="1" dirty="0" smtClean="0">
                  <a:latin typeface="+mj-lt"/>
                  <a:cs typeface="Sakkal Majalla" pitchFamily="2" charset="-78"/>
                </a:rPr>
                <a:t>Основание курсовой </a:t>
              </a:r>
            </a:p>
            <a:p>
              <a:r>
                <a:rPr lang="ru-RU" sz="1300" b="1" dirty="0" smtClean="0">
                  <a:latin typeface="+mj-lt"/>
                  <a:cs typeface="Sakkal Majalla" pitchFamily="2" charset="-78"/>
                </a:rPr>
                <a:t>подготовки</a:t>
              </a:r>
              <a:endParaRPr lang="ru-RU" sz="1300" b="1" dirty="0">
                <a:latin typeface="+mj-lt"/>
                <a:cs typeface="Sakkal Majalla" pitchFamily="2" charset="-78"/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72008" y="2207935"/>
              <a:ext cx="1709936" cy="392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 smtClean="0">
                  <a:latin typeface="+mj-lt"/>
                  <a:cs typeface="Sakkal Majalla" pitchFamily="2" charset="-78"/>
                </a:rPr>
                <a:t>Особенности </a:t>
              </a:r>
            </a:p>
            <a:p>
              <a:r>
                <a:rPr lang="ru-RU" sz="1400" b="1" dirty="0" smtClean="0">
                  <a:latin typeface="+mj-lt"/>
                  <a:cs typeface="Sakkal Majalla" pitchFamily="2" charset="-78"/>
                </a:rPr>
                <a:t>организации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2008" y="3507854"/>
              <a:ext cx="2016224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300" b="1" dirty="0">
                <a:latin typeface="+mj-lt"/>
                <a:cs typeface="Sakkal Majalla" pitchFamily="2" charset="-78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2008" y="3915293"/>
              <a:ext cx="136815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latin typeface="+mj-lt"/>
                  <a:cs typeface="Sakkal Majalla" pitchFamily="2" charset="-78"/>
                </a:rPr>
                <a:t>Результаты</a:t>
              </a:r>
              <a:endParaRPr lang="ru-RU" sz="1600" b="1" dirty="0">
                <a:latin typeface="+mj-lt"/>
                <a:cs typeface="Sakkal Majalla" pitchFamily="2" charset="-78"/>
              </a:endParaRPr>
            </a:p>
          </p:txBody>
        </p:sp>
      </p:grpSp>
      <p:sp>
        <p:nvSpPr>
          <p:cNvPr id="61" name="Скругленный прямоугольник 60"/>
          <p:cNvSpPr/>
          <p:nvPr/>
        </p:nvSpPr>
        <p:spPr>
          <a:xfrm>
            <a:off x="1619672" y="1364851"/>
            <a:ext cx="2016448" cy="912021"/>
          </a:xfrm>
          <a:prstGeom prst="roundRect">
            <a:avLst/>
          </a:prstGeom>
          <a:solidFill>
            <a:schemeClr val="accent5">
              <a:lumMod val="2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07904" y="1364851"/>
            <a:ext cx="3816000" cy="912021"/>
          </a:xfrm>
          <a:prstGeom prst="roundRect">
            <a:avLst/>
          </a:prstGeom>
          <a:solidFill>
            <a:schemeClr val="accent5">
              <a:lumMod val="2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1547664" y="1412776"/>
            <a:ext cx="201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+mj-lt"/>
                <a:cs typeface="Sakkal Majalla" pitchFamily="2" charset="-78"/>
              </a:rPr>
              <a:t>Норма</a:t>
            </a:r>
          </a:p>
          <a:p>
            <a:pPr algn="ctr"/>
            <a:r>
              <a:rPr lang="ru-RU" sz="1200" dirty="0" smtClean="0">
                <a:latin typeface="+mj-lt"/>
                <a:cs typeface="Sakkal Majalla" pitchFamily="2" charset="-78"/>
              </a:rPr>
              <a:t>1 раз </a:t>
            </a:r>
            <a:r>
              <a:rPr lang="ru-RU" sz="1200" dirty="0" smtClean="0">
                <a:latin typeface="+mj-lt"/>
                <a:cs typeface="Sakkal Majalla" pitchFamily="2" charset="-78"/>
              </a:rPr>
              <a:t>в 3 </a:t>
            </a:r>
            <a:r>
              <a:rPr lang="ru-RU" sz="1200" dirty="0" smtClean="0">
                <a:latin typeface="+mj-lt"/>
                <a:cs typeface="Sakkal Majalla" pitchFamily="2" charset="-78"/>
              </a:rPr>
              <a:t>года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1619672" y="2372883"/>
            <a:ext cx="2016224" cy="2112000"/>
          </a:xfrm>
          <a:prstGeom prst="roundRect">
            <a:avLst/>
          </a:prstGeom>
          <a:solidFill>
            <a:schemeClr val="accent5">
              <a:lumMod val="2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Box 65"/>
          <p:cNvSpPr txBox="1"/>
          <p:nvPr/>
        </p:nvSpPr>
        <p:spPr>
          <a:xfrm>
            <a:off x="1619672" y="2666915"/>
            <a:ext cx="201622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400" dirty="0" smtClean="0">
                <a:latin typeface="+mj-lt"/>
                <a:cs typeface="Sakkal Majalla" pitchFamily="2" charset="-78"/>
              </a:rPr>
              <a:t>Очные формы</a:t>
            </a:r>
            <a:r>
              <a:rPr lang="ru-RU" sz="1400" dirty="0" smtClean="0">
                <a:latin typeface="+mj-lt"/>
                <a:cs typeface="Sakkal Majalla" pitchFamily="2" charset="-78"/>
              </a:rPr>
              <a:t>, </a:t>
            </a:r>
          </a:p>
          <a:p>
            <a:pPr marL="171450" indent="-171450">
              <a:buFontTx/>
              <a:buChar char="-"/>
            </a:pPr>
            <a:r>
              <a:rPr lang="ru-RU" sz="1400" dirty="0" smtClean="0">
                <a:latin typeface="+mj-lt"/>
                <a:cs typeface="Sakkal Majalla" pitchFamily="2" charset="-78"/>
              </a:rPr>
              <a:t>Стажировки,</a:t>
            </a:r>
          </a:p>
          <a:p>
            <a:pPr marL="171450" indent="-171450">
              <a:buFontTx/>
              <a:buChar char="-"/>
            </a:pPr>
            <a:r>
              <a:rPr lang="ru-RU" sz="1400" dirty="0" smtClean="0">
                <a:latin typeface="+mj-lt"/>
                <a:cs typeface="Sakkal Majalla" pitchFamily="2" charset="-78"/>
              </a:rPr>
              <a:t>приглашение авторов УМК</a:t>
            </a:r>
            <a:r>
              <a:rPr lang="ru-RU" sz="1400" dirty="0" smtClean="0">
                <a:latin typeface="+mj-lt"/>
                <a:cs typeface="Sakkal Majalla" pitchFamily="2" charset="-78"/>
              </a:rPr>
              <a:t>,</a:t>
            </a:r>
          </a:p>
          <a:p>
            <a:pPr marL="171450" indent="-171450">
              <a:buFontTx/>
              <a:buChar char="-"/>
            </a:pPr>
            <a:r>
              <a:rPr lang="ru-RU" sz="1400" dirty="0" smtClean="0">
                <a:latin typeface="+mj-lt"/>
                <a:cs typeface="Sakkal Majalla" pitchFamily="2" charset="-78"/>
              </a:rPr>
              <a:t>Мастер-классы</a:t>
            </a:r>
            <a:endParaRPr lang="ru-RU" sz="1400" dirty="0" smtClean="0">
              <a:latin typeface="+mj-lt"/>
              <a:cs typeface="Sakkal Majalla" pitchFamily="2" charset="-78"/>
            </a:endParaRPr>
          </a:p>
          <a:p>
            <a:pPr marL="171450" indent="-171450">
              <a:buFontTx/>
              <a:buChar char="-"/>
            </a:pPr>
            <a:endParaRPr lang="ru-RU" sz="1200" dirty="0" smtClean="0">
              <a:latin typeface="+mj-lt"/>
              <a:cs typeface="Sakkal Majalla" pitchFamily="2" charset="-78"/>
            </a:endParaRPr>
          </a:p>
          <a:p>
            <a:endParaRPr lang="ru-RU" sz="1200" dirty="0" smtClean="0">
              <a:latin typeface="+mj-lt"/>
              <a:cs typeface="Sakkal Majalla" pitchFamily="2" charset="-78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656104" y="4552673"/>
            <a:ext cx="1979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+mj-lt"/>
                <a:cs typeface="Sakkal Majalla" pitchFamily="2" charset="-78"/>
              </a:rPr>
              <a:t> </a:t>
            </a: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1619912" y="4691172"/>
            <a:ext cx="2016224" cy="2002063"/>
          </a:xfrm>
          <a:prstGeom prst="roundRect">
            <a:avLst/>
          </a:prstGeom>
          <a:solidFill>
            <a:schemeClr val="accent5">
              <a:lumMod val="2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Профессиональное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 развитие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1619672" y="5541681"/>
            <a:ext cx="19442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+mj-lt"/>
                <a:cs typeface="Sakkal Majalla" pitchFamily="2" charset="-78"/>
              </a:rPr>
              <a:t> 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4139952" y="1508787"/>
            <a:ext cx="28083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+mj-lt"/>
                <a:cs typeface="Sakkal Majalla" pitchFamily="2" charset="-78"/>
              </a:rPr>
              <a:t>Региональный целевой заказ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707904" y="2372883"/>
            <a:ext cx="3816424" cy="2112235"/>
          </a:xfrm>
          <a:prstGeom prst="roundRect">
            <a:avLst/>
          </a:prstGeom>
          <a:solidFill>
            <a:schemeClr val="accent5">
              <a:lumMod val="2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3779912" y="2345392"/>
            <a:ext cx="39239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+mj-lt"/>
                <a:cs typeface="Sakkal Majalla" pitchFamily="2" charset="-78"/>
              </a:rPr>
              <a:t>- </a:t>
            </a:r>
            <a:r>
              <a:rPr lang="ru-RU" sz="1400" dirty="0" smtClean="0">
                <a:latin typeface="+mj-lt"/>
                <a:cs typeface="Sakkal Majalla" pitchFamily="2" charset="-78"/>
              </a:rPr>
              <a:t>ключевые направления развития   системы образования  Республики Татарстан (ФГОС, компетентностное обучение, модели допобразования, </a:t>
            </a:r>
          </a:p>
          <a:p>
            <a:r>
              <a:rPr lang="ru-RU" sz="1400" dirty="0" smtClean="0">
                <a:latin typeface="+mj-lt"/>
                <a:cs typeface="Sakkal Majalla" pitchFamily="2" charset="-78"/>
              </a:rPr>
              <a:t>тьюторское сопровождение, образовательный менеджмент)</a:t>
            </a:r>
          </a:p>
          <a:p>
            <a:r>
              <a:rPr lang="ru-RU" sz="1400" dirty="0" smtClean="0">
                <a:latin typeface="+mj-lt"/>
                <a:cs typeface="Sakkal Majalla" pitchFamily="2" charset="-78"/>
              </a:rPr>
              <a:t>- Обучение в рамках </a:t>
            </a:r>
            <a:r>
              <a:rPr lang="ru-RU" sz="1400" dirty="0" err="1" smtClean="0">
                <a:latin typeface="+mj-lt"/>
                <a:cs typeface="Sakkal Majalla" pitchFamily="2" charset="-78"/>
              </a:rPr>
              <a:t>грантовой</a:t>
            </a:r>
            <a:r>
              <a:rPr lang="ru-RU" sz="1400" dirty="0" smtClean="0">
                <a:latin typeface="+mj-lt"/>
                <a:cs typeface="Sakkal Majalla" pitchFamily="2" charset="-78"/>
              </a:rPr>
              <a:t> поддержки</a:t>
            </a: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07904" y="4691172"/>
            <a:ext cx="3816424" cy="2002191"/>
          </a:xfrm>
          <a:prstGeom prst="roundRect">
            <a:avLst/>
          </a:prstGeom>
          <a:solidFill>
            <a:schemeClr val="accent5">
              <a:lumMod val="2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3767413" y="4926127"/>
            <a:ext cx="381642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+mj-lt"/>
                <a:cs typeface="Sakkal Majalla" pitchFamily="2" charset="-78"/>
              </a:rPr>
              <a:t>- </a:t>
            </a:r>
            <a:r>
              <a:rPr lang="ru-RU" sz="1600" dirty="0" smtClean="0">
                <a:latin typeface="+mj-lt"/>
                <a:cs typeface="Sakkal Majalla" pitchFamily="2" charset="-78"/>
              </a:rPr>
              <a:t>группы тьюторов, консультантов по ведущим направлениям развития</a:t>
            </a:r>
          </a:p>
          <a:p>
            <a:pPr marL="171450" indent="-171450" algn="just">
              <a:buFontTx/>
              <a:buChar char="-"/>
            </a:pPr>
            <a:r>
              <a:rPr lang="ru-RU" sz="1600" dirty="0" smtClean="0">
                <a:latin typeface="+mj-lt"/>
                <a:cs typeface="Sakkal Majalla" pitchFamily="2" charset="-78"/>
              </a:rPr>
              <a:t>проекты </a:t>
            </a:r>
            <a:r>
              <a:rPr lang="ru-RU" sz="1600" dirty="0" smtClean="0">
                <a:latin typeface="+mj-lt"/>
                <a:cs typeface="Sakkal Majalla" pitchFamily="2" charset="-78"/>
              </a:rPr>
              <a:t>и программы по развитию системы </a:t>
            </a:r>
            <a:r>
              <a:rPr lang="ru-RU" sz="1600" dirty="0" smtClean="0">
                <a:latin typeface="+mj-lt"/>
                <a:cs typeface="Sakkal Majalla" pitchFamily="2" charset="-78"/>
              </a:rPr>
              <a:t>образования</a:t>
            </a:r>
          </a:p>
          <a:p>
            <a:pPr marL="171450" indent="-171450">
              <a:buFontTx/>
              <a:buChar char="-"/>
            </a:pPr>
            <a:endParaRPr lang="ru-RU" sz="1200" dirty="0" smtClean="0">
              <a:latin typeface="+mj-lt"/>
              <a:cs typeface="Sakkal Majalla" pitchFamily="2" charset="-78"/>
            </a:endParaRPr>
          </a:p>
        </p:txBody>
      </p:sp>
      <p:cxnSp>
        <p:nvCxnSpPr>
          <p:cNvPr id="99" name="Прямая соединительная линия 98"/>
          <p:cNvCxnSpPr/>
          <p:nvPr/>
        </p:nvCxnSpPr>
        <p:spPr>
          <a:xfrm>
            <a:off x="683568" y="4479120"/>
            <a:ext cx="0" cy="102009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2627784" y="2276873"/>
            <a:ext cx="0" cy="102009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2627784" y="4479120"/>
            <a:ext cx="0" cy="102009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>
            <a:off x="5508104" y="2276873"/>
            <a:ext cx="0" cy="102009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>
            <a:off x="5508104" y="4479120"/>
            <a:ext cx="0" cy="102009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rot="5400000">
            <a:off x="1581418" y="1758567"/>
            <a:ext cx="0" cy="7650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rot="5400000">
            <a:off x="1581418" y="3390747"/>
            <a:ext cx="0" cy="7650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rot="5400000">
            <a:off x="1585918" y="4926919"/>
            <a:ext cx="0" cy="7650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rot="5400000">
            <a:off x="1585918" y="6079045"/>
            <a:ext cx="0" cy="7650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rot="5400000">
            <a:off x="3669650" y="1758567"/>
            <a:ext cx="0" cy="7650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>
            <a:off x="683568" y="2276873"/>
            <a:ext cx="0" cy="102009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Скругленный прямоугольник 121"/>
          <p:cNvSpPr/>
          <p:nvPr/>
        </p:nvSpPr>
        <p:spPr>
          <a:xfrm>
            <a:off x="7596336" y="1364851"/>
            <a:ext cx="1440160" cy="3024256"/>
          </a:xfrm>
          <a:prstGeom prst="roundRect">
            <a:avLst/>
          </a:prstGeom>
          <a:solidFill>
            <a:srgbClr val="660033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TextBox 122"/>
          <p:cNvSpPr txBox="1"/>
          <p:nvPr/>
        </p:nvSpPr>
        <p:spPr>
          <a:xfrm>
            <a:off x="7596336" y="1412776"/>
            <a:ext cx="14401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педагоги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355 </a:t>
            </a:r>
            <a:r>
              <a:rPr lang="ru-RU" sz="1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тьюторы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10 человек</a:t>
            </a:r>
            <a:endParaRPr lang="ru-RU" sz="1400" b="1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Учителя –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олимпиадники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4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Руководители</a:t>
            </a:r>
          </a:p>
          <a:p>
            <a:pPr algn="r"/>
            <a:r>
              <a:rPr lang="ru-RU" sz="14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15 человек</a:t>
            </a:r>
          </a:p>
          <a:p>
            <a:r>
              <a:rPr lang="ru-RU" sz="1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1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кадровый </a:t>
            </a:r>
            <a:r>
              <a:rPr lang="ru-RU" sz="1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резерв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методисты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4" name="Прямая соединительная линия 123"/>
          <p:cNvCxnSpPr/>
          <p:nvPr/>
        </p:nvCxnSpPr>
        <p:spPr>
          <a:xfrm rot="5400000">
            <a:off x="7558082" y="1758567"/>
            <a:ext cx="0" cy="7650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5" name="Picture 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4437112"/>
            <a:ext cx="1332000" cy="11281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7" name="Рисунок 126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32488" y="5687983"/>
            <a:ext cx="1332000" cy="10293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1988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Скругленный прямоугольник 33"/>
          <p:cNvSpPr/>
          <p:nvPr/>
        </p:nvSpPr>
        <p:spPr>
          <a:xfrm>
            <a:off x="6164897" y="907980"/>
            <a:ext cx="2854357" cy="146951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02936" y="907980"/>
            <a:ext cx="3081232" cy="146951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35696" y="116632"/>
            <a:ext cx="5400601" cy="720080"/>
          </a:xfrm>
          <a:prstGeom prst="roundRect">
            <a:avLst/>
          </a:prstGeom>
          <a:solidFill>
            <a:srgbClr val="E6B9B8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Профессиональный портрет  педагога, обладающего педагогическим статусом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2270" y="897004"/>
            <a:ext cx="2753545" cy="148049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33"/>
                </a:solidFill>
              </a:rPr>
              <a:t>Учитель – </a:t>
            </a:r>
            <a:r>
              <a:rPr lang="ru-RU" b="1" dirty="0" smtClean="0">
                <a:solidFill>
                  <a:srgbClr val="660033"/>
                </a:solidFill>
              </a:rPr>
              <a:t>эксперт</a:t>
            </a:r>
            <a:endParaRPr lang="ru-RU" b="1" dirty="0" smtClean="0">
              <a:solidFill>
                <a:srgbClr val="660033"/>
              </a:solidFill>
            </a:endParaRPr>
          </a:p>
          <a:p>
            <a:pPr algn="ctr"/>
            <a:r>
              <a:rPr lang="ru-RU" sz="1500" dirty="0" smtClean="0">
                <a:solidFill>
                  <a:schemeClr val="tx1"/>
                </a:solidFill>
              </a:rPr>
              <a:t>…успешный опыт разработки и реализации исследовательских проектов, программ…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02935" y="907979"/>
            <a:ext cx="316178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0033"/>
                </a:solidFill>
              </a:rPr>
              <a:t>Учитель- мастер</a:t>
            </a:r>
            <a:endParaRPr lang="ru-RU" sz="1600" b="1" dirty="0" smtClean="0">
              <a:solidFill>
                <a:srgbClr val="660033"/>
              </a:solidFill>
            </a:endParaRPr>
          </a:p>
          <a:p>
            <a:r>
              <a:rPr lang="ru-RU" sz="1400" dirty="0" smtClean="0"/>
              <a:t>…способный продемонстрировать на практике широкий спектр форм и приемов обучения, имеющий опыт научно-методической работы…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6156175" y="904642"/>
            <a:ext cx="28803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660033"/>
                </a:solidFill>
              </a:rPr>
              <a:t>Учитель-наставник</a:t>
            </a:r>
          </a:p>
          <a:p>
            <a:pPr algn="just"/>
            <a:r>
              <a:rPr lang="ru-RU" sz="1500" dirty="0" smtClean="0"/>
              <a:t>…имеющий опыт наставничества и владеющий технологиями работы со взрослой аудиторией…</a:t>
            </a:r>
            <a:endParaRPr lang="ru-RU" sz="15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11759" y="2492821"/>
            <a:ext cx="4680521" cy="267091"/>
          </a:xfrm>
          <a:prstGeom prst="roundRect">
            <a:avLst/>
          </a:prstGeom>
          <a:solidFill>
            <a:srgbClr val="E6B9B8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Ведущая деятельность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88053" y="2758443"/>
            <a:ext cx="2648652" cy="407000"/>
          </a:xfrm>
          <a:prstGeom prst="round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исследовательская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059832" y="2773742"/>
            <a:ext cx="3061860" cy="391701"/>
          </a:xfrm>
          <a:prstGeom prst="round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методическая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285720" y="2789474"/>
            <a:ext cx="2736304" cy="391702"/>
          </a:xfrm>
          <a:prstGeom prst="round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андрагогическая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11760" y="3243424"/>
            <a:ext cx="4680520" cy="288031"/>
          </a:xfrm>
          <a:prstGeom prst="roundRect">
            <a:avLst/>
          </a:prstGeom>
          <a:solidFill>
            <a:srgbClr val="E6B9B8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Дополнительные виды деятельности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99538" y="3645023"/>
            <a:ext cx="2637167" cy="1008113"/>
          </a:xfrm>
          <a:prstGeom prst="round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проектировочная, методическая, коммуникативная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02936" y="3645024"/>
            <a:ext cx="3161780" cy="1008112"/>
          </a:xfrm>
          <a:prstGeom prst="round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информационно-аналитическая</a:t>
            </a:r>
            <a:r>
              <a:rPr lang="ru-RU" sz="1600" dirty="0" smtClean="0">
                <a:solidFill>
                  <a:schemeClr val="tx1"/>
                </a:solidFill>
              </a:rPr>
              <a:t>, </a:t>
            </a:r>
            <a:r>
              <a:rPr lang="ru-RU" sz="1400" dirty="0" smtClean="0">
                <a:solidFill>
                  <a:schemeClr val="tx1"/>
                </a:solidFill>
              </a:rPr>
              <a:t>проектировочная, андрагогическая, коммуникативная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285720" y="3645022"/>
            <a:ext cx="2733534" cy="1008113"/>
          </a:xfrm>
          <a:prstGeom prst="round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и</a:t>
            </a:r>
            <a:r>
              <a:rPr lang="ru-RU" sz="1600" dirty="0" smtClean="0">
                <a:solidFill>
                  <a:schemeClr val="tx1"/>
                </a:solidFill>
              </a:rPr>
              <a:t>сследовательская, проектировочная, коммуникативная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411760" y="4725144"/>
            <a:ext cx="4680520" cy="288032"/>
          </a:xfrm>
          <a:prstGeom prst="roundRect">
            <a:avLst/>
          </a:prstGeom>
          <a:solidFill>
            <a:srgbClr val="E6B9B8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Объекты деятельности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79513" y="5095294"/>
            <a:ext cx="2637168" cy="565390"/>
          </a:xfrm>
          <a:prstGeom prst="round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п</a:t>
            </a:r>
            <a:r>
              <a:rPr lang="ru-RU" sz="1600" dirty="0" smtClean="0">
                <a:solidFill>
                  <a:schemeClr val="tx1"/>
                </a:solidFill>
              </a:rPr>
              <a:t>роблемные ситуации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059832" y="5086686"/>
            <a:ext cx="3061860" cy="565390"/>
          </a:xfrm>
          <a:prstGeom prst="round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инновационный опыт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300191" y="5095294"/>
            <a:ext cx="2719063" cy="565390"/>
          </a:xfrm>
          <a:prstGeom prst="round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педагогический коллектив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411760" y="5701178"/>
            <a:ext cx="4680520" cy="288033"/>
          </a:xfrm>
          <a:prstGeom prst="roundRect">
            <a:avLst/>
          </a:prstGeom>
          <a:solidFill>
            <a:srgbClr val="E6B9B8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Результаты деятельности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79513" y="6093296"/>
            <a:ext cx="2648651" cy="645253"/>
          </a:xfrm>
          <a:prstGeom prst="round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апробированные методики решения проблемных ситуаций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059832" y="6093296"/>
            <a:ext cx="3061860" cy="666578"/>
          </a:xfrm>
          <a:prstGeom prst="round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tx1"/>
                </a:solidFill>
              </a:rPr>
              <a:t>образовательные программы, УМК, техники, педагоги, подготовленные к внедрению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300190" y="6093296"/>
            <a:ext cx="2719064" cy="652431"/>
          </a:xfrm>
          <a:prstGeom prst="round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профессиональный и карьерный рост педагогов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786107" y="6452035"/>
            <a:ext cx="2503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000" b="1" dirty="0" smtClean="0">
                <a:latin typeface="+mj-lt"/>
                <a:cs typeface="Arial" panose="020B0604020202020204" pitchFamily="34" charset="0"/>
              </a:rPr>
              <a:t>9</a:t>
            </a:r>
            <a:endParaRPr lang="ru-RU" sz="10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54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254200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324090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753</TotalTime>
  <Words>537</Words>
  <Application>Microsoft Office PowerPoint</Application>
  <PresentationFormat>Экран (4:3)</PresentationFormat>
  <Paragraphs>173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Исполнительная</vt:lpstr>
      <vt:lpstr>Муниципальная модель методического сопровождения повышения квалификации  педагога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ПРОБЛЕМЫ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2013</dc:creator>
  <cp:lastModifiedBy>2013</cp:lastModifiedBy>
  <cp:revision>25</cp:revision>
  <dcterms:created xsi:type="dcterms:W3CDTF">2016-07-01T06:52:05Z</dcterms:created>
  <dcterms:modified xsi:type="dcterms:W3CDTF">2016-07-04T11:35:28Z</dcterms:modified>
</cp:coreProperties>
</file>