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41"/>
  </p:notesMasterIdLst>
  <p:handoutMasterIdLst>
    <p:handoutMasterId r:id="rId42"/>
  </p:handoutMasterIdLst>
  <p:sldIdLst>
    <p:sldId id="375" r:id="rId3"/>
    <p:sldId id="398" r:id="rId4"/>
    <p:sldId id="416" r:id="rId5"/>
    <p:sldId id="399" r:id="rId6"/>
    <p:sldId id="404" r:id="rId7"/>
    <p:sldId id="430" r:id="rId8"/>
    <p:sldId id="417" r:id="rId9"/>
    <p:sldId id="418" r:id="rId10"/>
    <p:sldId id="419" r:id="rId11"/>
    <p:sldId id="420" r:id="rId12"/>
    <p:sldId id="421" r:id="rId13"/>
    <p:sldId id="422" r:id="rId14"/>
    <p:sldId id="424" r:id="rId15"/>
    <p:sldId id="395" r:id="rId16"/>
    <p:sldId id="384" r:id="rId17"/>
    <p:sldId id="389" r:id="rId18"/>
    <p:sldId id="390" r:id="rId19"/>
    <p:sldId id="401" r:id="rId20"/>
    <p:sldId id="402" r:id="rId21"/>
    <p:sldId id="403" r:id="rId22"/>
    <p:sldId id="400" r:id="rId23"/>
    <p:sldId id="425" r:id="rId24"/>
    <p:sldId id="426" r:id="rId25"/>
    <p:sldId id="427" r:id="rId26"/>
    <p:sldId id="428" r:id="rId27"/>
    <p:sldId id="429" r:id="rId28"/>
    <p:sldId id="380" r:id="rId29"/>
    <p:sldId id="415" r:id="rId30"/>
    <p:sldId id="371" r:id="rId31"/>
    <p:sldId id="370" r:id="rId32"/>
    <p:sldId id="372" r:id="rId33"/>
    <p:sldId id="406" r:id="rId34"/>
    <p:sldId id="407" r:id="rId35"/>
    <p:sldId id="408" r:id="rId36"/>
    <p:sldId id="409" r:id="rId37"/>
    <p:sldId id="410" r:id="rId38"/>
    <p:sldId id="411" r:id="rId39"/>
    <p:sldId id="412" r:id="rId4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81922" autoAdjust="0"/>
  </p:normalViewPr>
  <p:slideViewPr>
    <p:cSldViewPr>
      <p:cViewPr varScale="1">
        <p:scale>
          <a:sx n="61" d="100"/>
          <a:sy n="61" d="100"/>
        </p:scale>
        <p:origin x="163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CONTENT\Content\&#1054;&#1058;&#1044;&#1045;&#1051;%20&#1054;&#1056;&#1043;&#1040;&#1053;&#1048;&#1047;&#1040;&#1062;&#1048;&#1054;&#1053;&#1053;&#1054;-&#1052;&#1045;&#1058;&#1054;&#1044;&#1048;&#1063;&#1045;&#1057;&#1050;&#1054;&#1043;&#1054;%20&#1057;&#1054;&#1055;&#1056;&#1054;&#1042;&#1054;&#1046;&#1044;&#1045;&#1053;&#1048;&#1071;\!%20&#1054;&#1089;&#1080;&#1087;&#1086;&#1074;&#1072;%20&#1051;&#1080;&#1083;&#1080;&#1103;%20&#1060;&#1072;&#1088;&#1080;&#1090;&#1086;&#1074;&#1085;&#1072;\&#1074;&#1093;&#1086;&#1076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CONTENT\Content\&#1054;&#1058;&#1044;&#1045;&#1051;%20&#1054;&#1056;&#1043;&#1040;&#1053;&#1048;&#1047;&#1040;&#1062;&#1048;&#1054;&#1053;&#1053;&#1054;-&#1052;&#1045;&#1058;&#1054;&#1044;&#1048;&#1063;&#1045;&#1057;&#1050;&#1054;&#1043;&#1054;%20&#1057;&#1054;&#1055;&#1056;&#1054;&#1042;&#1054;&#1046;&#1044;&#1045;&#1053;&#1048;&#1071;\!%20&#1054;&#1089;&#1080;&#1087;&#1086;&#1074;&#1072;%20&#1051;&#1080;&#1083;&#1080;&#1103;%20&#1060;&#1072;&#1088;&#1080;&#1090;&#1086;&#1074;&#1085;&#1072;\&#1074;&#1099;&#1093;&#1086;&#1076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CONTENT\Content\&#1054;&#1058;&#1044;&#1045;&#1051;%20&#1054;&#1056;&#1043;&#1040;&#1053;&#1048;&#1047;&#1040;&#1062;&#1048;&#1054;&#1053;&#1053;&#1054;-&#1052;&#1045;&#1058;&#1054;&#1044;&#1048;&#1063;&#1045;&#1057;&#1050;&#1054;&#1043;&#1054;%20&#1057;&#1054;&#1055;&#1056;&#1054;&#1042;&#1054;&#1046;&#1044;&#1045;&#1053;&#1048;&#1071;\!%20&#1054;&#1089;&#1080;&#1087;&#1086;&#1074;&#1072;%20&#1051;&#1080;&#1083;&#1080;&#1103;%20&#1060;&#1072;&#1088;&#1080;&#1090;&#1086;&#1074;&#1085;&#1072;\&#1041;&#1048;&#1054;&#1051;&#1054;&#1043;&#1048;&#1071;%20&#1079;&#1072;&#1090;&#1088;&#1091;&#1076;&#1085;&#1077;&#1085;&#1080;&#1103;%20(&#1054;&#1090;&#1074;&#1077;&#1090;&#1099;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816472082812052E-2"/>
          <c:y val="0.22244255459023837"/>
          <c:w val="0.63217339277117357"/>
          <c:h val="0.7343904133461365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explosion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1 полугодие 2016 г.</c:v>
                </c:pt>
                <c:pt idx="1">
                  <c:v>2 полугодие 2016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846</c:v>
                </c:pt>
                <c:pt idx="1">
                  <c:v>693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t"/>
      <c:layout>
        <c:manualLayout>
          <c:xMode val="edge"/>
          <c:yMode val="edge"/>
          <c:x val="0"/>
          <c:y val="2.9879309771139277E-2"/>
          <c:w val="0.79056146539273431"/>
          <c:h val="0.18142521954906776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plosion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1 полугодие 2016 г.</c:v>
                </c:pt>
                <c:pt idx="1">
                  <c:v>2 полугодие 2016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339</c:v>
                </c:pt>
                <c:pt idx="1">
                  <c:v>242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2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plosion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2333</c:v>
                </c:pt>
                <c:pt idx="1">
                  <c:v>2172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2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Лист1!$A$1:$A$48</c:f>
              <c:strCache>
                <c:ptCount val="48"/>
                <c:pt idx="0">
                  <c:v>Советский район г. Казани</c:v>
                </c:pt>
                <c:pt idx="1">
                  <c:v>Вахитовский и Приволжский районы г. Казани</c:v>
                </c:pt>
                <c:pt idx="2">
                  <c:v>Московский и Кировский районы г. Казани</c:v>
                </c:pt>
                <c:pt idx="3">
                  <c:v>Авиастроительный и Ново-Савиновский районы г. Казани</c:v>
                </c:pt>
                <c:pt idx="4">
                  <c:v>Бугульминский </c:v>
                </c:pt>
                <c:pt idx="5">
                  <c:v>Зеленодольский </c:v>
                </c:pt>
                <c:pt idx="6">
                  <c:v>Альметьевский </c:v>
                </c:pt>
                <c:pt idx="7">
                  <c:v>Высокогорский </c:v>
                </c:pt>
                <c:pt idx="8">
                  <c:v>Чистопольский </c:v>
                </c:pt>
                <c:pt idx="9">
                  <c:v>Лениногорский </c:v>
                </c:pt>
                <c:pt idx="10">
                  <c:v>город Набережные Челны</c:v>
                </c:pt>
                <c:pt idx="11">
                  <c:v>Арский </c:v>
                </c:pt>
                <c:pt idx="12">
                  <c:v>Пестречинский </c:v>
                </c:pt>
                <c:pt idx="13">
                  <c:v>Нурлатский </c:v>
                </c:pt>
                <c:pt idx="14">
                  <c:v>Сабинский </c:v>
                </c:pt>
                <c:pt idx="15">
                  <c:v>город Нижнекамск</c:v>
                </c:pt>
                <c:pt idx="16">
                  <c:v>Азнакаевский </c:v>
                </c:pt>
                <c:pt idx="17">
                  <c:v>Алексеевский </c:v>
                </c:pt>
                <c:pt idx="18">
                  <c:v>Буинский </c:v>
                </c:pt>
                <c:pt idx="19">
                  <c:v>Кукморский </c:v>
                </c:pt>
                <c:pt idx="20">
                  <c:v>Балтасинский </c:v>
                </c:pt>
                <c:pt idx="21">
                  <c:v>Апастовский </c:v>
                </c:pt>
                <c:pt idx="22">
                  <c:v>Кайбицкий </c:v>
                </c:pt>
                <c:pt idx="23">
                  <c:v>Атнинский </c:v>
                </c:pt>
                <c:pt idx="24">
                  <c:v>Верхнеуслонский </c:v>
                </c:pt>
                <c:pt idx="25">
                  <c:v>Актанышский </c:v>
                </c:pt>
                <c:pt idx="26">
                  <c:v>Лаишевский </c:v>
                </c:pt>
                <c:pt idx="27">
                  <c:v>Мамадышский </c:v>
                </c:pt>
                <c:pt idx="28">
                  <c:v>Спасский </c:v>
                </c:pt>
                <c:pt idx="29">
                  <c:v>Заинский </c:v>
                </c:pt>
                <c:pt idx="30">
                  <c:v>Рыбно-Слободский </c:v>
                </c:pt>
                <c:pt idx="31">
                  <c:v>Алькеевский </c:v>
                </c:pt>
                <c:pt idx="32">
                  <c:v>Тетюшский </c:v>
                </c:pt>
                <c:pt idx="33">
                  <c:v>Аксубаевский </c:v>
                </c:pt>
                <c:pt idx="34">
                  <c:v>Камско-Устьинский </c:v>
                </c:pt>
                <c:pt idx="35">
                  <c:v>Черемшанский </c:v>
                </c:pt>
                <c:pt idx="36">
                  <c:v>Тюлячинский </c:v>
                </c:pt>
                <c:pt idx="37">
                  <c:v>Сармановский </c:v>
                </c:pt>
                <c:pt idx="38">
                  <c:v>Бавлинский </c:v>
                </c:pt>
                <c:pt idx="39">
                  <c:v>Дрожжановский </c:v>
                </c:pt>
                <c:pt idx="40">
                  <c:v>Мензелинский </c:v>
                </c:pt>
                <c:pt idx="41">
                  <c:v>Муслюмовский </c:v>
                </c:pt>
                <c:pt idx="42">
                  <c:v>Елабужский </c:v>
                </c:pt>
                <c:pt idx="43">
                  <c:v>Тукаевский </c:v>
                </c:pt>
                <c:pt idx="44">
                  <c:v>Новошешминский </c:v>
                </c:pt>
                <c:pt idx="45">
                  <c:v>Агрызский </c:v>
                </c:pt>
                <c:pt idx="46">
                  <c:v>Ютазинский </c:v>
                </c:pt>
                <c:pt idx="47">
                  <c:v>Менделеевский </c:v>
                </c:pt>
              </c:strCache>
            </c:strRef>
          </c:cat>
          <c:val>
            <c:numRef>
              <c:f>Лист1!$B$1:$B$48</c:f>
              <c:numCache>
                <c:formatCode>General</c:formatCode>
                <c:ptCount val="48"/>
                <c:pt idx="0">
                  <c:v>365</c:v>
                </c:pt>
                <c:pt idx="1">
                  <c:v>336</c:v>
                </c:pt>
                <c:pt idx="2">
                  <c:v>289</c:v>
                </c:pt>
                <c:pt idx="3">
                  <c:v>278</c:v>
                </c:pt>
                <c:pt idx="4">
                  <c:v>155</c:v>
                </c:pt>
                <c:pt idx="5">
                  <c:v>147</c:v>
                </c:pt>
                <c:pt idx="6">
                  <c:v>139</c:v>
                </c:pt>
                <c:pt idx="7">
                  <c:v>116</c:v>
                </c:pt>
                <c:pt idx="8">
                  <c:v>98</c:v>
                </c:pt>
                <c:pt idx="9">
                  <c:v>97</c:v>
                </c:pt>
                <c:pt idx="10">
                  <c:v>87</c:v>
                </c:pt>
                <c:pt idx="11">
                  <c:v>84</c:v>
                </c:pt>
                <c:pt idx="12">
                  <c:v>79</c:v>
                </c:pt>
                <c:pt idx="13">
                  <c:v>75</c:v>
                </c:pt>
                <c:pt idx="14">
                  <c:v>75</c:v>
                </c:pt>
                <c:pt idx="15">
                  <c:v>74</c:v>
                </c:pt>
                <c:pt idx="16">
                  <c:v>62</c:v>
                </c:pt>
                <c:pt idx="17">
                  <c:v>58</c:v>
                </c:pt>
                <c:pt idx="18">
                  <c:v>52</c:v>
                </c:pt>
                <c:pt idx="19">
                  <c:v>50</c:v>
                </c:pt>
                <c:pt idx="20">
                  <c:v>45</c:v>
                </c:pt>
                <c:pt idx="21">
                  <c:v>40</c:v>
                </c:pt>
                <c:pt idx="22">
                  <c:v>40</c:v>
                </c:pt>
                <c:pt idx="23">
                  <c:v>39</c:v>
                </c:pt>
                <c:pt idx="24">
                  <c:v>38</c:v>
                </c:pt>
                <c:pt idx="25">
                  <c:v>37</c:v>
                </c:pt>
                <c:pt idx="26">
                  <c:v>37</c:v>
                </c:pt>
                <c:pt idx="27">
                  <c:v>37</c:v>
                </c:pt>
                <c:pt idx="28">
                  <c:v>34</c:v>
                </c:pt>
                <c:pt idx="29">
                  <c:v>33</c:v>
                </c:pt>
                <c:pt idx="30">
                  <c:v>31</c:v>
                </c:pt>
                <c:pt idx="31">
                  <c:v>29</c:v>
                </c:pt>
                <c:pt idx="32">
                  <c:v>28</c:v>
                </c:pt>
                <c:pt idx="33">
                  <c:v>26</c:v>
                </c:pt>
                <c:pt idx="34">
                  <c:v>24</c:v>
                </c:pt>
                <c:pt idx="35">
                  <c:v>22</c:v>
                </c:pt>
                <c:pt idx="36">
                  <c:v>20</c:v>
                </c:pt>
                <c:pt idx="37">
                  <c:v>19</c:v>
                </c:pt>
                <c:pt idx="38">
                  <c:v>18</c:v>
                </c:pt>
                <c:pt idx="39">
                  <c:v>17</c:v>
                </c:pt>
                <c:pt idx="40">
                  <c:v>17</c:v>
                </c:pt>
                <c:pt idx="41">
                  <c:v>17</c:v>
                </c:pt>
                <c:pt idx="42">
                  <c:v>12</c:v>
                </c:pt>
                <c:pt idx="43">
                  <c:v>12</c:v>
                </c:pt>
                <c:pt idx="44">
                  <c:v>11</c:v>
                </c:pt>
                <c:pt idx="45">
                  <c:v>8</c:v>
                </c:pt>
                <c:pt idx="46">
                  <c:v>7</c:v>
                </c:pt>
                <c:pt idx="47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07394736"/>
        <c:axId val="223620568"/>
        <c:axId val="0"/>
      </c:bar3DChart>
      <c:catAx>
        <c:axId val="207394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23620568"/>
        <c:crosses val="autoZero"/>
        <c:auto val="1"/>
        <c:lblAlgn val="ctr"/>
        <c:lblOffset val="100"/>
        <c:noMultiLvlLbl val="0"/>
      </c:catAx>
      <c:valAx>
        <c:axId val="223620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739473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 методической помощи не нуждаюсь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Формирование информационно-методических условий введения и реализации ФГОС</c:v>
                </c:pt>
                <c:pt idx="1">
                  <c:v>Разработка и реализация программы формирования культуры здорового и безопасного образа жизни</c:v>
                </c:pt>
                <c:pt idx="2">
                  <c:v>Разработка и реализация программы внеурочной деятельности обучающихся </c:v>
                </c:pt>
                <c:pt idx="3">
                  <c:v>Разработка конспектов уроков, направленных на формирование новых образовательных результатов  </c:v>
                </c:pt>
                <c:pt idx="4">
                  <c:v>Реализация образовательных принципов и технологий, основанных на системно-деятельностном подходе</c:v>
                </c:pt>
                <c:pt idx="5">
                  <c:v>Создание предметно-развивающей среды для достижения новых образовательных результатов</c:v>
                </c:pt>
                <c:pt idx="6">
                  <c:v>Освоение современных подходов в реализации примерных программ</c:v>
                </c:pt>
                <c:pt idx="7">
                  <c:v>Формирование системы оценки достижения ПРООП</c:v>
                </c:pt>
                <c:pt idx="8">
                  <c:v>Разработка и реализация ПРООП </c:v>
                </c:pt>
              </c:strCache>
            </c:strRef>
          </c:cat>
          <c:val>
            <c:numRef>
              <c:f>Лист1!$B$2:$B$10</c:f>
              <c:numCache>
                <c:formatCode>0.0%</c:formatCode>
                <c:ptCount val="9"/>
                <c:pt idx="0">
                  <c:v>0.122</c:v>
                </c:pt>
                <c:pt idx="1">
                  <c:v>0.13900000000000001</c:v>
                </c:pt>
                <c:pt idx="2">
                  <c:v>0.16300000000000001</c:v>
                </c:pt>
                <c:pt idx="3">
                  <c:v>0.13300000000000001</c:v>
                </c:pt>
                <c:pt idx="4">
                  <c:v>0.11199999999999999</c:v>
                </c:pt>
                <c:pt idx="5">
                  <c:v>9.6000000000000002E-2</c:v>
                </c:pt>
                <c:pt idx="6">
                  <c:v>1.9E-2</c:v>
                </c:pt>
                <c:pt idx="7">
                  <c:v>7.6999999999999999E-2</c:v>
                </c:pt>
                <c:pt idx="8">
                  <c:v>7.4999999999999997E-2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Потребность в частичной помощи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Формирование информационно-методических условий введения и реализации ФГОС</c:v>
                </c:pt>
                <c:pt idx="1">
                  <c:v>Разработка и реализация программы формирования культуры здорового и безопасного образа жизни</c:v>
                </c:pt>
                <c:pt idx="2">
                  <c:v>Разработка и реализация программы внеурочной деятельности обучающихся </c:v>
                </c:pt>
                <c:pt idx="3">
                  <c:v>Разработка конспектов уроков, направленных на формирование новых образовательных результатов  </c:v>
                </c:pt>
                <c:pt idx="4">
                  <c:v>Реализация образовательных принципов и технологий, основанных на системно-деятельностном подходе</c:v>
                </c:pt>
                <c:pt idx="5">
                  <c:v>Создание предметно-развивающей среды для достижения новых образовательных результатов</c:v>
                </c:pt>
                <c:pt idx="6">
                  <c:v>Освоение современных подходов в реализации примерных программ</c:v>
                </c:pt>
                <c:pt idx="7">
                  <c:v>Формирование системы оценки достижения ПРООП</c:v>
                </c:pt>
                <c:pt idx="8">
                  <c:v>Разработка и реализация ПРООП </c:v>
                </c:pt>
              </c:strCache>
            </c:strRef>
          </c:cat>
          <c:val>
            <c:numRef>
              <c:f>Лист1!$C$2:$C$10</c:f>
              <c:numCache>
                <c:formatCode>0.0%</c:formatCode>
                <c:ptCount val="9"/>
                <c:pt idx="0">
                  <c:v>0.28599999999999998</c:v>
                </c:pt>
                <c:pt idx="1">
                  <c:v>0.55200000000000005</c:v>
                </c:pt>
                <c:pt idx="2">
                  <c:v>0.50600000000000001</c:v>
                </c:pt>
                <c:pt idx="3">
                  <c:v>0.47899999999999998</c:v>
                </c:pt>
                <c:pt idx="4">
                  <c:v>0.42499999999999999</c:v>
                </c:pt>
                <c:pt idx="5">
                  <c:v>0.36499999999999999</c:v>
                </c:pt>
                <c:pt idx="6">
                  <c:v>0.312</c:v>
                </c:pt>
                <c:pt idx="7">
                  <c:v>0.43799999999999994</c:v>
                </c:pt>
                <c:pt idx="8">
                  <c:v>0.54100000000000004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Необходима методическая  помощь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Формирование информационно-методических условий введения и реализации ФГОС</c:v>
                </c:pt>
                <c:pt idx="1">
                  <c:v>Разработка и реализация программы формирования культуры здорового и безопасного образа жизни</c:v>
                </c:pt>
                <c:pt idx="2">
                  <c:v>Разработка и реализация программы внеурочной деятельности обучающихся </c:v>
                </c:pt>
                <c:pt idx="3">
                  <c:v>Разработка конспектов уроков, направленных на формирование новых образовательных результатов  </c:v>
                </c:pt>
                <c:pt idx="4">
                  <c:v>Реализация образовательных принципов и технологий, основанных на системно-деятельностном подходе</c:v>
                </c:pt>
                <c:pt idx="5">
                  <c:v>Создание предметно-развивающей среды для достижения новых образовательных результатов</c:v>
                </c:pt>
                <c:pt idx="6">
                  <c:v>Освоение современных подходов в реализации примерных программ</c:v>
                </c:pt>
                <c:pt idx="7">
                  <c:v>Формирование системы оценки достижения ПРООП</c:v>
                </c:pt>
                <c:pt idx="8">
                  <c:v>Разработка и реализация ПРООП </c:v>
                </c:pt>
              </c:strCache>
            </c:strRef>
          </c:cat>
          <c:val>
            <c:numRef>
              <c:f>Лист1!$D$2:$D$10</c:f>
              <c:numCache>
                <c:formatCode>0.0%</c:formatCode>
                <c:ptCount val="9"/>
                <c:pt idx="0">
                  <c:v>0.59200000000000008</c:v>
                </c:pt>
                <c:pt idx="1">
                  <c:v>0.309</c:v>
                </c:pt>
                <c:pt idx="2">
                  <c:v>0.33100000000000002</c:v>
                </c:pt>
                <c:pt idx="3">
                  <c:v>0.38799999999999996</c:v>
                </c:pt>
                <c:pt idx="4">
                  <c:v>0.46299999999999997</c:v>
                </c:pt>
                <c:pt idx="5">
                  <c:v>0.53900000000000003</c:v>
                </c:pt>
                <c:pt idx="6">
                  <c:v>0.66900000000000004</c:v>
                </c:pt>
                <c:pt idx="7">
                  <c:v>0.48499999999999999</c:v>
                </c:pt>
                <c:pt idx="8">
                  <c:v>0.38400000000000001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0447312"/>
        <c:axId val="210447704"/>
        <c:axId val="0"/>
      </c:bar3DChart>
      <c:catAx>
        <c:axId val="2104473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10447704"/>
        <c:crosses val="autoZero"/>
        <c:auto val="1"/>
        <c:lblAlgn val="ctr"/>
        <c:lblOffset val="100"/>
        <c:noMultiLvlLbl val="0"/>
      </c:catAx>
      <c:valAx>
        <c:axId val="210447704"/>
        <c:scaling>
          <c:orientation val="minMax"/>
        </c:scaling>
        <c:delete val="0"/>
        <c:axPos val="b"/>
        <c:majorGridlines/>
        <c:numFmt formatCode="0.0%" sourceLinked="1"/>
        <c:majorTickMark val="out"/>
        <c:minorTickMark val="none"/>
        <c:tickLblPos val="nextTo"/>
        <c:crossAx val="210447312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000">
          <a:solidFill>
            <a:srgbClr val="002060"/>
          </a:solidFill>
          <a:latin typeface="+mn-lt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'Ответы на форму'!$G$28</c:f>
              <c:strCache>
                <c:ptCount val="1"/>
                <c:pt idx="0">
                  <c:v>0</c:v>
                </c:pt>
              </c:strCache>
            </c:strRef>
          </c:tx>
          <c:invertIfNegative val="0"/>
          <c:cat>
            <c:strRef>
              <c:f>'Ответы на форму'!$H$27:$V$27</c:f>
              <c:strCache>
                <c:ptCount val="15"/>
                <c:pt idx="0">
                  <c:v>Тематическое планирование</c:v>
                </c:pt>
                <c:pt idx="1">
                  <c:v>Поурочное планирование</c:v>
                </c:pt>
                <c:pt idx="2">
                  <c:v>Планирование внеурочной работы по предмету</c:v>
                </c:pt>
                <c:pt idx="3">
                  <c:v>Планирование самообразования</c:v>
                </c:pt>
                <c:pt idx="4">
                  <c:v>Владение содержанием программ, учебников, программным обеспечением, учебно-методическими пособиями</c:v>
                </c:pt>
                <c:pt idx="5">
                  <c:v>Использование разнообразных форм работы на уроке</c:v>
                </c:pt>
                <c:pt idx="6">
                  <c:v>Обеспечение внимательной, активной работы школьников в течение всего урока</c:v>
                </c:pt>
                <c:pt idx="7">
                  <c:v>Проведение практических, лабораторных работ</c:v>
                </c:pt>
                <c:pt idx="8">
                  <c:v>Формирование навыков учебного труда</c:v>
                </c:pt>
                <c:pt idx="9">
                  <c:v>Повышение мотивации к учению</c:v>
                </c:pt>
                <c:pt idx="10">
                  <c:v>Осуществление индивидуального подхода к школьникам в процессе обучения</c:v>
                </c:pt>
                <c:pt idx="11">
                  <c:v>Организация внеурочной работы по предмету</c:v>
                </c:pt>
                <c:pt idx="12">
                  <c:v>Выявление типичных ошибок и затруднений школьников в учебе</c:v>
                </c:pt>
                <c:pt idx="13">
                  <c:v>Организация занятий по методике уровневой дифференциации</c:v>
                </c:pt>
                <c:pt idx="14">
                  <c:v>Реализация образовательных стандартов</c:v>
                </c:pt>
              </c:strCache>
            </c:strRef>
          </c:cat>
          <c:val>
            <c:numRef>
              <c:f>'Ответы на форму'!$H$28:$V$28</c:f>
              <c:numCache>
                <c:formatCode>General</c:formatCode>
                <c:ptCount val="1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</c:ser>
        <c:ser>
          <c:idx val="1"/>
          <c:order val="1"/>
          <c:tx>
            <c:strRef>
              <c:f>'Ответы на форму'!$G$29</c:f>
              <c:strCache>
                <c:ptCount val="1"/>
                <c:pt idx="0">
                  <c:v>1</c:v>
                </c:pt>
              </c:strCache>
            </c:strRef>
          </c:tx>
          <c:invertIfNegative val="0"/>
          <c:cat>
            <c:strRef>
              <c:f>'Ответы на форму'!$H$27:$V$27</c:f>
              <c:strCache>
                <c:ptCount val="15"/>
                <c:pt idx="0">
                  <c:v>Тематическое планирование</c:v>
                </c:pt>
                <c:pt idx="1">
                  <c:v>Поурочное планирование</c:v>
                </c:pt>
                <c:pt idx="2">
                  <c:v>Планирование внеурочной работы по предмету</c:v>
                </c:pt>
                <c:pt idx="3">
                  <c:v>Планирование самообразования</c:v>
                </c:pt>
                <c:pt idx="4">
                  <c:v>Владение содержанием программ, учебников, программным обеспечением, учебно-методическими пособиями</c:v>
                </c:pt>
                <c:pt idx="5">
                  <c:v>Использование разнообразных форм работы на уроке</c:v>
                </c:pt>
                <c:pt idx="6">
                  <c:v>Обеспечение внимательной, активной работы школьников в течение всего урока</c:v>
                </c:pt>
                <c:pt idx="7">
                  <c:v>Проведение практических, лабораторных работ</c:v>
                </c:pt>
                <c:pt idx="8">
                  <c:v>Формирование навыков учебного труда</c:v>
                </c:pt>
                <c:pt idx="9">
                  <c:v>Повышение мотивации к учению</c:v>
                </c:pt>
                <c:pt idx="10">
                  <c:v>Осуществление индивидуального подхода к школьникам в процессе обучения</c:v>
                </c:pt>
                <c:pt idx="11">
                  <c:v>Организация внеурочной работы по предмету</c:v>
                </c:pt>
                <c:pt idx="12">
                  <c:v>Выявление типичных ошибок и затруднений школьников в учебе</c:v>
                </c:pt>
                <c:pt idx="13">
                  <c:v>Организация занятий по методике уровневой дифференциации</c:v>
                </c:pt>
                <c:pt idx="14">
                  <c:v>Реализация образовательных стандартов</c:v>
                </c:pt>
              </c:strCache>
            </c:strRef>
          </c:cat>
          <c:val>
            <c:numRef>
              <c:f>'Ответы на форму'!$H$29:$V$29</c:f>
              <c:numCache>
                <c:formatCode>General</c:formatCode>
                <c:ptCount val="15"/>
                <c:pt idx="0">
                  <c:v>18</c:v>
                </c:pt>
                <c:pt idx="1">
                  <c:v>14</c:v>
                </c:pt>
                <c:pt idx="2">
                  <c:v>12</c:v>
                </c:pt>
                <c:pt idx="3">
                  <c:v>7</c:v>
                </c:pt>
                <c:pt idx="4">
                  <c:v>9</c:v>
                </c:pt>
                <c:pt idx="5">
                  <c:v>12</c:v>
                </c:pt>
                <c:pt idx="6">
                  <c:v>12</c:v>
                </c:pt>
                <c:pt idx="7">
                  <c:v>4</c:v>
                </c:pt>
                <c:pt idx="8">
                  <c:v>5</c:v>
                </c:pt>
                <c:pt idx="9">
                  <c:v>11</c:v>
                </c:pt>
                <c:pt idx="10">
                  <c:v>14</c:v>
                </c:pt>
                <c:pt idx="11">
                  <c:v>8</c:v>
                </c:pt>
                <c:pt idx="12">
                  <c:v>8</c:v>
                </c:pt>
                <c:pt idx="13">
                  <c:v>6</c:v>
                </c:pt>
                <c:pt idx="14">
                  <c:v>8</c:v>
                </c:pt>
              </c:numCache>
            </c:numRef>
          </c:val>
        </c:ser>
        <c:ser>
          <c:idx val="2"/>
          <c:order val="2"/>
          <c:tx>
            <c:strRef>
              <c:f>'Ответы на форму'!$G$30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cat>
            <c:strRef>
              <c:f>'Ответы на форму'!$H$27:$V$27</c:f>
              <c:strCache>
                <c:ptCount val="15"/>
                <c:pt idx="0">
                  <c:v>Тематическое планирование</c:v>
                </c:pt>
                <c:pt idx="1">
                  <c:v>Поурочное планирование</c:v>
                </c:pt>
                <c:pt idx="2">
                  <c:v>Планирование внеурочной работы по предмету</c:v>
                </c:pt>
                <c:pt idx="3">
                  <c:v>Планирование самообразования</c:v>
                </c:pt>
                <c:pt idx="4">
                  <c:v>Владение содержанием программ, учебников, программным обеспечением, учебно-методическими пособиями</c:v>
                </c:pt>
                <c:pt idx="5">
                  <c:v>Использование разнообразных форм работы на уроке</c:v>
                </c:pt>
                <c:pt idx="6">
                  <c:v>Обеспечение внимательной, активной работы школьников в течение всего урока</c:v>
                </c:pt>
                <c:pt idx="7">
                  <c:v>Проведение практических, лабораторных работ</c:v>
                </c:pt>
                <c:pt idx="8">
                  <c:v>Формирование навыков учебного труда</c:v>
                </c:pt>
                <c:pt idx="9">
                  <c:v>Повышение мотивации к учению</c:v>
                </c:pt>
                <c:pt idx="10">
                  <c:v>Осуществление индивидуального подхода к школьникам в процессе обучения</c:v>
                </c:pt>
                <c:pt idx="11">
                  <c:v>Организация внеурочной работы по предмету</c:v>
                </c:pt>
                <c:pt idx="12">
                  <c:v>Выявление типичных ошибок и затруднений школьников в учебе</c:v>
                </c:pt>
                <c:pt idx="13">
                  <c:v>Организация занятий по методике уровневой дифференциации</c:v>
                </c:pt>
                <c:pt idx="14">
                  <c:v>Реализация образовательных стандартов</c:v>
                </c:pt>
              </c:strCache>
            </c:strRef>
          </c:cat>
          <c:val>
            <c:numRef>
              <c:f>'Ответы на форму'!$H$30:$V$30</c:f>
              <c:numCache>
                <c:formatCode>General</c:formatCode>
                <c:ptCount val="15"/>
                <c:pt idx="0">
                  <c:v>5</c:v>
                </c:pt>
                <c:pt idx="1">
                  <c:v>10</c:v>
                </c:pt>
                <c:pt idx="2">
                  <c:v>12</c:v>
                </c:pt>
                <c:pt idx="3">
                  <c:v>14</c:v>
                </c:pt>
                <c:pt idx="4">
                  <c:v>12</c:v>
                </c:pt>
                <c:pt idx="5">
                  <c:v>11</c:v>
                </c:pt>
                <c:pt idx="6">
                  <c:v>12</c:v>
                </c:pt>
                <c:pt idx="7">
                  <c:v>15</c:v>
                </c:pt>
                <c:pt idx="8">
                  <c:v>16</c:v>
                </c:pt>
                <c:pt idx="9">
                  <c:v>12</c:v>
                </c:pt>
                <c:pt idx="10">
                  <c:v>9</c:v>
                </c:pt>
                <c:pt idx="11">
                  <c:v>9</c:v>
                </c:pt>
                <c:pt idx="12">
                  <c:v>13</c:v>
                </c:pt>
                <c:pt idx="13">
                  <c:v>12</c:v>
                </c:pt>
                <c:pt idx="14">
                  <c:v>9</c:v>
                </c:pt>
              </c:numCache>
            </c:numRef>
          </c:val>
        </c:ser>
        <c:ser>
          <c:idx val="3"/>
          <c:order val="3"/>
          <c:tx>
            <c:strRef>
              <c:f>'Ответы на форму'!$G$31</c:f>
              <c:strCache>
                <c:ptCount val="1"/>
                <c:pt idx="0">
                  <c:v>3</c:v>
                </c:pt>
              </c:strCache>
            </c:strRef>
          </c:tx>
          <c:invertIfNegative val="0"/>
          <c:cat>
            <c:strRef>
              <c:f>'Ответы на форму'!$H$27:$V$27</c:f>
              <c:strCache>
                <c:ptCount val="15"/>
                <c:pt idx="0">
                  <c:v>Тематическое планирование</c:v>
                </c:pt>
                <c:pt idx="1">
                  <c:v>Поурочное планирование</c:v>
                </c:pt>
                <c:pt idx="2">
                  <c:v>Планирование внеурочной работы по предмету</c:v>
                </c:pt>
                <c:pt idx="3">
                  <c:v>Планирование самообразования</c:v>
                </c:pt>
                <c:pt idx="4">
                  <c:v>Владение содержанием программ, учебников, программным обеспечением, учебно-методическими пособиями</c:v>
                </c:pt>
                <c:pt idx="5">
                  <c:v>Использование разнообразных форм работы на уроке</c:v>
                </c:pt>
                <c:pt idx="6">
                  <c:v>Обеспечение внимательной, активной работы школьников в течение всего урока</c:v>
                </c:pt>
                <c:pt idx="7">
                  <c:v>Проведение практических, лабораторных работ</c:v>
                </c:pt>
                <c:pt idx="8">
                  <c:v>Формирование навыков учебного труда</c:v>
                </c:pt>
                <c:pt idx="9">
                  <c:v>Повышение мотивации к учению</c:v>
                </c:pt>
                <c:pt idx="10">
                  <c:v>Осуществление индивидуального подхода к школьникам в процессе обучения</c:v>
                </c:pt>
                <c:pt idx="11">
                  <c:v>Организация внеурочной работы по предмету</c:v>
                </c:pt>
                <c:pt idx="12">
                  <c:v>Выявление типичных ошибок и затруднений школьников в учебе</c:v>
                </c:pt>
                <c:pt idx="13">
                  <c:v>Организация занятий по методике уровневой дифференциации</c:v>
                </c:pt>
                <c:pt idx="14">
                  <c:v>Реализация образовательных стандартов</c:v>
                </c:pt>
              </c:strCache>
            </c:strRef>
          </c:cat>
          <c:val>
            <c:numRef>
              <c:f>'Ответы на форму'!$H$31:$V$31</c:f>
              <c:numCache>
                <c:formatCode>General</c:formatCode>
                <c:ptCount val="15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4</c:v>
                </c:pt>
                <c:pt idx="5">
                  <c:v>2</c:v>
                </c:pt>
                <c:pt idx="6">
                  <c:v>1</c:v>
                </c:pt>
                <c:pt idx="7">
                  <c:v>6</c:v>
                </c:pt>
                <c:pt idx="8">
                  <c:v>4</c:v>
                </c:pt>
                <c:pt idx="9">
                  <c:v>2</c:v>
                </c:pt>
                <c:pt idx="10">
                  <c:v>2</c:v>
                </c:pt>
                <c:pt idx="11">
                  <c:v>8</c:v>
                </c:pt>
                <c:pt idx="12">
                  <c:v>4</c:v>
                </c:pt>
                <c:pt idx="13">
                  <c:v>7</c:v>
                </c:pt>
                <c:pt idx="14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3595384"/>
        <c:axId val="203595776"/>
        <c:axId val="0"/>
      </c:bar3DChart>
      <c:catAx>
        <c:axId val="2035953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3595776"/>
        <c:crosses val="autoZero"/>
        <c:auto val="1"/>
        <c:lblAlgn val="ctr"/>
        <c:lblOffset val="100"/>
        <c:noMultiLvlLbl val="0"/>
      </c:catAx>
      <c:valAx>
        <c:axId val="203595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35953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'Ответы на форму'!$G$28</c:f>
              <c:strCache>
                <c:ptCount val="1"/>
                <c:pt idx="0">
                  <c:v>0</c:v>
                </c:pt>
              </c:strCache>
            </c:strRef>
          </c:tx>
          <c:invertIfNegative val="0"/>
          <c:cat>
            <c:strRef>
              <c:f>'Ответы на форму'!$H$27:$V$27</c:f>
              <c:strCache>
                <c:ptCount val="15"/>
                <c:pt idx="0">
                  <c:v>Тематическое планирование</c:v>
                </c:pt>
                <c:pt idx="1">
                  <c:v>Поурочное планирование</c:v>
                </c:pt>
                <c:pt idx="2">
                  <c:v>Планирование внеурочной работы по предмету</c:v>
                </c:pt>
                <c:pt idx="3">
                  <c:v>Планирование самообразования</c:v>
                </c:pt>
                <c:pt idx="4">
                  <c:v>Владение содержанием программ, учебников, программным обеспечением, учебно-методическими пособиями</c:v>
                </c:pt>
                <c:pt idx="5">
                  <c:v>Использование разнообразных форм работы на уроке</c:v>
                </c:pt>
                <c:pt idx="6">
                  <c:v>Обеспечение внимательной, активной работы школьников в течение всего урока</c:v>
                </c:pt>
                <c:pt idx="7">
                  <c:v>Проведение практических, лабораторных работ</c:v>
                </c:pt>
                <c:pt idx="8">
                  <c:v>Формирование навыков учебного труда</c:v>
                </c:pt>
                <c:pt idx="9">
                  <c:v>Повышение мотивации к учению</c:v>
                </c:pt>
                <c:pt idx="10">
                  <c:v>Осуществление индивидуального подхода к школьникам в процессе обучения</c:v>
                </c:pt>
                <c:pt idx="11">
                  <c:v>Организация внеурочной работы по предмету</c:v>
                </c:pt>
                <c:pt idx="12">
                  <c:v>Выявление типичных ошибок и затруднений школьников в учебе</c:v>
                </c:pt>
                <c:pt idx="13">
                  <c:v>Организация занятий по методике уровневой дифференциации</c:v>
                </c:pt>
                <c:pt idx="14">
                  <c:v>Реализация образовательных стандартов</c:v>
                </c:pt>
              </c:strCache>
            </c:strRef>
          </c:cat>
          <c:val>
            <c:numRef>
              <c:f>'Ответы на форму'!$H$28:$V$28</c:f>
              <c:numCache>
                <c:formatCode>General</c:formatCode>
                <c:ptCount val="15"/>
                <c:pt idx="0">
                  <c:v>17</c:v>
                </c:pt>
                <c:pt idx="1">
                  <c:v>14</c:v>
                </c:pt>
                <c:pt idx="2">
                  <c:v>12</c:v>
                </c:pt>
                <c:pt idx="3">
                  <c:v>7</c:v>
                </c:pt>
                <c:pt idx="4">
                  <c:v>9</c:v>
                </c:pt>
                <c:pt idx="5">
                  <c:v>12</c:v>
                </c:pt>
                <c:pt idx="6">
                  <c:v>13</c:v>
                </c:pt>
                <c:pt idx="7">
                  <c:v>4</c:v>
                </c:pt>
                <c:pt idx="8">
                  <c:v>5</c:v>
                </c:pt>
                <c:pt idx="9">
                  <c:v>11</c:v>
                </c:pt>
                <c:pt idx="10">
                  <c:v>14</c:v>
                </c:pt>
                <c:pt idx="11">
                  <c:v>8</c:v>
                </c:pt>
                <c:pt idx="12">
                  <c:v>8</c:v>
                </c:pt>
                <c:pt idx="13">
                  <c:v>6</c:v>
                </c:pt>
                <c:pt idx="14">
                  <c:v>8</c:v>
                </c:pt>
              </c:numCache>
            </c:numRef>
          </c:val>
        </c:ser>
        <c:ser>
          <c:idx val="1"/>
          <c:order val="1"/>
          <c:tx>
            <c:strRef>
              <c:f>'Ответы на форму'!$G$29</c:f>
              <c:strCache>
                <c:ptCount val="1"/>
                <c:pt idx="0">
                  <c:v>1</c:v>
                </c:pt>
              </c:strCache>
            </c:strRef>
          </c:tx>
          <c:invertIfNegative val="0"/>
          <c:cat>
            <c:strRef>
              <c:f>'Ответы на форму'!$H$27:$V$27</c:f>
              <c:strCache>
                <c:ptCount val="15"/>
                <c:pt idx="0">
                  <c:v>Тематическое планирование</c:v>
                </c:pt>
                <c:pt idx="1">
                  <c:v>Поурочное планирование</c:v>
                </c:pt>
                <c:pt idx="2">
                  <c:v>Планирование внеурочной работы по предмету</c:v>
                </c:pt>
                <c:pt idx="3">
                  <c:v>Планирование самообразования</c:v>
                </c:pt>
                <c:pt idx="4">
                  <c:v>Владение содержанием программ, учебников, программным обеспечением, учебно-методическими пособиями</c:v>
                </c:pt>
                <c:pt idx="5">
                  <c:v>Использование разнообразных форм работы на уроке</c:v>
                </c:pt>
                <c:pt idx="6">
                  <c:v>Обеспечение внимательной, активной работы школьников в течение всего урока</c:v>
                </c:pt>
                <c:pt idx="7">
                  <c:v>Проведение практических, лабораторных работ</c:v>
                </c:pt>
                <c:pt idx="8">
                  <c:v>Формирование навыков учебного труда</c:v>
                </c:pt>
                <c:pt idx="9">
                  <c:v>Повышение мотивации к учению</c:v>
                </c:pt>
                <c:pt idx="10">
                  <c:v>Осуществление индивидуального подхода к школьникам в процессе обучения</c:v>
                </c:pt>
                <c:pt idx="11">
                  <c:v>Организация внеурочной работы по предмету</c:v>
                </c:pt>
                <c:pt idx="12">
                  <c:v>Выявление типичных ошибок и затруднений школьников в учебе</c:v>
                </c:pt>
                <c:pt idx="13">
                  <c:v>Организация занятий по методике уровневой дифференциации</c:v>
                </c:pt>
                <c:pt idx="14">
                  <c:v>Реализация образовательных стандартов</c:v>
                </c:pt>
              </c:strCache>
            </c:strRef>
          </c:cat>
          <c:val>
            <c:numRef>
              <c:f>'Ответы на форму'!$H$29:$V$29</c:f>
              <c:numCache>
                <c:formatCode>General</c:formatCode>
                <c:ptCount val="15"/>
                <c:pt idx="0">
                  <c:v>6</c:v>
                </c:pt>
                <c:pt idx="1">
                  <c:v>10</c:v>
                </c:pt>
                <c:pt idx="2">
                  <c:v>12</c:v>
                </c:pt>
                <c:pt idx="3">
                  <c:v>14</c:v>
                </c:pt>
                <c:pt idx="4">
                  <c:v>13</c:v>
                </c:pt>
                <c:pt idx="5">
                  <c:v>11</c:v>
                </c:pt>
                <c:pt idx="6">
                  <c:v>11</c:v>
                </c:pt>
                <c:pt idx="7">
                  <c:v>15</c:v>
                </c:pt>
                <c:pt idx="8">
                  <c:v>16</c:v>
                </c:pt>
                <c:pt idx="9">
                  <c:v>12</c:v>
                </c:pt>
                <c:pt idx="10">
                  <c:v>9</c:v>
                </c:pt>
                <c:pt idx="11">
                  <c:v>9</c:v>
                </c:pt>
                <c:pt idx="12">
                  <c:v>13</c:v>
                </c:pt>
                <c:pt idx="13">
                  <c:v>12</c:v>
                </c:pt>
                <c:pt idx="14">
                  <c:v>9</c:v>
                </c:pt>
              </c:numCache>
            </c:numRef>
          </c:val>
        </c:ser>
        <c:ser>
          <c:idx val="2"/>
          <c:order val="2"/>
          <c:tx>
            <c:strRef>
              <c:f>'Ответы на форму'!$G$30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cat>
            <c:strRef>
              <c:f>'Ответы на форму'!$H$27:$V$27</c:f>
              <c:strCache>
                <c:ptCount val="15"/>
                <c:pt idx="0">
                  <c:v>Тематическое планирование</c:v>
                </c:pt>
                <c:pt idx="1">
                  <c:v>Поурочное планирование</c:v>
                </c:pt>
                <c:pt idx="2">
                  <c:v>Планирование внеурочной работы по предмету</c:v>
                </c:pt>
                <c:pt idx="3">
                  <c:v>Планирование самообразования</c:v>
                </c:pt>
                <c:pt idx="4">
                  <c:v>Владение содержанием программ, учебников, программным обеспечением, учебно-методическими пособиями</c:v>
                </c:pt>
                <c:pt idx="5">
                  <c:v>Использование разнообразных форм работы на уроке</c:v>
                </c:pt>
                <c:pt idx="6">
                  <c:v>Обеспечение внимательной, активной работы школьников в течение всего урока</c:v>
                </c:pt>
                <c:pt idx="7">
                  <c:v>Проведение практических, лабораторных работ</c:v>
                </c:pt>
                <c:pt idx="8">
                  <c:v>Формирование навыков учебного труда</c:v>
                </c:pt>
                <c:pt idx="9">
                  <c:v>Повышение мотивации к учению</c:v>
                </c:pt>
                <c:pt idx="10">
                  <c:v>Осуществление индивидуального подхода к школьникам в процессе обучения</c:v>
                </c:pt>
                <c:pt idx="11">
                  <c:v>Организация внеурочной работы по предмету</c:v>
                </c:pt>
                <c:pt idx="12">
                  <c:v>Выявление типичных ошибок и затруднений школьников в учебе</c:v>
                </c:pt>
                <c:pt idx="13">
                  <c:v>Организация занятий по методике уровневой дифференциации</c:v>
                </c:pt>
                <c:pt idx="14">
                  <c:v>Реализация образовательных стандартов</c:v>
                </c:pt>
              </c:strCache>
            </c:strRef>
          </c:cat>
          <c:val>
            <c:numRef>
              <c:f>'Ответы на форму'!$H$30:$V$30</c:f>
              <c:numCache>
                <c:formatCode>General</c:formatCode>
                <c:ptCount val="15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  <c:pt idx="7">
                  <c:v>6</c:v>
                </c:pt>
                <c:pt idx="8">
                  <c:v>3</c:v>
                </c:pt>
                <c:pt idx="9">
                  <c:v>2</c:v>
                </c:pt>
                <c:pt idx="10">
                  <c:v>2</c:v>
                </c:pt>
                <c:pt idx="11">
                  <c:v>8</c:v>
                </c:pt>
                <c:pt idx="12">
                  <c:v>4</c:v>
                </c:pt>
                <c:pt idx="13">
                  <c:v>6</c:v>
                </c:pt>
                <c:pt idx="14">
                  <c:v>6</c:v>
                </c:pt>
              </c:numCache>
            </c:numRef>
          </c:val>
        </c:ser>
        <c:ser>
          <c:idx val="3"/>
          <c:order val="3"/>
          <c:tx>
            <c:strRef>
              <c:f>'Ответы на форму'!$G$31</c:f>
              <c:strCache>
                <c:ptCount val="1"/>
                <c:pt idx="0">
                  <c:v>3</c:v>
                </c:pt>
              </c:strCache>
            </c:strRef>
          </c:tx>
          <c:invertIfNegative val="0"/>
          <c:cat>
            <c:strRef>
              <c:f>'Ответы на форму'!$H$27:$V$27</c:f>
              <c:strCache>
                <c:ptCount val="15"/>
                <c:pt idx="0">
                  <c:v>Тематическое планирование</c:v>
                </c:pt>
                <c:pt idx="1">
                  <c:v>Поурочное планирование</c:v>
                </c:pt>
                <c:pt idx="2">
                  <c:v>Планирование внеурочной работы по предмету</c:v>
                </c:pt>
                <c:pt idx="3">
                  <c:v>Планирование самообразования</c:v>
                </c:pt>
                <c:pt idx="4">
                  <c:v>Владение содержанием программ, учебников, программным обеспечением, учебно-методическими пособиями</c:v>
                </c:pt>
                <c:pt idx="5">
                  <c:v>Использование разнообразных форм работы на уроке</c:v>
                </c:pt>
                <c:pt idx="6">
                  <c:v>Обеспечение внимательной, активной работы школьников в течение всего урока</c:v>
                </c:pt>
                <c:pt idx="7">
                  <c:v>Проведение практических, лабораторных работ</c:v>
                </c:pt>
                <c:pt idx="8">
                  <c:v>Формирование навыков учебного труда</c:v>
                </c:pt>
                <c:pt idx="9">
                  <c:v>Повышение мотивации к учению</c:v>
                </c:pt>
                <c:pt idx="10">
                  <c:v>Осуществление индивидуального подхода к школьникам в процессе обучения</c:v>
                </c:pt>
                <c:pt idx="11">
                  <c:v>Организация внеурочной работы по предмету</c:v>
                </c:pt>
                <c:pt idx="12">
                  <c:v>Выявление типичных ошибок и затруднений школьников в учебе</c:v>
                </c:pt>
                <c:pt idx="13">
                  <c:v>Организация занятий по методике уровневой дифференциации</c:v>
                </c:pt>
                <c:pt idx="14">
                  <c:v>Реализация образовательных стандартов</c:v>
                </c:pt>
              </c:strCache>
            </c:strRef>
          </c:cat>
          <c:val>
            <c:numRef>
              <c:f>'Ответы на форму'!$H$31:$V$31</c:f>
              <c:numCache>
                <c:formatCode>General</c:formatCode>
                <c:ptCount val="15"/>
                <c:pt idx="0">
                  <c:v>0</c:v>
                </c:pt>
                <c:pt idx="8">
                  <c:v>1</c:v>
                </c:pt>
                <c:pt idx="13">
                  <c:v>1</c:v>
                </c:pt>
                <c:pt idx="1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3596560"/>
        <c:axId val="203596952"/>
        <c:axId val="0"/>
      </c:bar3DChart>
      <c:catAx>
        <c:axId val="203596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3596952"/>
        <c:crosses val="autoZero"/>
        <c:auto val="1"/>
        <c:lblAlgn val="ctr"/>
        <c:lblOffset val="100"/>
        <c:noMultiLvlLbl val="0"/>
      </c:catAx>
      <c:valAx>
        <c:axId val="203596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35965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'Ответы на форму'!$G$53</c:f>
              <c:strCache>
                <c:ptCount val="1"/>
                <c:pt idx="0">
                  <c:v>Выходное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'Ответы на форму'!$H$52:$V$52</c:f>
              <c:strCache>
                <c:ptCount val="15"/>
                <c:pt idx="0">
                  <c:v>Тематическое планирование</c:v>
                </c:pt>
                <c:pt idx="1">
                  <c:v>Поурочное планирование</c:v>
                </c:pt>
                <c:pt idx="2">
                  <c:v>Планирование внеурочной работы по предмету</c:v>
                </c:pt>
                <c:pt idx="3">
                  <c:v>Планирование самообразования</c:v>
                </c:pt>
                <c:pt idx="4">
                  <c:v>Владение содержанием программ, учебников, программным обеспечением, учебно-методическими пособиями</c:v>
                </c:pt>
                <c:pt idx="5">
                  <c:v>Использование разнообразных форм работы на уроке</c:v>
                </c:pt>
                <c:pt idx="6">
                  <c:v>Обеспечение внимательной, активной работы школьников в течение всего урока</c:v>
                </c:pt>
                <c:pt idx="7">
                  <c:v>Проведение практических, лабораторных работ</c:v>
                </c:pt>
                <c:pt idx="8">
                  <c:v>Формирование навыков учебного труда</c:v>
                </c:pt>
                <c:pt idx="9">
                  <c:v>Повышение мотивации к учению</c:v>
                </c:pt>
                <c:pt idx="10">
                  <c:v>Осуществление индивидуального подхода к школьникам в процессе обучения</c:v>
                </c:pt>
                <c:pt idx="11">
                  <c:v>Организация внеурочной работы по предмету</c:v>
                </c:pt>
                <c:pt idx="12">
                  <c:v>Выявление типичных ошибок и затруднений школьников в учебе</c:v>
                </c:pt>
                <c:pt idx="13">
                  <c:v>Организация занятий по методике уровневой дифференциации</c:v>
                </c:pt>
                <c:pt idx="14">
                  <c:v>Реализация образовательных стандартов</c:v>
                </c:pt>
              </c:strCache>
            </c:strRef>
          </c:cat>
          <c:val>
            <c:numRef>
              <c:f>'Ответы на форму'!$H$53:$V$53</c:f>
              <c:numCache>
                <c:formatCode>General</c:formatCode>
                <c:ptCount val="1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  <c:pt idx="6">
                  <c:v>0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</c:v>
                </c:pt>
                <c:pt idx="11">
                  <c:v>1</c:v>
                </c:pt>
                <c:pt idx="12">
                  <c:v>1</c:v>
                </c:pt>
                <c:pt idx="13">
                  <c:v>2</c:v>
                </c:pt>
                <c:pt idx="14">
                  <c:v>2</c:v>
                </c:pt>
              </c:numCache>
            </c:numRef>
          </c:val>
        </c:ser>
        <c:ser>
          <c:idx val="1"/>
          <c:order val="1"/>
          <c:tx>
            <c:strRef>
              <c:f>'Ответы на форму'!$G$54</c:f>
              <c:strCache>
                <c:ptCount val="1"/>
                <c:pt idx="0">
                  <c:v>Входное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'Ответы на форму'!$H$52:$V$52</c:f>
              <c:strCache>
                <c:ptCount val="15"/>
                <c:pt idx="0">
                  <c:v>Тематическое планирование</c:v>
                </c:pt>
                <c:pt idx="1">
                  <c:v>Поурочное планирование</c:v>
                </c:pt>
                <c:pt idx="2">
                  <c:v>Планирование внеурочной работы по предмету</c:v>
                </c:pt>
                <c:pt idx="3">
                  <c:v>Планирование самообразования</c:v>
                </c:pt>
                <c:pt idx="4">
                  <c:v>Владение содержанием программ, учебников, программным обеспечением, учебно-методическими пособиями</c:v>
                </c:pt>
                <c:pt idx="5">
                  <c:v>Использование разнообразных форм работы на уроке</c:v>
                </c:pt>
                <c:pt idx="6">
                  <c:v>Обеспечение внимательной, активной работы школьников в течение всего урока</c:v>
                </c:pt>
                <c:pt idx="7">
                  <c:v>Проведение практических, лабораторных работ</c:v>
                </c:pt>
                <c:pt idx="8">
                  <c:v>Формирование навыков учебного труда</c:v>
                </c:pt>
                <c:pt idx="9">
                  <c:v>Повышение мотивации к учению</c:v>
                </c:pt>
                <c:pt idx="10">
                  <c:v>Осуществление индивидуального подхода к школьникам в процессе обучения</c:v>
                </c:pt>
                <c:pt idx="11">
                  <c:v>Организация внеурочной работы по предмету</c:v>
                </c:pt>
                <c:pt idx="12">
                  <c:v>Выявление типичных ошибок и затруднений школьников в учебе</c:v>
                </c:pt>
                <c:pt idx="13">
                  <c:v>Организация занятий по методике уровневой дифференциации</c:v>
                </c:pt>
                <c:pt idx="14">
                  <c:v>Реализация образовательных стандартов</c:v>
                </c:pt>
              </c:strCache>
            </c:strRef>
          </c:cat>
          <c:val>
            <c:numRef>
              <c:f>'Ответы на форму'!$H$54:$V$54</c:f>
              <c:numCache>
                <c:formatCode>General</c:formatCode>
                <c:ptCount val="15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1</c:v>
                </c:pt>
                <c:pt idx="11">
                  <c:v>2</c:v>
                </c:pt>
                <c:pt idx="12">
                  <c:v>2</c:v>
                </c:pt>
                <c:pt idx="13">
                  <c:v>3</c:v>
                </c:pt>
                <c:pt idx="14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83178544"/>
        <c:axId val="283178936"/>
        <c:axId val="0"/>
      </c:bar3DChart>
      <c:catAx>
        <c:axId val="28317854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83178936"/>
        <c:crosses val="autoZero"/>
        <c:auto val="1"/>
        <c:lblAlgn val="ctr"/>
        <c:lblOffset val="100"/>
        <c:noMultiLvlLbl val="0"/>
      </c:catAx>
      <c:valAx>
        <c:axId val="28317893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831785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E25917-CA62-40FB-B0EB-BA9522F64E78}" type="doc">
      <dgm:prSet loTypeId="urn:microsoft.com/office/officeart/2008/layout/VerticalCurvedList" loCatId="list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21F7C163-783E-41F9-9B49-A10A5D63349F}">
      <dgm:prSet phldrT="[Текст]" custT="1"/>
      <dgm:spPr/>
      <dgm:t>
        <a:bodyPr/>
        <a:lstStyle/>
        <a:p>
          <a:r>
            <a:rPr lang="ru-RU" sz="1400" b="0" dirty="0" smtClean="0">
              <a:latin typeface="Arial" panose="020B0604020202020204" pitchFamily="34" charset="0"/>
              <a:cs typeface="Arial" panose="020B0604020202020204" pitchFamily="34" charset="0"/>
            </a:rPr>
            <a:t>…в экспериментальном сопровождении преподавания биологии</a:t>
          </a:r>
          <a:endParaRPr lang="ru-RU" sz="1400" b="0" dirty="0"/>
        </a:p>
      </dgm:t>
    </dgm:pt>
    <dgm:pt modelId="{64007F6F-570D-4F34-B54A-1A8D8E02D788}" type="parTrans" cxnId="{E2700B9D-245A-4BF0-A107-29F9BF2E876A}">
      <dgm:prSet/>
      <dgm:spPr/>
      <dgm:t>
        <a:bodyPr/>
        <a:lstStyle/>
        <a:p>
          <a:endParaRPr lang="ru-RU" sz="1400" b="0"/>
        </a:p>
      </dgm:t>
    </dgm:pt>
    <dgm:pt modelId="{238232E0-B821-407D-AF38-A5DC57E2382D}" type="sibTrans" cxnId="{E2700B9D-245A-4BF0-A107-29F9BF2E876A}">
      <dgm:prSet/>
      <dgm:spPr/>
      <dgm:t>
        <a:bodyPr/>
        <a:lstStyle/>
        <a:p>
          <a:endParaRPr lang="ru-RU" sz="1400" b="0"/>
        </a:p>
      </dgm:t>
    </dgm:pt>
    <dgm:pt modelId="{E09363D0-8ABC-46DC-828F-A974072BA0B7}">
      <dgm:prSet phldrT="[Текст]" custT="1"/>
      <dgm:spPr/>
      <dgm:t>
        <a:bodyPr/>
        <a:lstStyle/>
        <a:p>
          <a:r>
            <a:rPr lang="ru-RU" sz="1400" b="0" dirty="0" smtClean="0">
              <a:latin typeface="Arial" panose="020B0604020202020204" pitchFamily="34" charset="0"/>
              <a:cs typeface="Arial" panose="020B0604020202020204" pitchFamily="34" charset="0"/>
            </a:rPr>
            <a:t>…потребность в методической помощи в решении заданий высокого уровня сложности и олимпиадных задач по разделам биологии: «Биохимия», «Генетика» и др.</a:t>
          </a:r>
          <a:endParaRPr lang="ru-RU" sz="1400" b="0" dirty="0"/>
        </a:p>
      </dgm:t>
    </dgm:pt>
    <dgm:pt modelId="{4665933D-289C-48D6-8BDC-994C508240D6}" type="parTrans" cxnId="{F2EC4138-372D-4FF8-8DDF-60CAB3D7376C}">
      <dgm:prSet/>
      <dgm:spPr/>
      <dgm:t>
        <a:bodyPr/>
        <a:lstStyle/>
        <a:p>
          <a:endParaRPr lang="ru-RU" sz="1400" b="0"/>
        </a:p>
      </dgm:t>
    </dgm:pt>
    <dgm:pt modelId="{C53FF4CA-87AA-4CA2-8950-D3F5FA271672}" type="sibTrans" cxnId="{F2EC4138-372D-4FF8-8DDF-60CAB3D7376C}">
      <dgm:prSet/>
      <dgm:spPr/>
      <dgm:t>
        <a:bodyPr/>
        <a:lstStyle/>
        <a:p>
          <a:endParaRPr lang="ru-RU" sz="1400" b="0"/>
        </a:p>
      </dgm:t>
    </dgm:pt>
    <dgm:pt modelId="{729F5F97-C2B5-4E75-B2A8-FA9BA0D88D22}">
      <dgm:prSet phldrT="[Текст]" custT="1"/>
      <dgm:spPr/>
      <dgm:t>
        <a:bodyPr/>
        <a:lstStyle/>
        <a:p>
          <a:r>
            <a:rPr lang="ru-RU" sz="1400" b="0" dirty="0" smtClean="0">
              <a:latin typeface="Arial" panose="020B0604020202020204" pitchFamily="34" charset="0"/>
              <a:cs typeface="Arial" panose="020B0604020202020204" pitchFamily="34" charset="0"/>
            </a:rPr>
            <a:t>…проблема </a:t>
          </a:r>
          <a:r>
            <a:rPr lang="ru-RU" sz="1400" b="0" dirty="0" err="1" smtClean="0">
              <a:latin typeface="Arial" panose="020B0604020202020204" pitchFamily="34" charset="0"/>
              <a:cs typeface="Arial" panose="020B0604020202020204" pitchFamily="34" charset="0"/>
            </a:rPr>
            <a:t>межпредметных</a:t>
          </a:r>
          <a:r>
            <a:rPr lang="ru-RU" sz="1400" b="0" dirty="0" smtClean="0">
              <a:latin typeface="Arial" panose="020B0604020202020204" pitchFamily="34" charset="0"/>
              <a:cs typeface="Arial" panose="020B0604020202020204" pitchFamily="34" charset="0"/>
            </a:rPr>
            <a:t> связей и реализации принципа преемственности обучении биологии и химии</a:t>
          </a:r>
          <a:endParaRPr lang="ru-RU" sz="1400" b="0" dirty="0"/>
        </a:p>
      </dgm:t>
    </dgm:pt>
    <dgm:pt modelId="{506C1A79-36AF-460E-85B1-84F6A9D4A63F}" type="parTrans" cxnId="{7EBECBF9-6D16-494F-9613-B5178638E21C}">
      <dgm:prSet/>
      <dgm:spPr/>
      <dgm:t>
        <a:bodyPr/>
        <a:lstStyle/>
        <a:p>
          <a:endParaRPr lang="ru-RU" sz="1400" b="0"/>
        </a:p>
      </dgm:t>
    </dgm:pt>
    <dgm:pt modelId="{2625FFA1-A33A-46EB-AD60-5EC7A1737768}" type="sibTrans" cxnId="{7EBECBF9-6D16-494F-9613-B5178638E21C}">
      <dgm:prSet/>
      <dgm:spPr/>
      <dgm:t>
        <a:bodyPr/>
        <a:lstStyle/>
        <a:p>
          <a:endParaRPr lang="ru-RU" sz="1400" b="0"/>
        </a:p>
      </dgm:t>
    </dgm:pt>
    <dgm:pt modelId="{0D0D9106-DD02-41A4-9E72-F47CC811D392}">
      <dgm:prSet phldrT="[Текст]" custT="1"/>
      <dgm:spPr/>
      <dgm:t>
        <a:bodyPr/>
        <a:lstStyle/>
        <a:p>
          <a:r>
            <a:rPr lang="ru-RU" sz="1400" b="0" dirty="0" smtClean="0">
              <a:latin typeface="Arial" panose="020B0604020202020204" pitchFamily="34" charset="0"/>
              <a:cs typeface="Arial" panose="020B0604020202020204" pitchFamily="34" charset="0"/>
            </a:rPr>
            <a:t>…отсутствие единства интерпретации одних и тех же понятий в предметах биологии, физики, химии, что приводит к серьезным затруднениям и ошибкам при их усвоении (например понятие «Электрон»)</a:t>
          </a:r>
          <a:endParaRPr lang="ru-RU" sz="1400" b="0" dirty="0"/>
        </a:p>
      </dgm:t>
    </dgm:pt>
    <dgm:pt modelId="{295FC2DB-FAE8-4802-94E9-422AD6E6153E}" type="parTrans" cxnId="{38C2F799-F69A-4849-B4AC-19CF9F01EDC0}">
      <dgm:prSet/>
      <dgm:spPr/>
      <dgm:t>
        <a:bodyPr/>
        <a:lstStyle/>
        <a:p>
          <a:endParaRPr lang="ru-RU" sz="1400" b="0"/>
        </a:p>
      </dgm:t>
    </dgm:pt>
    <dgm:pt modelId="{ABAB37B0-7131-4C16-A304-F76B1571C654}" type="sibTrans" cxnId="{38C2F799-F69A-4849-B4AC-19CF9F01EDC0}">
      <dgm:prSet/>
      <dgm:spPr/>
      <dgm:t>
        <a:bodyPr/>
        <a:lstStyle/>
        <a:p>
          <a:endParaRPr lang="ru-RU" sz="1400" b="0"/>
        </a:p>
      </dgm:t>
    </dgm:pt>
    <dgm:pt modelId="{AC4A2DB3-C10A-44D4-9DCB-7F09DD33F884}">
      <dgm:prSet phldrT="[Текст]" custT="1"/>
      <dgm:spPr/>
      <dgm:t>
        <a:bodyPr/>
        <a:lstStyle/>
        <a:p>
          <a:r>
            <a:rPr lang="ru-RU" sz="1400" b="0" dirty="0" smtClean="0">
              <a:latin typeface="Arial" panose="020B0604020202020204" pitchFamily="34" charset="0"/>
              <a:cs typeface="Arial" panose="020B0604020202020204" pitchFamily="34" charset="0"/>
            </a:rPr>
            <a:t>…решение задач на вывод формул органических соединений и др.</a:t>
          </a:r>
          <a:endParaRPr lang="ru-RU" sz="1400" b="0" dirty="0"/>
        </a:p>
      </dgm:t>
    </dgm:pt>
    <dgm:pt modelId="{067E58DA-8DAF-4CAF-BBF7-6F1DC80A3C3C}" type="parTrans" cxnId="{5196742B-01C0-4392-8F21-C5120B7CE102}">
      <dgm:prSet/>
      <dgm:spPr/>
      <dgm:t>
        <a:bodyPr/>
        <a:lstStyle/>
        <a:p>
          <a:endParaRPr lang="ru-RU" sz="1400" b="0"/>
        </a:p>
      </dgm:t>
    </dgm:pt>
    <dgm:pt modelId="{C2FC911A-0EAC-4BFE-9A7F-6C10C99B85D3}" type="sibTrans" cxnId="{5196742B-01C0-4392-8F21-C5120B7CE102}">
      <dgm:prSet/>
      <dgm:spPr/>
      <dgm:t>
        <a:bodyPr/>
        <a:lstStyle/>
        <a:p>
          <a:endParaRPr lang="ru-RU" sz="1400" b="0"/>
        </a:p>
      </dgm:t>
    </dgm:pt>
    <dgm:pt modelId="{2D0DDDBC-44E3-4CD7-9BA6-F86B00835F1A}" type="pres">
      <dgm:prSet presAssocID="{23E25917-CA62-40FB-B0EB-BA9522F64E7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503AC5E-2B4C-41D8-8D1E-544582E8214B}" type="pres">
      <dgm:prSet presAssocID="{23E25917-CA62-40FB-B0EB-BA9522F64E78}" presName="Name1" presStyleCnt="0"/>
      <dgm:spPr/>
    </dgm:pt>
    <dgm:pt modelId="{46EAFB03-C562-48D3-B651-9167191B81DB}" type="pres">
      <dgm:prSet presAssocID="{23E25917-CA62-40FB-B0EB-BA9522F64E78}" presName="cycle" presStyleCnt="0"/>
      <dgm:spPr/>
    </dgm:pt>
    <dgm:pt modelId="{67471EB5-4584-495E-9927-41AF927EBDE2}" type="pres">
      <dgm:prSet presAssocID="{23E25917-CA62-40FB-B0EB-BA9522F64E78}" presName="srcNode" presStyleLbl="node1" presStyleIdx="0" presStyleCnt="5"/>
      <dgm:spPr/>
    </dgm:pt>
    <dgm:pt modelId="{64271D78-F0D5-4D16-8D99-3B97784C5580}" type="pres">
      <dgm:prSet presAssocID="{23E25917-CA62-40FB-B0EB-BA9522F64E78}" presName="conn" presStyleLbl="parChTrans1D2" presStyleIdx="0" presStyleCnt="1"/>
      <dgm:spPr/>
      <dgm:t>
        <a:bodyPr/>
        <a:lstStyle/>
        <a:p>
          <a:endParaRPr lang="ru-RU"/>
        </a:p>
      </dgm:t>
    </dgm:pt>
    <dgm:pt modelId="{16213E15-54B0-4725-98EE-0B1B4A1E2B06}" type="pres">
      <dgm:prSet presAssocID="{23E25917-CA62-40FB-B0EB-BA9522F64E78}" presName="extraNode" presStyleLbl="node1" presStyleIdx="0" presStyleCnt="5"/>
      <dgm:spPr/>
    </dgm:pt>
    <dgm:pt modelId="{28F484FA-8CEC-42CF-9788-E78A97ADC924}" type="pres">
      <dgm:prSet presAssocID="{23E25917-CA62-40FB-B0EB-BA9522F64E78}" presName="dstNode" presStyleLbl="node1" presStyleIdx="0" presStyleCnt="5"/>
      <dgm:spPr/>
    </dgm:pt>
    <dgm:pt modelId="{5D16CC46-E691-4101-A747-DBAEB6FD0C41}" type="pres">
      <dgm:prSet presAssocID="{21F7C163-783E-41F9-9B49-A10A5D63349F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D9F397-F7C7-45AA-89A0-BE1C3DC1EB9A}" type="pres">
      <dgm:prSet presAssocID="{21F7C163-783E-41F9-9B49-A10A5D63349F}" presName="accent_1" presStyleCnt="0"/>
      <dgm:spPr/>
    </dgm:pt>
    <dgm:pt modelId="{969D9E54-7064-4E67-B173-665949257E09}" type="pres">
      <dgm:prSet presAssocID="{21F7C163-783E-41F9-9B49-A10A5D63349F}" presName="accentRepeatNode" presStyleLbl="solidFgAcc1" presStyleIdx="0" presStyleCnt="5"/>
      <dgm:spPr/>
    </dgm:pt>
    <dgm:pt modelId="{15DF1653-C753-47E4-8AFE-CEA0111A8B48}" type="pres">
      <dgm:prSet presAssocID="{E09363D0-8ABC-46DC-828F-A974072BA0B7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87E914-4DA8-4D3C-968C-7510A4322692}" type="pres">
      <dgm:prSet presAssocID="{E09363D0-8ABC-46DC-828F-A974072BA0B7}" presName="accent_2" presStyleCnt="0"/>
      <dgm:spPr/>
    </dgm:pt>
    <dgm:pt modelId="{9C8A4657-8C0D-44BC-A8EF-D9358542B4D3}" type="pres">
      <dgm:prSet presAssocID="{E09363D0-8ABC-46DC-828F-A974072BA0B7}" presName="accentRepeatNode" presStyleLbl="solidFgAcc1" presStyleIdx="1" presStyleCnt="5"/>
      <dgm:spPr/>
    </dgm:pt>
    <dgm:pt modelId="{619EBB56-765F-4073-88CB-E9987FE55660}" type="pres">
      <dgm:prSet presAssocID="{729F5F97-C2B5-4E75-B2A8-FA9BA0D88D22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08715E-334D-4284-84E7-E340F5F7847D}" type="pres">
      <dgm:prSet presAssocID="{729F5F97-C2B5-4E75-B2A8-FA9BA0D88D22}" presName="accent_3" presStyleCnt="0"/>
      <dgm:spPr/>
    </dgm:pt>
    <dgm:pt modelId="{D96965C9-D952-42AD-87B7-8E72CC719034}" type="pres">
      <dgm:prSet presAssocID="{729F5F97-C2B5-4E75-B2A8-FA9BA0D88D22}" presName="accentRepeatNode" presStyleLbl="solidFgAcc1" presStyleIdx="2" presStyleCnt="5"/>
      <dgm:spPr/>
    </dgm:pt>
    <dgm:pt modelId="{9F3AF6D0-74E5-4343-9432-BEB885516EA0}" type="pres">
      <dgm:prSet presAssocID="{0D0D9106-DD02-41A4-9E72-F47CC811D392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19B69C-0028-40EC-8E03-00EEDD99B702}" type="pres">
      <dgm:prSet presAssocID="{0D0D9106-DD02-41A4-9E72-F47CC811D392}" presName="accent_4" presStyleCnt="0"/>
      <dgm:spPr/>
    </dgm:pt>
    <dgm:pt modelId="{6F394B7A-DE7A-4F61-9986-56511AFDFD12}" type="pres">
      <dgm:prSet presAssocID="{0D0D9106-DD02-41A4-9E72-F47CC811D392}" presName="accentRepeatNode" presStyleLbl="solidFgAcc1" presStyleIdx="3" presStyleCnt="5"/>
      <dgm:spPr/>
    </dgm:pt>
    <dgm:pt modelId="{4BF705C1-54E2-47EA-AE21-720798C3BEA4}" type="pres">
      <dgm:prSet presAssocID="{AC4A2DB3-C10A-44D4-9DCB-7F09DD33F884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F644DC-1D0A-4FDA-8CEE-60C025487937}" type="pres">
      <dgm:prSet presAssocID="{AC4A2DB3-C10A-44D4-9DCB-7F09DD33F884}" presName="accent_5" presStyleCnt="0"/>
      <dgm:spPr/>
    </dgm:pt>
    <dgm:pt modelId="{240C3A87-B3D6-41EF-A2B3-14E5852409F0}" type="pres">
      <dgm:prSet presAssocID="{AC4A2DB3-C10A-44D4-9DCB-7F09DD33F884}" presName="accentRepeatNode" presStyleLbl="solidFgAcc1" presStyleIdx="4" presStyleCnt="5"/>
      <dgm:spPr/>
    </dgm:pt>
  </dgm:ptLst>
  <dgm:cxnLst>
    <dgm:cxn modelId="{4228D6C2-17DB-4862-8F21-9EFEFD175D8B}" type="presOf" srcId="{21F7C163-783E-41F9-9B49-A10A5D63349F}" destId="{5D16CC46-E691-4101-A747-DBAEB6FD0C41}" srcOrd="0" destOrd="0" presId="urn:microsoft.com/office/officeart/2008/layout/VerticalCurvedList"/>
    <dgm:cxn modelId="{D818E31A-92A4-47E1-BFE6-90D2C5C6B2AB}" type="presOf" srcId="{23E25917-CA62-40FB-B0EB-BA9522F64E78}" destId="{2D0DDDBC-44E3-4CD7-9BA6-F86B00835F1A}" srcOrd="0" destOrd="0" presId="urn:microsoft.com/office/officeart/2008/layout/VerticalCurvedList"/>
    <dgm:cxn modelId="{F2EC4138-372D-4FF8-8DDF-60CAB3D7376C}" srcId="{23E25917-CA62-40FB-B0EB-BA9522F64E78}" destId="{E09363D0-8ABC-46DC-828F-A974072BA0B7}" srcOrd="1" destOrd="0" parTransId="{4665933D-289C-48D6-8BDC-994C508240D6}" sibTransId="{C53FF4CA-87AA-4CA2-8950-D3F5FA271672}"/>
    <dgm:cxn modelId="{0FAF574E-4192-4B24-B963-77E1C29FCA69}" type="presOf" srcId="{AC4A2DB3-C10A-44D4-9DCB-7F09DD33F884}" destId="{4BF705C1-54E2-47EA-AE21-720798C3BEA4}" srcOrd="0" destOrd="0" presId="urn:microsoft.com/office/officeart/2008/layout/VerticalCurvedList"/>
    <dgm:cxn modelId="{22833CB4-EB60-49DB-A858-7CE21293C070}" type="presOf" srcId="{238232E0-B821-407D-AF38-A5DC57E2382D}" destId="{64271D78-F0D5-4D16-8D99-3B97784C5580}" srcOrd="0" destOrd="0" presId="urn:microsoft.com/office/officeart/2008/layout/VerticalCurvedList"/>
    <dgm:cxn modelId="{E3CD85FB-6ACF-49D7-AC4A-B9F0FC490C60}" type="presOf" srcId="{0D0D9106-DD02-41A4-9E72-F47CC811D392}" destId="{9F3AF6D0-74E5-4343-9432-BEB885516EA0}" srcOrd="0" destOrd="0" presId="urn:microsoft.com/office/officeart/2008/layout/VerticalCurvedList"/>
    <dgm:cxn modelId="{5196742B-01C0-4392-8F21-C5120B7CE102}" srcId="{23E25917-CA62-40FB-B0EB-BA9522F64E78}" destId="{AC4A2DB3-C10A-44D4-9DCB-7F09DD33F884}" srcOrd="4" destOrd="0" parTransId="{067E58DA-8DAF-4CAF-BBF7-6F1DC80A3C3C}" sibTransId="{C2FC911A-0EAC-4BFE-9A7F-6C10C99B85D3}"/>
    <dgm:cxn modelId="{E2700B9D-245A-4BF0-A107-29F9BF2E876A}" srcId="{23E25917-CA62-40FB-B0EB-BA9522F64E78}" destId="{21F7C163-783E-41F9-9B49-A10A5D63349F}" srcOrd="0" destOrd="0" parTransId="{64007F6F-570D-4F34-B54A-1A8D8E02D788}" sibTransId="{238232E0-B821-407D-AF38-A5DC57E2382D}"/>
    <dgm:cxn modelId="{7EBECBF9-6D16-494F-9613-B5178638E21C}" srcId="{23E25917-CA62-40FB-B0EB-BA9522F64E78}" destId="{729F5F97-C2B5-4E75-B2A8-FA9BA0D88D22}" srcOrd="2" destOrd="0" parTransId="{506C1A79-36AF-460E-85B1-84F6A9D4A63F}" sibTransId="{2625FFA1-A33A-46EB-AD60-5EC7A1737768}"/>
    <dgm:cxn modelId="{38C2F799-F69A-4849-B4AC-19CF9F01EDC0}" srcId="{23E25917-CA62-40FB-B0EB-BA9522F64E78}" destId="{0D0D9106-DD02-41A4-9E72-F47CC811D392}" srcOrd="3" destOrd="0" parTransId="{295FC2DB-FAE8-4802-94E9-422AD6E6153E}" sibTransId="{ABAB37B0-7131-4C16-A304-F76B1571C654}"/>
    <dgm:cxn modelId="{35E9432F-5E53-4883-AC22-BF469106ACBF}" type="presOf" srcId="{729F5F97-C2B5-4E75-B2A8-FA9BA0D88D22}" destId="{619EBB56-765F-4073-88CB-E9987FE55660}" srcOrd="0" destOrd="0" presId="urn:microsoft.com/office/officeart/2008/layout/VerticalCurvedList"/>
    <dgm:cxn modelId="{8F568EB1-69FB-4232-9F95-BF3A52B8F459}" type="presOf" srcId="{E09363D0-8ABC-46DC-828F-A974072BA0B7}" destId="{15DF1653-C753-47E4-8AFE-CEA0111A8B48}" srcOrd="0" destOrd="0" presId="urn:microsoft.com/office/officeart/2008/layout/VerticalCurvedList"/>
    <dgm:cxn modelId="{C018EA46-70ED-448F-BE08-6F284323F84A}" type="presParOf" srcId="{2D0DDDBC-44E3-4CD7-9BA6-F86B00835F1A}" destId="{8503AC5E-2B4C-41D8-8D1E-544582E8214B}" srcOrd="0" destOrd="0" presId="urn:microsoft.com/office/officeart/2008/layout/VerticalCurvedList"/>
    <dgm:cxn modelId="{6BD66AAE-9B70-46DD-B579-250611251EAA}" type="presParOf" srcId="{8503AC5E-2B4C-41D8-8D1E-544582E8214B}" destId="{46EAFB03-C562-48D3-B651-9167191B81DB}" srcOrd="0" destOrd="0" presId="urn:microsoft.com/office/officeart/2008/layout/VerticalCurvedList"/>
    <dgm:cxn modelId="{5C3D2A81-5F64-4C24-B3CD-09F9E6DDDEE1}" type="presParOf" srcId="{46EAFB03-C562-48D3-B651-9167191B81DB}" destId="{67471EB5-4584-495E-9927-41AF927EBDE2}" srcOrd="0" destOrd="0" presId="urn:microsoft.com/office/officeart/2008/layout/VerticalCurvedList"/>
    <dgm:cxn modelId="{0CCA7C4C-91ED-490D-89CD-C77B8DEE360D}" type="presParOf" srcId="{46EAFB03-C562-48D3-B651-9167191B81DB}" destId="{64271D78-F0D5-4D16-8D99-3B97784C5580}" srcOrd="1" destOrd="0" presId="urn:microsoft.com/office/officeart/2008/layout/VerticalCurvedList"/>
    <dgm:cxn modelId="{D01DACBB-00F8-43C9-8E74-BE7323E38620}" type="presParOf" srcId="{46EAFB03-C562-48D3-B651-9167191B81DB}" destId="{16213E15-54B0-4725-98EE-0B1B4A1E2B06}" srcOrd="2" destOrd="0" presId="urn:microsoft.com/office/officeart/2008/layout/VerticalCurvedList"/>
    <dgm:cxn modelId="{5D395FBE-4731-42B0-AA47-814B34A93ECB}" type="presParOf" srcId="{46EAFB03-C562-48D3-B651-9167191B81DB}" destId="{28F484FA-8CEC-42CF-9788-E78A97ADC924}" srcOrd="3" destOrd="0" presId="urn:microsoft.com/office/officeart/2008/layout/VerticalCurvedList"/>
    <dgm:cxn modelId="{DB44DC22-719B-40C6-A643-F6C6E76838D6}" type="presParOf" srcId="{8503AC5E-2B4C-41D8-8D1E-544582E8214B}" destId="{5D16CC46-E691-4101-A747-DBAEB6FD0C41}" srcOrd="1" destOrd="0" presId="urn:microsoft.com/office/officeart/2008/layout/VerticalCurvedList"/>
    <dgm:cxn modelId="{38E236BF-C4C2-42BE-8D8A-A94789F0DFAE}" type="presParOf" srcId="{8503AC5E-2B4C-41D8-8D1E-544582E8214B}" destId="{36D9F397-F7C7-45AA-89A0-BE1C3DC1EB9A}" srcOrd="2" destOrd="0" presId="urn:microsoft.com/office/officeart/2008/layout/VerticalCurvedList"/>
    <dgm:cxn modelId="{7D1F0AB4-370C-4A25-8D4C-2C6F9394DDE1}" type="presParOf" srcId="{36D9F397-F7C7-45AA-89A0-BE1C3DC1EB9A}" destId="{969D9E54-7064-4E67-B173-665949257E09}" srcOrd="0" destOrd="0" presId="urn:microsoft.com/office/officeart/2008/layout/VerticalCurvedList"/>
    <dgm:cxn modelId="{CB7BD8B1-725D-4F04-8625-68A8C27EE056}" type="presParOf" srcId="{8503AC5E-2B4C-41D8-8D1E-544582E8214B}" destId="{15DF1653-C753-47E4-8AFE-CEA0111A8B48}" srcOrd="3" destOrd="0" presId="urn:microsoft.com/office/officeart/2008/layout/VerticalCurvedList"/>
    <dgm:cxn modelId="{DA134018-2A8C-4EBE-AC23-BB30EA0CAD42}" type="presParOf" srcId="{8503AC5E-2B4C-41D8-8D1E-544582E8214B}" destId="{5C87E914-4DA8-4D3C-968C-7510A4322692}" srcOrd="4" destOrd="0" presId="urn:microsoft.com/office/officeart/2008/layout/VerticalCurvedList"/>
    <dgm:cxn modelId="{F8A9FEDF-2DE0-4CBA-B72E-5BFA44A81381}" type="presParOf" srcId="{5C87E914-4DA8-4D3C-968C-7510A4322692}" destId="{9C8A4657-8C0D-44BC-A8EF-D9358542B4D3}" srcOrd="0" destOrd="0" presId="urn:microsoft.com/office/officeart/2008/layout/VerticalCurvedList"/>
    <dgm:cxn modelId="{08D20C2A-4D20-473F-9F4F-32D9778DA91B}" type="presParOf" srcId="{8503AC5E-2B4C-41D8-8D1E-544582E8214B}" destId="{619EBB56-765F-4073-88CB-E9987FE55660}" srcOrd="5" destOrd="0" presId="urn:microsoft.com/office/officeart/2008/layout/VerticalCurvedList"/>
    <dgm:cxn modelId="{673ECABA-ABBD-4BE8-A60A-40CD71FC4493}" type="presParOf" srcId="{8503AC5E-2B4C-41D8-8D1E-544582E8214B}" destId="{DA08715E-334D-4284-84E7-E340F5F7847D}" srcOrd="6" destOrd="0" presId="urn:microsoft.com/office/officeart/2008/layout/VerticalCurvedList"/>
    <dgm:cxn modelId="{1083A390-EC52-41BB-BB70-8E80E72D0359}" type="presParOf" srcId="{DA08715E-334D-4284-84E7-E340F5F7847D}" destId="{D96965C9-D952-42AD-87B7-8E72CC719034}" srcOrd="0" destOrd="0" presId="urn:microsoft.com/office/officeart/2008/layout/VerticalCurvedList"/>
    <dgm:cxn modelId="{336287EC-3866-4B61-82C3-F70F3894D823}" type="presParOf" srcId="{8503AC5E-2B4C-41D8-8D1E-544582E8214B}" destId="{9F3AF6D0-74E5-4343-9432-BEB885516EA0}" srcOrd="7" destOrd="0" presId="urn:microsoft.com/office/officeart/2008/layout/VerticalCurvedList"/>
    <dgm:cxn modelId="{06B6F304-F9BA-46A9-A23E-F6DAB872AB8F}" type="presParOf" srcId="{8503AC5E-2B4C-41D8-8D1E-544582E8214B}" destId="{8919B69C-0028-40EC-8E03-00EEDD99B702}" srcOrd="8" destOrd="0" presId="urn:microsoft.com/office/officeart/2008/layout/VerticalCurvedList"/>
    <dgm:cxn modelId="{09B64B28-8A50-4A76-BAE7-E9272982A0D3}" type="presParOf" srcId="{8919B69C-0028-40EC-8E03-00EEDD99B702}" destId="{6F394B7A-DE7A-4F61-9986-56511AFDFD12}" srcOrd="0" destOrd="0" presId="urn:microsoft.com/office/officeart/2008/layout/VerticalCurvedList"/>
    <dgm:cxn modelId="{68920DE3-8784-42AC-B828-FB75ACC2F367}" type="presParOf" srcId="{8503AC5E-2B4C-41D8-8D1E-544582E8214B}" destId="{4BF705C1-54E2-47EA-AE21-720798C3BEA4}" srcOrd="9" destOrd="0" presId="urn:microsoft.com/office/officeart/2008/layout/VerticalCurvedList"/>
    <dgm:cxn modelId="{CFF7A469-AC10-4EBF-9B0B-56DD6A7253E9}" type="presParOf" srcId="{8503AC5E-2B4C-41D8-8D1E-544582E8214B}" destId="{D2F644DC-1D0A-4FDA-8CEE-60C025487937}" srcOrd="10" destOrd="0" presId="urn:microsoft.com/office/officeart/2008/layout/VerticalCurvedList"/>
    <dgm:cxn modelId="{6486C2A4-B967-49FB-A6A4-5E8FCF6DF365}" type="presParOf" srcId="{D2F644DC-1D0A-4FDA-8CEE-60C025487937}" destId="{240C3A87-B3D6-41EF-A2B3-14E5852409F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271D78-F0D5-4D16-8D99-3B97784C5580}">
      <dsp:nvSpPr>
        <dsp:cNvPr id="0" name=""/>
        <dsp:cNvSpPr/>
      </dsp:nvSpPr>
      <dsp:spPr>
        <a:xfrm>
          <a:off x="-5210386" y="-798064"/>
          <a:ext cx="6204640" cy="6204640"/>
        </a:xfrm>
        <a:prstGeom prst="blockArc">
          <a:avLst>
            <a:gd name="adj1" fmla="val 18900000"/>
            <a:gd name="adj2" fmla="val 2700000"/>
            <a:gd name="adj3" fmla="val 348"/>
          </a:avLst>
        </a:pr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16CC46-E691-4101-A747-DBAEB6FD0C41}">
      <dsp:nvSpPr>
        <dsp:cNvPr id="0" name=""/>
        <dsp:cNvSpPr/>
      </dsp:nvSpPr>
      <dsp:spPr>
        <a:xfrm>
          <a:off x="434854" y="287939"/>
          <a:ext cx="7926295" cy="57624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397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…в экспериментальном сопровождении преподавания биологии</a:t>
          </a:r>
          <a:endParaRPr lang="ru-RU" sz="1400" b="0" kern="1200" dirty="0"/>
        </a:p>
      </dsp:txBody>
      <dsp:txXfrm>
        <a:off x="434854" y="287939"/>
        <a:ext cx="7926295" cy="576248"/>
      </dsp:txXfrm>
    </dsp:sp>
    <dsp:sp modelId="{969D9E54-7064-4E67-B173-665949257E09}">
      <dsp:nvSpPr>
        <dsp:cNvPr id="0" name=""/>
        <dsp:cNvSpPr/>
      </dsp:nvSpPr>
      <dsp:spPr>
        <a:xfrm>
          <a:off x="74699" y="215908"/>
          <a:ext cx="720310" cy="720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5DF1653-C753-47E4-8AFE-CEA0111A8B48}">
      <dsp:nvSpPr>
        <dsp:cNvPr id="0" name=""/>
        <dsp:cNvSpPr/>
      </dsp:nvSpPr>
      <dsp:spPr>
        <a:xfrm>
          <a:off x="847777" y="1152035"/>
          <a:ext cx="7513372" cy="57624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397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…потребность в методической помощи в решении заданий высокого уровня сложности и олимпиадных задач по разделам биологии: «Биохимия», «Генетика» и др.</a:t>
          </a:r>
          <a:endParaRPr lang="ru-RU" sz="1400" b="0" kern="1200" dirty="0"/>
        </a:p>
      </dsp:txBody>
      <dsp:txXfrm>
        <a:off x="847777" y="1152035"/>
        <a:ext cx="7513372" cy="576248"/>
      </dsp:txXfrm>
    </dsp:sp>
    <dsp:sp modelId="{9C8A4657-8C0D-44BC-A8EF-D9358542B4D3}">
      <dsp:nvSpPr>
        <dsp:cNvPr id="0" name=""/>
        <dsp:cNvSpPr/>
      </dsp:nvSpPr>
      <dsp:spPr>
        <a:xfrm>
          <a:off x="487621" y="1080004"/>
          <a:ext cx="720310" cy="720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19EBB56-765F-4073-88CB-E9987FE55660}">
      <dsp:nvSpPr>
        <dsp:cNvPr id="0" name=""/>
        <dsp:cNvSpPr/>
      </dsp:nvSpPr>
      <dsp:spPr>
        <a:xfrm>
          <a:off x="974511" y="2016131"/>
          <a:ext cx="7386638" cy="57624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397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…проблема </a:t>
          </a:r>
          <a:r>
            <a:rPr lang="ru-RU" sz="14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межпредметных</a:t>
          </a:r>
          <a:r>
            <a:rPr lang="ru-RU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 связей и реализации принципа преемственности обучении биологии и химии</a:t>
          </a:r>
          <a:endParaRPr lang="ru-RU" sz="1400" b="0" kern="1200" dirty="0"/>
        </a:p>
      </dsp:txBody>
      <dsp:txXfrm>
        <a:off x="974511" y="2016131"/>
        <a:ext cx="7386638" cy="576248"/>
      </dsp:txXfrm>
    </dsp:sp>
    <dsp:sp modelId="{D96965C9-D952-42AD-87B7-8E72CC719034}">
      <dsp:nvSpPr>
        <dsp:cNvPr id="0" name=""/>
        <dsp:cNvSpPr/>
      </dsp:nvSpPr>
      <dsp:spPr>
        <a:xfrm>
          <a:off x="614355" y="1944100"/>
          <a:ext cx="720310" cy="720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F3AF6D0-74E5-4343-9432-BEB885516EA0}">
      <dsp:nvSpPr>
        <dsp:cNvPr id="0" name=""/>
        <dsp:cNvSpPr/>
      </dsp:nvSpPr>
      <dsp:spPr>
        <a:xfrm>
          <a:off x="847777" y="2880227"/>
          <a:ext cx="7513372" cy="57624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397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…отсутствие единства интерпретации одних и тех же понятий в предметах биологии, физики, химии, что приводит к серьезным затруднениям и ошибкам при их усвоении (например понятие «Электрон»)</a:t>
          </a:r>
          <a:endParaRPr lang="ru-RU" sz="1400" b="0" kern="1200" dirty="0"/>
        </a:p>
      </dsp:txBody>
      <dsp:txXfrm>
        <a:off x="847777" y="2880227"/>
        <a:ext cx="7513372" cy="576248"/>
      </dsp:txXfrm>
    </dsp:sp>
    <dsp:sp modelId="{6F394B7A-DE7A-4F61-9986-56511AFDFD12}">
      <dsp:nvSpPr>
        <dsp:cNvPr id="0" name=""/>
        <dsp:cNvSpPr/>
      </dsp:nvSpPr>
      <dsp:spPr>
        <a:xfrm>
          <a:off x="487621" y="2808196"/>
          <a:ext cx="720310" cy="720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BF705C1-54E2-47EA-AE21-720798C3BEA4}">
      <dsp:nvSpPr>
        <dsp:cNvPr id="0" name=""/>
        <dsp:cNvSpPr/>
      </dsp:nvSpPr>
      <dsp:spPr>
        <a:xfrm>
          <a:off x="434854" y="3744323"/>
          <a:ext cx="7926295" cy="57624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397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…решение задач на вывод формул органических соединений и др.</a:t>
          </a:r>
          <a:endParaRPr lang="ru-RU" sz="1400" b="0" kern="1200" dirty="0"/>
        </a:p>
      </dsp:txBody>
      <dsp:txXfrm>
        <a:off x="434854" y="3744323"/>
        <a:ext cx="7926295" cy="576248"/>
      </dsp:txXfrm>
    </dsp:sp>
    <dsp:sp modelId="{240C3A87-B3D6-41EF-A2B3-14E5852409F0}">
      <dsp:nvSpPr>
        <dsp:cNvPr id="0" name=""/>
        <dsp:cNvSpPr/>
      </dsp:nvSpPr>
      <dsp:spPr>
        <a:xfrm>
          <a:off x="74699" y="3672292"/>
          <a:ext cx="720310" cy="720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3A6746-4056-49CF-A7F1-220D91643B18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56FB6-244D-459B-9826-14B7A1587F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349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A78B5-BD2D-4630-8960-0BF29C349CAE}" type="datetimeFigureOut">
              <a:rPr lang="ru-RU" smtClean="0"/>
              <a:pPr/>
              <a:t>06.07.2016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92453-7DD2-4AAC-8586-4184E93BDC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580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45110-4158-8848-ACED-033CE0887C5E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9644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Особенность 2</a:t>
            </a:r>
          </a:p>
          <a:p>
            <a:r>
              <a:rPr lang="ru-RU" dirty="0" smtClean="0"/>
              <a:t>Типовые затруднения учителей:</a:t>
            </a:r>
          </a:p>
          <a:p>
            <a:r>
              <a:rPr lang="ru-RU" dirty="0" smtClean="0"/>
              <a:t>Русского языка работающих</a:t>
            </a:r>
            <a:r>
              <a:rPr lang="ru-RU" baseline="0" dirty="0" smtClean="0"/>
              <a:t> в школах с татарским языком обучения,</a:t>
            </a:r>
          </a:p>
          <a:p>
            <a:r>
              <a:rPr lang="ru-RU" baseline="0" dirty="0" smtClean="0"/>
              <a:t>                                                          с русским языком обучения,</a:t>
            </a:r>
          </a:p>
          <a:p>
            <a:r>
              <a:rPr lang="ru-RU" baseline="0" dirty="0" smtClean="0"/>
              <a:t>                                                         математики</a:t>
            </a:r>
          </a:p>
          <a:p>
            <a:r>
              <a:rPr lang="ru-RU" baseline="0" dirty="0" smtClean="0"/>
              <a:t>                                                         физики, химии, биологии, начальных классов и др.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1102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4417ECF4-AD1E-49F5-B589-8B31FDB1AF2E}" type="slidenum">
              <a:rPr kumimoji="0" lang="ru-RU" altLang="ru-RU"/>
              <a:pPr>
                <a:spcBef>
                  <a:spcPct val="0"/>
                </a:spcBef>
              </a:pPr>
              <a:t>15</a:t>
            </a:fld>
            <a:endParaRPr kumimoji="0" lang="ru-RU" altLang="ru-RU"/>
          </a:p>
        </p:txBody>
      </p:sp>
    </p:spTree>
    <p:extLst>
      <p:ext uri="{BB962C8B-B14F-4D97-AF65-F5344CB8AC3E}">
        <p14:creationId xmlns:p14="http://schemas.microsoft.com/office/powerpoint/2010/main" val="13586513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Программа должна ориентировать на затруднения. Индивидуальная работа со слушателями по устранению затруднений.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297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Программа должна ориентировать на затруднения. Индивидуальная работа со слушателями по устранению затруднений.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2971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Программа должна ориентировать на затруднения. Индивидуальная работа со слушателями по устранению затруднений.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297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Особенность3</a:t>
            </a:r>
          </a:p>
          <a:p>
            <a:r>
              <a:rPr lang="ru-RU" dirty="0" smtClean="0"/>
              <a:t>Обеспечение</a:t>
            </a:r>
            <a:r>
              <a:rPr lang="ru-RU" baseline="0" dirty="0" smtClean="0"/>
              <a:t> учителя материалами, необходимыми в </a:t>
            </a:r>
            <a:r>
              <a:rPr lang="ru-RU" baseline="0" dirty="0" err="1" smtClean="0"/>
              <a:t>послекурсовой</a:t>
            </a:r>
            <a:r>
              <a:rPr lang="ru-RU" baseline="0" dirty="0" smtClean="0"/>
              <a:t> период. </a:t>
            </a:r>
            <a:r>
              <a:rPr lang="ru-RU" dirty="0" smtClean="0"/>
              <a:t>В дневниках</a:t>
            </a:r>
            <a:r>
              <a:rPr lang="ru-RU" baseline="0" dirty="0" smtClean="0"/>
              <a:t> стажировки учитываются проблемы учителя, его затруднения, которые ему предстоит преодолеть в ходе курсов.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1102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Оригинальные подходы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Елабужского</a:t>
            </a:r>
            <a:r>
              <a:rPr lang="ru-RU" baseline="0" smtClean="0"/>
              <a:t> института.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45110-4158-8848-ACED-033CE0887C5E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2382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45110-4158-8848-ACED-033CE0887C5E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67551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45110-4158-8848-ACED-033CE0887C5E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84334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45110-4158-8848-ACED-033CE0887C5E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385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</a:t>
            </a:r>
            <a:r>
              <a:rPr lang="ru-RU" baseline="0" dirty="0" smtClean="0"/>
              <a:t> целом руководители органов управления образованием относятся к организации курсов ответственно и своевременно направляют учителей на курсы. </a:t>
            </a:r>
          </a:p>
          <a:p>
            <a:r>
              <a:rPr lang="ru-RU" baseline="0" dirty="0" smtClean="0"/>
              <a:t>Причины переноса курсов: болезнь, участие в ЕГЭ, ОГЭ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92453-7DD2-4AAC-8586-4184E93BDC9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7892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266C07-3109-4A35-B849-DC47EF4A212A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40958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1102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Профессиональный</a:t>
            </a:r>
            <a:r>
              <a:rPr lang="ru-RU" baseline="0" dirty="0" smtClean="0"/>
              <a:t> стандарт становится основой ПК</a:t>
            </a:r>
          </a:p>
          <a:p>
            <a:r>
              <a:rPr lang="ru-RU" baseline="0" dirty="0" smtClean="0"/>
              <a:t>В процессе изучения образовательных потребностей учителей мы их систематизируем.</a:t>
            </a:r>
          </a:p>
          <a:p>
            <a:r>
              <a:rPr lang="ru-RU" baseline="0" dirty="0" smtClean="0"/>
              <a:t>Но есть вопросы, которые мы тоже вводим.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1102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1F64D-BC48-49F3-B948-2BD590B6189E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121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ИФиМК</a:t>
            </a:r>
            <a:r>
              <a:rPr lang="ru-RU" baseline="0" dirty="0" smtClean="0"/>
              <a:t> (ауд.) </a:t>
            </a:r>
            <a:r>
              <a:rPr lang="ru-RU" baseline="0" dirty="0" err="1" smtClean="0"/>
              <a:t>Насрутдинова</a:t>
            </a:r>
            <a:r>
              <a:rPr lang="ru-RU" baseline="0" dirty="0" smtClean="0"/>
              <a:t>, Фото ППС и практикумов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1F64D-BC48-49F3-B948-2BD590B6189E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121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Подписать фото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1102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Преподаватели, аудитории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977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1F64D-BC48-49F3-B948-2BD590B6189E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121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 сайта фото лингафонного кабинета </a:t>
            </a:r>
            <a:r>
              <a:rPr lang="ru-RU" dirty="0" err="1" smtClean="0"/>
              <a:t>ИФиМК</a:t>
            </a:r>
            <a:r>
              <a:rPr lang="ru-RU" dirty="0" smtClean="0"/>
              <a:t> КФУ</a:t>
            </a:r>
            <a:r>
              <a:rPr lang="ru-RU" baseline="0" dirty="0" smtClean="0"/>
              <a:t>, фото от </a:t>
            </a:r>
            <a:r>
              <a:rPr lang="ru-RU" baseline="0" dirty="0" err="1" smtClean="0"/>
              <a:t>Мингазовой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1F64D-BC48-49F3-B948-2BD590B6189E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121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Все ищем информацию. Институт психологии ауд. № 39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1F64D-BC48-49F3-B948-2BD590B6189E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12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Профессиональный</a:t>
            </a:r>
            <a:r>
              <a:rPr lang="ru-RU" baseline="0" dirty="0" smtClean="0"/>
              <a:t> стандарт становится основой ПК</a:t>
            </a:r>
          </a:p>
          <a:p>
            <a:r>
              <a:rPr lang="ru-RU" baseline="0" dirty="0" smtClean="0"/>
              <a:t>Наблюдается стремление учителя соответствовать профессиональному стандарту.</a:t>
            </a:r>
          </a:p>
          <a:p>
            <a:r>
              <a:rPr lang="ru-RU" baseline="0" dirty="0" smtClean="0"/>
              <a:t>В процессе изучения образовательных потребностей учителей мы их систематизируем.</a:t>
            </a:r>
          </a:p>
          <a:p>
            <a:r>
              <a:rPr lang="ru-RU" baseline="0" dirty="0" smtClean="0"/>
              <a:t>Но есть вопросы, которые мы тоже вводим.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1102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Все</a:t>
            </a:r>
            <a:r>
              <a:rPr lang="ru-RU" baseline="0" dirty="0" smtClean="0"/>
              <a:t> еще предпринимаются попытки обвинить преподавателей КФУ в некомпетентности в вопросах школьного образования.</a:t>
            </a:r>
          </a:p>
          <a:p>
            <a:r>
              <a:rPr lang="ru-RU" baseline="0" dirty="0" smtClean="0"/>
              <a:t>Я с этим в корне не согласен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6638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Замалетдинову</a:t>
            </a:r>
            <a:r>
              <a:rPr lang="ru-RU" dirty="0" smtClean="0"/>
              <a:t> З.И.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1F64D-BC48-49F3-B948-2BD590B6189E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121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ИФиМК</a:t>
            </a:r>
            <a:r>
              <a:rPr lang="ru-RU" baseline="0" dirty="0" smtClean="0"/>
              <a:t> (ауд.) </a:t>
            </a:r>
            <a:r>
              <a:rPr lang="ru-RU" baseline="0" dirty="0" err="1" smtClean="0"/>
              <a:t>Насрутдинова</a:t>
            </a:r>
            <a:r>
              <a:rPr lang="ru-RU" baseline="0" dirty="0" smtClean="0"/>
              <a:t>, Фото ППС и практикумов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1F64D-BC48-49F3-B948-2BD590B6189E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12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Основная</a:t>
            </a:r>
            <a:r>
              <a:rPr lang="ru-RU" baseline="0" dirty="0" smtClean="0"/>
              <a:t> о</a:t>
            </a:r>
            <a:r>
              <a:rPr lang="ru-RU" dirty="0" smtClean="0"/>
              <a:t>собенность</a:t>
            </a:r>
            <a:r>
              <a:rPr lang="ru-RU" baseline="0" dirty="0" smtClean="0"/>
              <a:t> организации ПК при КФУ состоит в том, что каждый профильный институт во взаимодействии с </a:t>
            </a:r>
            <a:r>
              <a:rPr lang="ru-RU" baseline="0" dirty="0" err="1" smtClean="0"/>
              <a:t>ПМЦПКиППРО</a:t>
            </a:r>
            <a:r>
              <a:rPr lang="ru-RU" baseline="0" dirty="0" smtClean="0"/>
              <a:t> отвечает за реализацию программ дополнительного образования соответствующих категорий педагогических работников. В соответствии с еженедельным расписанием учителя проходят ПК не только на площадях </a:t>
            </a:r>
            <a:r>
              <a:rPr lang="ru-RU" baseline="0" dirty="0" err="1" smtClean="0"/>
              <a:t>ПМЦПКиППРО</a:t>
            </a:r>
            <a:r>
              <a:rPr lang="ru-RU" baseline="0" dirty="0" smtClean="0"/>
              <a:t>, но и учебных кабинетах, лабораториях этих институтов. Руководство университета осуществляет настойчивую политику по модернизацию учебно-материальной базы системы ДПО за счет эффективного использования оборудования, приборной и информационно-методической базы институтов. Современное оборудование: Институт физики, Институт филологии и искусств, Институт фундаментальной медицины и биологии, Институт психологии и образования и др.</a:t>
            </a:r>
          </a:p>
          <a:p>
            <a:r>
              <a:rPr lang="ru-RU" dirty="0" smtClean="0"/>
              <a:t>  (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038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Фото</a:t>
            </a:r>
            <a:r>
              <a:rPr lang="ru-RU" baseline="0" dirty="0" smtClean="0"/>
              <a:t> из музеев и преподаватели по химии и биологии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97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Все</a:t>
            </a:r>
            <a:r>
              <a:rPr lang="ru-RU" baseline="0" dirty="0" smtClean="0"/>
              <a:t> еще предпринимаются попытки обвинить преподавателей КФУ в некомпетентности в вопросах школьного образования.</a:t>
            </a:r>
          </a:p>
          <a:p>
            <a:r>
              <a:rPr lang="ru-RU" baseline="0" dirty="0" smtClean="0"/>
              <a:t>Я с этим в корне не согласен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077BD-477C-4E13-8EA8-18EDD7935A9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663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Спорт сооружения и ППС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1F64D-BC48-49F3-B948-2BD590B6189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12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Преподаватели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1F64D-BC48-49F3-B948-2BD590B6189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12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1F64D-BC48-49F3-B948-2BD590B6189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12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BF168-4633-4EF9-B38A-15E5AE21DBEF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348B3-35CD-4725-A4DD-7AF8C8A0E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760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512AC-075A-454B-9C0F-705CA6A1D5CE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4EF8-93AB-4668-959C-B345F564C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767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77122-B70B-4674-89CC-BDA03F03DCA2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80BA-FC80-4C32-8EC0-C4E4974D4A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105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B962-DA62-44B1-B8C7-0B8BBFDE42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E5C38-0A53-47C2-87BE-825C365A4A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179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B962-DA62-44B1-B8C7-0B8BBFDE42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E5C38-0A53-47C2-87BE-825C365A4A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9216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B962-DA62-44B1-B8C7-0B8BBFDE42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E5C38-0A53-47C2-87BE-825C365A4A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B962-DA62-44B1-B8C7-0B8BBFDE42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E5C38-0A53-47C2-87BE-825C365A4A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431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B962-DA62-44B1-B8C7-0B8BBFDE42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E5C38-0A53-47C2-87BE-825C365A4A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856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B962-DA62-44B1-B8C7-0B8BBFDE42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E5C38-0A53-47C2-87BE-825C365A4A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6528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B962-DA62-44B1-B8C7-0B8BBFDE42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E5C38-0A53-47C2-87BE-825C365A4A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7101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B962-DA62-44B1-B8C7-0B8BBFDE42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E5C38-0A53-47C2-87BE-825C365A4A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304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40AD2-AA32-4AFE-AFAA-E25F2B6127EA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78993-CC86-4D5A-8F16-B389B6FD6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4942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B962-DA62-44B1-B8C7-0B8BBFDE42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E5C38-0A53-47C2-87BE-825C365A4A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4692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B962-DA62-44B1-B8C7-0B8BBFDE42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E5C38-0A53-47C2-87BE-825C365A4A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9422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B962-DA62-44B1-B8C7-0B8BBFDE42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E5C38-0A53-47C2-87BE-825C365A4A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059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26786-3BC4-482E-B601-143C3AB02A74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EB4E1-ABFF-4C5C-8AA7-D51D2789A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798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7C927-A72B-45ED-8BD6-E5E7BFD89956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2D360-2E4A-4482-8B80-5CEAB6AEC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627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0ECC0-0EDD-45DC-935A-9C89B1CF5DDF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A783-182B-485F-8C65-5C85C62B0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460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0003E-4660-4EE4-BE98-256DA64FEE78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7B974-E387-4196-A0C3-C03795EA4C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398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B867C-D1C6-46E0-836B-1D90E508C48E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BC968-71D1-460C-8D2E-5A758C310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427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746DE-B9F4-420A-AD36-28B1D4558ED4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D93F5-5978-4F07-8BC8-390573579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26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86D5A-022B-45EE-8550-9A73A815D101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557F7-3391-42AA-BE36-23D2EE1C23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317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E65BD70-D64D-463E-A97C-5A231E192E00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9E37EF-7552-4732-A8F1-77A82D14E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21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AB962-DA62-44B1-B8C7-0B8BBFDE42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E5C38-0A53-47C2-87BE-825C365A4A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60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35.png"/><Relationship Id="rId4" Type="http://schemas.openxmlformats.org/officeDocument/2006/relationships/chart" Target="../charts/chart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9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38.jpeg"/><Relationship Id="rId11" Type="http://schemas.openxmlformats.org/officeDocument/2006/relationships/image" Target="../media/image42.jpeg"/><Relationship Id="rId5" Type="http://schemas.openxmlformats.org/officeDocument/2006/relationships/image" Target="../media/image37.jpeg"/><Relationship Id="rId10" Type="http://schemas.openxmlformats.org/officeDocument/2006/relationships/image" Target="../media/image41.jpeg"/><Relationship Id="rId4" Type="http://schemas.openxmlformats.org/officeDocument/2006/relationships/image" Target="../media/image36.png"/><Relationship Id="rId9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45.emf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10" Type="http://schemas.openxmlformats.org/officeDocument/2006/relationships/image" Target="../media/image4.emf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7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7.jpeg"/><Relationship Id="rId7" Type="http://schemas.openxmlformats.org/officeDocument/2006/relationships/image" Target="../media/image7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57.jpeg"/><Relationship Id="rId4" Type="http://schemas.openxmlformats.org/officeDocument/2006/relationships/image" Target="../media/image68.jpeg"/><Relationship Id="rId9" Type="http://schemas.openxmlformats.org/officeDocument/2006/relationships/image" Target="../media/image7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3.jpe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57.jpeg"/><Relationship Id="rId4" Type="http://schemas.openxmlformats.org/officeDocument/2006/relationships/image" Target="../media/image74.jpeg"/><Relationship Id="rId9" Type="http://schemas.openxmlformats.org/officeDocument/2006/relationships/image" Target="../media/image7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90.jpeg"/><Relationship Id="rId7" Type="http://schemas.openxmlformats.org/officeDocument/2006/relationships/image" Target="../media/image9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57.jpeg"/><Relationship Id="rId10" Type="http://schemas.openxmlformats.org/officeDocument/2006/relationships/image" Target="../media/image95.jpeg"/><Relationship Id="rId4" Type="http://schemas.microsoft.com/office/2007/relationships/hdphoto" Target="../media/hdphoto3.wdp"/><Relationship Id="rId9" Type="http://schemas.openxmlformats.org/officeDocument/2006/relationships/image" Target="../media/image9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9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.png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08920"/>
            <a:ext cx="9144000" cy="1984375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Особенности системы повышения квалификации педагогических работников в </a:t>
            </a:r>
            <a:r>
              <a:rPr lang="ru-RU" sz="4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ПМЦПКиППРО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 КФУ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4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1000"/>
            <a:ext cx="2227312" cy="218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39952" y="4924906"/>
            <a:ext cx="4876800" cy="132343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ru-RU" altLang="ru-RU" sz="1600" b="1" dirty="0" err="1">
                <a:solidFill>
                  <a:prstClr val="white"/>
                </a:solidFill>
                <a:latin typeface="+mn-lt"/>
                <a:cs typeface="Times New Roman" pitchFamily="18" charset="0"/>
              </a:rPr>
              <a:t>Р.Ф</a:t>
            </a:r>
            <a:r>
              <a:rPr lang="ru-RU" altLang="ru-RU" sz="1600" b="1" dirty="0">
                <a:solidFill>
                  <a:prstClr val="white"/>
                </a:solidFill>
                <a:latin typeface="+mn-lt"/>
                <a:cs typeface="Times New Roman" pitchFamily="18" charset="0"/>
              </a:rPr>
              <a:t>. </a:t>
            </a:r>
            <a:r>
              <a:rPr lang="ru-RU" altLang="ru-RU" sz="1600" b="1" dirty="0" err="1">
                <a:solidFill>
                  <a:prstClr val="white"/>
                </a:solidFill>
                <a:latin typeface="+mn-lt"/>
                <a:cs typeface="Times New Roman" pitchFamily="18" charset="0"/>
              </a:rPr>
              <a:t>Шайхелисламов</a:t>
            </a:r>
            <a:r>
              <a:rPr lang="ru-RU" altLang="ru-RU" sz="1600" b="1" dirty="0">
                <a:solidFill>
                  <a:prstClr val="white"/>
                </a:solidFill>
                <a:latin typeface="+mn-lt"/>
                <a:cs typeface="Times New Roman" pitchFamily="18" charset="0"/>
              </a:rPr>
              <a:t>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t-RU" altLang="ru-RU" sz="1600" dirty="0">
                <a:solidFill>
                  <a:prstClr val="white"/>
                </a:solidFill>
                <a:latin typeface="+mn-lt"/>
                <a:cs typeface="Times New Roman" pitchFamily="18" charset="0"/>
              </a:rPr>
              <a:t>п</a:t>
            </a:r>
            <a:r>
              <a:rPr lang="ru-RU" altLang="ru-RU" sz="1600" dirty="0" err="1" smtClean="0">
                <a:solidFill>
                  <a:prstClr val="white"/>
                </a:solidFill>
                <a:latin typeface="+mn-lt"/>
                <a:cs typeface="Times New Roman" pitchFamily="18" charset="0"/>
              </a:rPr>
              <a:t>рофессор</a:t>
            </a:r>
            <a:r>
              <a:rPr lang="ru-RU" altLang="ru-RU" sz="1600" dirty="0" smtClean="0">
                <a:solidFill>
                  <a:prstClr val="white"/>
                </a:solidFill>
                <a:latin typeface="+mn-lt"/>
                <a:cs typeface="Times New Roman" pitchFamily="18" charset="0"/>
              </a:rPr>
              <a:t>, директор </a:t>
            </a:r>
            <a:r>
              <a:rPr lang="ru-RU" altLang="ru-RU" sz="1600" dirty="0">
                <a:solidFill>
                  <a:prstClr val="white"/>
                </a:solidFill>
                <a:latin typeface="+mn-lt"/>
                <a:cs typeface="Times New Roman" pitchFamily="18" charset="0"/>
              </a:rPr>
              <a:t>Приволжского межрегионального центра повышения квалификации и профессиональной переподготовки работников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47947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911916" y="2852936"/>
            <a:ext cx="22685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Доцент, кафедры спортивных дисциплин Института фундаментальной медицины и биологии КФУ, </a:t>
            </a:r>
            <a:r>
              <a:rPr lang="ru-RU" sz="12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., к.б.н. </a:t>
            </a:r>
            <a:r>
              <a:rPr lang="ru-RU" sz="1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Мартьянов Олег Петрович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1586834"/>
            <a:ext cx="2333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</a:t>
            </a:r>
            <a:r>
              <a:rPr lang="ru-RU" sz="1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кафедры спортивных дисциплин Института фундаментальной медицины и биологии КФУ, </a:t>
            </a:r>
            <a:r>
              <a:rPr lang="ru-RU" sz="12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.. </a:t>
            </a:r>
          </a:p>
          <a:p>
            <a:pPr algn="r"/>
            <a:r>
              <a:rPr lang="ru-RU" sz="1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Лопатин </a:t>
            </a:r>
            <a:r>
              <a:rPr lang="ru-RU" sz="1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Леонид Александрович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4077072"/>
            <a:ext cx="2273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Доцент, зав. кафедрой спортивных дисциплин, Института фундаментальной медицины и </a:t>
            </a:r>
            <a:r>
              <a:rPr lang="ru-RU" sz="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биологии КФУ</a:t>
            </a:r>
            <a:r>
              <a:rPr lang="ru-RU" sz="1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Фазлеев</a:t>
            </a:r>
            <a:r>
              <a:rPr lang="ru-RU" sz="1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Наиль </a:t>
            </a:r>
            <a:r>
              <a:rPr lang="ru-RU" sz="12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Шамсиевич</a:t>
            </a:r>
            <a:endParaRPr lang="ru-RU" sz="12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Лопатин Леонид Александрович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174" y="1458113"/>
            <a:ext cx="1070322" cy="1353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Мартьянов Олег Петрови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36912"/>
            <a:ext cx="1059319" cy="14131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Фазлеев Наиль Шамсиевич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25"/>
          <a:stretch/>
        </p:blipFill>
        <p:spPr bwMode="auto">
          <a:xfrm>
            <a:off x="7944097" y="4005064"/>
            <a:ext cx="1092399" cy="1369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899592" y="5970766"/>
            <a:ext cx="40324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Бустан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КФУ</a:t>
            </a:r>
          </a:p>
        </p:txBody>
      </p:sp>
      <p:pic>
        <p:nvPicPr>
          <p:cNvPr id="5122" name="Picture 2" descr="\\CONTENT\Content\ОТДЕЛ ОРГАНИЗАЦИОННО-МЕТОДИЧЕСКОГО СОПРОВОЖДЕНИЯ\! Осипова Лилия Фаритовна\Фото  ФК\SAM_469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90927"/>
            <a:ext cx="5309603" cy="2986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3" name="Picture 2" descr="\\CONTENT\Content\ОТДЕЛЕНИЕ ОБЩЕГО ОБРАЗОВАНИЯ\Физическая культура, ОБЖ, технология\КУРСЫ 2016\1-6 февраля- ДО, 8-19 февраля-ОО ФК\Мартьянов практ 11.02.16\SAM_46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861271"/>
            <a:ext cx="3456384" cy="19439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4" name="Прямоугольник 13"/>
          <p:cNvSpPr/>
          <p:nvPr/>
        </p:nvSpPr>
        <p:spPr>
          <a:xfrm>
            <a:off x="7092280" y="5544815"/>
            <a:ext cx="19590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отделения общего образования </a:t>
            </a:r>
            <a:r>
              <a:rPr lang="ru-RU" sz="1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ПМЦПКиППРО</a:t>
            </a:r>
            <a:r>
              <a:rPr lang="ru-RU" sz="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2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Ибатуллин</a:t>
            </a:r>
            <a:r>
              <a:rPr lang="ru-RU" sz="1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Альберт </a:t>
            </a:r>
            <a:r>
              <a:rPr lang="ru-RU" sz="12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Габдульхалимович</a:t>
            </a:r>
            <a:endParaRPr lang="ru-RU" sz="12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Ибатуллин Альберт Габдулхалимович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748" y="5287491"/>
            <a:ext cx="992508" cy="1309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-29436" y="233926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ФИЗИЧЕСКАЯ КУЛЬТУРА И ОБЖ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полугодии 2016 года обучено 138 слушателей</a:t>
            </a:r>
          </a:p>
        </p:txBody>
      </p:sp>
      <p:pic>
        <p:nvPicPr>
          <p:cNvPr id="16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658" y="246522"/>
            <a:ext cx="675846" cy="66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37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LFOsipova\Downloads\17-03-2016_11-05-22\DSC_02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5" y="1650749"/>
            <a:ext cx="5465590" cy="3074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угольник 4"/>
          <p:cNvSpPr/>
          <p:nvPr/>
        </p:nvSpPr>
        <p:spPr>
          <a:xfrm>
            <a:off x="827584" y="5013176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Кафедры </a:t>
            </a:r>
            <a:r>
              <a:rPr lang="ru-RU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дизайна и национальных искусств </a:t>
            </a:r>
            <a:endParaRPr lang="ru-RU" sz="1600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Института филологии и межкультурной коммуникации </a:t>
            </a:r>
            <a:endParaRPr lang="ru-RU" sz="16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90600" y="2980109"/>
            <a:ext cx="22322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Доцент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, кафедры дизайна и национальных искусств Института филологии и межкультурной коммуникации им. Л. Толстого  КФУ, </a:t>
            </a:r>
            <a:r>
              <a:rPr lang="ru-RU" sz="1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к.п.н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 </a:t>
            </a:r>
            <a:endParaRPr lang="ru-RU" sz="1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r"/>
            <a:r>
              <a:rPr lang="ru-RU" sz="1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Яо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Михаил Константинович </a:t>
            </a:r>
          </a:p>
        </p:txBody>
      </p:sp>
      <p:pic>
        <p:nvPicPr>
          <p:cNvPr id="11" name="Picture 4" descr="Габдрахманова Елена Владимиров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600" y="1484784"/>
            <a:ext cx="974214" cy="1298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674276" y="1467941"/>
            <a:ext cx="21461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Старший преподаватель кафедры 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изобразительного искусства и дизайна высшей школы искусств </a:t>
            </a:r>
            <a:r>
              <a:rPr lang="ru-RU" sz="1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им.Салиха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Сайдашева ИФМК КФУ, </a:t>
            </a:r>
            <a:r>
              <a:rPr lang="ru-RU" sz="1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Габдрахманова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Елена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Владимировна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4098" name="Picture 2" descr="Яо Михаил Константинович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3069455"/>
            <a:ext cx="1092322" cy="1439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890300" y="4636874"/>
            <a:ext cx="214619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До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цент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, кафедры музыкального искусства и хореографии Института филологии и межкультурной коммуникации им. Л. Толстого  КФУ, </a:t>
            </a:r>
            <a:r>
              <a:rPr lang="ru-RU" sz="1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к.п.н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</a:t>
            </a:r>
          </a:p>
          <a:p>
            <a:r>
              <a:rPr lang="ru-RU" sz="1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Дыганова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Елена Александровна </a:t>
            </a:r>
          </a:p>
        </p:txBody>
      </p:sp>
      <p:pic>
        <p:nvPicPr>
          <p:cNvPr id="4100" name="Picture 4" descr="Дыганова Елена Александровн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923" y="4585581"/>
            <a:ext cx="1224136" cy="1632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9436" y="404664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ИСКУССТВО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1 полугодии 2016 года обучено 256 слушателей</a:t>
            </a:r>
          </a:p>
        </p:txBody>
      </p:sp>
      <p:pic>
        <p:nvPicPr>
          <p:cNvPr id="15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658" y="417260"/>
            <a:ext cx="675846" cy="66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47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t="3416" b="8267"/>
          <a:stretch>
            <a:fillRect/>
          </a:stretch>
        </p:blipFill>
        <p:spPr bwMode="auto">
          <a:xfrm>
            <a:off x="642910" y="2116386"/>
            <a:ext cx="8072494" cy="4455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71538" y="1428736"/>
            <a:ext cx="7435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http://kpfu.summon.serialssolutions.com/</a:t>
            </a:r>
            <a:endParaRPr lang="ru-RU" sz="3200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://biznestoday.ru/images/stories/old/internet-servis-kn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5000636"/>
            <a:ext cx="2142263" cy="142526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-29436" y="404664"/>
            <a:ext cx="9209948" cy="101566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Электронные ресурсы научной библиотеки </a:t>
            </a:r>
            <a:endParaRPr lang="ru-RU" sz="2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им.Н.И.Лобачевского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КФУ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помощь педагогическим работникам</a:t>
            </a:r>
          </a:p>
        </p:txBody>
      </p:sp>
      <p:pic>
        <p:nvPicPr>
          <p:cNvPr id="8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136" y="515411"/>
            <a:ext cx="842368" cy="82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05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056010" y="260648"/>
            <a:ext cx="5190176" cy="93435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Arial" charset="0"/>
                <a:cs typeface="Arial" charset="0"/>
              </a:rPr>
              <a:t>Развитие </a:t>
            </a:r>
          </a:p>
          <a:p>
            <a:pPr algn="ctr"/>
            <a:r>
              <a:rPr lang="ru-RU" sz="2600" dirty="0">
                <a:solidFill>
                  <a:schemeClr val="bg1"/>
                </a:solidFill>
                <a:latin typeface="Arial" charset="0"/>
                <a:cs typeface="Arial" charset="0"/>
              </a:rPr>
              <a:t>материально-технической базы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1314308"/>
            <a:ext cx="2476003" cy="5600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charset="0"/>
              <a:buChar char="•"/>
              <a:tabLst>
                <a:tab pos="3420110" algn="ctr"/>
                <a:tab pos="4991100" algn="l"/>
              </a:tabLst>
            </a:pPr>
            <a:r>
              <a:rPr lang="ru-RU" sz="1900" b="1" dirty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Учебно-лабораторный комплекс Биологического факультета </a:t>
            </a:r>
            <a:r>
              <a:rPr lang="en-US" sz="1900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1900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ru-RU" sz="1900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781 </a:t>
            </a:r>
            <a:r>
              <a:rPr lang="ru-RU" sz="1900" dirty="0" err="1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кв.м</a:t>
            </a:r>
            <a:r>
              <a:rPr lang="ru-RU" sz="1900" dirty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900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1900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ru-RU" sz="1900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(</a:t>
            </a:r>
            <a:r>
              <a:rPr lang="ru-RU" sz="1900" dirty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ул. Горького, 84</a:t>
            </a:r>
            <a:r>
              <a:rPr lang="ru-RU" sz="1900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charset="0"/>
              <a:buChar char="•"/>
              <a:tabLst>
                <a:tab pos="3420110" algn="ctr"/>
                <a:tab pos="4991100" algn="l"/>
              </a:tabLst>
            </a:pPr>
            <a:r>
              <a:rPr lang="ru-RU" sz="1900" b="1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Учебно-лабораторный </a:t>
            </a:r>
            <a:r>
              <a:rPr lang="ru-RU" sz="1900" b="1" dirty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комплекс Инженерно-технологического </a:t>
            </a:r>
            <a:r>
              <a:rPr lang="ru-RU" sz="1900" b="1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факультета</a:t>
            </a:r>
            <a:r>
              <a:rPr lang="en-US" sz="1900" b="1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1900" b="1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ru-RU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2935</a:t>
            </a:r>
            <a:r>
              <a:rPr lang="ru-RU" sz="1900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1900" dirty="0" err="1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кв.м</a:t>
            </a:r>
            <a:r>
              <a:rPr lang="ru-RU" sz="1900" dirty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900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1900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ru-RU" sz="1900" dirty="0" smtClean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(</a:t>
            </a:r>
            <a:r>
              <a:rPr lang="ru-RU" sz="1900" dirty="0">
                <a:solidFill>
                  <a:srgbClr val="0088BA"/>
                </a:solidFill>
                <a:latin typeface="Arial" charset="0"/>
                <a:ea typeface="Arial" charset="0"/>
                <a:cs typeface="Arial" charset="0"/>
              </a:rPr>
              <a:t>ул. Строителей, 16)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06083" y="1298284"/>
            <a:ext cx="6088145" cy="5458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Arial" charset="0"/>
                <a:ea typeface="Arial" charset="0"/>
                <a:cs typeface="Arial" charset="0"/>
              </a:rPr>
              <a:t>Открыто </a:t>
            </a:r>
            <a:r>
              <a:rPr lang="ru-RU" sz="2000" b="1" dirty="0">
                <a:latin typeface="Arial" charset="0"/>
                <a:ea typeface="Arial" charset="0"/>
                <a:cs typeface="Arial" charset="0"/>
              </a:rPr>
              <a:t>и модернизировано </a:t>
            </a:r>
            <a:r>
              <a:rPr lang="ru-RU" sz="2000" b="1" dirty="0" smtClean="0">
                <a:latin typeface="Arial" charset="0"/>
                <a:ea typeface="Arial" charset="0"/>
                <a:cs typeface="Arial" charset="0"/>
              </a:rPr>
              <a:t>14 </a:t>
            </a:r>
            <a:r>
              <a:rPr lang="ru-RU" sz="2000" b="1" dirty="0">
                <a:latin typeface="Arial" charset="0"/>
                <a:ea typeface="Arial" charset="0"/>
                <a:cs typeface="Arial" charset="0"/>
              </a:rPr>
              <a:t>учебных лабораторий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гидравлики и теплотехники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latin typeface="Arial" charset="0"/>
                <a:ea typeface="Arial" charset="0"/>
                <a:cs typeface="Arial" charset="0"/>
              </a:rPr>
              <a:t>электрооборудования </a:t>
            </a:r>
            <a:r>
              <a:rPr lang="ru-RU" sz="1600" dirty="0">
                <a:latin typeface="Arial" charset="0"/>
                <a:ea typeface="Arial" charset="0"/>
                <a:cs typeface="Arial" charset="0"/>
              </a:rPr>
              <a:t>транспортных средств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основ автоматики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Arial" charset="0"/>
                <a:ea typeface="Arial" charset="0"/>
                <a:cs typeface="Arial" charset="0"/>
              </a:rPr>
              <a:t>метрологии, стандартизации и сертификации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образовательной робототехники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Arial" charset="0"/>
                <a:ea typeface="Arial" charset="0"/>
                <a:cs typeface="Arial" charset="0"/>
              </a:rPr>
              <a:t>декоративной живописи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декоративно-прикладного искусства и дизайна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Arial" charset="0"/>
                <a:ea typeface="Arial" charset="0"/>
                <a:cs typeface="Arial" charset="0"/>
              </a:rPr>
              <a:t>экологической истории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бизнес-коммуникаций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Arial" charset="0"/>
                <a:ea typeface="Arial" charset="0"/>
                <a:cs typeface="Arial" charset="0"/>
              </a:rPr>
              <a:t>тактики производства криминалистических действий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изучения процессуальных аспектов российского судопроизводства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Arial" charset="0"/>
                <a:ea typeface="Arial" charset="0"/>
                <a:cs typeface="Arial" charset="0"/>
              </a:rPr>
              <a:t>профилактики правонарушений несовершеннолетних и молодежи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основ транспортных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процессов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latin typeface="Arial" charset="0"/>
                <a:ea typeface="Arial" charset="0"/>
                <a:cs typeface="Arial" charset="0"/>
              </a:rPr>
              <a:t>Проблемно-ориентированного образования</a:t>
            </a:r>
            <a:endParaRPr lang="ru-RU" sz="16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96" y="420416"/>
            <a:ext cx="589080" cy="694733"/>
          </a:xfrm>
          <a:prstGeom prst="rect">
            <a:avLst/>
          </a:prstGeom>
        </p:spPr>
      </p:pic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246" y="302446"/>
            <a:ext cx="1929092" cy="72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01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9436" y="869811"/>
            <a:ext cx="9209948" cy="86177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ЗАТРУДНЕНИЯ В ОКАЗАНИИ ПЕДАГОГИЧЕСКОЙ ПОДДЕРЖКИ ШКОЛЬНИКОВ В ПРОЦЕССЕ ИЗУЧЕНИЯ БИОЛОГИИ</a:t>
            </a:r>
            <a:endParaRPr lang="ru-RU" sz="25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928386277"/>
              </p:ext>
            </p:extLst>
          </p:nvPr>
        </p:nvGraphicFramePr>
        <p:xfrm>
          <a:off x="395536" y="1772816"/>
          <a:ext cx="842493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0495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0905690"/>
              </p:ext>
            </p:extLst>
          </p:nvPr>
        </p:nvGraphicFramePr>
        <p:xfrm>
          <a:off x="419191" y="1192312"/>
          <a:ext cx="8305800" cy="5665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-36512" y="200833"/>
            <a:ext cx="9209948" cy="107721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ИССЛЕДОВАНИЯ ЗАТРУДНЕНИЙ УЧИТЕЛЯ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ДОСТИЖЕНИИ 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НОВЫХ ОБРАЗОВАТЕЛЬНЫХ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РЕЗУЛЬТАТОВ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(Республики Татарстан, Башкортостан, Саха (Якутия), Алтай,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Краснодарский край, Самарская и Ярославская области )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249178"/>
            <a:ext cx="673135" cy="65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23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0"/>
          <a:stretch>
            <a:fillRect/>
          </a:stretch>
        </p:blipFill>
        <p:spPr bwMode="auto">
          <a:xfrm>
            <a:off x="296863" y="1295400"/>
            <a:ext cx="84582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9436" y="416858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достижения </a:t>
            </a:r>
            <a:endParaRPr lang="ru-RU" sz="2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ПРООП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481779"/>
            <a:ext cx="613997" cy="601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26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0"/>
          <a:stretch>
            <a:fillRect/>
          </a:stretch>
        </p:blipFill>
        <p:spPr bwMode="auto">
          <a:xfrm>
            <a:off x="304800" y="1371600"/>
            <a:ext cx="8610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29436" y="416858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достижения </a:t>
            </a:r>
            <a:endParaRPr lang="ru-RU" sz="2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УУД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481779"/>
            <a:ext cx="613997" cy="601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29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894912"/>
              </p:ext>
            </p:extLst>
          </p:nvPr>
        </p:nvGraphicFramePr>
        <p:xfrm>
          <a:off x="215836" y="1124744"/>
          <a:ext cx="8820473" cy="5507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23716"/>
                <a:gridCol w="6056381"/>
                <a:gridCol w="610094"/>
                <a:gridCol w="610094"/>
                <a:gridCol w="610094"/>
                <a:gridCol w="610094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b="1" dirty="0" smtClean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№</a:t>
                      </a:r>
                      <a:endParaRPr lang="ru-RU" sz="1300" b="1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b="1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Вид затруднения в практической деятельности учителя</a:t>
                      </a:r>
                      <a:endParaRPr lang="ru-RU" sz="1300" b="1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b="1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1300" b="1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b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“0”</a:t>
                      </a:r>
                      <a:endParaRPr lang="ru-RU" sz="1300" b="1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b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“1”</a:t>
                      </a:r>
                      <a:endParaRPr lang="ru-RU" sz="1300" b="1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b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“2”</a:t>
                      </a:r>
                      <a:endParaRPr lang="ru-RU" sz="1300" b="1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b="1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“3”</a:t>
                      </a:r>
                      <a:endParaRPr lang="ru-RU" sz="1300" b="1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203590">
                <a:tc gridSpan="6"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b="1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Затруднения в планировании работы</a:t>
                      </a:r>
                      <a:endParaRPr lang="ru-RU" sz="1300" b="1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856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Тематическое планирование</a:t>
                      </a:r>
                      <a:endParaRPr lang="ru-RU" sz="1300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en-US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Поурочное планирование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en-US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203590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Планирование внеурочной работы по предмету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203590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Планирование самообразования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en-US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0">
                <a:tc gridSpan="6"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b="1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Затруднения в деятельности</a:t>
                      </a:r>
                      <a:endParaRPr lang="ru-RU" sz="1300" b="1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322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Владение содержанием программ, учебников, программным обеспечением, учебно-методическими пособиями</a:t>
                      </a:r>
                      <a:endParaRPr lang="ru-RU" sz="1300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131806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Использование разнообразных форм работы на уроке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313215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Обеспечение внимательной, активной работы школьников в течение всего урока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203590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Проведение практических, лабораторных работ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en-US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203590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Формирование навыков учебного труда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en-US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203590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Повышение мотивации к учению</a:t>
                      </a:r>
                      <a:endParaRPr lang="ru-RU" sz="1300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en-US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313215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Осуществление индивидуального подхода к школьникам в процессе обучения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203590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Организация внеурочной работы по предмету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313215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Выявление типичных ошибок и затруднений школьников в учебе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313215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Организация занятий по методике уровневой дифференциации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  <a:tr h="203590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11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Реализация образовательных стандартов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en-US" sz="13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Aft>
                          <a:spcPts val="1200"/>
                        </a:spcAft>
                      </a:pPr>
                      <a:r>
                        <a:rPr lang="ru-RU" sz="13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6982" marR="46982" marT="46982" marB="46982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-29436" y="332656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ВХОДНАЯ И ВЫХОДНАЯ ДИАГНОСТИКА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«ВИД ЗАТРУДНЕНИЯ В ПРАКТИЧЕСКОЙ ДЕЯТЕЛЬНОСТИ УЧИТЕЛЯ» 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8244" y="332656"/>
            <a:ext cx="442268" cy="43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597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55606" y="2223537"/>
            <a:ext cx="255229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Входная диагностика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235908839"/>
              </p:ext>
            </p:extLst>
          </p:nvPr>
        </p:nvGraphicFramePr>
        <p:xfrm>
          <a:off x="-108520" y="2708920"/>
          <a:ext cx="4608000" cy="3166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012565648"/>
              </p:ext>
            </p:extLst>
          </p:nvPr>
        </p:nvGraphicFramePr>
        <p:xfrm>
          <a:off x="4572628" y="2708920"/>
          <a:ext cx="4608512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5811625" y="2242493"/>
            <a:ext cx="300884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Выходная диагностика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9436" y="416858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ПРОВЕДЕНИЯ ВХОДНОЙ И ВЫХОДНОЙ ДИАГНОСТИКИ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«ВИД ЗАТРУДНЕНИЯ В ПРАКТИЧЕСКОЙ ДЕЯТЕЛЬНОСТИ УЧИТЕЛЯ» 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3542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520879"/>
              </p:ext>
            </p:extLst>
          </p:nvPr>
        </p:nvGraphicFramePr>
        <p:xfrm>
          <a:off x="323527" y="1628800"/>
          <a:ext cx="8568953" cy="489410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96443"/>
                <a:gridCol w="2016193"/>
                <a:gridCol w="1232147"/>
                <a:gridCol w="1624170"/>
              </a:tblGrid>
              <a:tr h="214994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Категория слушателей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обученных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14994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ПМЦПКиППРО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ИФиМК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Итого в КФУ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Биология и химия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232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232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11223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98</a:t>
                      </a:r>
                      <a:endParaRPr lang="ru-RU" sz="14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Дошкольное образование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846</a:t>
                      </a: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846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61495"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Иностранный язык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171</a:t>
                      </a: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244</a:t>
                      </a:r>
                      <a:endParaRPr lang="ru-RU" sz="14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kern="120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54</a:t>
                      </a:r>
                      <a:endParaRPr lang="ru-RU" sz="14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Искусство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94</a:t>
                      </a: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162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256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История и обществознание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162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162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Математика и физика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335</a:t>
                      </a: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335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Начальное образование, в </a:t>
                      </a:r>
                      <a:r>
                        <a:rPr lang="ru-RU" sz="1400" kern="12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. ОРКСЭ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339</a:t>
                      </a:r>
                      <a:endParaRPr lang="ru-RU" sz="14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Русский язык и литература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145</a:t>
                      </a: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193</a:t>
                      </a:r>
                      <a:endParaRPr lang="ru-RU" sz="14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61495"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Специальная (коррекционная) педагогика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69</a:t>
                      </a:r>
                      <a:endParaRPr lang="ru-RU" sz="14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Татарский язык и литература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303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303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Физическая культура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92</a:t>
                      </a: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ОБЖ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Технология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kern="120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Кадеты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Библиотекари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Пед.психологи</a:t>
                      </a:r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kern="12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соц.педагоги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47</a:t>
                      </a:r>
                      <a:endParaRPr lang="ru-RU" sz="14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СПО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4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102" marR="4102" marT="4102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2832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586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3418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-36512" y="332656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СЛУШАТЕЛЕЙ, ОБУЧЕННЫХ В КФУ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1 ПОЛУГОДИИ 2016 ГОДА ( % )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381001"/>
            <a:ext cx="673135" cy="65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3960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818326313"/>
              </p:ext>
            </p:extLst>
          </p:nvPr>
        </p:nvGraphicFramePr>
        <p:xfrm>
          <a:off x="1087273" y="1988840"/>
          <a:ext cx="6868678" cy="4405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-29436" y="213608"/>
            <a:ext cx="9209948" cy="163121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ВХОДНАЯ И ВЫХОДНАЯ ДИАГНОСТИКА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«ВИД ЗАТРУДНЕНИЯ В ПРАКТИЧЕСКОЙ ДЕЯТЕЛЬНОСТИ УЧИТЕЛЯ»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примере учителя биологии МБОУ «</a:t>
            </a:r>
            <a:r>
              <a:rPr lang="ru-R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Кирлегачская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основная общеобразовательная школа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Лениногорского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муниципального района РТ</a:t>
            </a:r>
          </a:p>
        </p:txBody>
      </p:sp>
      <p:pic>
        <p:nvPicPr>
          <p:cNvPr id="5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823" y="1340767"/>
            <a:ext cx="495177" cy="485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88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9436" y="632882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ДЕЯТЕЛЬНОСТИ СЛУШАТЕЛЕЙ НА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СТАЖИРОВОЧНЫХ ПЛОЩАДКАХ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08462"/>
            <a:ext cx="2466571" cy="41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35850" y="1421571"/>
            <a:ext cx="1497910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cs typeface="Times New Roman" panose="02020603050405020304" pitchFamily="18" charset="0"/>
              </a:rPr>
              <a:t>мастер-класс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925627"/>
            <a:ext cx="27250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МБОУ «Гимназия №52» Приволжского района </a:t>
            </a:r>
            <a:r>
              <a:rPr lang="ru-RU" sz="1100" i="1" dirty="0" err="1" smtClean="0">
                <a:solidFill>
                  <a:srgbClr val="002060"/>
                </a:solidFill>
                <a:cs typeface="Times New Roman" panose="02020603050405020304" pitchFamily="18" charset="0"/>
              </a:rPr>
              <a:t>г.Казани</a:t>
            </a:r>
            <a:r>
              <a:rPr lang="ru-RU" sz="11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11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Захарова М.А., </a:t>
            </a:r>
            <a:r>
              <a:rPr lang="ru-RU" sz="1100" i="1" dirty="0">
                <a:solidFill>
                  <a:srgbClr val="002060"/>
                </a:solidFill>
                <a:cs typeface="Times New Roman" panose="02020603050405020304" pitchFamily="18" charset="0"/>
              </a:rPr>
              <a:t>учитель математики высшей квалификационной категории</a:t>
            </a:r>
          </a:p>
        </p:txBody>
      </p:sp>
      <p:pic>
        <p:nvPicPr>
          <p:cNvPr id="9" name="Picture 2" descr="\\CONTENT\Content\ОТДЕЛЕНИЕ ОБЩЕГО ОБРАЗОВАНИЯ\! Ахметшина Гульсия Хабриевна\мастер_класс\WIN_20160621_09_31_53_Pr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8" y="2710394"/>
            <a:ext cx="1627812" cy="12208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19060"/>
            <a:ext cx="2880320" cy="41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204648" y="1432169"/>
            <a:ext cx="2735504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рактические занятия </a:t>
            </a:r>
            <a:endParaRPr lang="ru-RU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04593" y="1936225"/>
            <a:ext cx="31075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>
                <a:solidFill>
                  <a:srgbClr val="002060"/>
                </a:solidFill>
                <a:cs typeface="Times New Roman" panose="02020603050405020304" pitchFamily="18" charset="0"/>
              </a:rPr>
              <a:t>МБДОУ "Детский сад №338 комбинированного вида" Ново-Савиновского района  </a:t>
            </a:r>
            <a:r>
              <a:rPr lang="ru-RU" sz="1100" i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г.Казани</a:t>
            </a:r>
            <a:endParaRPr lang="ru-RU" sz="1100" i="1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11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Мустафина Г.Б., воспитатель</a:t>
            </a:r>
          </a:p>
          <a:p>
            <a:pPr algn="ctr"/>
            <a:r>
              <a:rPr lang="ru-RU" sz="11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1100" i="1" dirty="0">
                <a:solidFill>
                  <a:srgbClr val="002060"/>
                </a:solidFill>
                <a:cs typeface="Times New Roman" panose="02020603050405020304" pitchFamily="18" charset="0"/>
              </a:rPr>
              <a:t>по обучению детей татарскому </a:t>
            </a:r>
            <a:r>
              <a:rPr lang="ru-RU" sz="11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языку</a:t>
            </a:r>
            <a:endParaRPr lang="ru-RU" sz="1100" i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14" name="Picture 2" descr="\\CONTENT\Content\ОТДЕЛ ОРГАНИЗАЦИОННО-МЕТОДИЧЕСКОГО СОПРОВОЖДЕНИЯ\! Осипова Лилия Фаритовна\Дошкольное образование фОТО\20160211_10253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488" y="2734506"/>
            <a:ext cx="1632068" cy="1198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391" y="1519060"/>
            <a:ext cx="2880320" cy="41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240207" y="1432169"/>
            <a:ext cx="2735504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фрагмент урока</a:t>
            </a:r>
            <a:endParaRPr lang="ru-RU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12160" y="1936225"/>
            <a:ext cx="28803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>
                <a:solidFill>
                  <a:srgbClr val="002060"/>
                </a:solidFill>
                <a:cs typeface="Times New Roman" panose="02020603050405020304" pitchFamily="18" charset="0"/>
              </a:rPr>
              <a:t>МБОУ «Школа №20» Московского </a:t>
            </a:r>
            <a:endParaRPr lang="ru-RU" sz="1100" i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11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района </a:t>
            </a:r>
            <a:r>
              <a:rPr lang="ru-RU" sz="1100" i="1" dirty="0" err="1" smtClean="0">
                <a:solidFill>
                  <a:srgbClr val="002060"/>
                </a:solidFill>
                <a:cs typeface="Times New Roman" panose="02020603050405020304" pitchFamily="18" charset="0"/>
              </a:rPr>
              <a:t>г.Казани</a:t>
            </a:r>
            <a:r>
              <a:rPr lang="ru-RU" sz="11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,</a:t>
            </a:r>
            <a:endParaRPr lang="ru-RU" sz="1100" i="1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1100" i="1" dirty="0" err="1" smtClean="0">
                <a:solidFill>
                  <a:srgbClr val="002060"/>
                </a:solidFill>
                <a:cs typeface="Times New Roman" panose="02020603050405020304" pitchFamily="18" charset="0"/>
              </a:rPr>
              <a:t>Колоярцев</a:t>
            </a:r>
            <a:r>
              <a:rPr lang="ru-RU" sz="11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1100" i="1" dirty="0">
                <a:solidFill>
                  <a:srgbClr val="002060"/>
                </a:solidFill>
                <a:cs typeface="Times New Roman" panose="02020603050405020304" pitchFamily="18" charset="0"/>
              </a:rPr>
              <a:t>А.А., учитель физической культуры 1 квалификационной </a:t>
            </a:r>
            <a:r>
              <a:rPr lang="ru-RU" sz="11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категории</a:t>
            </a:r>
            <a:endParaRPr lang="ru-RU" sz="1100" i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19" name="Picture 3" descr="\\CONTENT\Content\ОТДЕЛ ОРГАНИЗАЦИОННО-МЕТОДИЧЕСКОГО СОПРОВОЖДЕНИЯ\! Осипова Лилия Фаритовна\Архив\Fwd%3a\IMG_190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3" r="15518" b="39340"/>
          <a:stretch/>
        </p:blipFill>
        <p:spPr bwMode="auto">
          <a:xfrm>
            <a:off x="6634276" y="2734506"/>
            <a:ext cx="1826156" cy="1143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079" y="4343866"/>
            <a:ext cx="2466571" cy="41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143063" y="4736931"/>
            <a:ext cx="27250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>
                <a:solidFill>
                  <a:srgbClr val="002060"/>
                </a:solidFill>
                <a:cs typeface="Times New Roman" panose="02020603050405020304" pitchFamily="18" charset="0"/>
              </a:rPr>
              <a:t>МБОУ «Гимназия №27 с татарским языком обучения» </a:t>
            </a:r>
            <a:r>
              <a:rPr lang="ru-RU" sz="1100" i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Вахитовского</a:t>
            </a:r>
            <a:r>
              <a:rPr lang="ru-RU" sz="1100" i="1" dirty="0">
                <a:solidFill>
                  <a:srgbClr val="002060"/>
                </a:solidFill>
                <a:cs typeface="Times New Roman" panose="02020603050405020304" pitchFamily="18" charset="0"/>
              </a:rPr>
              <a:t> района </a:t>
            </a:r>
            <a:r>
              <a:rPr lang="ru-RU" sz="1100" i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г.Казани</a:t>
            </a:r>
            <a:r>
              <a:rPr lang="ru-RU" sz="1100" i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714308" y="4252618"/>
            <a:ext cx="1494576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круглый стол</a:t>
            </a:r>
            <a:endParaRPr lang="ru-RU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pic>
        <p:nvPicPr>
          <p:cNvPr id="24" name="Picture 4" descr="C:\Users\EleVOsipova\Desktop\Фото началка\IMG-20160609-WA000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823" y="5376038"/>
            <a:ext cx="1790488" cy="10742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72" y="4377637"/>
            <a:ext cx="2466571" cy="41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969083" y="4290746"/>
            <a:ext cx="976549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тренинг</a:t>
            </a:r>
            <a:endParaRPr lang="ru-RU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407" y="4341043"/>
            <a:ext cx="2653073" cy="41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6444208" y="4260273"/>
            <a:ext cx="2296654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cs typeface="Times New Roman" panose="02020603050405020304" pitchFamily="18" charset="0"/>
              </a:rPr>
              <a:t>д</a:t>
            </a:r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невник стажировки</a:t>
            </a:r>
            <a:endParaRPr lang="ru-RU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pic>
        <p:nvPicPr>
          <p:cNvPr id="29" name="Picture 2" descr="\\CONTENT\Content\ОТДЕЛ ОРГАНИЗАЦИОННО-МЕТОДИЧЕСКОГО СОПРОВОЖДЕНИЯ\! Осипова Лилия Фаритовна\Фото\Историки в Лобачевском\DSC_006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99" y="5398738"/>
            <a:ext cx="1634196" cy="1085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1" name="Прямоугольник 30"/>
          <p:cNvSpPr/>
          <p:nvPr/>
        </p:nvSpPr>
        <p:spPr>
          <a:xfrm>
            <a:off x="107504" y="4809646"/>
            <a:ext cx="27250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>
                <a:solidFill>
                  <a:srgbClr val="002060"/>
                </a:solidFill>
                <a:cs typeface="Times New Roman" panose="02020603050405020304" pitchFamily="18" charset="0"/>
              </a:rPr>
              <a:t>Общеобразовательная школа-интернат </a:t>
            </a:r>
          </a:p>
          <a:p>
            <a:pPr algn="ctr"/>
            <a:r>
              <a:rPr lang="ru-RU" sz="1100" i="1" dirty="0">
                <a:solidFill>
                  <a:srgbClr val="002060"/>
                </a:solidFill>
                <a:cs typeface="Times New Roman" panose="02020603050405020304" pitchFamily="18" charset="0"/>
              </a:rPr>
              <a:t>«Лицей имени Н. И. Лобачевского» ФГАОУ ВО К(П)ФУ</a:t>
            </a:r>
          </a:p>
        </p:txBody>
      </p:sp>
      <p:pic>
        <p:nvPicPr>
          <p:cNvPr id="30" name="Picture 2" descr="\\CONTENT\Content\ДИРЕКЦИЯ\Зинина Н.Н\DSC_049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784" y="4809646"/>
            <a:ext cx="2357533" cy="1578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036550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903" y="3601928"/>
            <a:ext cx="1522767" cy="31394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260648"/>
            <a:ext cx="6210690" cy="57606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" charset="0"/>
                <a:cs typeface="Arial" charset="0"/>
              </a:rPr>
              <a:t>Проекты </a:t>
            </a:r>
            <a:r>
              <a:rPr lang="ru-RU" sz="2400" dirty="0" err="1">
                <a:solidFill>
                  <a:schemeClr val="bg1"/>
                </a:solidFill>
                <a:latin typeface="Arial" charset="0"/>
                <a:cs typeface="Arial" charset="0"/>
              </a:rPr>
              <a:t>Елабужского</a:t>
            </a:r>
            <a:r>
              <a:rPr lang="ru-RU" sz="2400" dirty="0">
                <a:solidFill>
                  <a:schemeClr val="bg1"/>
                </a:solidFill>
                <a:latin typeface="Arial" charset="0"/>
                <a:cs typeface="Arial" charset="0"/>
              </a:rPr>
              <a:t> института КФУ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88662"/>
              </p:ext>
            </p:extLst>
          </p:nvPr>
        </p:nvGraphicFramePr>
        <p:xfrm>
          <a:off x="1396854" y="1062608"/>
          <a:ext cx="7657644" cy="235701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106234"/>
                <a:gridCol w="702078"/>
                <a:gridCol w="4849332"/>
              </a:tblGrid>
              <a:tr h="23570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Международная </a:t>
                      </a:r>
                      <a:r>
                        <a:rPr lang="en-US" sz="2000" b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lang="en-US" sz="2000" b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lang="ru-RU" sz="2000" b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научно-практическая </a:t>
                      </a:r>
                      <a:r>
                        <a:rPr lang="ru-RU" sz="2000" b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конференция </a:t>
                      </a:r>
                      <a:endParaRPr lang="ru-RU" sz="2000" b="0" u="none" strike="noStrike" baseline="0" dirty="0" smtClean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algn="l" fontAlgn="ctr"/>
                      <a:r>
                        <a:rPr lang="ru-RU" sz="2000" b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«</a:t>
                      </a:r>
                      <a:r>
                        <a:rPr lang="ru-RU" sz="2000" b="0" u="none" strike="noStrike" baseline="0" dirty="0" err="1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Махмутовские</a:t>
                      </a:r>
                      <a:r>
                        <a:rPr lang="ru-RU" sz="2000" b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lang="en-US" sz="2000" b="0" u="none" strike="noStrike" baseline="0" dirty="0" smtClean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algn="l" fontAlgn="ctr"/>
                      <a:r>
                        <a:rPr lang="ru-RU" sz="2000" b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чтения</a:t>
                      </a:r>
                      <a:r>
                        <a:rPr lang="ru-RU" sz="2000" b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»</a:t>
                      </a:r>
                      <a:endParaRPr lang="ru-RU" sz="2400" b="0" i="0" u="none" strike="noStrike" baseline="0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6F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6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12-14</a:t>
                      </a:r>
                    </a:p>
                    <a:p>
                      <a:pPr algn="ctr" fontAlgn="ctr"/>
                      <a:r>
                        <a:rPr lang="ru-RU" sz="16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апреля</a:t>
                      </a:r>
                    </a:p>
                  </a:txBody>
                  <a:tcPr marL="68580" marR="68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Чошанов</a:t>
                      </a:r>
                      <a:r>
                        <a:rPr lang="ru-RU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Мурат </a:t>
                      </a:r>
                      <a:r>
                        <a:rPr lang="ru-RU" sz="1200" b="1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Аширович</a:t>
                      </a:r>
                      <a:r>
                        <a:rPr lang="ru-RU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</a:p>
                    <a:p>
                      <a:pPr algn="l" fontAlgn="ctr"/>
                      <a:r>
                        <a:rPr lang="ru-RU" sz="12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Профессор Университета Техаса в Эль-Пасо, руководитель докторской программы, основоположник технологии проблемно-модульного обучения, специалист в области конструирования образовательных </a:t>
                      </a:r>
                      <a:r>
                        <a:rPr lang="ru-RU" sz="12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программ</a:t>
                      </a:r>
                      <a:endParaRPr lang="ru-RU" sz="1200" b="1" u="none" strike="noStrike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Георгий Алексеевич </a:t>
                      </a:r>
                      <a:r>
                        <a:rPr lang="ru-RU" sz="1200" b="1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Рудик</a:t>
                      </a:r>
                      <a:r>
                        <a:rPr lang="ru-RU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директор Центра современной педагогики( Монреаль, Канада</a:t>
                      </a:r>
                      <a:r>
                        <a:rPr lang="ru-RU" sz="12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lang="ru-RU" sz="1200" b="1" u="none" strike="noStrike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Ирина </a:t>
                      </a:r>
                      <a:r>
                        <a:rPr lang="ru-RU" sz="1200" b="1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Фагимовна</a:t>
                      </a:r>
                      <a:r>
                        <a:rPr lang="ru-RU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lang="ru-RU" sz="1200" b="1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Сибгатуллина</a:t>
                      </a:r>
                      <a:r>
                        <a:rPr lang="ru-RU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директор международных программ Института содействия интеллектуальным интеграциям IFIE (Вена, Австрия)</a:t>
                      </a:r>
                    </a:p>
                  </a:txBody>
                  <a:tcPr marL="68580" marR="68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0" y="260648"/>
            <a:ext cx="197514" cy="5760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pic>
        <p:nvPicPr>
          <p:cNvPr id="15" name="Изображение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246" y="302446"/>
            <a:ext cx="1929092" cy="721552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3" y="1069072"/>
            <a:ext cx="1289454" cy="2431936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52" y="4221089"/>
            <a:ext cx="1382012" cy="1843793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622289"/>
              </p:ext>
            </p:extLst>
          </p:nvPr>
        </p:nvGraphicFramePr>
        <p:xfrm>
          <a:off x="1655677" y="3529528"/>
          <a:ext cx="7398821" cy="38595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836203"/>
                <a:gridCol w="702078"/>
                <a:gridCol w="4860540"/>
              </a:tblGrid>
              <a:tr h="3859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VIII Международная тюркологическая конференция: </a:t>
                      </a:r>
                      <a:r>
                        <a:rPr lang="en-US" sz="1600" b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lang="en-US" sz="1600" b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lang="ru-RU" sz="1600" b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Ислам и тюркский мир «Проблемы языка, литературы, истории и религии»</a:t>
                      </a:r>
                      <a:endParaRPr lang="ru-RU" sz="1600" b="0" i="0" u="none" strike="noStrike" baseline="0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6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18-22</a:t>
                      </a:r>
                      <a:endParaRPr lang="ru-RU" sz="1600" b="0" u="none" strike="noStrike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algn="ctr" fontAlgn="ctr"/>
                      <a:r>
                        <a:rPr lang="ru-RU" sz="16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апреля</a:t>
                      </a:r>
                    </a:p>
                  </a:txBody>
                  <a:tcPr marL="68580" marR="68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Юлай</a:t>
                      </a:r>
                      <a:r>
                        <a:rPr lang="ru-RU" sz="1200" b="1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lang="ru-RU" sz="1200" b="1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Шамильоглу</a:t>
                      </a:r>
                      <a:r>
                        <a:rPr lang="ru-RU" sz="1200" b="1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endParaRPr lang="ru-RU" sz="1200" b="1" u="none" strike="noStrike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algn="l" fontAlgn="ctr"/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</a:t>
                      </a:r>
                      <a:r>
                        <a:rPr lang="ru-RU" sz="12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роф. университета Висконсин-Мэдисон, директор программы по изучению Центральной Азии,  директор программы языков и культуры Средней Азии, директор программы по Ближнему Востоку  университета Висконсин-Мэдисон. Президент Американской Ассоциации преподавателей тюркских языков, Сообщества по изучению проблем Центральной Азии. Крупнейший специалист по истории и культуре тюркских народов. Автор более 100 научных трудов.</a:t>
                      </a:r>
                      <a:endParaRPr lang="ru-RU" sz="12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algn="l" fontAlgn="ctr"/>
                      <a:endParaRPr lang="en-US" sz="1200" b="1" u="none" strike="noStrike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algn="l" fontAlgn="ctr"/>
                      <a:r>
                        <a:rPr lang="ru-RU" sz="1200" b="1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Наумкин</a:t>
                      </a:r>
                      <a:r>
                        <a:rPr lang="ru-RU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Виталий Вячеславович,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lang="ru-RU" sz="1200" b="1" u="none" strike="noStrike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algn="l" fontAlgn="ctr"/>
                      <a:r>
                        <a:rPr lang="ru-RU" sz="12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чл.-корр.  РАН, </a:t>
                      </a:r>
                      <a:r>
                        <a:rPr lang="ru-RU" sz="1200" b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докт</a:t>
                      </a:r>
                      <a:r>
                        <a:rPr lang="ru-RU" sz="12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ист. наук, профессор историк-востоковед, </a:t>
                      </a:r>
                      <a:r>
                        <a:rPr lang="ru-RU" sz="1200" b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исламовед</a:t>
                      </a:r>
                      <a:r>
                        <a:rPr lang="ru-RU" sz="12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политолог. Научный руководитель (</a:t>
                      </a:r>
                      <a:r>
                        <a:rPr lang="ru-RU" sz="1200" b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President</a:t>
                      </a:r>
                      <a:r>
                        <a:rPr lang="ru-RU" sz="12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 Института востоковедения РАН. Член научного совета Российского совета по международным делам. Член Британского общества ближневосточных исследований (BRISMES)</a:t>
                      </a:r>
                      <a:endParaRPr lang="ru-RU" sz="1200" b="0" i="0" u="none" strike="noStrike" baseline="0" dirty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2012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78903" y="3674008"/>
            <a:ext cx="1900809" cy="298853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260648"/>
            <a:ext cx="6210690" cy="57606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" charset="0"/>
                <a:cs typeface="Arial" charset="0"/>
              </a:rPr>
              <a:t>Проекты </a:t>
            </a:r>
            <a:r>
              <a:rPr lang="ru-RU" sz="2400" dirty="0" err="1">
                <a:solidFill>
                  <a:schemeClr val="bg1"/>
                </a:solidFill>
                <a:latin typeface="Arial" charset="0"/>
                <a:cs typeface="Arial" charset="0"/>
              </a:rPr>
              <a:t>Елабужского</a:t>
            </a:r>
            <a:r>
              <a:rPr lang="ru-RU" sz="2400" dirty="0">
                <a:solidFill>
                  <a:schemeClr val="bg1"/>
                </a:solidFill>
                <a:latin typeface="Arial" charset="0"/>
                <a:cs typeface="Arial" charset="0"/>
              </a:rPr>
              <a:t> института КФУ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159496"/>
              </p:ext>
            </p:extLst>
          </p:nvPr>
        </p:nvGraphicFramePr>
        <p:xfrm>
          <a:off x="1342848" y="1124744"/>
          <a:ext cx="7711651" cy="237626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73275"/>
                <a:gridCol w="851925"/>
                <a:gridCol w="4486451"/>
              </a:tblGrid>
              <a:tr h="23762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VII Международный фестиваль школьных учителей в Елабуге</a:t>
                      </a:r>
                      <a:endParaRPr lang="ru-RU" sz="2000" b="0" i="0" u="none" strike="noStrike" baseline="0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6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15-18</a:t>
                      </a:r>
                      <a:endParaRPr lang="ru-RU" sz="1600" b="0" u="none" strike="noStrike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algn="ctr" fontAlgn="ctr"/>
                      <a:r>
                        <a:rPr lang="ru-RU" sz="16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августа</a:t>
                      </a:r>
                    </a:p>
                  </a:txBody>
                  <a:tcPr marL="68580" marR="68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Фестивале-2016 свои мастер-классы </a:t>
                      </a:r>
                      <a:b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 тренинги проведут 35 модераторов.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Среди них ученые из Университета Техаса в Эль-Пасо (США), Белорусского государственного педагогического университета им. Максима Танка, г. Минск (Беларусь), Дрезденского университета (Германия), а также специалисты из Казахстана, Эстонии, Латвии.</a:t>
                      </a:r>
                    </a:p>
                  </a:txBody>
                  <a:tcPr marL="68580" marR="68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0" y="260648"/>
            <a:ext cx="197514" cy="5760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pic>
        <p:nvPicPr>
          <p:cNvPr id="15" name="Изображение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246" y="302446"/>
            <a:ext cx="1929092" cy="721552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02" y="1124743"/>
            <a:ext cx="1232138" cy="2376265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856921"/>
              </p:ext>
            </p:extLst>
          </p:nvPr>
        </p:nvGraphicFramePr>
        <p:xfrm>
          <a:off x="2033718" y="3645024"/>
          <a:ext cx="7020780" cy="295232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674186"/>
                <a:gridCol w="864096"/>
                <a:gridCol w="4482498"/>
              </a:tblGrid>
              <a:tr h="2952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VIII Международные Цветаевские чтения</a:t>
                      </a:r>
                      <a:endParaRPr lang="ru-RU" sz="2000" b="0" i="0" u="none" strike="noStrike" baseline="0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4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04-07</a:t>
                      </a:r>
                      <a:endParaRPr lang="ru-RU" sz="1400" b="0" u="none" strike="noStrike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algn="ctr" fontAlgn="ctr"/>
                      <a:r>
                        <a:rPr lang="ru-RU" sz="14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сентября</a:t>
                      </a:r>
                    </a:p>
                  </a:txBody>
                  <a:tcPr marL="68580" marR="68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Маеда</a:t>
                      </a:r>
                      <a:r>
                        <a:rPr lang="ru-RU" sz="1400" b="1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lang="ru-RU" sz="14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Изуми</a:t>
                      </a:r>
                      <a:r>
                        <a:rPr lang="ru-RU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lang="ru-RU" sz="1400" b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профессор Токийского университета иностранных языков (Япония), единственный в Японии специалист в области </a:t>
                      </a:r>
                      <a:r>
                        <a:rPr lang="ru-RU" sz="1400" b="0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цветаевоведения</a:t>
                      </a:r>
                      <a:r>
                        <a:rPr lang="ru-RU" sz="1400" b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переводчик поэзии </a:t>
                      </a:r>
                      <a:r>
                        <a:rPr lang="ru-RU" sz="1400" b="0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М.Цветаевой</a:t>
                      </a:r>
                      <a:r>
                        <a:rPr lang="ru-RU" sz="1400" b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на японский язык, основатель школы </a:t>
                      </a:r>
                      <a:r>
                        <a:rPr lang="ru-RU" sz="1400" b="0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переводоведения</a:t>
                      </a:r>
                      <a:r>
                        <a:rPr lang="ru-RU" sz="1400" b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русских поэтов XX века на японский язык.</a:t>
                      </a:r>
                      <a:endParaRPr lang="ru-RU" sz="1400" b="0" i="0" u="none" strike="noStrike" baseline="0" dirty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algn="l" fontAlgn="ctr"/>
                      <a:endParaRPr lang="en-US" sz="1400" b="1" u="none" strike="noStrike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algn="l" fontAlgn="ctr"/>
                      <a:r>
                        <a:rPr lang="ru-RU" sz="1400" b="1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Войтехович</a:t>
                      </a:r>
                      <a:r>
                        <a:rPr lang="ru-RU" sz="14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Роман</a:t>
                      </a:r>
                      <a:r>
                        <a:rPr lang="ru-RU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lang="ru-RU" sz="1400" b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профессор </a:t>
                      </a:r>
                      <a:r>
                        <a:rPr lang="ru-RU" sz="1400" b="0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Тартусского</a:t>
                      </a:r>
                      <a:r>
                        <a:rPr lang="ru-RU" sz="1400" b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университета (Эстония), ведущий европейский славист, представитель современной семиотической школы, признанный в Европе специалист в области </a:t>
                      </a:r>
                      <a:r>
                        <a:rPr lang="ru-RU" sz="1400" b="0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цветаевоведения</a:t>
                      </a:r>
                      <a:r>
                        <a:rPr lang="ru-RU" sz="14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  <a:endParaRPr lang="ru-RU" sz="1400" b="0" i="0" u="none" strike="noStrike" baseline="0" dirty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64" y="4509120"/>
            <a:ext cx="1721369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1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трелка вверх 32"/>
          <p:cNvSpPr/>
          <p:nvPr/>
        </p:nvSpPr>
        <p:spPr>
          <a:xfrm rot="10800000">
            <a:off x="3033423" y="607137"/>
            <a:ext cx="270030" cy="1453711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7" name="Стрелка вверх 36"/>
          <p:cNvSpPr/>
          <p:nvPr/>
        </p:nvSpPr>
        <p:spPr>
          <a:xfrm rot="8839145">
            <a:off x="6516400" y="566765"/>
            <a:ext cx="270030" cy="2232510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4" name="Стрелка вверх 33"/>
          <p:cNvSpPr/>
          <p:nvPr/>
        </p:nvSpPr>
        <p:spPr>
          <a:xfrm rot="10800000">
            <a:off x="4289219" y="476672"/>
            <a:ext cx="270030" cy="3277705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5" name="Стрелка вверх 34"/>
          <p:cNvSpPr/>
          <p:nvPr/>
        </p:nvSpPr>
        <p:spPr>
          <a:xfrm rot="10800000">
            <a:off x="5004048" y="607136"/>
            <a:ext cx="270030" cy="1817603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6" name="Стрелка вверх 35"/>
          <p:cNvSpPr/>
          <p:nvPr/>
        </p:nvSpPr>
        <p:spPr>
          <a:xfrm rot="10800000">
            <a:off x="5630145" y="760760"/>
            <a:ext cx="270030" cy="4252416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0" name="Стрелка вверх 29"/>
          <p:cNvSpPr/>
          <p:nvPr/>
        </p:nvSpPr>
        <p:spPr>
          <a:xfrm rot="10800000">
            <a:off x="2303748" y="472226"/>
            <a:ext cx="270030" cy="4141962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2" name="Стрелка вверх 31"/>
          <p:cNvSpPr/>
          <p:nvPr/>
        </p:nvSpPr>
        <p:spPr>
          <a:xfrm rot="12600000">
            <a:off x="1336838" y="624691"/>
            <a:ext cx="270030" cy="1081645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51520" y="260648"/>
            <a:ext cx="6264696" cy="7200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" charset="0"/>
                <a:cs typeface="Arial" charset="0"/>
              </a:rPr>
              <a:t>Мероприятия для </a:t>
            </a:r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школьников</a:t>
            </a:r>
            <a:endParaRPr lang="ru-RU" sz="36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246" y="302446"/>
            <a:ext cx="1929092" cy="7215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32667" y="2424739"/>
            <a:ext cx="2037794" cy="114442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anchor="ctr" anchorCtr="0">
            <a:noAutofit/>
          </a:bodyPr>
          <a:lstStyle/>
          <a:p>
            <a:pPr lvl="0" algn="ctr"/>
            <a:r>
              <a:rPr lang="ru-RU" sz="16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Межрегиональная </a:t>
            </a:r>
            <a:endParaRPr lang="ru-RU" sz="16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lvl="0" algn="ctr"/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научная </a:t>
            </a:r>
            <a:r>
              <a:rPr lang="ru-RU" sz="16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универсиада школьников</a:t>
            </a:r>
            <a:endParaRPr lang="ru-RU" sz="16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57440" y="5013176"/>
            <a:ext cx="2207374" cy="1612914"/>
          </a:xfrm>
          <a:prstGeom prst="rect">
            <a:avLst/>
          </a:prstGeom>
          <a:solidFill>
            <a:schemeClr val="accent6"/>
          </a:solidFill>
        </p:spPr>
        <p:txBody>
          <a:bodyPr wrap="square" anchor="ctr" anchorCtr="0">
            <a:noAutofit/>
          </a:bodyPr>
          <a:lstStyle/>
          <a:p>
            <a:pPr lvl="0" algn="ctr"/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Республиканская </a:t>
            </a:r>
            <a:r>
              <a:rPr lang="ru-RU" sz="16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конференция школьников «Биология: прошлое, настоящее, будущее</a:t>
            </a: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»</a:t>
            </a:r>
            <a:endParaRPr lang="ru-RU" sz="16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22000" y="2636912"/>
            <a:ext cx="2124486" cy="22095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anchor="ctr" anchorCtr="0">
            <a:noAutofit/>
          </a:bodyPr>
          <a:lstStyle/>
          <a:p>
            <a:pPr lvl="0" algn="ctr"/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Всероссийская </a:t>
            </a:r>
            <a:endParaRPr lang="ru-RU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lvl="0" algn="ctr"/>
            <a:r>
              <a:rPr lang="ru-RU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научно-практическая </a:t>
            </a:r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конференция школьников и студентов «Татар теле, </a:t>
            </a:r>
            <a:r>
              <a:rPr lang="ru-RU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әдәбияты</a:t>
            </a:r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һәм</a:t>
            </a:r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тарихы</a:t>
            </a:r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ru-RU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үткәне</a:t>
            </a:r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ru-RU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бүгенгесе</a:t>
            </a:r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һәм</a:t>
            </a:r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киләчәге</a:t>
            </a:r>
            <a:r>
              <a:rPr lang="ru-RU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»</a:t>
            </a:r>
            <a:endParaRPr lang="ru-RU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85055" y="2060848"/>
            <a:ext cx="1662909" cy="140254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Межрегиональная деловая игра «</a:t>
            </a:r>
            <a:r>
              <a:rPr lang="ru-RU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Менеджер»</a:t>
            </a:r>
            <a:endParaRPr lang="ru-RU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91269" y="3742112"/>
            <a:ext cx="1728192" cy="1847128"/>
          </a:xfrm>
          <a:prstGeom prst="rect">
            <a:avLst/>
          </a:prstGeom>
          <a:solidFill>
            <a:schemeClr val="accent5"/>
          </a:solidFill>
        </p:spPr>
        <p:txBody>
          <a:bodyPr wrap="square" anchor="ctr" anchorCtr="0">
            <a:noAutofit/>
          </a:bodyPr>
          <a:lstStyle/>
          <a:p>
            <a:pPr lvl="0" algn="ctr"/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Межрегиональный конкурс по технологии «Созидательный труд школьников</a:t>
            </a:r>
            <a:r>
              <a:rPr lang="ru-RU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» </a:t>
            </a:r>
            <a:endParaRPr lang="ru-RU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79989" y="4615631"/>
            <a:ext cx="1851057" cy="1754743"/>
          </a:xfrm>
          <a:prstGeom prst="rect">
            <a:avLst/>
          </a:prstGeom>
          <a:solidFill>
            <a:schemeClr val="accent6"/>
          </a:solidFill>
        </p:spPr>
        <p:txBody>
          <a:bodyPr wrap="square" anchor="ctr" anchorCtr="0">
            <a:noAutofit/>
          </a:bodyPr>
          <a:lstStyle/>
          <a:p>
            <a:pPr lvl="0" algn="ctr"/>
            <a:r>
              <a:rPr lang="ru-RU" sz="16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Конкурс исследовательских работ школьников </a:t>
            </a:r>
            <a:endParaRPr lang="ru-RU" sz="16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lvl="0" algn="ctr"/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«</a:t>
            </a:r>
            <a:r>
              <a:rPr lang="ru-RU" sz="16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Я исследователь</a:t>
            </a: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»</a:t>
            </a:r>
            <a:endParaRPr lang="ru-RU" sz="16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7817" y="1628800"/>
            <a:ext cx="2052227" cy="2736304"/>
          </a:xfrm>
          <a:prstGeom prst="rect">
            <a:avLst/>
          </a:prstGeom>
          <a:solidFill>
            <a:schemeClr val="accent5"/>
          </a:solidFill>
        </p:spPr>
        <p:txBody>
          <a:bodyPr wrap="square" anchor="ctr" anchorCtr="0">
            <a:noAutofit/>
          </a:bodyPr>
          <a:lstStyle/>
          <a:p>
            <a:pPr lvl="0" algn="ctr"/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Конкурс чтецов, посвящённый </a:t>
            </a:r>
            <a:endParaRPr lang="ru-RU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lvl="0" algn="ctr"/>
            <a:r>
              <a:rPr lang="ru-RU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130-летию </a:t>
            </a:r>
            <a:br>
              <a:rPr lang="ru-RU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ru-RU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Н.С</a:t>
            </a:r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Гумилёва;</a:t>
            </a:r>
            <a:b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ru-R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Региональный конкурс творческих проектов о жизни и творчестве писателя среди учащихся 9-11 </a:t>
            </a:r>
            <a:r>
              <a:rPr lang="ru-RU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классов</a:t>
            </a:r>
            <a:endParaRPr lang="ru-RU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5" name="Стрелка вверх 24"/>
          <p:cNvSpPr/>
          <p:nvPr/>
        </p:nvSpPr>
        <p:spPr>
          <a:xfrm rot="5400000">
            <a:off x="1286635" y="6984395"/>
            <a:ext cx="360040" cy="594066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260648"/>
            <a:ext cx="197514" cy="720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80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трелка вверх 32"/>
          <p:cNvSpPr/>
          <p:nvPr/>
        </p:nvSpPr>
        <p:spPr>
          <a:xfrm rot="10800000">
            <a:off x="3093747" y="836712"/>
            <a:ext cx="270030" cy="3192188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4" name="Стрелка вверх 33"/>
          <p:cNvSpPr/>
          <p:nvPr/>
        </p:nvSpPr>
        <p:spPr>
          <a:xfrm rot="10800000">
            <a:off x="4394432" y="777786"/>
            <a:ext cx="270030" cy="610035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5" name="Стрелка вверх 34"/>
          <p:cNvSpPr/>
          <p:nvPr/>
        </p:nvSpPr>
        <p:spPr>
          <a:xfrm rot="10800000">
            <a:off x="5471136" y="692696"/>
            <a:ext cx="270030" cy="4151016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6" name="Стрелка вверх 35"/>
          <p:cNvSpPr/>
          <p:nvPr/>
        </p:nvSpPr>
        <p:spPr>
          <a:xfrm rot="10800000">
            <a:off x="835062" y="753456"/>
            <a:ext cx="270030" cy="4141962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28696" y="5589240"/>
            <a:ext cx="2947160" cy="100811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anchor="b" anchorCtr="0">
            <a:noAutofit/>
          </a:bodyPr>
          <a:lstStyle/>
          <a:p>
            <a:pPr lvl="0" algn="ctr"/>
            <a:r>
              <a:rPr lang="ru-RU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2015 г. </a:t>
            </a:r>
            <a:r>
              <a:rPr lang="ru-RU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– 50 </a:t>
            </a:r>
            <a:r>
              <a:rPr lang="ru-RU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чел.</a:t>
            </a:r>
          </a:p>
          <a:p>
            <a:pPr lvl="0" algn="ctr"/>
            <a:r>
              <a:rPr lang="ru-RU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2016 г. – 100 чел. (план)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046850" y="3199772"/>
            <a:ext cx="1718085" cy="875594"/>
          </a:xfrm>
          <a:prstGeom prst="rect">
            <a:avLst/>
          </a:prstGeom>
          <a:solidFill>
            <a:srgbClr val="0070C0"/>
          </a:solidFill>
        </p:spPr>
        <p:txBody>
          <a:bodyPr wrap="square" anchor="b" anchorCtr="0"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более </a:t>
            </a:r>
            <a:r>
              <a:rPr lang="ru-RU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500 участников </a:t>
            </a:r>
            <a:endParaRPr lang="ru-RU" sz="20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246" y="302446"/>
            <a:ext cx="1929092" cy="7215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859397" y="4831117"/>
            <a:ext cx="2603053" cy="176456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anchor="ctr" anchorCtr="0">
            <a:noAutofit/>
          </a:bodyPr>
          <a:lstStyle/>
          <a:p>
            <a:pPr lvl="0" algn="ctr"/>
            <a:r>
              <a:rPr lang="ru-RU" sz="24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В учебные планы внедрена дисциплина «Основы робототехники»</a:t>
            </a:r>
            <a:endParaRPr lang="ru-RU" sz="24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3508" y="4884192"/>
            <a:ext cx="3294366" cy="963925"/>
          </a:xfrm>
          <a:prstGeom prst="rect">
            <a:avLst/>
          </a:prstGeom>
          <a:solidFill>
            <a:schemeClr val="accent5"/>
          </a:solidFill>
        </p:spPr>
        <p:txBody>
          <a:bodyPr wrap="square" anchor="ctr" anchorCtr="0">
            <a:noAutofit/>
          </a:bodyPr>
          <a:lstStyle/>
          <a:p>
            <a:pPr lvl="0" algn="ctr"/>
            <a:r>
              <a:rPr lang="ru-RU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КУРСЫ ПОВЫШЕНИЯ КВАЛИФИКАЦИИ</a:t>
            </a:r>
          </a:p>
        </p:txBody>
      </p:sp>
      <p:sp>
        <p:nvSpPr>
          <p:cNvPr id="17" name="Стрелка вверх 16"/>
          <p:cNvSpPr/>
          <p:nvPr/>
        </p:nvSpPr>
        <p:spPr>
          <a:xfrm rot="10800000">
            <a:off x="1911766" y="514710"/>
            <a:ext cx="270030" cy="1081645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1520" y="260649"/>
            <a:ext cx="6210690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36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Робототехника </a:t>
            </a:r>
            <a:endParaRPr lang="ru-RU" sz="36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260648"/>
            <a:ext cx="197514" cy="6463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874" y="1389294"/>
            <a:ext cx="2936038" cy="1984383"/>
          </a:xfrm>
          <a:prstGeom prst="rect">
            <a:avLst/>
          </a:prstGeom>
        </p:spPr>
      </p:pic>
      <p:pic>
        <p:nvPicPr>
          <p:cNvPr id="28" name="Изображение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6" y="1596354"/>
            <a:ext cx="2918665" cy="1976662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1606340" y="4024754"/>
            <a:ext cx="2150544" cy="615809"/>
          </a:xfrm>
          <a:prstGeom prst="rect">
            <a:avLst/>
          </a:prstGeom>
          <a:solidFill>
            <a:srgbClr val="FF9300"/>
          </a:solidFill>
        </p:spPr>
        <p:txBody>
          <a:bodyPr wrap="square" anchor="ctr" anchorCtr="0">
            <a:noAutofit/>
          </a:bodyPr>
          <a:lstStyle/>
          <a:p>
            <a:pPr lvl="0" algn="ctr"/>
            <a:r>
              <a:rPr lang="ru-RU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Мастер-классы</a:t>
            </a:r>
            <a:endParaRPr lang="ru-RU" sz="20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9" name="Изображение 3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6" r="5647" b="6728"/>
          <a:stretch/>
        </p:blipFill>
        <p:spPr>
          <a:xfrm>
            <a:off x="6751863" y="3787365"/>
            <a:ext cx="2194623" cy="2808312"/>
          </a:xfrm>
          <a:prstGeom prst="rect">
            <a:avLst/>
          </a:prstGeom>
        </p:spPr>
      </p:pic>
      <p:pic>
        <p:nvPicPr>
          <p:cNvPr id="40" name="Изображение 3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6"/>
          <a:stretch/>
        </p:blipFill>
        <p:spPr>
          <a:xfrm>
            <a:off x="6751863" y="1573819"/>
            <a:ext cx="2194624" cy="217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5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61" y="1639212"/>
            <a:ext cx="2137242" cy="4121823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" t="11850" r="8950" b="8109"/>
          <a:stretch/>
        </p:blipFill>
        <p:spPr>
          <a:xfrm>
            <a:off x="5445173" y="1525630"/>
            <a:ext cx="3116684" cy="2626857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6" t="14258" b="9442"/>
          <a:stretch/>
        </p:blipFill>
        <p:spPr>
          <a:xfrm>
            <a:off x="2898270" y="2169326"/>
            <a:ext cx="2508058" cy="198316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6" t="10298" r="14951" b="4607"/>
          <a:stretch/>
        </p:blipFill>
        <p:spPr>
          <a:xfrm>
            <a:off x="2898270" y="4230961"/>
            <a:ext cx="1699136" cy="1743558"/>
          </a:xfrm>
          <a:prstGeom prst="rect">
            <a:avLst/>
          </a:prstGeom>
        </p:spPr>
      </p:pic>
      <p:pic>
        <p:nvPicPr>
          <p:cNvPr id="12" name="Изображение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7" t="3880" r="25838"/>
          <a:stretch/>
        </p:blipFill>
        <p:spPr>
          <a:xfrm>
            <a:off x="5715904" y="4230961"/>
            <a:ext cx="1394379" cy="1746979"/>
          </a:xfrm>
          <a:prstGeom prst="rect">
            <a:avLst/>
          </a:prstGeom>
        </p:spPr>
      </p:pic>
      <p:pic>
        <p:nvPicPr>
          <p:cNvPr id="14" name="Изображение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7" r="6722"/>
          <a:stretch/>
        </p:blipFill>
        <p:spPr>
          <a:xfrm>
            <a:off x="4646550" y="4230961"/>
            <a:ext cx="1020209" cy="1743559"/>
          </a:xfrm>
          <a:prstGeom prst="rect">
            <a:avLst/>
          </a:prstGeom>
        </p:spPr>
      </p:pic>
      <p:pic>
        <p:nvPicPr>
          <p:cNvPr id="15" name="Изображение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1" r="13671"/>
          <a:stretch/>
        </p:blipFill>
        <p:spPr>
          <a:xfrm>
            <a:off x="7159429" y="4230961"/>
            <a:ext cx="1402428" cy="174355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60957" y="188640"/>
            <a:ext cx="772285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800" dirty="0" smtClean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VII </a:t>
            </a:r>
            <a:r>
              <a:rPr lang="ru-RU" sz="3800" dirty="0" smtClean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Международный </a:t>
            </a:r>
            <a:r>
              <a:rPr lang="ru-RU" sz="3800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фестиваль</a:t>
            </a:r>
          </a:p>
          <a:p>
            <a:r>
              <a:rPr lang="ru-RU" sz="3800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школьных </a:t>
            </a:r>
            <a:r>
              <a:rPr lang="ru-RU" sz="3800" dirty="0" smtClean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учителей</a:t>
            </a:r>
            <a:endParaRPr lang="ru-RU" sz="3800" dirty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270806"/>
            <a:ext cx="197514" cy="1069963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98269" y="1605535"/>
            <a:ext cx="24232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>8-1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>0</a:t>
            </a:r>
            <a:r>
              <a:rPr lang="ru-RU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> августа 2016 года</a:t>
            </a:r>
            <a:endParaRPr lang="ru-RU" sz="22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18" name="Изображение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86246" y="302446"/>
            <a:ext cx="1929092" cy="721552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2898270" y="6052993"/>
            <a:ext cx="5663587" cy="57606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Приглашаем принять участие!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59532" y="6052994"/>
            <a:ext cx="2477689" cy="576064"/>
          </a:xfrm>
          <a:prstGeom prst="rect">
            <a:avLst/>
          </a:prstGeom>
          <a:solidFill>
            <a:srgbClr val="0088BA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US" sz="2800" dirty="0" err="1" smtClean="0">
                <a:solidFill>
                  <a:schemeClr val="bg1"/>
                </a:solidFill>
                <a:latin typeface="Arial" charset="0"/>
                <a:cs typeface="Arial" charset="0"/>
              </a:rPr>
              <a:t>fest.kpfu.ru</a:t>
            </a:r>
            <a:endParaRPr lang="ru-RU" sz="2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42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4016" y="1268760"/>
            <a:ext cx="882047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600" dirty="0" smtClean="0">
                <a:cs typeface="Times New Roman" panose="02020603050405020304" pitchFamily="18" charset="0"/>
              </a:rPr>
              <a:t>Анализируются преподавателями для дальнейшей корректировки содержания образовательной программы</a:t>
            </a:r>
            <a:endParaRPr lang="ru-RU" sz="1600" dirty="0"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600" dirty="0" smtClean="0">
                <a:cs typeface="Times New Roman" panose="02020603050405020304" pitchFamily="18" charset="0"/>
              </a:rPr>
              <a:t>Например, конспекты уроков, разработанные слушателями, рассматриваются как диагностические материалы и оцениваются по 5-ти бальной школе:</a:t>
            </a:r>
            <a:endParaRPr lang="ru-RU" sz="1600" dirty="0"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903715"/>
              </p:ext>
            </p:extLst>
          </p:nvPr>
        </p:nvGraphicFramePr>
        <p:xfrm>
          <a:off x="556197" y="2492896"/>
          <a:ext cx="8120259" cy="41711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89349"/>
                <a:gridCol w="5988344"/>
                <a:gridCol w="383868"/>
                <a:gridCol w="383867"/>
                <a:gridCol w="383868"/>
                <a:gridCol w="383868"/>
                <a:gridCol w="307095"/>
              </a:tblGrid>
              <a:tr h="9091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Параметры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611" marR="1061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611" marR="10611" marT="0" marB="0"/>
                </a:tc>
              </a:tr>
              <a:tr h="909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 anchor="ctr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Мотивация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Целеполагание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Характер учебных заданий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1897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Управление познавательной деятельностью школьника и характеристика деятельности учащихся на уроке</a:t>
                      </a: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Формы освоения урока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Методы, используемые на уроке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Применение инновационных технологий (эффективность применения)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8.</a:t>
                      </a: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Коммуникация учащихся</a:t>
                      </a: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Формирование УУД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Организация обратной связи на уроке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11.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Система оценивания достижений учащихся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12.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Рефлексия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13.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Результативность урока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  <a:tr h="98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14.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Домашнее задание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0611" marR="10611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-29436" y="344850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ИТОГИ ПРОМЕЖУТОЧНОЙ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АТТЕСТАЦИИ СЛУШАТЕЛЕЙ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658" y="357446"/>
            <a:ext cx="675846" cy="66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62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29436" y="344850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ПЕРЕЧЕНЬ ВОСТРЕБОВАННЫХ МОДУЛЕЙ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РАМКАХ ОБРАЗОВАТЕЛЬНЫХ ПРОГРАММ 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658" y="357446"/>
            <a:ext cx="675846" cy="66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400864"/>
            <a:ext cx="892899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Профессиональный </a:t>
            </a:r>
            <a:r>
              <a:rPr lang="ru-RU" dirty="0"/>
              <a:t>стандарт </a:t>
            </a:r>
            <a:r>
              <a:rPr lang="ru-RU" dirty="0" smtClean="0"/>
              <a:t> педагога</a:t>
            </a:r>
            <a:r>
              <a:rPr lang="ru-RU" dirty="0"/>
              <a:t>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Реализация </a:t>
            </a:r>
            <a:r>
              <a:rPr lang="ru-RU" dirty="0"/>
              <a:t>Федерального государственного образовательного </a:t>
            </a:r>
            <a:r>
              <a:rPr lang="ru-RU" dirty="0" smtClean="0"/>
              <a:t>стандарта;</a:t>
            </a:r>
            <a:endParaRPr lang="ru-RU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Обеспечение практической направленности обучения, применения полученных знаний на практике;</a:t>
            </a:r>
            <a:endParaRPr lang="ru-RU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Актуальные </a:t>
            </a:r>
            <a:r>
              <a:rPr lang="ru-RU" dirty="0"/>
              <a:t>вопросы подготовки к ОГЭ, ЕГЭ и предметным олимпиадам;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Организация </a:t>
            </a:r>
            <a:r>
              <a:rPr lang="ru-RU" dirty="0"/>
              <a:t>работы с одаренными </a:t>
            </a:r>
            <a:r>
              <a:rPr lang="ru-RU" dirty="0" smtClean="0"/>
              <a:t>детьми и </a:t>
            </a:r>
            <a:r>
              <a:rPr lang="ru-RU" dirty="0"/>
              <a:t>детьми с ОВЗ;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Формирование </a:t>
            </a:r>
            <a:r>
              <a:rPr lang="ru-RU" dirty="0"/>
              <a:t>единой информационно-образовательной среды </a:t>
            </a:r>
            <a:r>
              <a:rPr lang="ru-RU" dirty="0" smtClean="0"/>
              <a:t>образовательной организации;</a:t>
            </a:r>
            <a:endParaRPr lang="ru-RU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Инклюзивное </a:t>
            </a:r>
            <a:r>
              <a:rPr lang="ru-RU" dirty="0"/>
              <a:t>образование;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Профилактика религиозного </a:t>
            </a:r>
            <a:r>
              <a:rPr lang="ru-RU" dirty="0"/>
              <a:t>радикализма и </a:t>
            </a:r>
            <a:r>
              <a:rPr lang="ru-RU" dirty="0" smtClean="0"/>
              <a:t>экстремизма </a:t>
            </a:r>
            <a:r>
              <a:rPr lang="ru-RU" dirty="0"/>
              <a:t> </a:t>
            </a:r>
            <a:r>
              <a:rPr lang="ru-RU" dirty="0" smtClean="0"/>
              <a:t>среди молодежи;</a:t>
            </a:r>
            <a:endParaRPr lang="ru-RU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Стратегия </a:t>
            </a:r>
            <a:r>
              <a:rPr lang="ru-RU" dirty="0"/>
              <a:t>развития воспитания в РФ на период до 2025 года. Стратегия развития воспитания обучающихся в Республике Татарстан на 2015 – 2025 годы.</a:t>
            </a:r>
          </a:p>
        </p:txBody>
      </p:sp>
    </p:spTree>
    <p:extLst>
      <p:ext uri="{BB962C8B-B14F-4D97-AF65-F5344CB8AC3E}">
        <p14:creationId xmlns:p14="http://schemas.microsoft.com/office/powerpoint/2010/main" val="40385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4445" y="3356992"/>
            <a:ext cx="885955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Спасибо за внимание!</a:t>
            </a:r>
            <a:endParaRPr lang="ru-RU" sz="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6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1000"/>
            <a:ext cx="2227312" cy="218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57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7514" y="1772816"/>
            <a:ext cx="1998222" cy="482453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778" y="1567976"/>
            <a:ext cx="6217310" cy="452532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246" y="302446"/>
            <a:ext cx="1929092" cy="7215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260648"/>
            <a:ext cx="197514" cy="9343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3539" y="188640"/>
            <a:ext cx="316415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Курсы повышения квалификации, чел.</a:t>
            </a:r>
            <a:endParaRPr lang="ru-RU" sz="3200" dirty="0">
              <a:solidFill>
                <a:schemeClr val="bg1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3778" y="6135688"/>
            <a:ext cx="2646294" cy="83099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1 полугодие 2015 г.</a:t>
            </a:r>
            <a:endParaRPr lang="ru-RU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76156" y="6135688"/>
            <a:ext cx="2646294" cy="83099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1 полугодие 2016 г.</a:t>
            </a:r>
            <a:endParaRPr lang="ru-RU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934" y="2060849"/>
            <a:ext cx="199053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Всего </a:t>
            </a:r>
            <a:endParaRPr lang="ru-RU" dirty="0" smtClean="0">
              <a:solidFill>
                <a:schemeClr val="bg1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algn="r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в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2015 году </a:t>
            </a:r>
            <a:endParaRPr lang="ru-RU" dirty="0" smtClean="0">
              <a:solidFill>
                <a:schemeClr val="bg1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algn="r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в </a:t>
            </a:r>
            <a:r>
              <a:rPr lang="ru-RU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Елабужском</a:t>
            </a:r>
            <a:endParaRPr lang="ru-RU" dirty="0" smtClean="0">
              <a:solidFill>
                <a:schemeClr val="bg1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algn="r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институте КФУ</a:t>
            </a:r>
          </a:p>
          <a:p>
            <a:pPr algn="r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курсы повышения квалификации</a:t>
            </a:r>
          </a:p>
          <a:p>
            <a:pPr algn="r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прошли</a:t>
            </a:r>
          </a:p>
          <a:p>
            <a:pPr algn="r"/>
            <a:r>
              <a:rPr lang="ru-RU" sz="48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1557</a:t>
            </a:r>
            <a:r>
              <a:rPr lang="ru-RU" sz="32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</a:p>
          <a:p>
            <a:pPr algn="r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работников </a:t>
            </a:r>
          </a:p>
          <a:p>
            <a:pPr algn="r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образования,</a:t>
            </a:r>
            <a:endParaRPr lang="ru-RU" sz="2000" b="1" dirty="0">
              <a:solidFill>
                <a:schemeClr val="accent6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226" y="5399429"/>
            <a:ext cx="19905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rgbClr val="3FA7C4"/>
                </a:solidFill>
                <a:latin typeface="Arial" charset="0"/>
                <a:cs typeface="Arial" charset="0"/>
              </a:rPr>
              <a:t>из них </a:t>
            </a:r>
            <a:r>
              <a:rPr lang="ru-RU" dirty="0" err="1">
                <a:solidFill>
                  <a:srgbClr val="3FA7C4"/>
                </a:solidFill>
                <a:latin typeface="Arial" charset="0"/>
                <a:cs typeface="Arial" charset="0"/>
              </a:rPr>
              <a:t>внебюджет</a:t>
            </a:r>
            <a:r>
              <a:rPr lang="ru-RU" dirty="0">
                <a:solidFill>
                  <a:srgbClr val="3FA7C4"/>
                </a:solidFill>
                <a:latin typeface="Arial" charset="0"/>
                <a:cs typeface="Arial" charset="0"/>
              </a:rPr>
              <a:t> - </a:t>
            </a:r>
          </a:p>
          <a:p>
            <a:pPr algn="r"/>
            <a:r>
              <a:rPr lang="ru-RU" sz="4400" b="1" dirty="0">
                <a:solidFill>
                  <a:srgbClr val="3FA7C4"/>
                </a:solidFill>
                <a:latin typeface="Arial" charset="0"/>
                <a:cs typeface="Arial" charset="0"/>
              </a:rPr>
              <a:t>240</a:t>
            </a:r>
            <a:endParaRPr lang="ru-RU" sz="2000" b="1" dirty="0">
              <a:solidFill>
                <a:srgbClr val="3FA7C4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Прямоугольный треугольник 16"/>
          <p:cNvSpPr/>
          <p:nvPr/>
        </p:nvSpPr>
        <p:spPr>
          <a:xfrm flipV="1">
            <a:off x="2085814" y="4581129"/>
            <a:ext cx="597887" cy="687377"/>
          </a:xfrm>
          <a:prstGeom prst="rtTriangl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09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091" y="620688"/>
            <a:ext cx="8859555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Татарский язык и литература</a:t>
            </a:r>
            <a:endParaRPr lang="ru-RU" sz="25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 </a:t>
            </a:r>
            <a:r>
              <a:rPr lang="ru-RU" sz="2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полугодии 2016 </a:t>
            </a:r>
            <a:r>
              <a:rPr lang="ru-RU" sz="2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обучено 303 слушателя</a:t>
            </a:r>
            <a:endParaRPr lang="ru-RU" sz="22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kazanreporter.ru/uploads/pictures/564a07516985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4" t="7659" r="15703"/>
          <a:stretch/>
        </p:blipFill>
        <p:spPr bwMode="auto">
          <a:xfrm>
            <a:off x="74215" y="548680"/>
            <a:ext cx="1041401" cy="111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Шакурова Муслима Магесумовн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2"/>
          <a:stretch/>
        </p:blipFill>
        <p:spPr bwMode="auto">
          <a:xfrm>
            <a:off x="4107434" y="3125499"/>
            <a:ext cx="1354649" cy="1390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98332" y="3395528"/>
            <a:ext cx="31500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кафедры  татарского языка и методики преподавания </a:t>
            </a:r>
            <a:r>
              <a:rPr lang="ru-RU" sz="1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ИФиМК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КФУ, </a:t>
            </a:r>
            <a:r>
              <a:rPr lang="ru-RU" sz="1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к.фил.н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Шакурова </a:t>
            </a:r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Муслима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Магесумовна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1" name="Picture 7" descr="\\CONTENT\Content\ОТДЕЛ ОРГАНИЗАЦИОННО-МЕТОДИЧЕСКОГО СОПРОВОЖДЕНИЯ\! Осипова Лилия Фаритовна\Новая папка\Изображение 0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30"/>
          <a:stretch/>
        </p:blipFill>
        <p:spPr bwMode="auto">
          <a:xfrm>
            <a:off x="107504" y="1988840"/>
            <a:ext cx="3799537" cy="2813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2" name="Прямоугольник 11"/>
          <p:cNvSpPr/>
          <p:nvPr/>
        </p:nvSpPr>
        <p:spPr>
          <a:xfrm>
            <a:off x="395536" y="4895640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филологии и межкультурной </a:t>
            </a:r>
            <a:r>
              <a:rPr lang="ru-RU" sz="1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коммуникации КФУ</a:t>
            </a:r>
            <a:endParaRPr lang="ru-RU" sz="1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Харисов Фираз Фахразович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598" y="1754993"/>
            <a:ext cx="1545588" cy="1169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851920" y="1688434"/>
            <a:ext cx="32403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Профессор кафедры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татарского языкознания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Института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филологии и межкультурной коммуникации им. Льва Толстого КФУ, </a:t>
            </a:r>
            <a:r>
              <a:rPr lang="ru-RU" sz="1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д.п.н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Харисов </a:t>
            </a:r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Фираз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Фахразович</a:t>
            </a: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540126"/>
            <a:ext cx="1187622" cy="1720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3419872" y="4952458"/>
            <a:ext cx="395794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Профессор, заведующий кафедрой татарской литературы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Института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филологии и межкультурной коммуникации им. Льва Толстого КФУ, д.ф.н. </a:t>
            </a:r>
            <a:endParaRPr lang="ru-RU" sz="14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Закирзянов</a:t>
            </a:r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Альфат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Магсумзянович</a:t>
            </a: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83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kazanreporter.ru/uploads/pictures/564a07516985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4" t="7659" r="15703"/>
          <a:stretch/>
        </p:blipFill>
        <p:spPr bwMode="auto">
          <a:xfrm>
            <a:off x="35496" y="527114"/>
            <a:ext cx="897385" cy="95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5" y="908720"/>
            <a:ext cx="75608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татарского языка и литературы проходят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стажировки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базе образовательных организаций </a:t>
            </a:r>
            <a:endParaRPr lang="ru-RU" sz="24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объеме 36 часов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:\фото татар со стаж\IMG-20160421-WA002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19" r="4647"/>
          <a:stretch/>
        </p:blipFill>
        <p:spPr bwMode="auto">
          <a:xfrm>
            <a:off x="405641" y="2612916"/>
            <a:ext cx="2726199" cy="1464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0942" y="4140369"/>
            <a:ext cx="31769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1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Именьковская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СОШ» </a:t>
            </a:r>
            <a:r>
              <a:rPr lang="ru-RU" sz="16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Лаишевского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МР РТ</a:t>
            </a:r>
            <a:endParaRPr lang="ru-RU" sz="16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H:\фото татар со стаж\фото тат. яз. со стаж\36 гимназия\P_20160420_09524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4" r="2916"/>
          <a:stretch/>
        </p:blipFill>
        <p:spPr bwMode="auto">
          <a:xfrm>
            <a:off x="3635896" y="2486764"/>
            <a:ext cx="2309609" cy="1591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067309" y="4264376"/>
            <a:ext cx="60545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«Гимназия 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36» Авиастроительного</a:t>
            </a:r>
          </a:p>
          <a:p>
            <a:pPr algn="ctr" fontAlgn="base"/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г. Казани</a:t>
            </a:r>
          </a:p>
        </p:txBody>
      </p:sp>
      <p:pic>
        <p:nvPicPr>
          <p:cNvPr id="1028" name="Picture 4" descr="H:\фото татар со стаж\фото тат. яз. со стаж\102 гимназия\P_20160414_11455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831042"/>
            <a:ext cx="2884078" cy="1622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860032" y="5301208"/>
            <a:ext cx="31769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«Гимназия №102 </a:t>
            </a:r>
            <a:r>
              <a:rPr lang="ru-RU" sz="1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им.М.С.Устиновой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Московского района г. Казани</a:t>
            </a:r>
          </a:p>
        </p:txBody>
      </p:sp>
      <p:pic>
        <p:nvPicPr>
          <p:cNvPr id="13" name="Picture 3" descr="C:\Users\EleVOsipova\Downloads\07-04-2016_09-21-41\IMG_053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23"/>
          <a:stretch/>
        </p:blipFill>
        <p:spPr bwMode="auto">
          <a:xfrm>
            <a:off x="6156176" y="2497152"/>
            <a:ext cx="2670189" cy="1571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97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091" y="597168"/>
            <a:ext cx="8859555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География</a:t>
            </a:r>
          </a:p>
          <a:p>
            <a:pPr algn="ctr"/>
            <a:r>
              <a:rPr lang="ru-RU" sz="2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 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полугодии 2016 </a:t>
            </a:r>
            <a:r>
              <a:rPr lang="ru-RU" sz="2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 обучено 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98 слушателей </a:t>
            </a:r>
            <a:endParaRPr lang="ru-RU" sz="2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5863" y="5589240"/>
            <a:ext cx="39887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Геологический музей </a:t>
            </a:r>
            <a:r>
              <a:rPr lang="ru-RU" sz="16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им.А.А.Штукенберга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Института 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геологии и нефтегазовых </a:t>
            </a:r>
          </a:p>
          <a:p>
            <a:pPr algn="ctr"/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КФУ 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18" name="Picture 3" descr="C:\Users\LFOsipova\Desktop\Фото 10.02.2016\Географы\Новая папка (2)\P10117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16" y="1989158"/>
            <a:ext cx="3839999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9" name="Picture 4" descr="C:\Users\LFOsipova\Desktop\Фото 10.02.2016\Географы\Новая папка (2)\P10116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195" y="3695820"/>
            <a:ext cx="2284428" cy="17133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2" descr="http://kazanreporter.ru/uploads/pictures/564a07516985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4" t="7659" r="15703"/>
          <a:stretch/>
        </p:blipFill>
        <p:spPr bwMode="auto">
          <a:xfrm>
            <a:off x="74215" y="548680"/>
            <a:ext cx="1041401" cy="111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chgpu.edu.ru/uploads/posts/2014-06/1403261884_01-sonin-g.v.-vedet-ekskursiyu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86" r="27621" b="27544"/>
          <a:stretch/>
        </p:blipFill>
        <p:spPr bwMode="auto">
          <a:xfrm>
            <a:off x="7668344" y="1412776"/>
            <a:ext cx="981122" cy="1370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229123" y="1544305"/>
            <a:ext cx="3367213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</a:t>
            </a:r>
            <a:r>
              <a:rPr lang="ru-RU" sz="13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фондово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-монографического отдела геологического музея </a:t>
            </a:r>
            <a:r>
              <a:rPr lang="ru-RU" sz="13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им.А.А.Штукенберга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Института геологии и нефтегазовых технологий 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КФУ</a:t>
            </a:r>
          </a:p>
          <a:p>
            <a:pPr algn="r"/>
            <a:r>
              <a:rPr lang="ru-RU" sz="13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Сонин Геннадий Владимирович</a:t>
            </a:r>
          </a:p>
        </p:txBody>
      </p:sp>
      <p:pic>
        <p:nvPicPr>
          <p:cNvPr id="9218" name="Picture 2" descr="Веселова Елена Ивановн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373" y="2852936"/>
            <a:ext cx="1456811" cy="109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372200" y="2780928"/>
            <a:ext cx="2762458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Старший преподаватель кафедры географии и краеведения 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Института 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экологии и природопользования 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КФУ, </a:t>
            </a:r>
            <a:r>
              <a:rPr lang="ru-RU" sz="13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3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Веселова </a:t>
            </a:r>
            <a:r>
              <a:rPr lang="ru-RU" sz="13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Елена Ивановна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3" t="11289" b="16962"/>
          <a:stretch/>
        </p:blipFill>
        <p:spPr bwMode="auto">
          <a:xfrm>
            <a:off x="7793857" y="3933056"/>
            <a:ext cx="954607" cy="1386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31345" y="4005064"/>
            <a:ext cx="323872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Старший преподаватель кафедры теории и методики географического и экологического образования Институт управления, экономики и финансов КФУ </a:t>
            </a:r>
            <a:endParaRPr lang="ru-RU" sz="13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3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Губеева</a:t>
            </a:r>
            <a:r>
              <a:rPr lang="ru-RU" sz="13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Светлана Кузьминична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50705" y="5373216"/>
            <a:ext cx="31363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Старший преподаватель 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отделения общего образования </a:t>
            </a:r>
          </a:p>
          <a:p>
            <a:r>
              <a:rPr lang="ru-RU" sz="13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ПМЦПКиППРО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3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Вологодская Ольга Владимировна</a:t>
            </a:r>
            <a:endParaRPr lang="ru-RU" sz="13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Вологодская Ольга Владимировн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157192"/>
            <a:ext cx="918941" cy="1378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46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091" y="548680"/>
            <a:ext cx="8859555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Дошкольное образование</a:t>
            </a:r>
          </a:p>
          <a:p>
            <a:pPr algn="ctr"/>
            <a:r>
              <a:rPr lang="ru-RU" sz="2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 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полугодии 2016 </a:t>
            </a:r>
            <a:r>
              <a:rPr lang="ru-RU" sz="2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 обучено 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846 слушателей</a:t>
            </a:r>
            <a:endParaRPr lang="ru-RU" sz="2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5507940"/>
            <a:ext cx="43033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ефектологическая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 </a:t>
            </a:r>
            <a:r>
              <a:rPr lang="ru-RU" sz="1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ИПиО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КФУ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11" name="Picture 2" descr="C:\Users\LFOsipova\Desktop\Фото 10.02.2016\Дошкольники\DSC062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18" y="2081932"/>
            <a:ext cx="4326505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4" name="Picture 3" descr="C:\Users\LFOsipova\Desktop\Фото 10.02.2016\Дошкольники\DSC062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081" y="3879394"/>
            <a:ext cx="2363863" cy="15735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3" name="Picture 2" descr="http://kazanreporter.ru/uploads/pictures/564a07516985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4" t="7659" r="15703"/>
          <a:stretch/>
        </p:blipFill>
        <p:spPr bwMode="auto">
          <a:xfrm>
            <a:off x="74215" y="548680"/>
            <a:ext cx="1041401" cy="111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Блинова Юлия Лорэнсовн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156" y="1394566"/>
            <a:ext cx="1037573" cy="1386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458838" y="1600344"/>
            <a:ext cx="338731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кафедры 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музыкального 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искусства </a:t>
            </a:r>
            <a:r>
              <a:rPr lang="ru-RU" sz="13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Инстиута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филологии и межкультурной коммуникации КФУ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13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Блинова</a:t>
            </a:r>
            <a:r>
              <a:rPr lang="ru-RU" sz="13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Юлия </a:t>
            </a:r>
            <a:r>
              <a:rPr lang="ru-RU" sz="13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Лорэнсовна</a:t>
            </a:r>
            <a:endParaRPr lang="ru-RU" sz="13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04325" y="2864140"/>
            <a:ext cx="32396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кафедры  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педагогики и методики 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дошкольного образования Института психологии и образования КФУ, </a:t>
            </a:r>
            <a:r>
              <a:rPr lang="ru-RU" sz="13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3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Климентьева Зинаида Александровна</a:t>
            </a:r>
          </a:p>
        </p:txBody>
      </p:sp>
      <p:pic>
        <p:nvPicPr>
          <p:cNvPr id="10244" name="Picture 4" descr="Климентьева Зинаида Александровн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868" y="2564904"/>
            <a:ext cx="1118268" cy="1491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Хаирова Ирина Валентиновна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3900546"/>
            <a:ext cx="1046226" cy="1400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4572000" y="4120624"/>
            <a:ext cx="324039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кафедры 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педагогики и 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методики 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начального 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Института психологии и образования 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КФУ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13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Хаирова</a:t>
            </a:r>
            <a:r>
              <a:rPr lang="ru-RU" sz="13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Ирина Валентиновна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940153" y="5531023"/>
            <a:ext cx="3240359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отделения дошкольного и </a:t>
            </a:r>
          </a:p>
          <a:p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начального образования </a:t>
            </a:r>
            <a:r>
              <a:rPr lang="ru-RU" sz="13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ПМЦПКиППРО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Шаехова</a:t>
            </a:r>
            <a:r>
              <a:rPr lang="ru-RU" sz="13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Резида</a:t>
            </a:r>
            <a:r>
              <a:rPr lang="ru-RU" sz="13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Камильевна</a:t>
            </a:r>
            <a:endParaRPr lang="ru-RU" sz="13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Шаехова Резида Камильевн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806" y="5064855"/>
            <a:ext cx="1053330" cy="1388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88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091" y="548680"/>
            <a:ext cx="8859555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Иностранный язык</a:t>
            </a:r>
          </a:p>
          <a:p>
            <a:pPr algn="ctr"/>
            <a:r>
              <a:rPr lang="ru-RU" sz="2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 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полугодии 2016 </a:t>
            </a:r>
            <a:r>
              <a:rPr lang="ru-RU" sz="2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обучено 244 слушателя</a:t>
            </a:r>
            <a:endParaRPr lang="ru-RU" sz="2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kazanreporter.ru/uploads/pictures/564a07516985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4" t="7659" r="15703"/>
          <a:stretch/>
        </p:blipFill>
        <p:spPr bwMode="auto">
          <a:xfrm>
            <a:off x="74215" y="548680"/>
            <a:ext cx="1041401" cy="111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encrypted-tbn1.gstatic.com/images?q=tbn:ANd9GcSQWnI_72hbW2SjrZVTIq8dErPKYydh3CAsitkrycmndMMue1H7Y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384218"/>
            <a:ext cx="1294514" cy="1828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73056" y="3429000"/>
            <a:ext cx="34737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Старший преподаватель кафедры английского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языка в сфере медицины и биоинженерии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Института международных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отношений, истории и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востоковедения КФУ</a:t>
            </a:r>
          </a:p>
          <a:p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Сигал Наталья Германовна</a:t>
            </a:r>
          </a:p>
        </p:txBody>
      </p:sp>
      <p:pic>
        <p:nvPicPr>
          <p:cNvPr id="9" name="Picture 2" descr="D:\Фотографии ПМЦ\С фотоаппарата\103D3100\DSC_032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98"/>
          <a:stretch/>
        </p:blipFill>
        <p:spPr bwMode="auto">
          <a:xfrm>
            <a:off x="611960" y="1700808"/>
            <a:ext cx="2879920" cy="3849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Прямоугольник 9"/>
          <p:cNvSpPr/>
          <p:nvPr/>
        </p:nvSpPr>
        <p:spPr>
          <a:xfrm>
            <a:off x="683568" y="5661248"/>
            <a:ext cx="2656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Лингафонный кабинет </a:t>
            </a:r>
          </a:p>
          <a:p>
            <a:pPr algn="ctr"/>
            <a:r>
              <a:rPr lang="ru-RU" sz="1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ПМЦПКиППРО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ИПиО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КФУ</a:t>
            </a:r>
            <a:endParaRPr lang="ru-RU" dirty="0"/>
          </a:p>
        </p:txBody>
      </p:sp>
      <p:pic>
        <p:nvPicPr>
          <p:cNvPr id="2050" name="Picture 2" descr="&amp;Mcy;&amp;icy;&amp;ncy;&amp;gcy;&amp;acy;&amp;zcy;&amp;ocy;&amp;vcy;&amp;acy; &amp;Ncy;&amp;acy;&amp;icy;&amp;lcy;&amp;yacy; &amp;Gcy;&amp;acy;&amp;bcy;&amp;dcy;&amp;iecy;&amp;lcy;&amp;khcy;&amp;acy;&amp;mcy;&amp;icy;&amp;tcy;&amp;ocy;&amp;vcy;&amp;ncy;&amp;a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967" y="4840490"/>
            <a:ext cx="1109489" cy="1647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355976" y="5157192"/>
            <a:ext cx="30963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кафедры </a:t>
            </a:r>
            <a:r>
              <a:rPr lang="ru-RU" sz="1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контрастивной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лингвистики 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Института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филологии и межкультурной коммуникации им. Льва Толстого </a:t>
            </a:r>
            <a:endParaRPr lang="ru-RU" sz="14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Мингазова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Наиля </a:t>
            </a:r>
            <a:r>
              <a:rPr lang="ru-RU" sz="14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Габделхамитовна</a:t>
            </a:r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&amp;Scy;&amp;icy;&amp;gcy;&amp;acy;&amp;lcy; &amp;Ncy;&amp;acy;&amp;tcy;&amp;acy;&amp;lcy;&amp;softcy;&amp;yacy; &amp;Gcy;&amp;iecy;&amp;rcy;&amp;mcy;&amp;acy;&amp;ncy;&amp;ocy;&amp;vcy;&amp;ncy;&amp;a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288" y="3207086"/>
            <a:ext cx="1297298" cy="1606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355976" y="1602532"/>
            <a:ext cx="30800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кафедра английского языка в сфере медицины и </a:t>
            </a:r>
            <a:r>
              <a:rPr lang="ru-RU" sz="1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биоинженери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Института международных отношений, истории и востоковедения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КФУ, </a:t>
            </a:r>
            <a:r>
              <a:rPr lang="ru-RU" sz="1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Кондратьева Ирина </a:t>
            </a:r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Германовна</a:t>
            </a: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6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091" y="548680"/>
            <a:ext cx="8859555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История и обществознание</a:t>
            </a:r>
          </a:p>
          <a:p>
            <a:pPr algn="ctr"/>
            <a:r>
              <a:rPr lang="ru-RU" sz="2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 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полугодии 2016 </a:t>
            </a:r>
            <a:r>
              <a:rPr lang="ru-RU" sz="2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обучено 162 слушателя</a:t>
            </a:r>
            <a:endParaRPr lang="ru-RU" sz="2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kazanreporter.ru/uploads/pictures/564a07516985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4" t="7659" r="15703"/>
          <a:stretch/>
        </p:blipFill>
        <p:spPr bwMode="auto">
          <a:xfrm>
            <a:off x="74215" y="548680"/>
            <a:ext cx="1041401" cy="111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28669" y="2564904"/>
            <a:ext cx="31500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кафедры 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истории России и стран ближнего зарубежья 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Института 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международных отношений, истории и востоковедения КФУ, </a:t>
            </a:r>
            <a:r>
              <a:rPr lang="ru-RU" sz="13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к.ист.н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Валиахметов</a:t>
            </a:r>
            <a:r>
              <a:rPr lang="ru-RU" sz="13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Альберт </a:t>
            </a:r>
            <a:r>
              <a:rPr lang="ru-RU" sz="13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Наилевич</a:t>
            </a:r>
            <a:endParaRPr lang="ru-RU" sz="13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Валиахметов Альберт Наилевич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7"/>
          <a:stretch/>
        </p:blipFill>
        <p:spPr bwMode="auto">
          <a:xfrm>
            <a:off x="7539045" y="2588439"/>
            <a:ext cx="1049669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inkazan.ru/wp-content/uploads/2014/03/DSC_546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98"/>
          <a:stretch/>
        </p:blipFill>
        <p:spPr bwMode="auto">
          <a:xfrm>
            <a:off x="35496" y="2133854"/>
            <a:ext cx="4221525" cy="280731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216024" y="5085184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истории Казанского университета</a:t>
            </a:r>
            <a:endParaRPr lang="ru-RU" sz="16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71392" y="1467941"/>
            <a:ext cx="362108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кафедры 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истории России и стран ближнего зарубежья 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Института 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международных отношений, истории и востоковедения КФУ, </a:t>
            </a:r>
            <a:r>
              <a:rPr lang="ru-RU" sz="13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к.ист.н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13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Шамсутдинова  </a:t>
            </a:r>
            <a:r>
              <a:rPr lang="ru-RU" sz="13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Римма  </a:t>
            </a:r>
            <a:r>
              <a:rPr lang="ru-RU" sz="13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Габдархаковна</a:t>
            </a:r>
            <a:r>
              <a:rPr lang="ru-RU" sz="13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 </a:t>
            </a:r>
          </a:p>
        </p:txBody>
      </p:sp>
      <p:pic>
        <p:nvPicPr>
          <p:cNvPr id="2052" name="Picture 4" descr="&amp;SHcy;&amp;mcy;&amp;iecy;&amp;lcy;&amp;iecy;&amp;vcy;&amp;acy; &amp;Lcy;&amp;yucy;&amp;dcy;&amp;mcy;&amp;icy;&amp;lcy;&amp;acy; &amp;Mcy;&amp;icy;&amp;khcy;&amp;acy;&amp;jcy;&amp;lcy;&amp;ocy;&amp;vcy;&amp;ncy;&amp;acy;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78" t="12691" r="14013" b="10851"/>
          <a:stretch/>
        </p:blipFill>
        <p:spPr bwMode="auto">
          <a:xfrm>
            <a:off x="4608162" y="3841527"/>
            <a:ext cx="1113656" cy="145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721818" y="3933056"/>
            <a:ext cx="3242669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афедры </a:t>
            </a:r>
            <a:r>
              <a:rPr lang="ru-RU" sz="1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всеобщей истории Института международных отношений, истории и востоковедения КФУ, </a:t>
            </a:r>
            <a:r>
              <a:rPr lang="ru-RU" sz="13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к.ист.н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., доцент </a:t>
            </a:r>
          </a:p>
          <a:p>
            <a:r>
              <a:rPr lang="ru-RU" sz="13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Шмелева Людмила Михайловна 	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403393" y="5448706"/>
            <a:ext cx="315009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отделения общего образования </a:t>
            </a:r>
            <a:r>
              <a:rPr lang="ru-RU" sz="13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ПМЦПКиППРО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к.ист.н</a:t>
            </a:r>
            <a:r>
              <a:rPr lang="ru-RU" sz="13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13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Заббарова</a:t>
            </a:r>
            <a:r>
              <a:rPr lang="ru-RU" sz="13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Лилия </a:t>
            </a:r>
            <a:r>
              <a:rPr lang="ru-RU" sz="13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Марсовна</a:t>
            </a:r>
            <a:endParaRPr lang="ru-RU" sz="13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18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69029" y="608201"/>
            <a:ext cx="8067467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Математика и информатика</a:t>
            </a:r>
          </a:p>
          <a:p>
            <a:pPr algn="ctr"/>
            <a:r>
              <a:rPr lang="ru-RU" sz="1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 полугодии 2016 года обучено </a:t>
            </a:r>
          </a:p>
          <a:p>
            <a:pPr algn="ctr"/>
            <a:r>
              <a:rPr lang="ru-RU" sz="1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335 учителей физики и математики и 54 учителя информатики</a:t>
            </a:r>
            <a:endParaRPr lang="ru-RU" sz="19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kazanreporter.ru/uploads/pictures/564a07516985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4" t="7659" r="15703"/>
          <a:stretch/>
        </p:blipFill>
        <p:spPr bwMode="auto">
          <a:xfrm>
            <a:off x="74215" y="548680"/>
            <a:ext cx="1041401" cy="111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kazanreporter.ru/uploads/pictures/564a07516985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4" t="7659" r="15703"/>
          <a:stretch/>
        </p:blipFill>
        <p:spPr bwMode="auto">
          <a:xfrm>
            <a:off x="226615" y="701080"/>
            <a:ext cx="1041401" cy="111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Шакирова Кадрия Бариев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347" y="1628800"/>
            <a:ext cx="1044117" cy="1566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4572000" y="1754816"/>
            <a:ext cx="30243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кафедры теории и технологии преподавания математики и информатики </a:t>
            </a:r>
            <a:r>
              <a:rPr lang="ru-RU" sz="1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ИМиМ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r"/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Шакирова </a:t>
            </a:r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Кадрия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Бариевна</a:t>
            </a: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-108520" y="518605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математики и механики </a:t>
            </a:r>
            <a:endParaRPr lang="ru-RU" sz="16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Н.И. Лобачевского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166668" y="3466165"/>
            <a:ext cx="26460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информатики общеобразовательной школы-интерната «Лицей имени </a:t>
            </a:r>
            <a:r>
              <a:rPr lang="ru-RU" sz="1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Н.И.Лобачевского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К(П)ФУ, Н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ародный учитель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РТ,  </a:t>
            </a:r>
            <a:endParaRPr lang="ru-RU" sz="14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Михайлин 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Сергей Иванович</a:t>
            </a:r>
          </a:p>
        </p:txBody>
      </p:sp>
      <p:pic>
        <p:nvPicPr>
          <p:cNvPr id="16" name="Picture 5" descr="https://edu.tatar.ru/upload/anketas/488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338" y="3232629"/>
            <a:ext cx="1159892" cy="1546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leVOsipova\Desktop\Отчеты в МОиН РТ 2016\IMG-20160204-WA000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3" r="9019" b="17678"/>
          <a:stretch/>
        </p:blipFill>
        <p:spPr bwMode="auto">
          <a:xfrm>
            <a:off x="258153" y="2132856"/>
            <a:ext cx="4025815" cy="2609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557" y="5069634"/>
            <a:ext cx="1063880" cy="140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4572000" y="5139769"/>
            <a:ext cx="30243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кафедры экономико-математического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моделирования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Института управления, экономики и финансов, </a:t>
            </a:r>
            <a:r>
              <a:rPr lang="ru-RU" sz="1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r"/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Марданов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Марат Вадимович </a:t>
            </a:r>
          </a:p>
        </p:txBody>
      </p:sp>
    </p:spTree>
    <p:extLst>
      <p:ext uri="{BB962C8B-B14F-4D97-AF65-F5344CB8AC3E}">
        <p14:creationId xmlns:p14="http://schemas.microsoft.com/office/powerpoint/2010/main" val="355569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091" y="620688"/>
            <a:ext cx="8859555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Начальное образование, в </a:t>
            </a:r>
            <a:r>
              <a:rPr lang="ru-RU" sz="25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sz="25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ОРКСЭ</a:t>
            </a:r>
          </a:p>
          <a:p>
            <a:pPr algn="ctr"/>
            <a:r>
              <a:rPr lang="ru-RU" sz="2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 </a:t>
            </a:r>
            <a:r>
              <a:rPr lang="ru-RU" sz="2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полугодии 2016 </a:t>
            </a:r>
            <a:r>
              <a:rPr lang="ru-RU" sz="2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обучено 339 слушателей</a:t>
            </a:r>
            <a:endParaRPr lang="ru-RU" sz="22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40152" y="2708920"/>
            <a:ext cx="2736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кафедры психологии Института психологии и </a:t>
            </a:r>
          </a:p>
          <a:p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КФУ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Чиркина </a:t>
            </a:r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Светлана Евгеньевна</a:t>
            </a: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5896" y="1628800"/>
            <a:ext cx="3744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кафедры педагогики </a:t>
            </a:r>
            <a:endParaRPr lang="ru-RU" sz="14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Института психологии и </a:t>
            </a:r>
          </a:p>
          <a:p>
            <a:pPr algn="r"/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 КФУ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r"/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Сибгатуллина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Татьяна Владимировна</a:t>
            </a: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Сибгатуллина Татьяна Владимировна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775" y="1484784"/>
            <a:ext cx="917661" cy="1223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kazanreporter.ru/uploads/pictures/564a07516985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4" t="7659" r="15703"/>
          <a:stretch/>
        </p:blipFill>
        <p:spPr bwMode="auto">
          <a:xfrm>
            <a:off x="74215" y="548680"/>
            <a:ext cx="1041401" cy="111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Чиркина Светлана Евгеньевн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372" y="2708920"/>
            <a:ext cx="990748" cy="1307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Сабирова Эльвира Гильфановн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789040"/>
            <a:ext cx="1004009" cy="1323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355975" y="3987641"/>
            <a:ext cx="321457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кафедры педагогики и методики начального образования отделения педагогики Института психологии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образования КФУ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Сабирова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Эльвира </a:t>
            </a:r>
            <a:r>
              <a:rPr lang="ru-RU" sz="14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Гильфановна</a:t>
            </a:r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О вебинаре и семинаре для учителей начальных классов ,вебинар, семинар, повышение квалификации, начальные классы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91" y="1681173"/>
            <a:ext cx="3168266" cy="21078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4" name="Прямоугольник 13"/>
          <p:cNvSpPr/>
          <p:nvPr/>
        </p:nvSpPr>
        <p:spPr>
          <a:xfrm>
            <a:off x="251520" y="3861048"/>
            <a:ext cx="31683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Татарское книжное издательство</a:t>
            </a:r>
            <a:endParaRPr lang="ru-RU" sz="1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3" descr="F:\историки март\P_20160330_09075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4" r="23854" b="21942"/>
          <a:stretch/>
        </p:blipFill>
        <p:spPr bwMode="auto">
          <a:xfrm>
            <a:off x="1313000" y="4311099"/>
            <a:ext cx="2826952" cy="18698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6" name="Прямоугольник 15"/>
          <p:cNvSpPr/>
          <p:nvPr/>
        </p:nvSpPr>
        <p:spPr>
          <a:xfrm>
            <a:off x="916956" y="6231285"/>
            <a:ext cx="37444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психологии и образования КФУ</a:t>
            </a:r>
            <a:endParaRPr lang="ru-RU" sz="1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01479" y="5301208"/>
            <a:ext cx="34070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Старший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преподаватель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отделения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дошкольного и начального образования </a:t>
            </a:r>
            <a:r>
              <a:rPr lang="ru-RU" sz="1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ПМЦПКиППРО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Замалетдинова </a:t>
            </a:r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Зальфира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Исхаковна</a:t>
            </a: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4" descr="http://kpfu.ru/portal/docs/F3408026/Zamaletdinova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782" y="5157192"/>
            <a:ext cx="923330" cy="1384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54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091" y="620688"/>
            <a:ext cx="8859555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Русский язык и литература</a:t>
            </a:r>
            <a:endParaRPr lang="ru-RU" sz="25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 </a:t>
            </a:r>
            <a:r>
              <a:rPr lang="ru-RU" sz="2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полугодии 2016 </a:t>
            </a:r>
            <a:r>
              <a:rPr lang="ru-RU" sz="2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обучено 193 слушателя</a:t>
            </a:r>
            <a:endParaRPr lang="ru-RU" sz="22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kazanreporter.ru/uploads/pictures/564a07516985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4" t="7659" r="15703"/>
          <a:stretch/>
        </p:blipFill>
        <p:spPr bwMode="auto">
          <a:xfrm>
            <a:off x="74215" y="548680"/>
            <a:ext cx="1041401" cy="111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Голикова Гузяль Азгаров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00808"/>
            <a:ext cx="1165017" cy="1534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67944" y="1736954"/>
            <a:ext cx="35283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кафедры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русской и зарубежной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литературы Института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филологии и межкультурной коммуникации им. Льва Толстого КФУ, </a:t>
            </a:r>
            <a:r>
              <a:rPr lang="ru-RU" sz="1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Голикова 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Гузель </a:t>
            </a:r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Азгаровна</a:t>
            </a: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Насрутдинова Лилия Харисовн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225" y="3235128"/>
            <a:ext cx="1621786" cy="1474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84168" y="3324635"/>
            <a:ext cx="30243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кафедры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русской и зарубежной литературы 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Института 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филологии и межкультурной коммуникации им. Льва Толстого КФУ, к.ф.н. </a:t>
            </a:r>
            <a:endParaRPr lang="ru-RU" sz="14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Насрутдинова</a:t>
            </a:r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Лилия </a:t>
            </a:r>
            <a:r>
              <a:rPr lang="ru-RU" sz="1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Харисовна</a:t>
            </a: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kpfu.ru/portal/docs/F_72724403/Bezymyannyj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450" y="4941168"/>
            <a:ext cx="1375038" cy="1407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958469" y="5085184"/>
            <a:ext cx="24218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Доцент отделения </a:t>
            </a:r>
          </a:p>
          <a:p>
            <a:pPr algn="r"/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общего образования </a:t>
            </a:r>
            <a:r>
              <a:rPr lang="ru-RU" sz="1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ПМЦПКиППРО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КФУ, </a:t>
            </a:r>
            <a:r>
              <a:rPr lang="ru-RU" sz="1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Волкова Ольга Валерьевна</a:t>
            </a: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LFOsipova\Desktop\Фото 10.02.2016\математики\ИФМК_ музыка, ИЗО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84" y="2477947"/>
            <a:ext cx="3649652" cy="20519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107504" y="4958849"/>
            <a:ext cx="4110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Институт 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филологии и межкультурной </a:t>
            </a: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коммуникации КФУ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3383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36512" y="332656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СЛУШАТЕЛЕЙ, ОБУЧЕННЫХ В КФУ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1 ПОЛУГОДИИ 2016 ГОДА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5589240"/>
            <a:ext cx="8928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ea typeface="Calibri" pitchFamily="34" charset="0"/>
                <a:cs typeface="Times New Roman" pitchFamily="18" charset="0"/>
              </a:rPr>
              <a:t>Все программы дополнительного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профессионального образования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2016 года </a:t>
            </a:r>
          </a:p>
          <a:p>
            <a:pPr algn="ctr"/>
            <a:r>
              <a:rPr lang="ru-RU" dirty="0">
                <a:ea typeface="Calibri" pitchFamily="34" charset="0"/>
                <a:cs typeface="Times New Roman" pitchFamily="18" charset="0"/>
              </a:rPr>
              <a:t>носят </a:t>
            </a:r>
            <a:r>
              <a:rPr lang="ru-RU" b="1" dirty="0">
                <a:ea typeface="Calibri" pitchFamily="34" charset="0"/>
                <a:cs typeface="Times New Roman" pitchFamily="18" charset="0"/>
              </a:rPr>
              <a:t>практико-ориентированный </a:t>
            </a:r>
            <a:r>
              <a:rPr lang="ru-RU" b="1" dirty="0" smtClean="0">
                <a:ea typeface="Calibri" pitchFamily="34" charset="0"/>
                <a:cs typeface="Times New Roman" pitchFamily="18" charset="0"/>
              </a:rPr>
              <a:t>характер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: </a:t>
            </a:r>
          </a:p>
          <a:p>
            <a:pPr algn="ctr"/>
            <a:r>
              <a:rPr lang="ru-RU" dirty="0" smtClean="0">
                <a:cs typeface="Times New Roman" pitchFamily="18" charset="0"/>
              </a:rPr>
              <a:t>30 </a:t>
            </a:r>
            <a:r>
              <a:rPr lang="ru-RU" dirty="0">
                <a:cs typeface="Times New Roman" pitchFamily="18" charset="0"/>
              </a:rPr>
              <a:t>%  - лекционные </a:t>
            </a:r>
            <a:r>
              <a:rPr lang="ru-RU" dirty="0" smtClean="0">
                <a:cs typeface="Times New Roman" pitchFamily="18" charset="0"/>
              </a:rPr>
              <a:t>занятия, 70 </a:t>
            </a:r>
            <a:r>
              <a:rPr lang="ru-RU" dirty="0">
                <a:cs typeface="Times New Roman" pitchFamily="18" charset="0"/>
              </a:rPr>
              <a:t>% - практические занятия</a:t>
            </a:r>
          </a:p>
        </p:txBody>
      </p:sp>
      <p:pic>
        <p:nvPicPr>
          <p:cNvPr id="8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381001"/>
            <a:ext cx="673135" cy="65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1912" y="4653136"/>
            <a:ext cx="23678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Общее образование</a:t>
            </a:r>
            <a:endParaRPr lang="ru-RU" sz="1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6248" y="4653136"/>
            <a:ext cx="23678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Дошкольное образование</a:t>
            </a:r>
            <a:endParaRPr lang="ru-RU" sz="1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36568" y="4653136"/>
            <a:ext cx="23678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Начальное образование</a:t>
            </a:r>
            <a:endParaRPr lang="ru-RU" sz="1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131056225"/>
              </p:ext>
            </p:extLst>
          </p:nvPr>
        </p:nvGraphicFramePr>
        <p:xfrm>
          <a:off x="3203848" y="1674886"/>
          <a:ext cx="3456384" cy="2975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975342182"/>
              </p:ext>
            </p:extLst>
          </p:nvPr>
        </p:nvGraphicFramePr>
        <p:xfrm>
          <a:off x="5868144" y="2060848"/>
          <a:ext cx="3449309" cy="2746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177847034"/>
              </p:ext>
            </p:extLst>
          </p:nvPr>
        </p:nvGraphicFramePr>
        <p:xfrm>
          <a:off x="-828600" y="2036308"/>
          <a:ext cx="4560168" cy="275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08316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9436" y="404664"/>
            <a:ext cx="9209948" cy="92333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ОБУЧЕННЫХ  СЛУШАТЕЛЕЙ В 1 ПОЛУГОДИИ 2016 ГОДА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МУНИЦИПАЛЬНЫМ РАЙОНАМ РТ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3418 ЧЕЛОВЕК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1892380"/>
              </p:ext>
            </p:extLst>
          </p:nvPr>
        </p:nvGraphicFramePr>
        <p:xfrm>
          <a:off x="16229" y="1484784"/>
          <a:ext cx="9127771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369" y="641708"/>
            <a:ext cx="673135" cy="65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0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29436" y="344850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ПЕРЕЧЕНЬ ВОСТРЕБОВАННЫХ МОДУЛЕЙ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РАМКАХ ОБРАЗОВАТЕЛЬНЫХ ПРОГРАММ 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658" y="357446"/>
            <a:ext cx="675846" cy="66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400864"/>
            <a:ext cx="892899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Профессиональный </a:t>
            </a:r>
            <a:r>
              <a:rPr lang="ru-RU" dirty="0"/>
              <a:t>стандарт </a:t>
            </a:r>
            <a:r>
              <a:rPr lang="ru-RU" dirty="0" smtClean="0"/>
              <a:t> педагога</a:t>
            </a:r>
            <a:r>
              <a:rPr lang="ru-RU" dirty="0"/>
              <a:t>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Реализация </a:t>
            </a:r>
            <a:r>
              <a:rPr lang="ru-RU" dirty="0"/>
              <a:t>Федерального государственного образовательного </a:t>
            </a:r>
            <a:r>
              <a:rPr lang="ru-RU" dirty="0" smtClean="0"/>
              <a:t>стандарта;</a:t>
            </a:r>
            <a:endParaRPr lang="ru-RU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Обеспечение практической направленности обучения, применения полученных знаний на практике;</a:t>
            </a:r>
            <a:endParaRPr lang="ru-RU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Актуальные </a:t>
            </a:r>
            <a:r>
              <a:rPr lang="ru-RU" dirty="0"/>
              <a:t>вопросы подготовки к ОГЭ, ЕГЭ и предметным олимпиадам;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Организация </a:t>
            </a:r>
            <a:r>
              <a:rPr lang="ru-RU" dirty="0"/>
              <a:t>работы с одаренными </a:t>
            </a:r>
            <a:r>
              <a:rPr lang="ru-RU" dirty="0" smtClean="0"/>
              <a:t>детьми и </a:t>
            </a:r>
            <a:r>
              <a:rPr lang="ru-RU" dirty="0"/>
              <a:t>детьми с ОВЗ;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Формирование </a:t>
            </a:r>
            <a:r>
              <a:rPr lang="ru-RU" dirty="0"/>
              <a:t>единой информационно-образовательной среды </a:t>
            </a:r>
            <a:r>
              <a:rPr lang="ru-RU" dirty="0" smtClean="0"/>
              <a:t>образовательной организации;</a:t>
            </a:r>
            <a:endParaRPr lang="ru-RU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Инклюзивное </a:t>
            </a:r>
            <a:r>
              <a:rPr lang="ru-RU" dirty="0"/>
              <a:t>образование;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Профилактика религиозного </a:t>
            </a:r>
            <a:r>
              <a:rPr lang="ru-RU" dirty="0"/>
              <a:t>радикализма и </a:t>
            </a:r>
            <a:r>
              <a:rPr lang="ru-RU" dirty="0" smtClean="0"/>
              <a:t>экстремизма </a:t>
            </a:r>
            <a:r>
              <a:rPr lang="ru-RU" dirty="0"/>
              <a:t> </a:t>
            </a:r>
            <a:r>
              <a:rPr lang="ru-RU" dirty="0" smtClean="0"/>
              <a:t>среди молодежи;</a:t>
            </a:r>
            <a:endParaRPr lang="ru-RU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Стратегия </a:t>
            </a:r>
            <a:r>
              <a:rPr lang="ru-RU" dirty="0"/>
              <a:t>развития воспитания в РФ на период до 2025 года. Стратегия развития воспитания обучающихся в Республике Татарстан на 2015 – 2025 годы.</a:t>
            </a:r>
          </a:p>
        </p:txBody>
      </p:sp>
    </p:spTree>
    <p:extLst>
      <p:ext uri="{BB962C8B-B14F-4D97-AF65-F5344CB8AC3E}">
        <p14:creationId xmlns:p14="http://schemas.microsoft.com/office/powerpoint/2010/main" val="109094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165523"/>
              </p:ext>
            </p:extLst>
          </p:nvPr>
        </p:nvGraphicFramePr>
        <p:xfrm>
          <a:off x="179512" y="1196752"/>
          <a:ext cx="8856984" cy="55274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6264"/>
                <a:gridCol w="1008112"/>
                <a:gridCol w="1080715"/>
                <a:gridCol w="719485"/>
                <a:gridCol w="504056"/>
                <a:gridCol w="533216"/>
                <a:gridCol w="2635136"/>
              </a:tblGrid>
              <a:tr h="29055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Институты КФУ</a:t>
                      </a:r>
                      <a:endParaRPr lang="ru-RU" sz="12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Количество программ</a:t>
                      </a:r>
                      <a:endParaRPr lang="ru-RU" sz="12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Количество</a:t>
                      </a:r>
                      <a:r>
                        <a:rPr lang="ru-RU" sz="1200" b="1" baseline="0" dirty="0" smtClean="0"/>
                        <a:t> обученных  в 1 </a:t>
                      </a:r>
                      <a:r>
                        <a:rPr lang="ru-RU" sz="1200" b="1" baseline="0" dirty="0" err="1" smtClean="0"/>
                        <a:t>п.г</a:t>
                      </a:r>
                      <a:r>
                        <a:rPr lang="ru-RU" sz="1200" b="1" baseline="0" dirty="0" smtClean="0"/>
                        <a:t>. 2016 г.</a:t>
                      </a:r>
                      <a:endParaRPr lang="ru-RU" sz="12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Количество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ru-RU" sz="1200" b="1" dirty="0" smtClean="0"/>
                        <a:t>привлеченных ППС</a:t>
                      </a:r>
                      <a:endParaRPr lang="ru-RU" sz="12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Материальная база </a:t>
                      </a:r>
                      <a:endParaRPr lang="ru-RU" sz="12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32447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Всего</a:t>
                      </a:r>
                      <a:endParaRPr lang="ru-RU" sz="12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err="1" smtClean="0"/>
                        <a:t>Д.н</a:t>
                      </a:r>
                      <a:r>
                        <a:rPr lang="ru-RU" sz="1200" b="1" dirty="0" smtClean="0"/>
                        <a:t>.</a:t>
                      </a:r>
                      <a:endParaRPr lang="ru-RU" sz="12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К.н.</a:t>
                      </a:r>
                      <a:endParaRPr lang="ru-RU" sz="12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290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/>
                        <a:t>Институт психологии и образования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1254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Ауд.28, 35,39,51, </a:t>
                      </a:r>
                      <a:r>
                        <a:rPr lang="ru-RU" sz="1200" dirty="0" err="1" smtClean="0"/>
                        <a:t>лекотека</a:t>
                      </a:r>
                      <a:endParaRPr lang="ru-RU" sz="1200" dirty="0"/>
                    </a:p>
                  </a:txBody>
                  <a:tcPr anchor="ctr"/>
                </a:tc>
              </a:tr>
              <a:tr h="4067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/>
                        <a:t>Институт международных  отношений, истории и востоковедения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162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ауд.38,47,201,347,415, лингафонный кабинет</a:t>
                      </a:r>
                      <a:endParaRPr lang="ru-RU" sz="1200" dirty="0"/>
                    </a:p>
                  </a:txBody>
                  <a:tcPr anchor="ctr"/>
                </a:tc>
              </a:tr>
              <a:tr h="4067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/>
                        <a:t>Институт филологии и межкультурной коммуникации </a:t>
                      </a:r>
                      <a:r>
                        <a:rPr lang="ru-RU" sz="1200" b="1" kern="1200" dirty="0" err="1" smtClean="0"/>
                        <a:t>им.Льва</a:t>
                      </a:r>
                      <a:r>
                        <a:rPr lang="ru-RU" sz="1200" b="1" kern="1200" dirty="0" smtClean="0"/>
                        <a:t> Толстого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996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43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Ауд.213,217,219,230,239, лингафонный кабинет</a:t>
                      </a:r>
                    </a:p>
                  </a:txBody>
                  <a:tcPr anchor="ctr"/>
                </a:tc>
              </a:tr>
              <a:tr h="290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/>
                        <a:t>Химический институт им. А.М. Бутлерова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77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Ауд. 108,308, 206,207,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музей казанской химической</a:t>
                      </a:r>
                      <a:r>
                        <a:rPr lang="ru-RU" sz="1200" baseline="0" dirty="0" smtClean="0"/>
                        <a:t> школы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90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/>
                        <a:t>Институт фундаментальной медицины и биологии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155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Ауд.24,26,29, Центр </a:t>
                      </a:r>
                      <a:r>
                        <a:rPr lang="ru-RU" sz="1200" dirty="0" err="1" smtClean="0"/>
                        <a:t>симуляционной</a:t>
                      </a:r>
                      <a:r>
                        <a:rPr lang="ru-RU" sz="1200" dirty="0" smtClean="0"/>
                        <a:t> и  </a:t>
                      </a:r>
                      <a:r>
                        <a:rPr lang="ru-RU" sz="1200" dirty="0" err="1" smtClean="0"/>
                        <a:t>иммитационной</a:t>
                      </a:r>
                      <a:r>
                        <a:rPr lang="ru-RU" sz="1200" dirty="0" smtClean="0"/>
                        <a:t> медицины, спортивные</a:t>
                      </a:r>
                      <a:r>
                        <a:rPr lang="ru-RU" sz="1200" baseline="0" dirty="0" smtClean="0"/>
                        <a:t> сооружения</a:t>
                      </a:r>
                      <a:endParaRPr lang="ru-RU" sz="1200" dirty="0"/>
                    </a:p>
                  </a:txBody>
                  <a:tcPr anchor="ctr"/>
                </a:tc>
              </a:tr>
              <a:tr h="290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/>
                        <a:t>Институт математики и механики им. Н.И. Лобачевского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223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Ауд.35,612,711</a:t>
                      </a:r>
                      <a:endParaRPr lang="ru-RU" sz="1200" dirty="0"/>
                    </a:p>
                  </a:txBody>
                  <a:tcPr anchor="ctr"/>
                </a:tc>
              </a:tr>
              <a:tr h="4067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/>
                        <a:t>Институт физики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112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Ауд.506,</a:t>
                      </a:r>
                      <a:r>
                        <a:rPr lang="ru-RU" sz="1200" baseline="0" dirty="0" smtClean="0"/>
                        <a:t> 603, 6</a:t>
                      </a:r>
                      <a:r>
                        <a:rPr lang="ru-RU" sz="1200" dirty="0" smtClean="0"/>
                        <a:t>07,702,705,706, лаборатории молекулярной</a:t>
                      </a:r>
                      <a:r>
                        <a:rPr lang="ru-RU" sz="1200" baseline="0" dirty="0" smtClean="0"/>
                        <a:t> физики, механики, оптики, электричества</a:t>
                      </a:r>
                      <a:endParaRPr lang="ru-RU" sz="1200" dirty="0"/>
                    </a:p>
                  </a:txBody>
                  <a:tcPr anchor="ctr"/>
                </a:tc>
              </a:tr>
              <a:tr h="4067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/>
                        <a:t>Институт геологии и нефтегазовых технологий 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98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Геологический музей им. </a:t>
                      </a:r>
                      <a:r>
                        <a:rPr lang="ru-RU" sz="1200" dirty="0" err="1" smtClean="0"/>
                        <a:t>Штукенберга</a:t>
                      </a:r>
                      <a:r>
                        <a:rPr lang="ru-RU" sz="1200" dirty="0" smtClean="0"/>
                        <a:t>, Ауд. 113,203,307</a:t>
                      </a:r>
                      <a:endParaRPr lang="ru-RU" sz="1200" dirty="0"/>
                    </a:p>
                  </a:txBody>
                  <a:tcPr anchor="ctr"/>
                </a:tc>
              </a:tr>
              <a:tr h="4067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3418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91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-29436" y="332656"/>
            <a:ext cx="9209948" cy="64633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Институты КФУ в системе повышения квалификации и профессиональной переподготовки педагогических работников  Республики Татарстан </a:t>
            </a:r>
          </a:p>
        </p:txBody>
      </p:sp>
    </p:spTree>
    <p:extLst>
      <p:ext uri="{BB962C8B-B14F-4D97-AF65-F5344CB8AC3E}">
        <p14:creationId xmlns:p14="http://schemas.microsoft.com/office/powerpoint/2010/main" val="36009965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165304"/>
            <a:ext cx="3834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Зоологический музей им. </a:t>
            </a:r>
            <a:r>
              <a:rPr lang="ru-RU" sz="16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Э.А.Эверсманна</a:t>
            </a:r>
            <a:endParaRPr lang="ru-RU" sz="16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65487" y="1272242"/>
            <a:ext cx="2471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Заведующий кафедрой химического образования Химического института им. А.М. 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Бутлерова, 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доктор педагогических наук, профессор </a:t>
            </a:r>
          </a:p>
          <a:p>
            <a:pPr algn="r"/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Гильманшина Сурия  </a:t>
            </a:r>
            <a:r>
              <a:rPr lang="ru-RU" sz="12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Ирековна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3" name="Picture 2" descr="Гильманшина Сурия Иреков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139" y="1268760"/>
            <a:ext cx="1080120" cy="1383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Космодемьянская Светлана Сергеев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647" y="2780928"/>
            <a:ext cx="1121593" cy="147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030143" y="2780928"/>
            <a:ext cx="22860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Доцент кафедры химического образования Химического института им. А.М. Бутлерова, кандидат химических наук</a:t>
            </a:r>
          </a:p>
          <a:p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Космодемьянская Светлана</a:t>
            </a:r>
          </a:p>
          <a:p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Сергеевна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5496" y="1628800"/>
            <a:ext cx="18362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Музей Казанской химической школы </a:t>
            </a:r>
            <a:r>
              <a:rPr lang="ru-RU" sz="16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Химического института </a:t>
            </a:r>
            <a:r>
              <a:rPr lang="ru-RU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им. А.М. </a:t>
            </a:r>
            <a:r>
              <a:rPr lang="ru-RU" sz="16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Бутлерова КФУ 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18" name="Picture 2" descr="D:\Фотографии ПМЦ\Фотографии ПМЦ\DSC_02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226" y="1352658"/>
            <a:ext cx="3464862" cy="23196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9246" y="4077072"/>
            <a:ext cx="980005" cy="1306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5410192" y="4365104"/>
            <a:ext cx="23606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Доцент  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кафедры </a:t>
            </a:r>
            <a:r>
              <a:rPr lang="ru-RU" sz="1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биоэкологии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Института фундаментальной медицины и биологии 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КФУ</a:t>
            </a:r>
          </a:p>
          <a:p>
            <a:pPr algn="r"/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Аринина Алла Владимировна</a:t>
            </a:r>
          </a:p>
        </p:txBody>
      </p:sp>
      <p:pic>
        <p:nvPicPr>
          <p:cNvPr id="1026" name="Picture 2" descr="http://kazved.ru/uploadimg/839882_87841_Nikolaj-SHulae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23" y="3753564"/>
            <a:ext cx="3454153" cy="2304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4" name="Прямоугольник 13"/>
          <p:cNvSpPr/>
          <p:nvPr/>
        </p:nvSpPr>
        <p:spPr>
          <a:xfrm>
            <a:off x="6876256" y="5517232"/>
            <a:ext cx="22860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Доцент 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отделения экономики и управления образованием </a:t>
            </a:r>
            <a:r>
              <a:rPr lang="ru-RU" sz="1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ПМЦПКиППРО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, </a:t>
            </a:r>
            <a:r>
              <a:rPr lang="ru-RU" sz="1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к.п.н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r>
              <a:rPr lang="ru-RU" sz="1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Штретер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Юлия Николаевна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3" name="Picture 2" descr="Штретер Юлия Николаевна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683" y="5301208"/>
            <a:ext cx="1062557" cy="1141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-29436" y="233926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БИОЛОГИЯ И ХИМИЯ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полугодии 2016 года обучено 232 слушателя </a:t>
            </a:r>
          </a:p>
        </p:txBody>
      </p:sp>
      <p:pic>
        <p:nvPicPr>
          <p:cNvPr id="21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98847"/>
            <a:ext cx="613997" cy="601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90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Даминов Рустам Валиевич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9173" y="1556792"/>
            <a:ext cx="1245315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164150" y="1915002"/>
            <a:ext cx="25965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Доцент кафедры общей 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физики Института физики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, </a:t>
            </a:r>
            <a:r>
              <a:rPr lang="ru-RU" sz="1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к.п.н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</a:t>
            </a:r>
          </a:p>
          <a:p>
            <a:pPr algn="r"/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Даминов Рустам </a:t>
            </a:r>
            <a:r>
              <a:rPr lang="ru-RU" sz="12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Валиевич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4100" name="Picture 4" descr="Русанова Инна Александров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671" y="4753594"/>
            <a:ext cx="1275825" cy="1555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744991" y="4854468"/>
            <a:ext cx="19953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Старший преподаватель кафедры образовательных технологий в физике Института физики </a:t>
            </a:r>
          </a:p>
          <a:p>
            <a:pPr algn="r"/>
            <a:r>
              <a:rPr lang="ru-RU" sz="12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Русанова</a:t>
            </a:r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Инна Александровна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108520" y="5949280"/>
            <a:ext cx="58842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Лаборатория электродинамики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Института физики КФУ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2050" name="Picture 2" descr="Фишман Александр Израилович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778" y="3068960"/>
            <a:ext cx="1234494" cy="1563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085146" y="3373752"/>
            <a:ext cx="22393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Профессор кафедры 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общей 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физики Института </a:t>
            </a:r>
          </a:p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физики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, </a:t>
            </a:r>
            <a:r>
              <a:rPr lang="ru-RU" sz="1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д.ф.-м..н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</a:t>
            </a:r>
          </a:p>
          <a:p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Фишман Александр Израилевич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6" name="Picture 3" descr="\\CONTENT\Content\ОТДЕЛ ОРГАНИЗАЦИОННО-МЕТОДИЧЕСКОГО СОПРОВОЖДЕНИЯ\! Осипова Лилия Фаритовна\Физика фото\Русанова\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92210"/>
            <a:ext cx="5036327" cy="2832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7" name="Picture 2" descr="\\CONTENT\Content\ОТДЕЛ ОРГАНИЗАЦИОННО-МЕТОДИЧЕСКОГО СОПРОВОЖДЕНИЯ\! Осипова Лилия Фаритовна\Физика фото\Русанова\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12"/>
          <a:stretch/>
        </p:blipFill>
        <p:spPr bwMode="auto">
          <a:xfrm>
            <a:off x="2123728" y="3573016"/>
            <a:ext cx="3372942" cy="2308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5" name="Прямоугольник 14"/>
          <p:cNvSpPr/>
          <p:nvPr/>
        </p:nvSpPr>
        <p:spPr>
          <a:xfrm>
            <a:off x="-29436" y="233926"/>
            <a:ext cx="9209948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ФИЗИКА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1 полугодии 2016 года 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обучено 112 слушателей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2" descr="D:\DESIGN\Taisiya\ДИС\ЦОД\kfu_logo_circle_rus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658" y="246522"/>
            <a:ext cx="675846" cy="66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89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2225</TotalTime>
  <Words>2997</Words>
  <Application>Microsoft Office PowerPoint</Application>
  <PresentationFormat>Экран (4:3)</PresentationFormat>
  <Paragraphs>659</Paragraphs>
  <Slides>38</Slides>
  <Notes>32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Arial</vt:lpstr>
      <vt:lpstr>Calibri</vt:lpstr>
      <vt:lpstr>Times New Roman</vt:lpstr>
      <vt:lpstr>Wingdings</vt:lpstr>
      <vt:lpstr>Презентация2</vt:lpstr>
      <vt:lpstr>Тема Office</vt:lpstr>
      <vt:lpstr>Особенности системы повышения квалификации педагогических работников в ПМЦПКиППРО КФУ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этих условиях в деятельности педагогических работников возникают существенные проблемы и затруднения, в том числе:</dc:title>
  <dc:creator>Шайхелисламов Раис Фалихович</dc:creator>
  <cp:lastModifiedBy>УО</cp:lastModifiedBy>
  <cp:revision>460</cp:revision>
  <cp:lastPrinted>2016-07-05T13:16:03Z</cp:lastPrinted>
  <dcterms:created xsi:type="dcterms:W3CDTF">2016-03-28T10:30:59Z</dcterms:created>
  <dcterms:modified xsi:type="dcterms:W3CDTF">2016-07-06T07:32:27Z</dcterms:modified>
</cp:coreProperties>
</file>