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0"/>
  </p:notesMasterIdLst>
  <p:sldIdLst>
    <p:sldId id="269" r:id="rId2"/>
    <p:sldId id="341" r:id="rId3"/>
    <p:sldId id="288" r:id="rId4"/>
    <p:sldId id="271" r:id="rId5"/>
    <p:sldId id="343" r:id="rId6"/>
    <p:sldId id="286" r:id="rId7"/>
    <p:sldId id="364" r:id="rId8"/>
    <p:sldId id="308" r:id="rId9"/>
    <p:sldId id="309" r:id="rId10"/>
    <p:sldId id="311" r:id="rId11"/>
    <p:sldId id="312" r:id="rId12"/>
    <p:sldId id="313" r:id="rId13"/>
    <p:sldId id="314" r:id="rId14"/>
    <p:sldId id="358" r:id="rId15"/>
    <p:sldId id="316" r:id="rId16"/>
    <p:sldId id="349" r:id="rId17"/>
    <p:sldId id="366" r:id="rId18"/>
    <p:sldId id="367" r:id="rId19"/>
    <p:sldId id="365" r:id="rId20"/>
    <p:sldId id="350" r:id="rId21"/>
    <p:sldId id="360" r:id="rId22"/>
    <p:sldId id="347" r:id="rId23"/>
    <p:sldId id="363" r:id="rId24"/>
    <p:sldId id="317" r:id="rId25"/>
    <p:sldId id="322" r:id="rId26"/>
    <p:sldId id="323" r:id="rId27"/>
    <p:sldId id="361" r:id="rId28"/>
    <p:sldId id="368" r:id="rId29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867" autoAdjust="0"/>
    <p:restoredTop sz="94660"/>
  </p:normalViewPr>
  <p:slideViewPr>
    <p:cSldViewPr>
      <p:cViewPr>
        <p:scale>
          <a:sx n="60" d="100"/>
          <a:sy n="60" d="100"/>
        </p:scale>
        <p:origin x="-3330" y="-10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Лист1!$A$1:$A$2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Лист1!$B$1:$B$2</c:f>
              <c:numCache>
                <c:formatCode>General</c:formatCode>
                <c:ptCount val="2"/>
                <c:pt idx="0">
                  <c:v>720</c:v>
                </c:pt>
                <c:pt idx="1">
                  <c:v>225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9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6BFEEB-3AD4-47A8-B741-0F479D6D54D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7E7036-F970-425E-949D-7780F9603607}">
      <dgm:prSet phldrT="[Текст]" custT="1"/>
      <dgm:spPr/>
      <dgm:t>
        <a:bodyPr/>
        <a:lstStyle/>
        <a:p>
          <a:r>
            <a:rPr lang="ru-RU" sz="2000" dirty="0" err="1" smtClean="0"/>
            <a:t>Стажировочные</a:t>
          </a:r>
          <a:r>
            <a:rPr lang="ru-RU" sz="2000" dirty="0" smtClean="0"/>
            <a:t> площадки образовательных организаций Арского муниципального района РТ  </a:t>
          </a:r>
          <a:endParaRPr lang="ru-RU" sz="2000" dirty="0"/>
        </a:p>
      </dgm:t>
    </dgm:pt>
    <dgm:pt modelId="{84B0D952-40D1-4609-98F4-ADF1C6176D0C}" type="parTrans" cxnId="{E259A2F0-73EC-484E-B6B6-40025D3A5D8E}">
      <dgm:prSet/>
      <dgm:spPr/>
      <dgm:t>
        <a:bodyPr/>
        <a:lstStyle/>
        <a:p>
          <a:endParaRPr lang="ru-RU"/>
        </a:p>
      </dgm:t>
    </dgm:pt>
    <dgm:pt modelId="{8CA8D50A-B16C-4A3F-BF82-D1209D7D8EB5}" type="sibTrans" cxnId="{E259A2F0-73EC-484E-B6B6-40025D3A5D8E}">
      <dgm:prSet/>
      <dgm:spPr/>
      <dgm:t>
        <a:bodyPr/>
        <a:lstStyle/>
        <a:p>
          <a:endParaRPr lang="ru-RU"/>
        </a:p>
      </dgm:t>
    </dgm:pt>
    <dgm:pt modelId="{4062DA49-5F54-4D68-8454-36918FC66FD5}" type="pres">
      <dgm:prSet presAssocID="{E56BFEEB-3AD4-47A8-B741-0F479D6D54D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5CE6C9B-F5E4-4ACD-95AF-9614FDFB662E}" type="pres">
      <dgm:prSet presAssocID="{D37E7036-F970-425E-949D-7780F9603607}" presName="root" presStyleCnt="0">
        <dgm:presLayoutVars>
          <dgm:chMax/>
          <dgm:chPref val="4"/>
        </dgm:presLayoutVars>
      </dgm:prSet>
      <dgm:spPr/>
    </dgm:pt>
    <dgm:pt modelId="{66B95849-61F2-4AC6-8BCD-EBF6D497E97F}" type="pres">
      <dgm:prSet presAssocID="{D37E7036-F970-425E-949D-7780F9603607}" presName="rootComposite" presStyleCnt="0">
        <dgm:presLayoutVars/>
      </dgm:prSet>
      <dgm:spPr/>
    </dgm:pt>
    <dgm:pt modelId="{93448C4C-2E7D-4D8B-BD01-E1F4E61EC7A6}" type="pres">
      <dgm:prSet presAssocID="{D37E7036-F970-425E-949D-7780F9603607}" presName="rootText" presStyleLbl="node0" presStyleIdx="0" presStyleCnt="1" custScaleY="44444" custLinFactY="-100000" custLinFactNeighborX="2518" custLinFactNeighborY="-168389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75F60831-B436-40F4-AB67-F9F333CE05FA}" type="pres">
      <dgm:prSet presAssocID="{D37E7036-F970-425E-949D-7780F9603607}" presName="childShape" presStyleCnt="0">
        <dgm:presLayoutVars>
          <dgm:chMax val="0"/>
          <dgm:chPref val="0"/>
        </dgm:presLayoutVars>
      </dgm:prSet>
      <dgm:spPr/>
    </dgm:pt>
  </dgm:ptLst>
  <dgm:cxnLst>
    <dgm:cxn modelId="{E259A2F0-73EC-484E-B6B6-40025D3A5D8E}" srcId="{E56BFEEB-3AD4-47A8-B741-0F479D6D54D1}" destId="{D37E7036-F970-425E-949D-7780F9603607}" srcOrd="0" destOrd="0" parTransId="{84B0D952-40D1-4609-98F4-ADF1C6176D0C}" sibTransId="{8CA8D50A-B16C-4A3F-BF82-D1209D7D8EB5}"/>
    <dgm:cxn modelId="{B174E262-4A42-46F7-B558-91EB16CB9F66}" type="presOf" srcId="{E56BFEEB-3AD4-47A8-B741-0F479D6D54D1}" destId="{4062DA49-5F54-4D68-8454-36918FC66FD5}" srcOrd="0" destOrd="0" presId="urn:microsoft.com/office/officeart/2008/layout/PictureAccentList"/>
    <dgm:cxn modelId="{0B19F5B7-09A9-4076-B3A0-06FDAE7FE5E2}" type="presOf" srcId="{D37E7036-F970-425E-949D-7780F9603607}" destId="{93448C4C-2E7D-4D8B-BD01-E1F4E61EC7A6}" srcOrd="0" destOrd="0" presId="urn:microsoft.com/office/officeart/2008/layout/PictureAccentList"/>
    <dgm:cxn modelId="{6CF9FCC6-3B83-4C9F-BCDD-E3626160994C}" type="presParOf" srcId="{4062DA49-5F54-4D68-8454-36918FC66FD5}" destId="{25CE6C9B-F5E4-4ACD-95AF-9614FDFB662E}" srcOrd="0" destOrd="0" presId="urn:microsoft.com/office/officeart/2008/layout/PictureAccentList"/>
    <dgm:cxn modelId="{57914518-B17B-4B84-A64C-8F6A3BB140F8}" type="presParOf" srcId="{25CE6C9B-F5E4-4ACD-95AF-9614FDFB662E}" destId="{66B95849-61F2-4AC6-8BCD-EBF6D497E97F}" srcOrd="0" destOrd="0" presId="urn:microsoft.com/office/officeart/2008/layout/PictureAccentList"/>
    <dgm:cxn modelId="{1745A758-FD68-4164-81C4-B7E318EBEF67}" type="presParOf" srcId="{66B95849-61F2-4AC6-8BCD-EBF6D497E97F}" destId="{93448C4C-2E7D-4D8B-BD01-E1F4E61EC7A6}" srcOrd="0" destOrd="0" presId="urn:microsoft.com/office/officeart/2008/layout/PictureAccentList"/>
    <dgm:cxn modelId="{201CD12E-59D9-4321-A0DB-9D475E40BB02}" type="presParOf" srcId="{25CE6C9B-F5E4-4ACD-95AF-9614FDFB662E}" destId="{75F60831-B436-40F4-AB67-F9F333CE05F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6BFEEB-3AD4-47A8-B741-0F479D6D54D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7E7036-F970-425E-949D-7780F9603607}">
      <dgm:prSet phldrT="[Текст]" custT="1"/>
      <dgm:spPr/>
      <dgm:t>
        <a:bodyPr/>
        <a:lstStyle/>
        <a:p>
          <a:r>
            <a:rPr lang="ru-RU" sz="2000" dirty="0" err="1" smtClean="0"/>
            <a:t>Стажировочные</a:t>
          </a:r>
          <a:r>
            <a:rPr lang="ru-RU" sz="2000" dirty="0" smtClean="0"/>
            <a:t> площадки образовательных организаций Арского муниципального района РТ  </a:t>
          </a:r>
          <a:endParaRPr lang="ru-RU" sz="2000" dirty="0"/>
        </a:p>
      </dgm:t>
    </dgm:pt>
    <dgm:pt modelId="{84B0D952-40D1-4609-98F4-ADF1C6176D0C}" type="parTrans" cxnId="{E259A2F0-73EC-484E-B6B6-40025D3A5D8E}">
      <dgm:prSet/>
      <dgm:spPr/>
      <dgm:t>
        <a:bodyPr/>
        <a:lstStyle/>
        <a:p>
          <a:endParaRPr lang="ru-RU"/>
        </a:p>
      </dgm:t>
    </dgm:pt>
    <dgm:pt modelId="{8CA8D50A-B16C-4A3F-BF82-D1209D7D8EB5}" type="sibTrans" cxnId="{E259A2F0-73EC-484E-B6B6-40025D3A5D8E}">
      <dgm:prSet/>
      <dgm:spPr/>
      <dgm:t>
        <a:bodyPr/>
        <a:lstStyle/>
        <a:p>
          <a:endParaRPr lang="ru-RU"/>
        </a:p>
      </dgm:t>
    </dgm:pt>
    <dgm:pt modelId="{4062DA49-5F54-4D68-8454-36918FC66FD5}" type="pres">
      <dgm:prSet presAssocID="{E56BFEEB-3AD4-47A8-B741-0F479D6D54D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5CE6C9B-F5E4-4ACD-95AF-9614FDFB662E}" type="pres">
      <dgm:prSet presAssocID="{D37E7036-F970-425E-949D-7780F9603607}" presName="root" presStyleCnt="0">
        <dgm:presLayoutVars>
          <dgm:chMax/>
          <dgm:chPref val="4"/>
        </dgm:presLayoutVars>
      </dgm:prSet>
      <dgm:spPr/>
    </dgm:pt>
    <dgm:pt modelId="{66B95849-61F2-4AC6-8BCD-EBF6D497E97F}" type="pres">
      <dgm:prSet presAssocID="{D37E7036-F970-425E-949D-7780F9603607}" presName="rootComposite" presStyleCnt="0">
        <dgm:presLayoutVars/>
      </dgm:prSet>
      <dgm:spPr/>
    </dgm:pt>
    <dgm:pt modelId="{93448C4C-2E7D-4D8B-BD01-E1F4E61EC7A6}" type="pres">
      <dgm:prSet presAssocID="{D37E7036-F970-425E-949D-7780F9603607}" presName="rootText" presStyleLbl="node0" presStyleIdx="0" presStyleCnt="1" custScaleY="44444" custLinFactY="-72373" custLinFactNeighborX="512" custLinFactNeighborY="-1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75F60831-B436-40F4-AB67-F9F333CE05FA}" type="pres">
      <dgm:prSet presAssocID="{D37E7036-F970-425E-949D-7780F9603607}" presName="childShape" presStyleCnt="0">
        <dgm:presLayoutVars>
          <dgm:chMax val="0"/>
          <dgm:chPref val="0"/>
        </dgm:presLayoutVars>
      </dgm:prSet>
      <dgm:spPr/>
    </dgm:pt>
  </dgm:ptLst>
  <dgm:cxnLst>
    <dgm:cxn modelId="{E259A2F0-73EC-484E-B6B6-40025D3A5D8E}" srcId="{E56BFEEB-3AD4-47A8-B741-0F479D6D54D1}" destId="{D37E7036-F970-425E-949D-7780F9603607}" srcOrd="0" destOrd="0" parTransId="{84B0D952-40D1-4609-98F4-ADF1C6176D0C}" sibTransId="{8CA8D50A-B16C-4A3F-BF82-D1209D7D8EB5}"/>
    <dgm:cxn modelId="{8E20A5CA-DC67-412D-A596-A0E50F522731}" type="presOf" srcId="{D37E7036-F970-425E-949D-7780F9603607}" destId="{93448C4C-2E7D-4D8B-BD01-E1F4E61EC7A6}" srcOrd="0" destOrd="0" presId="urn:microsoft.com/office/officeart/2008/layout/PictureAccentList"/>
    <dgm:cxn modelId="{35AC66FB-A76F-4E32-9C75-A15F2A0C7008}" type="presOf" srcId="{E56BFEEB-3AD4-47A8-B741-0F479D6D54D1}" destId="{4062DA49-5F54-4D68-8454-36918FC66FD5}" srcOrd="0" destOrd="0" presId="urn:microsoft.com/office/officeart/2008/layout/PictureAccentList"/>
    <dgm:cxn modelId="{1202FABE-065E-420D-8205-E4544BF408CA}" type="presParOf" srcId="{4062DA49-5F54-4D68-8454-36918FC66FD5}" destId="{25CE6C9B-F5E4-4ACD-95AF-9614FDFB662E}" srcOrd="0" destOrd="0" presId="urn:microsoft.com/office/officeart/2008/layout/PictureAccentList"/>
    <dgm:cxn modelId="{F2A271F1-51E9-4EA8-A236-F6DD6F91D408}" type="presParOf" srcId="{25CE6C9B-F5E4-4ACD-95AF-9614FDFB662E}" destId="{66B95849-61F2-4AC6-8BCD-EBF6D497E97F}" srcOrd="0" destOrd="0" presId="urn:microsoft.com/office/officeart/2008/layout/PictureAccentList"/>
    <dgm:cxn modelId="{75043976-73F4-478F-BAFB-D89759E70459}" type="presParOf" srcId="{66B95849-61F2-4AC6-8BCD-EBF6D497E97F}" destId="{93448C4C-2E7D-4D8B-BD01-E1F4E61EC7A6}" srcOrd="0" destOrd="0" presId="urn:microsoft.com/office/officeart/2008/layout/PictureAccentList"/>
    <dgm:cxn modelId="{D617C8A1-8B94-4744-B788-D8F050BFD307}" type="presParOf" srcId="{25CE6C9B-F5E4-4ACD-95AF-9614FDFB662E}" destId="{75F60831-B436-40F4-AB67-F9F333CE05F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448C4C-2E7D-4D8B-BD01-E1F4E61EC7A6}">
      <dsp:nvSpPr>
        <dsp:cNvPr id="0" name=""/>
        <dsp:cNvSpPr/>
      </dsp:nvSpPr>
      <dsp:spPr>
        <a:xfrm>
          <a:off x="0" y="0"/>
          <a:ext cx="7200798" cy="5920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Стажировочные</a:t>
          </a:r>
          <a:r>
            <a:rPr lang="ru-RU" sz="2000" kern="1200" dirty="0" smtClean="0"/>
            <a:t> площадки образовательных организаций Арского муниципального района РТ  </a:t>
          </a:r>
          <a:endParaRPr lang="ru-RU" sz="2000" kern="1200" dirty="0"/>
        </a:p>
      </dsp:txBody>
      <dsp:txXfrm>
        <a:off x="17341" y="17341"/>
        <a:ext cx="7166116" cy="5573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448C4C-2E7D-4D8B-BD01-E1F4E61EC7A6}">
      <dsp:nvSpPr>
        <dsp:cNvPr id="0" name=""/>
        <dsp:cNvSpPr/>
      </dsp:nvSpPr>
      <dsp:spPr>
        <a:xfrm>
          <a:off x="0" y="72002"/>
          <a:ext cx="7200798" cy="5920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Стажировочные</a:t>
          </a:r>
          <a:r>
            <a:rPr lang="ru-RU" sz="2000" kern="1200" dirty="0" smtClean="0"/>
            <a:t> площадки образовательных организаций Арского муниципального района РТ  </a:t>
          </a:r>
          <a:endParaRPr lang="ru-RU" sz="2000" kern="1200" dirty="0"/>
        </a:p>
      </dsp:txBody>
      <dsp:txXfrm>
        <a:off x="17341" y="89343"/>
        <a:ext cx="7166116" cy="5573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A4DB2-7129-4442-83D8-936F974EA0F9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38569-60ED-42B1-A7B6-C0CB2C48E1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5917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4421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94B13-FC4E-4711-A9EF-86D0B071E6E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1717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Программы дополнительного профессионального образования, реализуемые на наших курсах имеют сложную многоступенчатую структуру</a:t>
            </a:r>
            <a:r>
              <a:rPr lang="ru-RU" baseline="0" dirty="0" smtClean="0"/>
              <a:t> основу которой составляют проектные технологии. Как видно из нашей презентации, на первом этапе осуществляется определение темы проекта и научного руководителя, вводная консультация; на втором - интенсивный теоретический курс, в </a:t>
            </a:r>
            <a:r>
              <a:rPr lang="ru-RU" baseline="0" dirty="0" err="1" smtClean="0"/>
              <a:t>т.ч</a:t>
            </a:r>
            <a:r>
              <a:rPr lang="ru-RU" baseline="0" dirty="0" smtClean="0"/>
              <a:t>. формирование теоретической базы проекта; на третьем – формирование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прикладной базы проекта в процессе; на четвертом - разработка проекта  под руководством научного руководителя на базе профильного института; на пятом - защита проекта в ПМЦ  и получение агрегированной оценки; и на шестом должно быть послекурсовое сопровождение проекта.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Послекурсовое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сопровождение предполагает разработку плана профессионального развития (участия учителя в научно-практических конференциях, разработке методических пособий, проведении открытых уроков, и особенно достижение качественных показателей своей профессиональной деятельности) и реализации разработанного проекта в посткурсовой период.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Безусловно, этот аспект деятельности заслуживает хотя  бы минимального финансового обеспечения (командировочные, консультационная деятельность 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9822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Было удивительно слышать,</a:t>
            </a:r>
            <a:r>
              <a:rPr lang="ru-RU" baseline="0" dirty="0" smtClean="0"/>
              <a:t> что в Центре не ведется какая-либо научно-методическая работа.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2610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Нам</a:t>
            </a:r>
            <a:r>
              <a:rPr lang="ru-RU" baseline="0" dirty="0" smtClean="0"/>
              <a:t> удалось создать свою учебно-материальную базу. Мы ставим новые задачи в модернизации учебно-материальной базы.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438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AC0936D-387B-421F-979B-4797201A5155}" type="datetimeFigureOut">
              <a:rPr lang="ru-RU" smtClean="0"/>
              <a:pPr/>
              <a:t>05.07.2016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CF37547-C93C-4101-8B07-BE61CAA28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file:///F:\ab%20021&#1082;&#1086;&#1087;&#1080;&#1088;&#1086;&#1074;&#1072;&#1085;&#1080;&#1077;1.jp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/F:\ab%20021&#1082;&#1086;&#1087;&#1080;&#1088;&#1086;&#1074;&#1072;&#1085;&#1080;&#1077;1.j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000108"/>
            <a:ext cx="7222286" cy="4896544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1400" dirty="0" smtClean="0"/>
              <a:t>Министерство образования и науки Республики Татарстан</a:t>
            </a:r>
            <a:br>
              <a:rPr lang="ru-RU" sz="1400" dirty="0" smtClean="0"/>
            </a:br>
            <a:r>
              <a:rPr lang="ru-RU" sz="1400" dirty="0" smtClean="0"/>
              <a:t>ГАПОУ «Арский педагогический колледж </a:t>
            </a:r>
            <a:r>
              <a:rPr lang="ru-RU" sz="1400" dirty="0" err="1" smtClean="0"/>
              <a:t>им.Г</a:t>
            </a:r>
            <a:r>
              <a:rPr lang="ru-RU" sz="1400" dirty="0" smtClean="0"/>
              <a:t>. Тукая»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800" b="1" dirty="0" smtClean="0"/>
              <a:t>Вопросы реализации программ дополнительного  профессионального  образования в системе подготовки педагогических кадров</a:t>
            </a:r>
            <a:br>
              <a:rPr lang="ru-RU" sz="2800" b="1" dirty="0" smtClean="0"/>
            </a:br>
            <a:r>
              <a:rPr lang="ru-RU" sz="2400" b="1" dirty="0" smtClean="0"/>
              <a:t>(из опыта работы ГАПОУ «Арский педагогический колледж </a:t>
            </a:r>
            <a:br>
              <a:rPr lang="ru-RU" sz="2400" b="1" dirty="0" smtClean="0"/>
            </a:br>
            <a:r>
              <a:rPr lang="ru-RU" sz="2400" b="1" dirty="0" smtClean="0"/>
              <a:t>им. Г.Тукая»)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                            </a:t>
            </a:r>
            <a:r>
              <a:rPr lang="ru-RU" sz="2000" b="1" dirty="0" smtClean="0"/>
              <a:t>Гарипова Г.Ф. – директор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1000108"/>
            <a:ext cx="1152127" cy="1139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2" descr="F:\ab 021копирование1.jpg"/>
          <p:cNvPicPr>
            <a:picLocks noChangeAspect="1" noChangeArrowheads="1"/>
          </p:cNvPicPr>
          <p:nvPr/>
        </p:nvPicPr>
        <p:blipFill>
          <a:blip r:embed="rId3" r:link="rId4" cstate="print">
            <a:lum contrast="6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307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3" r="4163"/>
          <a:stretch>
            <a:fillRect/>
          </a:stretch>
        </p:blipFill>
        <p:spPr bwMode="auto">
          <a:xfrm rot="10782824" flipH="1" flipV="1">
            <a:off x="7146378" y="1002605"/>
            <a:ext cx="1001960" cy="104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2847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фото для отчёта\S101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1" y="1124744"/>
            <a:ext cx="7200800" cy="446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996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Актовый за на 330 посадочных мест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F:\фото для отчёта\S1010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714488"/>
            <a:ext cx="6912767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826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Конференц-зал на 40 посадочных мест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F:\фото для отчёта\S101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00240"/>
            <a:ext cx="6984776" cy="400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26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3 мобильных компьютерных класса на 90 студентов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F:\фото для отчёта\S1010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28802"/>
            <a:ext cx="6912768" cy="380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890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764704"/>
            <a:ext cx="77724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Курсы повышения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квалификации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для русскоязычных воспитателей ДОО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043608" y="1772816"/>
            <a:ext cx="6912768" cy="144016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«Совершенствование коммуникативной компетентности русскоязычного воспитателя ДОУ в рамках реализации Стратегии развития образования в Республике Татарстан на 2010-2015 годы «</a:t>
            </a:r>
            <a:r>
              <a:rPr lang="ru-RU" sz="33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Киләчәк</a:t>
            </a:r>
            <a:r>
              <a:rPr lang="ru-RU" sz="3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– «Будущее»</a:t>
            </a: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Всего: 945 человек </a:t>
            </a:r>
          </a:p>
          <a:p>
            <a:pPr marL="0" indent="0" algn="ctr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2014 год – 720 человек                                                     2015 год – 225 человек</a:t>
            </a:r>
          </a:p>
          <a:p>
            <a:pPr marL="0" indent="0" algn="ctr">
              <a:buNone/>
            </a:pPr>
            <a:endParaRPr lang="ru-RU" sz="2900" dirty="0"/>
          </a:p>
          <a:p>
            <a:pPr marL="0" indent="0" algn="ctr">
              <a:buNone/>
            </a:pP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43357464"/>
              </p:ext>
            </p:extLst>
          </p:nvPr>
        </p:nvGraphicFramePr>
        <p:xfrm>
          <a:off x="1835696" y="3068960"/>
          <a:ext cx="5616624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58968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Теоретическая и практическая  подготовка русскоязычных воспитателей</a:t>
            </a:r>
            <a:endParaRPr lang="ru-RU" sz="2400" b="1" dirty="0"/>
          </a:p>
        </p:txBody>
      </p:sp>
      <p:pic>
        <p:nvPicPr>
          <p:cNvPr id="4098" name="Picture 2" descr="G:\100CDPFQ\_MG_0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32856"/>
            <a:ext cx="5976664" cy="369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293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Республиканский конкурс профессионального мастерства русскоязычных воспитателей  </a:t>
            </a:r>
            <a:br>
              <a:rPr lang="ru-RU" sz="2400" b="1" dirty="0" smtClean="0"/>
            </a:br>
            <a:r>
              <a:rPr lang="ru-RU" sz="2400" b="1" dirty="0" smtClean="0"/>
              <a:t>«Я говорю и работаю по-татарски»</a:t>
            </a:r>
            <a:endParaRPr lang="ru-RU" sz="2400" b="1" dirty="0"/>
          </a:p>
        </p:txBody>
      </p:sp>
      <p:pic>
        <p:nvPicPr>
          <p:cNvPr id="3074" name="Picture 2" descr="C:\Users\Лилия Мусина\Documents\Конкурс русскоязычных воспитателей 2014\Фото 17.12.14\2014-12-17_17-20-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119313"/>
            <a:ext cx="5405437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984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92127" y="95376"/>
            <a:ext cx="7940313" cy="131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+mn-lt"/>
                <a:ea typeface="Calibri"/>
                <a:cs typeface="Times New Roman"/>
              </a:rPr>
              <a:t>учителей </a:t>
            </a:r>
            <a:r>
              <a:rPr lang="ru-RU" sz="2400" b="1" dirty="0">
                <a:solidFill>
                  <a:srgbClr val="C00000"/>
                </a:solidFill>
                <a:latin typeface="+mn-lt"/>
                <a:ea typeface="Calibri"/>
                <a:cs typeface="Times New Roman"/>
              </a:rPr>
              <a:t>английского языка</a:t>
            </a:r>
          </a:p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 descr="E:\курсы анг\04.04.2016\IMG_20160404_143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1065" y="4838561"/>
            <a:ext cx="1912398" cy="1475277"/>
          </a:xfrm>
          <a:prstGeom prst="rect">
            <a:avLst/>
          </a:prstGeom>
          <a:noFill/>
        </p:spPr>
      </p:pic>
      <p:pic>
        <p:nvPicPr>
          <p:cNvPr id="2" name="Picture 2" descr="C:\Users\Эльвира\Desktop\КУРСЫ\IMG_3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5706" y="3233774"/>
            <a:ext cx="1912398" cy="1498684"/>
          </a:xfrm>
          <a:prstGeom prst="rect">
            <a:avLst/>
          </a:prstGeom>
          <a:noFill/>
        </p:spPr>
      </p:pic>
      <p:pic>
        <p:nvPicPr>
          <p:cNvPr id="1028" name="Picture 4" descr="C:\Users\Эльвира\Desktop\КУРСЫ\IMG_32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5706" y="1562060"/>
            <a:ext cx="2143116" cy="1514199"/>
          </a:xfrm>
          <a:prstGeom prst="rect">
            <a:avLst/>
          </a:prstGeom>
          <a:noFill/>
        </p:spPr>
      </p:pic>
      <p:pic>
        <p:nvPicPr>
          <p:cNvPr id="3" name="Picture 5" descr="C:\Users\Эльвира\Desktop\КУРСЫ\IMG_32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72825">
            <a:off x="1054840" y="1765675"/>
            <a:ext cx="2101127" cy="1577271"/>
          </a:xfrm>
          <a:prstGeom prst="rect">
            <a:avLst/>
          </a:prstGeom>
          <a:noFill/>
        </p:spPr>
      </p:pic>
      <p:pic>
        <p:nvPicPr>
          <p:cNvPr id="7" name="Picture 6" descr="C:\Users\Эльвира\Desktop\КУРСЫ\IMG_32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14896">
            <a:off x="6039237" y="1629212"/>
            <a:ext cx="2211366" cy="1600480"/>
          </a:xfrm>
          <a:prstGeom prst="rect">
            <a:avLst/>
          </a:prstGeom>
          <a:noFill/>
        </p:spPr>
      </p:pic>
      <p:pic>
        <p:nvPicPr>
          <p:cNvPr id="1032" name="Picture 8" descr="C:\Users\Эльвира\Desktop\КУРСЫ\IMG_32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833222">
            <a:off x="1038986" y="4150799"/>
            <a:ext cx="2024053" cy="1368670"/>
          </a:xfrm>
          <a:prstGeom prst="rect">
            <a:avLst/>
          </a:prstGeom>
          <a:noFill/>
        </p:spPr>
      </p:pic>
      <p:pic>
        <p:nvPicPr>
          <p:cNvPr id="10" name="Picture 9" descr="C:\Users\Эльвира\Desktop\КУРСЫ\IMG_32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64480">
            <a:off x="6004661" y="3864912"/>
            <a:ext cx="2214554" cy="15692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6077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курсы анг\06.04\IMG_0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0713" y="1772816"/>
            <a:ext cx="2143140" cy="1523907"/>
          </a:xfrm>
          <a:prstGeom prst="rect">
            <a:avLst/>
          </a:prstGeom>
          <a:noFill/>
        </p:spPr>
      </p:pic>
      <p:pic>
        <p:nvPicPr>
          <p:cNvPr id="1029" name="Picture 5" descr="E:\курсы анг\04.04.2016\IMG_20160404_143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5891" y="3963754"/>
            <a:ext cx="2095515" cy="1434479"/>
          </a:xfrm>
          <a:prstGeom prst="rect">
            <a:avLst/>
          </a:prstGeom>
          <a:noFill/>
        </p:spPr>
      </p:pic>
      <p:pic>
        <p:nvPicPr>
          <p:cNvPr id="1030" name="Picture 6" descr="E:\курсы анг\04.04.2016\IMG_20160404_1258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9730">
            <a:off x="1093916" y="3905678"/>
            <a:ext cx="2071678" cy="1550628"/>
          </a:xfrm>
          <a:prstGeom prst="rect">
            <a:avLst/>
          </a:prstGeom>
          <a:noFill/>
        </p:spPr>
      </p:pic>
      <p:pic>
        <p:nvPicPr>
          <p:cNvPr id="1031" name="Picture 7" descr="E:\курсы анг\04.04.2016\IMG_20160404_1259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00539">
            <a:off x="6063189" y="4109389"/>
            <a:ext cx="2143116" cy="1600698"/>
          </a:xfrm>
          <a:prstGeom prst="rect">
            <a:avLst/>
          </a:prstGeom>
          <a:noFill/>
        </p:spPr>
      </p:pic>
      <p:pic>
        <p:nvPicPr>
          <p:cNvPr id="1033" name="Picture 9" descr="E:\курсы анг\Фото от СИ\IMG-20160407-WA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03012">
            <a:off x="843135" y="2107848"/>
            <a:ext cx="2143116" cy="1389132"/>
          </a:xfrm>
          <a:prstGeom prst="rect">
            <a:avLst/>
          </a:prstGeom>
          <a:noFill/>
        </p:spPr>
      </p:pic>
      <p:pic>
        <p:nvPicPr>
          <p:cNvPr id="1034" name="Picture 10" descr="E:\курсы анг\Фото от СИ\IMG-20160407-WA0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18539">
            <a:off x="6204426" y="2084314"/>
            <a:ext cx="2000240" cy="1369794"/>
          </a:xfrm>
          <a:prstGeom prst="rect">
            <a:avLst/>
          </a:prstGeom>
          <a:noFill/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592127" y="404664"/>
            <a:ext cx="7940313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+mn-lt"/>
                <a:ea typeface="Calibri"/>
                <a:cs typeface="Times New Roman"/>
              </a:rPr>
              <a:t>учителей начальных классов </a:t>
            </a:r>
            <a:endParaRPr lang="ru-RU" sz="2400" b="1" dirty="0">
              <a:solidFill>
                <a:srgbClr val="C00000"/>
              </a:solidFill>
              <a:latin typeface="+mn-lt"/>
              <a:ea typeface="Calibri"/>
              <a:cs typeface="Times New Roman"/>
            </a:endParaRPr>
          </a:p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42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айзрахманова\Desktop\КУРСЫ ПОВЫШЕНИЯ КВАЛИФИКАЦИИ УНК И ДОУ апрель - июнь 2016\для отчёта\111\20.04\IMG_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912768" cy="46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592127" y="0"/>
            <a:ext cx="7940313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+mn-lt"/>
                <a:cs typeface="Times New Roman"/>
              </a:rPr>
              <a:t>воспитателей ДОУ</a:t>
            </a: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945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Федеральный закон РФ "Об образовании в Российской Федерации", N 273-ФЗ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Глава 10. Статья 76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420888"/>
            <a:ext cx="7200800" cy="36724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«Дополнительное профессиональное образование направлено на удовлетворение образовательных и профессиональных потребностей, профессиональное развитие человека, обеспечение соответствия его квалификации меняющимся условиям профессиональной деятельности и социальной среды»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Государственное задание по программам повышения квалификации на 2016 г.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23809348"/>
              </p:ext>
            </p:extLst>
          </p:nvPr>
        </p:nvGraphicFramePr>
        <p:xfrm>
          <a:off x="1115615" y="2119312"/>
          <a:ext cx="6480720" cy="3325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5"/>
                <a:gridCol w="1584175"/>
                <a:gridCol w="2160240"/>
              </a:tblGrid>
              <a:tr h="701951"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Категория</a:t>
                      </a:r>
                      <a:r>
                        <a:rPr lang="tt-RU" baseline="0" dirty="0" smtClean="0"/>
                        <a:t> слушателей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Задание </a:t>
                      </a:r>
                    </a:p>
                    <a:p>
                      <a:pPr algn="ctr"/>
                      <a:r>
                        <a:rPr lang="tt-RU" dirty="0" smtClean="0"/>
                        <a:t>МО и Н РТ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Обучено </a:t>
                      </a:r>
                    </a:p>
                    <a:p>
                      <a:pPr algn="ctr"/>
                      <a:r>
                        <a:rPr lang="tt-RU" dirty="0" smtClean="0"/>
                        <a:t>на 1 июля 2016г. </a:t>
                      </a:r>
                      <a:endParaRPr lang="ru-RU" dirty="0"/>
                    </a:p>
                  </a:txBody>
                  <a:tcPr/>
                </a:tc>
              </a:tr>
              <a:tr h="701951"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Учителя</a:t>
                      </a:r>
                      <a:r>
                        <a:rPr lang="tt-RU" baseline="0" dirty="0" smtClean="0"/>
                        <a:t> начальных классов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125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54</a:t>
                      </a:r>
                      <a:endParaRPr lang="ru-RU" dirty="0"/>
                    </a:p>
                  </a:txBody>
                  <a:tcPr/>
                </a:tc>
              </a:tr>
              <a:tr h="406686"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Воспитатели ДОУ</a:t>
                      </a:r>
                      <a:r>
                        <a:rPr lang="tt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47</a:t>
                      </a:r>
                      <a:endParaRPr lang="ru-RU" dirty="0"/>
                    </a:p>
                  </a:txBody>
                  <a:tcPr/>
                </a:tc>
              </a:tr>
              <a:tr h="701951"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Учителя иностранного языка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</a:tr>
              <a:tr h="406686"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Педагоги-организаторы</a:t>
                      </a:r>
                      <a:r>
                        <a:rPr lang="tt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dirty="0" smtClean="0"/>
                        <a:t>ноябрь 2016г.</a:t>
                      </a:r>
                      <a:endParaRPr lang="ru-RU" dirty="0"/>
                    </a:p>
                  </a:txBody>
                  <a:tcPr/>
                </a:tc>
              </a:tr>
              <a:tr h="406686">
                <a:tc>
                  <a:txBody>
                    <a:bodyPr/>
                    <a:lstStyle/>
                    <a:p>
                      <a:pPr algn="ctr"/>
                      <a:r>
                        <a:rPr lang="tt-RU" b="1" dirty="0" smtClean="0"/>
                        <a:t>ИТОГО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b="1" dirty="0" smtClean="0"/>
                        <a:t>275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b="1" dirty="0" smtClean="0"/>
                        <a:t>127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География слушателей курсов повышения квалификации на базе ГАПОУ «Арский педагогический колледж имени Г.Тукая»</a:t>
            </a:r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1"/>
            <a:ext cx="757242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Стажировка </a:t>
            </a:r>
            <a:br>
              <a:rPr lang="ru-RU" sz="2400" b="1" dirty="0" smtClean="0"/>
            </a:br>
            <a:r>
              <a:rPr lang="ru-RU" sz="2400" b="1" dirty="0" smtClean="0"/>
              <a:t>русскоязычных воспитателей на базе ДОО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G:\100CDPFQ\детсад 5, курсанты курсов татарского языка\IMG_00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9652" y="1844824"/>
            <a:ext cx="65887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733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G:\100CDPFQ\детсад 5, курсанты курсов татарского языка\IMG_0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785794"/>
            <a:ext cx="7000924" cy="494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184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10992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 descr="G:\100CDPFQ\_MG_00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6264696" cy="438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171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80769244"/>
              </p:ext>
            </p:extLst>
          </p:nvPr>
        </p:nvGraphicFramePr>
        <p:xfrm>
          <a:off x="1007604" y="638870"/>
          <a:ext cx="7200799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9592" y="1340768"/>
            <a:ext cx="741682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ДПО (курсы повышения) для учителей начальных классов</a:t>
            </a:r>
          </a:p>
          <a:p>
            <a:pPr algn="ctr"/>
            <a:endParaRPr lang="ru-RU" sz="1600" dirty="0" smtClean="0"/>
          </a:p>
          <a:p>
            <a:r>
              <a:rPr lang="ru-RU" sz="1600" dirty="0" smtClean="0"/>
              <a:t>МБОУ «Арская СОШ №1 им.В.Ф.Ежкова с УИОП» Арского МР РТ, "Школа-центр компетенции в электронном образовании" </a:t>
            </a:r>
          </a:p>
          <a:p>
            <a:r>
              <a:rPr lang="ru-RU" sz="1600" dirty="0" smtClean="0"/>
              <a:t>МБОУ «Арская СОШ №2» Арского МР РТ </a:t>
            </a:r>
          </a:p>
          <a:p>
            <a:r>
              <a:rPr lang="ru-RU" sz="1600" dirty="0" smtClean="0"/>
              <a:t>МБОУ «Арская НОШ №3 - детский сад» Арского МР РТ </a:t>
            </a:r>
          </a:p>
          <a:p>
            <a:r>
              <a:rPr lang="ru-RU" sz="1600" dirty="0" smtClean="0"/>
              <a:t>МБОУ «</a:t>
            </a:r>
            <a:r>
              <a:rPr lang="ru-RU" sz="1600" dirty="0" err="1" smtClean="0"/>
              <a:t>Лесхозская</a:t>
            </a:r>
            <a:r>
              <a:rPr lang="ru-RU" sz="1600" dirty="0" smtClean="0"/>
              <a:t> СОШ» Арского МР РТ  </a:t>
            </a:r>
          </a:p>
          <a:p>
            <a:r>
              <a:rPr lang="ru-RU" sz="1600" dirty="0" smtClean="0"/>
              <a:t>МБОУ - Арская гимназия №5 Арского МР РТ (национальный компонент) </a:t>
            </a:r>
          </a:p>
          <a:p>
            <a:r>
              <a:rPr lang="ru-RU" sz="1600" dirty="0" smtClean="0"/>
              <a:t>МБОУ «</a:t>
            </a:r>
            <a:r>
              <a:rPr lang="ru-RU" sz="1600" dirty="0" err="1" smtClean="0"/>
              <a:t>Ашитбашская</a:t>
            </a:r>
            <a:r>
              <a:rPr lang="ru-RU" sz="1600" dirty="0" smtClean="0"/>
              <a:t> СОШ» Арского МР РТ (национальный компонент) </a:t>
            </a:r>
          </a:p>
          <a:p>
            <a:r>
              <a:rPr lang="ru-RU" sz="1600" dirty="0" smtClean="0"/>
              <a:t>МБОУ «</a:t>
            </a:r>
            <a:r>
              <a:rPr lang="ru-RU" sz="1600" dirty="0" err="1" smtClean="0"/>
              <a:t>Казанбашская</a:t>
            </a:r>
            <a:r>
              <a:rPr lang="ru-RU" sz="1600" dirty="0" smtClean="0"/>
              <a:t> ООШ» Арского МР РТ (национальный компонент) </a:t>
            </a:r>
          </a:p>
          <a:p>
            <a:r>
              <a:rPr lang="ru-RU" sz="1600" dirty="0" smtClean="0"/>
              <a:t>МБОУ «</a:t>
            </a:r>
            <a:r>
              <a:rPr lang="ru-RU" sz="1600" dirty="0" err="1" smtClean="0"/>
              <a:t>Новокинерская</a:t>
            </a:r>
            <a:r>
              <a:rPr lang="ru-RU" sz="1600" dirty="0" smtClean="0"/>
              <a:t> СОШ» Арского МР РТ (национальный компонент) </a:t>
            </a:r>
          </a:p>
          <a:p>
            <a:r>
              <a:rPr lang="ru-RU" sz="1600" dirty="0"/>
              <a:t>МБОУ «Арская начальная общеобразовательная школа № 3 - детский сад» Арского муниципального района Республики </a:t>
            </a:r>
            <a:r>
              <a:rPr lang="ru-RU" sz="1600" dirty="0" smtClean="0"/>
              <a:t>Татарстан;</a:t>
            </a:r>
          </a:p>
          <a:p>
            <a:r>
              <a:rPr lang="ru-RU" sz="1600" dirty="0" smtClean="0"/>
              <a:t>МБОУ </a:t>
            </a:r>
            <a:r>
              <a:rPr lang="ru-RU" sz="1600" dirty="0"/>
              <a:t>«Лицей № 14» </a:t>
            </a:r>
            <a:r>
              <a:rPr lang="ru-RU" sz="1600" dirty="0" err="1"/>
              <a:t>Зеленодольского</a:t>
            </a:r>
            <a:r>
              <a:rPr lang="ru-RU" sz="1600" dirty="0"/>
              <a:t> муниципального района Республики </a:t>
            </a:r>
            <a:r>
              <a:rPr lang="ru-RU" sz="1600" dirty="0" smtClean="0"/>
              <a:t>Татарстан;</a:t>
            </a:r>
          </a:p>
          <a:p>
            <a:r>
              <a:rPr lang="ru-RU" sz="1600" dirty="0" smtClean="0"/>
              <a:t>МБОУ </a:t>
            </a:r>
            <a:r>
              <a:rPr lang="ru-RU" sz="1600" dirty="0"/>
              <a:t>«</a:t>
            </a:r>
            <a:r>
              <a:rPr lang="ru-RU" sz="1600" dirty="0" err="1"/>
              <a:t>Нурминская</a:t>
            </a:r>
            <a:r>
              <a:rPr lang="ru-RU" sz="1600" dirty="0"/>
              <a:t> средняя общеобразовательная школа» </a:t>
            </a:r>
            <a:r>
              <a:rPr lang="ru-RU" sz="1600" dirty="0" err="1"/>
              <a:t>Балтасинского</a:t>
            </a:r>
            <a:r>
              <a:rPr lang="ru-RU" sz="1600" dirty="0"/>
              <a:t> муниципального района Республики </a:t>
            </a:r>
            <a:r>
              <a:rPr lang="ru-RU" sz="1600" dirty="0" smtClean="0"/>
              <a:t>Татарстан; </a:t>
            </a:r>
          </a:p>
          <a:p>
            <a:r>
              <a:rPr lang="tt-RU" sz="1600" dirty="0" smtClean="0"/>
              <a:t>МБОУ </a:t>
            </a:r>
            <a:r>
              <a:rPr lang="ru-RU" sz="1600" dirty="0" smtClean="0"/>
              <a:t>«Гимназия </a:t>
            </a:r>
            <a:r>
              <a:rPr lang="ru-RU" sz="1600" dirty="0" err="1" smtClean="0"/>
              <a:t>п.г.т.Богатые</a:t>
            </a:r>
            <a:r>
              <a:rPr lang="ru-RU" sz="1600" dirty="0" smtClean="0"/>
              <a:t> Сабы Сабинского муниципального района РТ» «Школа-центр компетенции в электронном образовании»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33965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39684102"/>
              </p:ext>
            </p:extLst>
          </p:nvPr>
        </p:nvGraphicFramePr>
        <p:xfrm>
          <a:off x="971600" y="620688"/>
          <a:ext cx="7200799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4449" y="1412776"/>
            <a:ext cx="784887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ДПО (курсы повышения) для воспитателей ДОУ</a:t>
            </a:r>
          </a:p>
          <a:p>
            <a:pPr algn="ctr"/>
            <a:r>
              <a:rPr lang="ru-RU" sz="1600" b="1" dirty="0" smtClean="0"/>
              <a:t> </a:t>
            </a:r>
            <a:endParaRPr lang="ru-RU" sz="1600" dirty="0" smtClean="0"/>
          </a:p>
          <a:p>
            <a:r>
              <a:rPr lang="ru-RU" sz="1600" dirty="0" smtClean="0"/>
              <a:t>МБДОУ «Центр развития ребёнка - детский сад №4 города Арск»  </a:t>
            </a:r>
          </a:p>
          <a:p>
            <a:r>
              <a:rPr lang="ru-RU" sz="1600" dirty="0" smtClean="0"/>
              <a:t>МБДОУ «Арский детский сад № 9» Арского МР РТ</a:t>
            </a:r>
          </a:p>
          <a:p>
            <a:r>
              <a:rPr lang="ru-RU" sz="1600" dirty="0" smtClean="0"/>
              <a:t>МБДОУ «Арский детский сад №2» </a:t>
            </a:r>
          </a:p>
          <a:p>
            <a:r>
              <a:rPr lang="ru-RU" sz="1600" dirty="0" smtClean="0"/>
              <a:t>МБДОУ «Арский детский сад5»</a:t>
            </a:r>
          </a:p>
          <a:p>
            <a:r>
              <a:rPr lang="ru-RU" sz="1600" dirty="0" smtClean="0"/>
              <a:t>МБДОУ "Арский детский сад №8" </a:t>
            </a:r>
          </a:p>
          <a:p>
            <a:r>
              <a:rPr lang="ru-RU" sz="1600" dirty="0" smtClean="0"/>
              <a:t>МБДОУ «</a:t>
            </a:r>
            <a:r>
              <a:rPr lang="ru-RU" sz="1600" dirty="0" err="1" smtClean="0"/>
              <a:t>Ашитбашский</a:t>
            </a:r>
            <a:r>
              <a:rPr lang="ru-RU" sz="1600" dirty="0" smtClean="0"/>
              <a:t> детский сад» Арского МР РТ (национальный компонент) </a:t>
            </a:r>
          </a:p>
          <a:p>
            <a:pPr algn="just"/>
            <a:r>
              <a:rPr lang="ru-RU" sz="1600" dirty="0" smtClean="0"/>
              <a:t>МБДОУ «</a:t>
            </a:r>
            <a:r>
              <a:rPr lang="ru-RU" sz="1600" dirty="0" err="1" smtClean="0"/>
              <a:t>Казанбашский</a:t>
            </a:r>
            <a:r>
              <a:rPr lang="ru-RU" sz="1600" dirty="0" smtClean="0"/>
              <a:t> детский сад» Арского МР РТ (национальный компонент) </a:t>
            </a:r>
          </a:p>
          <a:p>
            <a:pPr algn="just"/>
            <a:r>
              <a:rPr lang="ru-RU" sz="1600" dirty="0" smtClean="0"/>
              <a:t>МБДОУ «</a:t>
            </a:r>
            <a:r>
              <a:rPr lang="ru-RU" sz="1600" dirty="0" err="1" smtClean="0"/>
              <a:t>Лесхозский</a:t>
            </a:r>
            <a:r>
              <a:rPr lang="ru-RU" sz="1600" dirty="0" smtClean="0"/>
              <a:t> детский сад Арского МР РТ» (национальный компонент) </a:t>
            </a:r>
          </a:p>
          <a:p>
            <a:pPr algn="just"/>
            <a:r>
              <a:rPr lang="ru-RU" sz="1600" dirty="0" smtClean="0"/>
              <a:t>МБДОУ «Арский детский сад №12 «</a:t>
            </a:r>
            <a:r>
              <a:rPr lang="ru-RU" sz="1600" dirty="0" err="1" smtClean="0"/>
              <a:t>Сәлэт</a:t>
            </a:r>
            <a:r>
              <a:rPr lang="ru-RU" sz="1600" dirty="0" smtClean="0"/>
              <a:t>» г. Арск»</a:t>
            </a:r>
          </a:p>
          <a:p>
            <a:pPr algn="just"/>
            <a:r>
              <a:rPr lang="ru-RU" sz="1600" dirty="0" smtClean="0"/>
              <a:t>МАДОУ </a:t>
            </a:r>
            <a:r>
              <a:rPr lang="ru-RU" sz="1600" dirty="0"/>
              <a:t>«Центр развития ребенка – детский сад №16» Ново-Савиновского района </a:t>
            </a:r>
            <a:r>
              <a:rPr lang="ru-RU" sz="1600" dirty="0" err="1"/>
              <a:t>г.Казани</a:t>
            </a:r>
            <a:r>
              <a:rPr lang="ru-RU" sz="1600" dirty="0"/>
              <a:t>;</a:t>
            </a:r>
          </a:p>
          <a:p>
            <a:pPr algn="just"/>
            <a:r>
              <a:rPr lang="ru-RU" sz="1600" dirty="0" smtClean="0"/>
              <a:t>МБДОУ </a:t>
            </a:r>
            <a:r>
              <a:rPr lang="ru-RU" sz="1600" dirty="0"/>
              <a:t>«Арский детский сад №10» Арского муниципального района  Республики Татарстан.</a:t>
            </a:r>
          </a:p>
          <a:p>
            <a:pPr algn="just"/>
            <a:r>
              <a:rPr lang="ru-RU" sz="1600" dirty="0" smtClean="0"/>
              <a:t>МДОУ </a:t>
            </a:r>
            <a:r>
              <a:rPr lang="ru-RU" sz="1600" dirty="0"/>
              <a:t>«Детский сад общеразвивающего вида № 33 «Аленький цветочек» </a:t>
            </a:r>
            <a:r>
              <a:rPr lang="ru-RU" sz="1600" dirty="0" err="1"/>
              <a:t>Зеленодольского</a:t>
            </a:r>
            <a:r>
              <a:rPr lang="ru-RU" sz="1600" dirty="0"/>
              <a:t> муниципального района Республики Татарстан»;</a:t>
            </a:r>
          </a:p>
          <a:p>
            <a:pPr algn="just"/>
            <a:r>
              <a:rPr lang="ru-RU" sz="1600" dirty="0" smtClean="0"/>
              <a:t>МБДОУ </a:t>
            </a:r>
            <a:r>
              <a:rPr lang="ru-RU" sz="1600" dirty="0"/>
              <a:t>«Арский детский сад № 9» Арского муниципального района  Республики Татарстан</a:t>
            </a:r>
            <a:r>
              <a:rPr lang="ru-RU" sz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77258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Предложения по усовершенствованию системы повышения квалификации в Республике Татарстан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214553"/>
            <a:ext cx="6929486" cy="3714777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1. Регистрация прохождения курсов повышения квалификации в последний день курсов с оформлением в личном кабинете типа и номера удостоверения.</a:t>
            </a:r>
          </a:p>
          <a:p>
            <a:pPr algn="just"/>
            <a:r>
              <a:rPr lang="ru-RU" dirty="0" smtClean="0"/>
              <a:t>2. Усиление </a:t>
            </a:r>
            <a:r>
              <a:rPr lang="ru-RU" dirty="0" smtClean="0"/>
              <a:t>контроля со стороны управлений образования за прохождением курсов повышения квалификации </a:t>
            </a:r>
            <a:r>
              <a:rPr lang="ru-RU" dirty="0" smtClean="0"/>
              <a:t>и обеспечение сопровождения </a:t>
            </a:r>
            <a:r>
              <a:rPr lang="ru-RU" dirty="0" smtClean="0"/>
              <a:t>педагогов от </a:t>
            </a:r>
            <a:r>
              <a:rPr lang="ru-RU" dirty="0" smtClean="0"/>
              <a:t>начала регистрации до оформления информации в личном кабинете.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Лейсан\Desktop\АПК фото\IMG_2758.JPG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2910" y="571480"/>
            <a:ext cx="7776864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Лейсан\Desktop\АПК фото\(3529).jpg"/>
          <p:cNvPicPr/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71472" y="500042"/>
            <a:ext cx="8352754" cy="5881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452591" y="3259723"/>
            <a:ext cx="22388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785794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166267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028041"/>
            <a:ext cx="68407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ГАПОУ «Арский педагогический колледж им. Г. Тукая – региональная инновационная площадка  </a:t>
            </a:r>
          </a:p>
          <a:p>
            <a:pPr algn="ctr"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2014 – 2016 годы  </a:t>
            </a:r>
          </a:p>
          <a:p>
            <a:pPr algn="ctr"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МО и Н </a:t>
            </a:r>
            <a:r>
              <a:rPr lang="ru-RU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 </a:t>
            </a:r>
          </a:p>
          <a:p>
            <a:pPr algn="ctr"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под-9548/15 от 05.11.15)</a:t>
            </a:r>
          </a:p>
        </p:txBody>
      </p:sp>
    </p:spTree>
    <p:extLst>
      <p:ext uri="{BB962C8B-B14F-4D97-AF65-F5344CB8AC3E}">
        <p14:creationId xmlns:p14="http://schemas.microsoft.com/office/powerpoint/2010/main" xmlns="" val="249104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ьная выноска 1"/>
          <p:cNvSpPr/>
          <p:nvPr/>
        </p:nvSpPr>
        <p:spPr>
          <a:xfrm>
            <a:off x="5940153" y="908719"/>
            <a:ext cx="2427898" cy="2160241"/>
          </a:xfrm>
          <a:prstGeom prst="wedgeEllipseCallout">
            <a:avLst>
              <a:gd name="adj1" fmla="val -99464"/>
              <a:gd name="adj2" fmla="val 38659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5000">
                <a:schemeClr val="accent1">
                  <a:lumMod val="60000"/>
                  <a:lumOff val="4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16200000" scaled="0"/>
          </a:gradFill>
          <a:scene3d>
            <a:camera prst="orthographicFront"/>
            <a:lightRig rig="threePt" dir="t"/>
          </a:scene3d>
          <a:sp3d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auto">
              <a:spcBef>
                <a:spcPts val="0"/>
              </a:spcBef>
              <a:spcAft>
                <a:spcPts val="400"/>
              </a:spcAft>
              <a:defRPr/>
            </a:pPr>
            <a:r>
              <a:rPr lang="ru-RU" sz="1200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400"/>
              </a:spcAft>
              <a:defRPr/>
            </a:pPr>
            <a:r>
              <a:rPr lang="ru-RU" sz="12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Комплектование групп</a:t>
            </a:r>
          </a:p>
          <a:p>
            <a:pPr lvl="0" fontAlgn="auto">
              <a:spcBef>
                <a:spcPts val="0"/>
              </a:spcBef>
              <a:spcAft>
                <a:spcPts val="400"/>
              </a:spcAft>
              <a:defRPr/>
            </a:pPr>
            <a:r>
              <a:rPr lang="ru-RU" sz="12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Общетеоретические проблемы</a:t>
            </a:r>
          </a:p>
          <a:p>
            <a:pPr lvl="0" fontAlgn="auto">
              <a:spcBef>
                <a:spcPts val="0"/>
              </a:spcBef>
              <a:spcAft>
                <a:spcPts val="400"/>
              </a:spcAft>
              <a:defRPr/>
            </a:pPr>
            <a:r>
              <a:rPr lang="ru-RU" sz="12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1200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учебно-тематического плана</a:t>
            </a:r>
            <a:endParaRPr lang="ru-RU" sz="1200" b="1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400"/>
              </a:spcAft>
              <a:defRPr/>
            </a:pPr>
            <a:r>
              <a:rPr lang="ru-RU" sz="12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Стажировка</a:t>
            </a:r>
          </a:p>
          <a:p>
            <a:pPr marL="285750" lvl="0" indent="-285750" fontAlgn="auto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ru-RU" sz="1200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94577" y="641965"/>
            <a:ext cx="5289592" cy="707886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5000">
                <a:schemeClr val="accent1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16200000" scaled="0"/>
          </a:gradFill>
          <a:ln>
            <a:noFill/>
          </a:ln>
          <a:scene3d>
            <a:camera prst="orthographicFront"/>
            <a:lightRig rig="threePt" dir="t"/>
          </a:scene3d>
          <a:sp3d prstMaterial="plastic">
            <a:bevelT/>
            <a:bevelB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ГАПОУ «Арский педагогический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колледж им. Г. Тукая»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69873" y="5417797"/>
            <a:ext cx="17622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Кафедра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иностранных языков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24148" y="5570362"/>
            <a:ext cx="275748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Кафедра психолого-педагогический дисциплин и внеурочной деятельности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9216" y="4762453"/>
            <a:ext cx="20177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Кафедра русской филологии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350339" y="3622328"/>
            <a:ext cx="20177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Кафедра музыки и методики музыкального воспитания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220164" y="4762451"/>
            <a:ext cx="214788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Кафедра физического воспитания и ОБЖ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185907" y="5233131"/>
            <a:ext cx="23288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Кафедра математических и естественно - научных дисциплин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168980" y="2138658"/>
            <a:ext cx="1787533" cy="1197835"/>
          </a:xfrm>
          <a:prstGeom prst="round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5000">
                <a:schemeClr val="accent1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 prstMaterial="plastic">
            <a:bevelT/>
            <a:bevelB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Отделение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ДПО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6" name="Прямая со стрелкой 75"/>
          <p:cNvCxnSpPr/>
          <p:nvPr/>
        </p:nvCxnSpPr>
        <p:spPr>
          <a:xfrm>
            <a:off x="5076056" y="2910600"/>
            <a:ext cx="2016224" cy="446203"/>
          </a:xfrm>
          <a:prstGeom prst="straightConnector1">
            <a:avLst/>
          </a:prstGeom>
          <a:noFill/>
          <a:ln w="34925" cap="flat" cmpd="sng" algn="ctr">
            <a:solidFill>
              <a:srgbClr val="2D2D8A">
                <a:lumMod val="75000"/>
              </a:srgbClr>
            </a:solidFill>
            <a:prstDash val="solid"/>
            <a:headEnd type="stealth" w="lg" len="lg"/>
            <a:tailEnd type="stealth" w="lg" len="lg"/>
          </a:ln>
          <a:effectLst/>
        </p:spPr>
      </p:cxnSp>
      <p:cxnSp>
        <p:nvCxnSpPr>
          <p:cNvPr id="78" name="Прямая со стрелкой 77"/>
          <p:cNvCxnSpPr/>
          <p:nvPr/>
        </p:nvCxnSpPr>
        <p:spPr>
          <a:xfrm>
            <a:off x="4860031" y="3391495"/>
            <a:ext cx="1468616" cy="935064"/>
          </a:xfrm>
          <a:prstGeom prst="straightConnector1">
            <a:avLst/>
          </a:prstGeom>
          <a:noFill/>
          <a:ln w="34925" cap="flat" cmpd="sng" algn="ctr">
            <a:solidFill>
              <a:srgbClr val="2D2D8A">
                <a:lumMod val="75000"/>
              </a:srgbClr>
            </a:solidFill>
            <a:prstDash val="solid"/>
            <a:headEnd type="stealth" w="lg" len="lg"/>
            <a:tailEnd type="stealth" w="lg" len="lg"/>
          </a:ln>
          <a:effectLst/>
        </p:spPr>
      </p:cxnSp>
      <p:cxnSp>
        <p:nvCxnSpPr>
          <p:cNvPr id="80" name="Прямая со стрелкой 79"/>
          <p:cNvCxnSpPr/>
          <p:nvPr/>
        </p:nvCxnSpPr>
        <p:spPr>
          <a:xfrm>
            <a:off x="4516907" y="3429000"/>
            <a:ext cx="847181" cy="1333451"/>
          </a:xfrm>
          <a:prstGeom prst="straightConnector1">
            <a:avLst/>
          </a:prstGeom>
          <a:noFill/>
          <a:ln w="34925" cap="flat" cmpd="sng" algn="ctr">
            <a:solidFill>
              <a:srgbClr val="2D2D8A">
                <a:lumMod val="75000"/>
              </a:srgbClr>
            </a:solidFill>
            <a:prstDash val="solid"/>
            <a:headEnd type="stealth" w="lg" len="lg"/>
            <a:tailEnd type="stealth" w="lg" len="lg"/>
          </a:ln>
          <a:effectLst/>
        </p:spPr>
      </p:cxnSp>
      <p:sp>
        <p:nvSpPr>
          <p:cNvPr id="82" name="TextBox 81"/>
          <p:cNvSpPr txBox="1"/>
          <p:nvPr/>
        </p:nvSpPr>
        <p:spPr>
          <a:xfrm>
            <a:off x="724148" y="3391495"/>
            <a:ext cx="1872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Кафедра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татарской</a:t>
            </a:r>
            <a:r>
              <a:rPr kumimoji="0" lang="ru-RU" sz="12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 филологии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 flipV="1">
            <a:off x="1633571" y="2737253"/>
            <a:ext cx="1498485" cy="432048"/>
          </a:xfrm>
          <a:prstGeom prst="straightConnector1">
            <a:avLst/>
          </a:prstGeom>
          <a:noFill/>
          <a:ln w="34925" cap="flat" cmpd="sng" algn="ctr">
            <a:solidFill>
              <a:srgbClr val="2D2D8A">
                <a:lumMod val="75000"/>
              </a:srgbClr>
            </a:solidFill>
            <a:prstDash val="solid"/>
            <a:headEnd type="stealth" w="lg" len="lg"/>
            <a:tailEnd type="stealth" w="lg" len="lg"/>
          </a:ln>
          <a:effectLst/>
        </p:spPr>
      </p:cxnSp>
      <p:sp>
        <p:nvSpPr>
          <p:cNvPr id="86" name="Стрелка вниз 85"/>
          <p:cNvSpPr/>
          <p:nvPr/>
        </p:nvSpPr>
        <p:spPr>
          <a:xfrm>
            <a:off x="3770782" y="1484784"/>
            <a:ext cx="746125" cy="598041"/>
          </a:xfrm>
          <a:prstGeom prst="downArrow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5000">
                <a:schemeClr val="accent1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 prstMaterial="plastic">
            <a:bevelT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2" name="Прямая со стрелкой 131"/>
          <p:cNvCxnSpPr/>
          <p:nvPr/>
        </p:nvCxnSpPr>
        <p:spPr>
          <a:xfrm flipH="1">
            <a:off x="2466929" y="3429000"/>
            <a:ext cx="1335511" cy="1795118"/>
          </a:xfrm>
          <a:prstGeom prst="straightConnector1">
            <a:avLst/>
          </a:prstGeom>
          <a:noFill/>
          <a:ln w="34925" cap="flat" cmpd="sng" algn="ctr">
            <a:solidFill>
              <a:srgbClr val="2D2D8A">
                <a:lumMod val="75000"/>
              </a:srgbClr>
            </a:solidFill>
            <a:prstDash val="solid"/>
            <a:headEnd type="stealth" w="lg" len="lg"/>
            <a:tailEnd type="stealth" w="lg" len="lg"/>
          </a:ln>
          <a:effectLst/>
        </p:spPr>
      </p:cxnSp>
      <p:pic>
        <p:nvPicPr>
          <p:cNvPr id="1026" name="Рисунок 2" descr="F:\ab 021копирование1.jpg"/>
          <p:cNvPicPr>
            <a:picLocks noChangeAspect="1" noChangeArrowheads="1"/>
          </p:cNvPicPr>
          <p:nvPr/>
        </p:nvPicPr>
        <p:blipFill>
          <a:blip r:embed="rId3" r:link="rId4" cstate="print">
            <a:lum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3" r="4163"/>
          <a:stretch>
            <a:fillRect/>
          </a:stretch>
        </p:blipFill>
        <p:spPr bwMode="auto">
          <a:xfrm rot="10782824" flipH="1" flipV="1">
            <a:off x="1046661" y="2911831"/>
            <a:ext cx="4937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2" descr="F:\ab 021копирование1.jpg"/>
          <p:cNvPicPr>
            <a:picLocks noChangeAspect="1" noChangeArrowheads="1"/>
          </p:cNvPicPr>
          <p:nvPr/>
        </p:nvPicPr>
        <p:blipFill>
          <a:blip r:embed="rId3" r:link="rId4" cstate="print">
            <a:lum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3" r="4163"/>
          <a:stretch>
            <a:fillRect/>
          </a:stretch>
        </p:blipFill>
        <p:spPr bwMode="auto">
          <a:xfrm rot="10782824" flipH="1" flipV="1">
            <a:off x="1275713" y="4333760"/>
            <a:ext cx="4937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2" descr="F:\ab 021копирование1.jpg"/>
          <p:cNvPicPr>
            <a:picLocks noChangeAspect="1" noChangeArrowheads="1"/>
          </p:cNvPicPr>
          <p:nvPr/>
        </p:nvPicPr>
        <p:blipFill>
          <a:blip r:embed="rId3" r:link="rId4" cstate="print">
            <a:lum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3" r="4163"/>
          <a:stretch>
            <a:fillRect/>
          </a:stretch>
        </p:blipFill>
        <p:spPr bwMode="auto">
          <a:xfrm rot="10782824" flipH="1" flipV="1">
            <a:off x="3555584" y="5022885"/>
            <a:ext cx="4937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2" descr="F:\ab 021копирование1.jpg"/>
          <p:cNvPicPr>
            <a:picLocks noChangeAspect="1" noChangeArrowheads="1"/>
          </p:cNvPicPr>
          <p:nvPr/>
        </p:nvPicPr>
        <p:blipFill>
          <a:blip r:embed="rId3" r:link="rId4" cstate="print">
            <a:lum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3" r="4163"/>
          <a:stretch>
            <a:fillRect/>
          </a:stretch>
        </p:blipFill>
        <p:spPr bwMode="auto">
          <a:xfrm rot="10782824" flipH="1" flipV="1">
            <a:off x="1986730" y="5131461"/>
            <a:ext cx="4937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Рисунок 2" descr="F:\ab 021копирование1.jpg"/>
          <p:cNvPicPr>
            <a:picLocks noChangeAspect="1" noChangeArrowheads="1"/>
          </p:cNvPicPr>
          <p:nvPr/>
        </p:nvPicPr>
        <p:blipFill>
          <a:blip r:embed="rId3" r:link="rId4" cstate="print">
            <a:lum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3" r="4163"/>
          <a:stretch>
            <a:fillRect/>
          </a:stretch>
        </p:blipFill>
        <p:spPr bwMode="auto">
          <a:xfrm rot="10782824" flipH="1" flipV="1">
            <a:off x="6329933" y="4277773"/>
            <a:ext cx="4937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Рисунок 2" descr="F:\ab 021копирование1.jpg"/>
          <p:cNvPicPr>
            <a:picLocks noChangeAspect="1" noChangeArrowheads="1"/>
          </p:cNvPicPr>
          <p:nvPr/>
        </p:nvPicPr>
        <p:blipFill>
          <a:blip r:embed="rId3" r:link="rId4" cstate="print">
            <a:lum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3" r="4163"/>
          <a:stretch>
            <a:fillRect/>
          </a:stretch>
        </p:blipFill>
        <p:spPr bwMode="auto">
          <a:xfrm rot="10782824" flipH="1" flipV="1">
            <a:off x="5293365" y="4763684"/>
            <a:ext cx="4937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Рисунок 2" descr="F:\ab 021копирование1.jpg"/>
          <p:cNvPicPr>
            <a:picLocks noChangeAspect="1" noChangeArrowheads="1"/>
          </p:cNvPicPr>
          <p:nvPr/>
        </p:nvPicPr>
        <p:blipFill>
          <a:blip r:embed="rId3" r:link="rId4" cstate="print">
            <a:lum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3" r="4163"/>
          <a:stretch>
            <a:fillRect/>
          </a:stretch>
        </p:blipFill>
        <p:spPr bwMode="auto">
          <a:xfrm rot="10782824" flipH="1" flipV="1">
            <a:off x="7165574" y="3171031"/>
            <a:ext cx="4937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4" name="Прямая со стрелкой 53"/>
          <p:cNvCxnSpPr/>
          <p:nvPr/>
        </p:nvCxnSpPr>
        <p:spPr>
          <a:xfrm flipH="1">
            <a:off x="1770711" y="3356803"/>
            <a:ext cx="1505145" cy="1039621"/>
          </a:xfrm>
          <a:prstGeom prst="straightConnector1">
            <a:avLst/>
          </a:prstGeom>
          <a:noFill/>
          <a:ln w="34925" cap="flat" cmpd="sng" algn="ctr">
            <a:solidFill>
              <a:srgbClr val="2D2D8A">
                <a:lumMod val="75000"/>
              </a:srgbClr>
            </a:solidFill>
            <a:prstDash val="solid"/>
            <a:headEnd type="stealth" w="lg" len="lg"/>
            <a:tailEnd type="stealth" w="lg" len="lg"/>
          </a:ln>
          <a:effectLst/>
        </p:spPr>
      </p:cxnSp>
      <p:cxnSp>
        <p:nvCxnSpPr>
          <p:cNvPr id="62" name="Прямая со стрелкой 61"/>
          <p:cNvCxnSpPr/>
          <p:nvPr/>
        </p:nvCxnSpPr>
        <p:spPr>
          <a:xfrm flipH="1">
            <a:off x="3923928" y="3429000"/>
            <a:ext cx="219917" cy="1592654"/>
          </a:xfrm>
          <a:prstGeom prst="straightConnector1">
            <a:avLst/>
          </a:prstGeom>
          <a:noFill/>
          <a:ln w="34925" cap="flat" cmpd="sng" algn="ctr">
            <a:solidFill>
              <a:srgbClr val="2D2D8A">
                <a:lumMod val="75000"/>
              </a:srgbClr>
            </a:solidFill>
            <a:prstDash val="solid"/>
            <a:headEnd type="stealth" w="lg" len="lg"/>
            <a:tailEnd type="stealth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69476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971600" y="764704"/>
            <a:ext cx="7128792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80" y="764704"/>
            <a:ext cx="7200800" cy="7200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Организация курсов повышения квалификации в </a:t>
            </a:r>
            <a:br>
              <a:rPr lang="ru-RU" sz="2000" dirty="0" smtClean="0"/>
            </a:br>
            <a:r>
              <a:rPr lang="ru-RU" sz="2000" dirty="0" smtClean="0"/>
              <a:t>ГАПОУ «Арский педагогический колледж им. Г.Тукая» </a:t>
            </a:r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2420888"/>
            <a:ext cx="1800200" cy="13681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 Русскоязычные воспитатели ДОО</a:t>
            </a:r>
            <a:endParaRPr lang="ru-RU" sz="16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619672" y="1490255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707904" y="1556792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6660232" y="2445796"/>
            <a:ext cx="1584177" cy="13681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 Учителя начальных классов</a:t>
            </a:r>
            <a:endParaRPr lang="ru-RU" sz="16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97814" y="2991759"/>
            <a:ext cx="1620180" cy="13681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 Воспитатели  ДОО</a:t>
            </a:r>
            <a:endParaRPr lang="ru-RU" sz="16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596878" y="1585644"/>
            <a:ext cx="0" cy="14113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283157" y="1556792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4716015" y="2996952"/>
            <a:ext cx="1703547" cy="13681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 Педагоги-организаторы</a:t>
            </a:r>
            <a:endParaRPr lang="ru-RU" sz="1600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644008" y="1490255"/>
            <a:ext cx="0" cy="30188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1763688" y="4581128"/>
            <a:ext cx="1747414" cy="13681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 Учителя музыки, музыкальные руководители</a:t>
            </a:r>
            <a:endParaRPr lang="ru-RU" sz="16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699792" y="1484784"/>
            <a:ext cx="0" cy="3096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3905925" y="4581128"/>
            <a:ext cx="1620180" cy="13681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 Педагоги (учителя) по физической культуре и спорту</a:t>
            </a:r>
            <a:endParaRPr lang="ru-RU" sz="1600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511886" y="1556792"/>
            <a:ext cx="24098" cy="30253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5701796" y="4582164"/>
            <a:ext cx="1620180" cy="13681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 Учителя иностранного (английского) языка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82501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899592" y="692695"/>
            <a:ext cx="7416824" cy="102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Модель повышения квалификации Арского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педагогического колледжа – ресурсного  центра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подготовке национальных кадров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4427984" y="2309891"/>
            <a:ext cx="3512511" cy="712788"/>
          </a:xfrm>
          <a:prstGeom prst="rect">
            <a:avLst/>
          </a:prstGeom>
          <a:solidFill>
            <a:srgbClr val="7E0C76"/>
          </a:solid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ИТОГОВАЯ АТТЕСТАЦИЯ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защита проекта в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 получение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оценки </a:t>
            </a: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3624576" y="3142469"/>
            <a:ext cx="3960440" cy="628179"/>
          </a:xfrm>
          <a:prstGeom prst="rect">
            <a:avLst/>
          </a:prstGeom>
          <a:solidFill>
            <a:srgbClr val="2D2D8A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2D2D8A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ПРОЕКТНАЯ  РАБОТА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2D2D8A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разработка проекта  под руководством научного руководителя на базе </a:t>
            </a:r>
            <a:r>
              <a:rPr lang="ru-RU" sz="1300" kern="0" dirty="0" smtClean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колледжа</a:t>
            </a: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srgbClr val="2D2D8A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2869270" y="3861048"/>
            <a:ext cx="3477468" cy="719138"/>
          </a:xfrm>
          <a:prstGeom prst="rect">
            <a:avLst/>
          </a:prstGeom>
          <a:solidFill>
            <a:srgbClr val="9966FF"/>
          </a:solid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ПРАКТИЧЕСКИЙ</a:t>
            </a:r>
            <a:r>
              <a:rPr kumimoji="0" lang="ru-RU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МОДУЛЬ –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kern="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стажировка на ведущих базовых образовательных площадках (ОО, ДОО)</a:t>
            </a:r>
            <a:endParaRPr kumimoji="0" lang="ru-RU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2155999" y="4736757"/>
            <a:ext cx="3632842" cy="492443"/>
          </a:xfrm>
          <a:prstGeom prst="rect">
            <a:avLst/>
          </a:prstGeom>
          <a:solidFill>
            <a:srgbClr val="2D2D8A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ТЕОРЕТИЧЕСКИЙ МОДУЛЬ </a:t>
            </a: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интенсивный теоретический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курс   </a:t>
            </a:r>
            <a:endParaRPr kumimoji="0" lang="ru-RU" sz="18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1671811" y="5311567"/>
            <a:ext cx="3613793" cy="472813"/>
          </a:xfrm>
          <a:prstGeom prst="rect">
            <a:avLst/>
          </a:prstGeom>
          <a:solidFill>
            <a:srgbClr val="6600CC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36000" rIns="36000" bIns="3600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ОРГАНИЗАЦИОННЫЙ ЭТАП –  о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пределение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темы проекта и научного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руководителя </a:t>
            </a: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772504" y="5395573"/>
            <a:ext cx="792089" cy="30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1079612" y="4830578"/>
            <a:ext cx="969962" cy="304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1587673" y="4068217"/>
            <a:ext cx="968375" cy="304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</a:p>
        </p:txBody>
      </p:sp>
      <p:sp>
        <p:nvSpPr>
          <p:cNvPr id="24" name="TextBox 23"/>
          <p:cNvSpPr txBox="1"/>
          <p:nvPr/>
        </p:nvSpPr>
        <p:spPr bwMode="auto">
          <a:xfrm>
            <a:off x="2267744" y="3304158"/>
            <a:ext cx="968375" cy="304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</a:p>
        </p:txBody>
      </p:sp>
      <p:sp>
        <p:nvSpPr>
          <p:cNvPr id="25" name="TextBox 24"/>
          <p:cNvSpPr txBox="1"/>
          <p:nvPr/>
        </p:nvSpPr>
        <p:spPr bwMode="auto">
          <a:xfrm>
            <a:off x="3297189" y="2513091"/>
            <a:ext cx="968375" cy="306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</a:p>
        </p:txBody>
      </p:sp>
      <p:sp>
        <p:nvSpPr>
          <p:cNvPr id="2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160219"/>
            <a:ext cx="2133600" cy="365125"/>
          </a:xfrm>
        </p:spPr>
        <p:txBody>
          <a:bodyPr/>
          <a:lstStyle/>
          <a:p>
            <a:fld id="{3CBAC9F1-F66A-4AC3-A9B4-0D1B3F725339}" type="slidenum">
              <a:rPr lang="ru-RU" smtClean="0">
                <a:latin typeface="Times New Roman" pitchFamily="18" charset="0"/>
                <a:cs typeface="Times New Roman" pitchFamily="18" charset="0"/>
              </a:rPr>
              <a:pPr/>
              <a:t>6</a:t>
            </a:fld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 bwMode="auto">
          <a:xfrm>
            <a:off x="4636421" y="1779190"/>
            <a:ext cx="968375" cy="306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 smtClean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sz="1400" b="1" dirty="0">
                <a:solidFill>
                  <a:srgbClr val="2D2D8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5697717" y="1674217"/>
            <a:ext cx="2690707" cy="55959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ПОСЛЕКУРСОВОЕ СОПРОВОЖДЕНИЕ </a:t>
            </a:r>
            <a:endParaRPr kumimoji="0" lang="ru-RU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bookboon.com/blog/wp-content/uploads/2013/10/shutterstock_81254116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45500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0348" y="514957"/>
            <a:ext cx="5230955" cy="344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985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5743" y="764704"/>
            <a:ext cx="75608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Кадровое обеспечение курсов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 квалификации на базе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ГАПОУ «Арский педагогический колледж им. Г. Тукая»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8716932"/>
              </p:ext>
            </p:extLst>
          </p:nvPr>
        </p:nvGraphicFramePr>
        <p:xfrm>
          <a:off x="1071767" y="2420888"/>
          <a:ext cx="7128792" cy="1246288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5601192"/>
                <a:gridCol w="1527600"/>
              </a:tblGrid>
              <a:tr h="6231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штатных единиц </a:t>
                      </a:r>
                      <a:r>
                        <a:rPr lang="ru-RU" sz="20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преподавательского состава  </a:t>
                      </a:r>
                      <a:endParaRPr lang="ru-RU" sz="20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5" marR="5955" marT="59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20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5" marR="5955" marT="5955" marB="0" anchor="ctr"/>
                </a:tc>
              </a:tr>
              <a:tr h="62314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2000" b="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преподавателей</a:t>
                      </a:r>
                      <a:r>
                        <a:rPr lang="ru-RU" sz="20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2000" b="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имеющих ученые звания и степени</a:t>
                      </a:r>
                      <a:endParaRPr lang="ru-RU" sz="20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5" marR="5955" marT="59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(10,2%)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5" marR="5955" marT="595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9371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7" y="2060848"/>
            <a:ext cx="554024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кабинета ИКТ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с читальным залом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Конференц-зал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теоретических и методических основ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дошкольного образования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мобильных класса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спортивных зала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учебные аудитории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 национального образования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индивидуальных кабинетов музыки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620688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Ресурсная  база повышения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квалификации   на базе ГАПОУ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«Арский педагогический колледж им. Г. Тукая»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0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фото для отчёта\S1010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9"/>
            <a:ext cx="711279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701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506</TotalTime>
  <Words>1069</Words>
  <Application>Microsoft Office PowerPoint</Application>
  <PresentationFormat>Экран (4:3)</PresentationFormat>
  <Paragraphs>173</Paragraphs>
  <Slides>28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Кнопка</vt:lpstr>
      <vt:lpstr>          Министерство образования и науки Республики Татарстан ГАПОУ «Арский педагогический колледж им.Г. Тукая»  Вопросы реализации программ дополнительного  профессионального  образования в системе подготовки педагогических кадров (из опыта работы ГАПОУ «Арский педагогический колледж  им. Г.Тукая»)                               Гарипова Г.Ф. – директор </vt:lpstr>
      <vt:lpstr>Федеральный закон РФ "Об образовании в Российской Федерации", N 273-ФЗ  Глава 10. Статья 76 </vt:lpstr>
      <vt:lpstr>Слайд 3</vt:lpstr>
      <vt:lpstr>Слайд 4</vt:lpstr>
      <vt:lpstr>Организация курсов повышения квалификации в  ГАПОУ «Арский педагогический колледж им. Г.Тукая» </vt:lpstr>
      <vt:lpstr>Слайд 6</vt:lpstr>
      <vt:lpstr>Слайд 7</vt:lpstr>
      <vt:lpstr>Слайд 8</vt:lpstr>
      <vt:lpstr>Слайд 9</vt:lpstr>
      <vt:lpstr>Слайд 10</vt:lpstr>
      <vt:lpstr>Актовый за на 330 посадочных мест</vt:lpstr>
      <vt:lpstr>Конференц-зал на 40 посадочных мест</vt:lpstr>
      <vt:lpstr>3 мобильных компьютерных класса на 90 студентов</vt:lpstr>
      <vt:lpstr>Слайд 14</vt:lpstr>
      <vt:lpstr>Теоретическая и практическая  подготовка русскоязычных воспитателей</vt:lpstr>
      <vt:lpstr>Республиканский конкурс профессионального мастерства русскоязычных воспитателей   «Я говорю и работаю по-татарски»</vt:lpstr>
      <vt:lpstr>Слайд 17</vt:lpstr>
      <vt:lpstr>Слайд 18</vt:lpstr>
      <vt:lpstr>Слайд 19</vt:lpstr>
      <vt:lpstr>Государственное задание по программам повышения квалификации на 2016 г.</vt:lpstr>
      <vt:lpstr>География слушателей курсов повышения квалификации на базе ГАПОУ «Арский педагогический колледж имени Г.Тукая»</vt:lpstr>
      <vt:lpstr>Стажировка  русскоязычных воспитателей на базе ДОО</vt:lpstr>
      <vt:lpstr>Слайд 23</vt:lpstr>
      <vt:lpstr>Слайд 24</vt:lpstr>
      <vt:lpstr>Слайд 25</vt:lpstr>
      <vt:lpstr>Слайд 26</vt:lpstr>
      <vt:lpstr>Предложения по усовершенствованию системы повышения квалификации в Республике Татарстан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ДПО (курсы повышения) для воспитателей ДОУ (русскоязычные воспитатели</dc:title>
  <dc:creator>Гарипова Г</dc:creator>
  <cp:lastModifiedBy>Директор</cp:lastModifiedBy>
  <cp:revision>74</cp:revision>
  <cp:lastPrinted>2016-01-12T08:45:19Z</cp:lastPrinted>
  <dcterms:created xsi:type="dcterms:W3CDTF">2016-01-11T12:00:11Z</dcterms:created>
  <dcterms:modified xsi:type="dcterms:W3CDTF">2016-07-05T07:25:57Z</dcterms:modified>
</cp:coreProperties>
</file>