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7" r:id="rId2"/>
  </p:sldMasterIdLst>
  <p:notesMasterIdLst>
    <p:notesMasterId r:id="rId33"/>
  </p:notesMasterIdLst>
  <p:sldIdLst>
    <p:sldId id="261" r:id="rId3"/>
    <p:sldId id="349" r:id="rId4"/>
    <p:sldId id="276" r:id="rId5"/>
    <p:sldId id="274" r:id="rId6"/>
    <p:sldId id="331" r:id="rId7"/>
    <p:sldId id="275" r:id="rId8"/>
    <p:sldId id="372" r:id="rId9"/>
    <p:sldId id="367" r:id="rId10"/>
    <p:sldId id="371" r:id="rId11"/>
    <p:sldId id="329" r:id="rId12"/>
    <p:sldId id="283" r:id="rId13"/>
    <p:sldId id="348" r:id="rId14"/>
    <p:sldId id="377" r:id="rId15"/>
    <p:sldId id="375" r:id="rId16"/>
    <p:sldId id="370" r:id="rId17"/>
    <p:sldId id="364" r:id="rId18"/>
    <p:sldId id="332" r:id="rId19"/>
    <p:sldId id="338" r:id="rId20"/>
    <p:sldId id="339" r:id="rId21"/>
    <p:sldId id="358" r:id="rId22"/>
    <p:sldId id="362" r:id="rId23"/>
    <p:sldId id="347" r:id="rId24"/>
    <p:sldId id="369" r:id="rId25"/>
    <p:sldId id="382" r:id="rId26"/>
    <p:sldId id="333" r:id="rId27"/>
    <p:sldId id="383" r:id="rId28"/>
    <p:sldId id="346" r:id="rId29"/>
    <p:sldId id="384" r:id="rId30"/>
    <p:sldId id="345" r:id="rId31"/>
    <p:sldId id="385" r:id="rId32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79DD79"/>
    <a:srgbClr val="2C5800"/>
    <a:srgbClr val="3FBF3F"/>
    <a:srgbClr val="74B230"/>
    <a:srgbClr val="009900"/>
    <a:srgbClr val="B0CA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921" autoAdjust="0"/>
  </p:normalViewPr>
  <p:slideViewPr>
    <p:cSldViewPr>
      <p:cViewPr varScale="1">
        <p:scale>
          <a:sx n="68" d="100"/>
          <a:sy n="68" d="100"/>
        </p:scale>
        <p:origin x="144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9121AD3-D457-423F-B762-5A04EBFB987A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E045567-44EB-46B0-8DCB-7F8391393E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3848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95350" y="746125"/>
            <a:ext cx="4970463" cy="3727450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70169" y="5142577"/>
            <a:ext cx="5361352" cy="4250619"/>
          </a:xfrm>
        </p:spPr>
        <p:txBody>
          <a:bodyPr/>
          <a:lstStyle/>
          <a:p>
            <a:pPr indent="542478" algn="just"/>
            <a:r>
              <a:rPr lang="ru-RU" dirty="0" smtClean="0"/>
              <a:t>Для общеобразовательных школ был внедрен модуль </a:t>
            </a:r>
            <a:r>
              <a:rPr lang="ru-RU" dirty="0" err="1" smtClean="0"/>
              <a:t>внутришкоьного</a:t>
            </a:r>
            <a:r>
              <a:rPr lang="ru-RU" dirty="0" smtClean="0"/>
              <a:t> документооборота (движение учащихся) и проведено мониторинговое исследование всех учащихся 5-11 классов. </a:t>
            </a:r>
          </a:p>
          <a:p>
            <a:pPr indent="542478" algn="just"/>
            <a:r>
              <a:rPr lang="ru-RU" dirty="0" err="1"/>
              <a:t>Внутришкольный</a:t>
            </a:r>
            <a:r>
              <a:rPr lang="ru-RU" dirty="0"/>
              <a:t> документооборот позволяет автоматизировать процесс создания и утверждения приказов о движении учащихся и навести порядок в работе пользователей с учетными данными учащихся.</a:t>
            </a:r>
          </a:p>
          <a:p>
            <a:pPr indent="542478" algn="just"/>
            <a:r>
              <a:rPr lang="ru-RU" dirty="0" smtClean="0"/>
              <a:t>Созданная система тестирования в дальнейшем будет использоваться для проведения срезов знаний и мониторинговых исследований.</a:t>
            </a:r>
          </a:p>
          <a:p>
            <a:pPr indent="542478" algn="just"/>
            <a:endParaRPr lang="ru-RU" dirty="0"/>
          </a:p>
          <a:p>
            <a:pPr indent="542478" algn="just"/>
            <a:r>
              <a:rPr lang="ru-RU" dirty="0" smtClean="0"/>
              <a:t>В 2014 году планируется в части развития документооборота создать и внедрить модуль кадрового учета сотрудников, а в части развития системы отчётности автоматизировать формирование отчетной формы ОШ-1 для того, чтобы облегчить работу школ по сбору данной формы отёчности и передачи ее в вышестоящие органы.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63956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895350" y="746125"/>
            <a:ext cx="4970463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187BB3D-B196-4FF0-A09B-70B5F7A99B06}" type="slidenum">
              <a:rPr lang="ru-RU" sz="1200">
                <a:latin typeface="Calibri" pitchFamily="34" charset="0"/>
              </a:rPr>
              <a:pPr algn="r"/>
              <a:t>28</a:t>
            </a:fld>
            <a:endParaRPr lang="ru-RU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8227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895350" y="746125"/>
            <a:ext cx="4970463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187BB3D-B196-4FF0-A09B-70B5F7A99B06}" type="slidenum">
              <a:rPr lang="ru-RU" sz="1200">
                <a:latin typeface="Calibri" pitchFamily="34" charset="0"/>
              </a:rPr>
              <a:pPr algn="r"/>
              <a:t>29</a:t>
            </a:fld>
            <a:endParaRPr lang="ru-RU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195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895350" y="746125"/>
            <a:ext cx="4970463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187BB3D-B196-4FF0-A09B-70B5F7A99B06}" type="slidenum">
              <a:rPr lang="ru-RU" sz="1200">
                <a:latin typeface="Calibri" pitchFamily="34" charset="0"/>
              </a:rPr>
              <a:pPr algn="r"/>
              <a:t>11</a:t>
            </a:fld>
            <a:endParaRPr lang="ru-RU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526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895350" y="746125"/>
            <a:ext cx="4970463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7891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187BB3D-B196-4FF0-A09B-70B5F7A99B06}" type="slidenum">
              <a:rPr lang="ru-RU" sz="1200">
                <a:latin typeface="Calibri" pitchFamily="34" charset="0"/>
              </a:rPr>
              <a:pPr algn="r"/>
              <a:t>12</a:t>
            </a:fld>
            <a:endParaRPr lang="ru-RU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678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895350" y="746125"/>
            <a:ext cx="4970463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187BB3D-B196-4FF0-A09B-70B5F7A99B06}" type="slidenum">
              <a:rPr lang="ru-RU" sz="1200">
                <a:latin typeface="Calibri" pitchFamily="34" charset="0"/>
              </a:rPr>
              <a:pPr algn="r"/>
              <a:t>15</a:t>
            </a:fld>
            <a:endParaRPr lang="ru-RU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821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895350" y="746125"/>
            <a:ext cx="4970463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187BB3D-B196-4FF0-A09B-70B5F7A99B06}" type="slidenum">
              <a:rPr lang="ru-RU" sz="1200">
                <a:latin typeface="Calibri" pitchFamily="34" charset="0"/>
              </a:rPr>
              <a:pPr algn="r"/>
              <a:t>16</a:t>
            </a:fld>
            <a:endParaRPr lang="ru-RU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6450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895350" y="746125"/>
            <a:ext cx="4970463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187BB3D-B196-4FF0-A09B-70B5F7A99B06}" type="slidenum">
              <a:rPr lang="ru-RU" sz="1200">
                <a:latin typeface="Calibri" pitchFamily="34" charset="0"/>
              </a:rPr>
              <a:pPr algn="r"/>
              <a:t>22</a:t>
            </a:fld>
            <a:endParaRPr lang="ru-RU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673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895350" y="746125"/>
            <a:ext cx="4970463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EFEEC176-81C2-4241-A4EE-1B7860E62A3F}" type="slidenum">
              <a:rPr lang="ru-RU" sz="1200">
                <a:latin typeface="+mn-lt"/>
              </a:rPr>
              <a:pPr algn="r">
                <a:defRPr/>
              </a:pPr>
              <a:t>25</a:t>
            </a:fld>
            <a:endParaRPr lang="ru-RU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818222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895350" y="746125"/>
            <a:ext cx="4970463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187BB3D-B196-4FF0-A09B-70B5F7A99B06}" type="slidenum">
              <a:rPr lang="ru-RU" sz="1200">
                <a:latin typeface="Calibri" pitchFamily="34" charset="0"/>
              </a:rPr>
              <a:pPr algn="r"/>
              <a:t>26</a:t>
            </a:fld>
            <a:endParaRPr lang="ru-RU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8545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895350" y="746125"/>
            <a:ext cx="4970463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187BB3D-B196-4FF0-A09B-70B5F7A99B06}" type="slidenum">
              <a:rPr lang="ru-RU" sz="1200">
                <a:latin typeface="Calibri" pitchFamily="34" charset="0"/>
              </a:rPr>
              <a:pPr algn="r"/>
              <a:t>27</a:t>
            </a:fld>
            <a:endParaRPr lang="ru-RU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949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8F401-573C-4E5E-8718-AE9E8BC6E770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36823-42D8-41D7-A286-1AD98FC117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FD731-0ACD-40ED-B6BA-C865D24B82C9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704DE-E118-47BA-BAFA-0835190659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462A6-492C-4E8C-9BDC-A8E56860B6B8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68FF8-27AC-46B8-A12A-87BE08F010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81F4172-CFC7-4596-9DC7-3A0662B8B414}" type="datetime1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5D6D1F6-2A36-4F9A-B36C-4DEDDD3C22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807394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70A11-047C-467E-AB5C-B154A6BA5EF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B9264-B0E0-4D11-8203-0C56FE54200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366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D81FB-0017-462D-B570-099FF2653EF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76AF4-CDF6-40CE-B327-5AC49F4265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3272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62328-4CA3-4D05-9476-0560E26C875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BFF45-E25A-4F6F-AA6E-2A846B1B62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1845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3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3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C1389-A77D-464C-ACEC-7957B62B6DC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A54CC-A9E1-431B-B4A7-08142748C9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6509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44739-1248-4866-B34E-577E44ABA1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DD397-BDEC-4E59-BCAC-D6137BAA27B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8FE9D-E186-4379-81AF-193560D3CE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8EAF-9FEB-44A1-8CC4-9DA06FAEE9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2945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B9E8A-B29C-45BF-A368-13CB8B2947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3DFC5-84B6-4C0B-93C4-D72A7843EF7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561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351AF-B19A-41C9-8D3B-184A93BA3314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D43B4-613F-4379-ABAC-C8A11782DD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8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6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69204-A8B0-4995-97E4-12501D0416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E8A19-FAD8-4EF2-8A7F-9FD8A1FE1D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2905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F2EB7-793D-47F5-B1AC-7EE981A30F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64FF4-149F-4D4D-8B9A-47CA81F7900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941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A388B-78D1-46A2-8385-17F89D7AC4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55E46-522B-4403-9A39-BB71CA9A2F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126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377"/>
            <a:ext cx="205740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377"/>
            <a:ext cx="601980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CA7EA-35E9-4F9D-8D47-49407CA3E9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D2D0D-B429-49B5-936E-C87B3B89834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6785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1F4172-CFC7-4596-9DC7-3A0662B8B41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B56BA-4046-45D5-95F4-92E75209C2F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317289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A2556-52EE-4A91-A16C-ACF90B992259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BD8BC-A248-47BB-A73A-87ED84BA6D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39FD8-4967-48F4-BD33-617BE8A4C66F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EFC4B-73DF-4EDA-A5B5-D75A7FD3D7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F07A4-3CAB-4799-B604-A52EBD302B13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8E57C-23A9-4E64-AAEB-4F581A4284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49D7D-A679-43DE-9DCE-F6C998FB0956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E1A03-4FB9-47EE-92D9-8A47230A34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9F3A4-CEAB-469F-8B12-B49A135279A2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01F37-319C-43F7-B6A0-E91FC2509D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A74E1-834A-40BE-8D13-FEA4232B7832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2DBE2-C6BF-4E60-A1F4-F676141D45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EF24C-C936-4900-BE0C-B083D69A17E9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031A5-5C1F-45BE-86F4-F9584817C1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DD50ECD-D04E-4CE2-93E6-9611483595AF}" type="datetimeFigureOut">
              <a:rPr lang="ru-RU"/>
              <a:pPr>
                <a:defRPr/>
              </a:pPr>
              <a:t>06.07.2016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83F0DC-1E81-40A3-99CD-DF9A0EB0B4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71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8"/>
            <a:ext cx="8229600" cy="452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A633FE-2D7A-4BB0-9279-7B3426C6308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D1A4BA-D66E-4D5A-9612-3D995636738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830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4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5.png"/><Relationship Id="rId9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123395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2765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-133349"/>
            <a:ext cx="9175750" cy="698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4300" y="1533527"/>
            <a:ext cx="8915400" cy="49552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tx2">
                  <a:lumMod val="75000"/>
                </a:schemeClr>
              </a:solidFill>
              <a:latin typeface="Garamond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квалификации работников образования Республики Татарстан в первом полугодии 2016г.: основные результаты, проблемы и пути решения</a:t>
            </a: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cs typeface="Times New Roman" panose="02020603050405020304" pitchFamily="18" charset="0"/>
              </a:rPr>
              <a:t>Р.И.Шаяхметова,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cs typeface="Times New Roman" panose="02020603050405020304" pitchFamily="18" charset="0"/>
              </a:rPr>
              <a:t>начальник отдела развития ДПО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cs typeface="Times New Roman" panose="02020603050405020304" pitchFamily="18" charset="0"/>
              </a:rPr>
              <a:t>МОиН РТ, к.п.н., доцент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 </a:t>
            </a:r>
          </a:p>
        </p:txBody>
      </p:sp>
      <p:sp>
        <p:nvSpPr>
          <p:cNvPr id="27652" name="Rectangle 2"/>
          <p:cNvSpPr txBox="1">
            <a:spLocks noChangeArrowheads="1"/>
          </p:cNvSpPr>
          <p:nvPr/>
        </p:nvSpPr>
        <p:spPr bwMode="auto">
          <a:xfrm>
            <a:off x="4140200" y="5541965"/>
            <a:ext cx="4845050" cy="92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Font typeface="Arial" charset="0"/>
              <a:buNone/>
            </a:pPr>
            <a:endParaRPr lang="ru-RU" sz="1900" b="1" i="1">
              <a:solidFill>
                <a:srgbClr val="1F497D"/>
              </a:solidFill>
              <a:latin typeface="Calibri" pitchFamily="34" charset="0"/>
            </a:endParaRPr>
          </a:p>
          <a:p>
            <a:pPr algn="r">
              <a:spcBef>
                <a:spcPct val="20000"/>
              </a:spcBef>
              <a:buFont typeface="Arial" charset="0"/>
              <a:buNone/>
            </a:pPr>
            <a:endParaRPr lang="ru-RU" sz="1900" b="1" i="1">
              <a:solidFill>
                <a:srgbClr val="1F497D"/>
              </a:solidFill>
              <a:latin typeface="Calibri" pitchFamily="34" charset="0"/>
            </a:endParaRPr>
          </a:p>
          <a:p>
            <a:pPr algn="r">
              <a:spcBef>
                <a:spcPct val="20000"/>
              </a:spcBef>
              <a:buFont typeface="Arial" charset="0"/>
              <a:buNone/>
            </a:pPr>
            <a:endParaRPr lang="ru-RU" sz="1900" b="1" i="1">
              <a:solidFill>
                <a:srgbClr val="1F497D"/>
              </a:solidFill>
              <a:latin typeface="Calibri" pitchFamily="34" charset="0"/>
            </a:endParaRPr>
          </a:p>
        </p:txBody>
      </p:sp>
      <p:pic>
        <p:nvPicPr>
          <p:cNvPr id="27653" name="Picture 2" descr="File:Coat of Arms of Tatarstan.sv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0817" y="169865"/>
            <a:ext cx="1042987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72650" y="0"/>
            <a:ext cx="921664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29699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" y="17722"/>
            <a:ext cx="422275" cy="338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Rectangle 1"/>
          <p:cNvSpPr>
            <a:spLocks noChangeArrowheads="1"/>
          </p:cNvSpPr>
          <p:nvPr/>
        </p:nvSpPr>
        <p:spPr bwMode="auto">
          <a:xfrm>
            <a:off x="3006728" y="172033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79449" y="162360"/>
            <a:ext cx="80073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Распределение  ПК по образовательным организациям  в 2016 году </a:t>
            </a:r>
            <a:endParaRPr lang="ru-RU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837067"/>
              </p:ext>
            </p:extLst>
          </p:nvPr>
        </p:nvGraphicFramePr>
        <p:xfrm>
          <a:off x="287201" y="548680"/>
          <a:ext cx="8496945" cy="606194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90208"/>
                <a:gridCol w="3362543"/>
                <a:gridCol w="1440160"/>
                <a:gridCol w="1800200"/>
                <a:gridCol w="1403834"/>
              </a:tblGrid>
              <a:tr h="165035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Всего на ПК в 2016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Обучено в 1 полугодии/%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Подтвердили ПК/%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2222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1.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КФУ </a:t>
                      </a:r>
                      <a:endParaRPr lang="ru-RU" sz="15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7606</a:t>
                      </a:r>
                      <a:endParaRPr lang="ru-RU" sz="15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3 665 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(</a:t>
                      </a:r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48,1%)</a:t>
                      </a:r>
                      <a:endParaRPr lang="ru-RU" sz="1400" b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3527 </a:t>
                      </a:r>
                      <a:endParaRPr lang="ru-RU" sz="1500" b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4643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ru-RU" sz="1400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 т.ч. Межрегиональный центр КФУ</a:t>
                      </a:r>
                      <a:endParaRPr lang="ru-RU" sz="1500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5010</a:t>
                      </a:r>
                      <a:endParaRPr lang="ru-RU" sz="1500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500" i="1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15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3418  </a:t>
                      </a:r>
                      <a:r>
                        <a:rPr lang="ru-RU" sz="14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(49,0%)</a:t>
                      </a:r>
                      <a:endParaRPr lang="ru-RU" sz="1400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500" i="1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15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3270 </a:t>
                      </a:r>
                      <a:endParaRPr lang="ru-RU" sz="1500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7119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ru-RU" sz="1400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 т.ч. ИФМК КФУ</a:t>
                      </a:r>
                      <a:endParaRPr lang="ru-RU" sz="1500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1955</a:t>
                      </a:r>
                      <a:endParaRPr lang="ru-RU" sz="1500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500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500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172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ru-RU" sz="1400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</a:t>
                      </a:r>
                      <a:r>
                        <a:rPr lang="ru-RU" sz="1500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15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т.ч. Елабужский институт КФУ</a:t>
                      </a:r>
                      <a:endParaRPr lang="ru-RU" sz="1500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641</a:t>
                      </a:r>
                      <a:endParaRPr lang="ru-RU" sz="1500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247 </a:t>
                      </a:r>
                      <a:r>
                        <a:rPr lang="ru-RU" sz="14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(38,5%)</a:t>
                      </a:r>
                      <a:endParaRPr lang="ru-RU" sz="1400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244 </a:t>
                      </a:r>
                      <a:endParaRPr lang="ru-RU" sz="1500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3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2.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НГПУ</a:t>
                      </a:r>
                      <a:endParaRPr lang="ru-RU" sz="15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4585</a:t>
                      </a:r>
                      <a:endParaRPr lang="ru-RU" sz="15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2821 </a:t>
                      </a:r>
                      <a:r>
                        <a:rPr lang="ru-RU" sz="15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(</a:t>
                      </a:r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61,5%)</a:t>
                      </a:r>
                      <a:endParaRPr lang="ru-RU" sz="1400" b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2784 </a:t>
                      </a:r>
                      <a:endParaRPr lang="ru-RU" sz="1500" b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3.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ИРО РТ</a:t>
                      </a:r>
                      <a:endParaRPr lang="ru-RU" sz="15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4071</a:t>
                      </a:r>
                      <a:endParaRPr lang="ru-RU" sz="15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2129 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(</a:t>
                      </a:r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52,2%)</a:t>
                      </a:r>
                      <a:endParaRPr lang="ru-RU" sz="1400" b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2120</a:t>
                      </a:r>
                      <a:endParaRPr lang="ru-RU" sz="1500" b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5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4.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РЦВР</a:t>
                      </a:r>
                      <a:endParaRPr lang="ru-RU" sz="15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660</a:t>
                      </a:r>
                      <a:endParaRPr lang="ru-RU" sz="15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321 (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48,6%)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308 </a:t>
                      </a:r>
                      <a:endParaRPr lang="ru-RU" sz="15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5.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МИПК СПО</a:t>
                      </a:r>
                      <a:endParaRPr lang="ru-RU" sz="15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520</a:t>
                      </a:r>
                      <a:endParaRPr lang="ru-RU" sz="15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208 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(40,0%)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189 </a:t>
                      </a:r>
                      <a:endParaRPr lang="ru-RU" sz="15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6401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6.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ЦСГО</a:t>
                      </a:r>
                      <a:endParaRPr lang="ru-RU" sz="15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512</a:t>
                      </a:r>
                      <a:endParaRPr lang="ru-RU" sz="15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231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(45,1%)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220 </a:t>
                      </a:r>
                      <a:endParaRPr lang="ru-RU" sz="15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3200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7.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1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Казанский ПК</a:t>
                      </a:r>
                      <a:endParaRPr lang="ru-RU" sz="1500" b="1" i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428</a:t>
                      </a:r>
                      <a:endParaRPr lang="ru-RU" sz="1500" b="1" i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151  </a:t>
                      </a:r>
                      <a:r>
                        <a:rPr lang="ru-RU" sz="14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0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35,2%)</a:t>
                      </a:r>
                      <a:endParaRPr lang="ru-RU" sz="1400" b="0" i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150 </a:t>
                      </a:r>
                      <a:endParaRPr lang="ru-RU" sz="1500" b="0" i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4401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8.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1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Нижнекамский ПК</a:t>
                      </a:r>
                      <a:endParaRPr lang="ru-RU" sz="1500" b="1" i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314</a:t>
                      </a:r>
                      <a:endParaRPr lang="ru-RU" sz="1500" b="1" i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130 </a:t>
                      </a:r>
                      <a:r>
                        <a:rPr lang="ru-RU" sz="1400" b="0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(41,4%)</a:t>
                      </a:r>
                      <a:endParaRPr lang="ru-RU" sz="1400" b="0" i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130 </a:t>
                      </a:r>
                      <a:endParaRPr lang="ru-RU" sz="1500" b="0" i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9.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Арский ПК</a:t>
                      </a:r>
                      <a:endParaRPr lang="ru-RU" sz="1500" b="1" i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311</a:t>
                      </a:r>
                      <a:endParaRPr lang="ru-RU" sz="1500" b="1" i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127 </a:t>
                      </a:r>
                      <a:r>
                        <a:rPr lang="ru-RU" sz="1400" b="0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(40,8%)</a:t>
                      </a:r>
                      <a:endParaRPr lang="ru-RU" sz="1400" b="0" i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104</a:t>
                      </a:r>
                      <a:endParaRPr lang="ru-RU" sz="1500" b="0" i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8401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10.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1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Мензелинский ПК</a:t>
                      </a:r>
                      <a:endParaRPr lang="ru-RU" sz="1500" b="1" i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88</a:t>
                      </a:r>
                      <a:endParaRPr lang="ru-RU" sz="1500" b="1" i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31  </a:t>
                      </a:r>
                      <a:r>
                        <a:rPr lang="ru-RU" sz="14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0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35,2%)</a:t>
                      </a:r>
                      <a:endParaRPr lang="ru-RU" sz="1400" b="0" i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31 </a:t>
                      </a:r>
                      <a:endParaRPr lang="ru-RU" sz="1500" b="0" i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</a:tr>
              <a:tr h="18401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11.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Лениногорский МХ ПК</a:t>
                      </a:r>
                      <a:endParaRPr lang="ru-RU" sz="1500" b="1" i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64</a:t>
                      </a:r>
                      <a:endParaRPr lang="ru-RU" sz="1500" b="1" i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45  </a:t>
                      </a:r>
                      <a:r>
                        <a:rPr lang="ru-RU" sz="14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0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70,3%)</a:t>
                      </a:r>
                      <a:endParaRPr lang="ru-RU" sz="1400" b="0" i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b="1" i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44 </a:t>
                      </a:r>
                      <a:endParaRPr lang="ru-RU" sz="1500" b="1" i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12.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Научный центр  БЖД</a:t>
                      </a:r>
                      <a:endParaRPr lang="ru-RU" sz="15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175</a:t>
                      </a:r>
                      <a:endParaRPr lang="ru-RU" sz="15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99 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(56,5%)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74</a:t>
                      </a:r>
                      <a:endParaRPr lang="ru-RU" sz="15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2676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13.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Поволжская</a:t>
                      </a:r>
                      <a:r>
                        <a:rPr lang="ru-RU" sz="15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академия физкультуры</a:t>
                      </a:r>
                      <a:endParaRPr lang="ru-RU" sz="15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76</a:t>
                      </a:r>
                      <a:endParaRPr lang="ru-RU" sz="15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54 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(71,0%)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53</a:t>
                      </a:r>
                      <a:endParaRPr lang="ru-RU" sz="15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3200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15.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АСО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endParaRPr lang="ru-RU" sz="15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34  </a:t>
                      </a:r>
                      <a:r>
                        <a:rPr lang="ru-RU" sz="14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(97,1%)</a:t>
                      </a:r>
                      <a:endParaRPr lang="ru-RU" sz="14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lang="ru-RU" sz="15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ru-RU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solidFill>
                            <a:srgbClr val="C00000"/>
                          </a:solidFill>
                        </a:rPr>
                        <a:t>ИТОГО</a:t>
                      </a:r>
                      <a:endParaRPr lang="ru-RU" sz="15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rgbClr val="C00000"/>
                          </a:solidFill>
                        </a:rPr>
                        <a:t>19 509</a:t>
                      </a:r>
                      <a:endParaRPr lang="ru-RU" sz="15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rgbClr val="C00000"/>
                          </a:solidFill>
                        </a:rPr>
                        <a:t>10 043 </a:t>
                      </a:r>
                      <a:r>
                        <a:rPr lang="ru-RU" sz="1400" b="0" dirty="0" smtClean="0">
                          <a:solidFill>
                            <a:srgbClr val="C00000"/>
                          </a:solidFill>
                        </a:rPr>
                        <a:t>(51,4%)</a:t>
                      </a:r>
                      <a:endParaRPr lang="ru-RU" sz="1400" b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rgbClr val="C00000"/>
                          </a:solidFill>
                        </a:rPr>
                        <a:t>9 834 </a:t>
                      </a:r>
                      <a:r>
                        <a:rPr lang="ru-RU" sz="1400" b="0" dirty="0" smtClean="0">
                          <a:solidFill>
                            <a:srgbClr val="C00000"/>
                          </a:solidFill>
                        </a:rPr>
                        <a:t>(97,9%)</a:t>
                      </a:r>
                      <a:endParaRPr lang="ru-RU" sz="1400" b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58998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5"/>
          <p:cNvGrpSpPr>
            <a:grpSpLocks/>
          </p:cNvGrpSpPr>
          <p:nvPr/>
        </p:nvGrpSpPr>
        <p:grpSpPr bwMode="auto">
          <a:xfrm>
            <a:off x="34684" y="0"/>
            <a:ext cx="376168" cy="6743700"/>
            <a:chOff x="-132" y="0"/>
            <a:chExt cx="716" cy="3240"/>
          </a:xfrm>
        </p:grpSpPr>
        <p:pic>
          <p:nvPicPr>
            <p:cNvPr id="36868" name="Рисунок 2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69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132" y="0"/>
              <a:ext cx="716" cy="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/>
          <p:cNvSpPr/>
          <p:nvPr/>
        </p:nvSpPr>
        <p:spPr>
          <a:xfrm>
            <a:off x="354111" y="88506"/>
            <a:ext cx="87898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Повышение квалификации педагогических работников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 в разрезе муниципальных образований  в 2016 году</a:t>
            </a:r>
            <a:endParaRPr lang="ru-RU" sz="16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90759"/>
              </p:ext>
            </p:extLst>
          </p:nvPr>
        </p:nvGraphicFramePr>
        <p:xfrm>
          <a:off x="433485" y="692696"/>
          <a:ext cx="8409620" cy="589238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858745"/>
                <a:gridCol w="877973"/>
                <a:gridCol w="1455707"/>
                <a:gridCol w="1121614"/>
                <a:gridCol w="1095581"/>
              </a:tblGrid>
              <a:tr h="2268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Муниципальный </a:t>
                      </a:r>
                      <a:r>
                        <a:rPr lang="ru-RU" sz="11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1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Подали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Обучено в 1 </a:t>
                      </a:r>
                      <a:r>
                        <a:rPr lang="ru-RU" sz="11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пол</a:t>
                      </a:r>
                      <a:r>
                        <a:rPr lang="ru-RU" sz="11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./%</a:t>
                      </a:r>
                      <a:endParaRPr lang="ru-RU" sz="11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Подтвердили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Разница/%</a:t>
                      </a:r>
                      <a:endParaRPr lang="ru-RU" sz="11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Авиастр. и Ново-Сав г. Казани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986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530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53,7)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534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0,0)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Азнакаевский 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381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169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44,3)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177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0,0)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Актанышский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378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189   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(50,0)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189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0,0)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Альметьевский 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624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342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54,8)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345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0,0)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Апастовский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114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59     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(51,7)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0,0)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Бавлинский 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161</a:t>
                      </a:r>
                      <a:endParaRPr lang="ru-RU" sz="120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56 </a:t>
                      </a:r>
                      <a:r>
                        <a:rPr lang="ru-RU" sz="1200" b="0" baseline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34,7)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20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 </a:t>
                      </a:r>
                      <a:r>
                        <a:rPr lang="ru-RU" sz="1200" b="1" baseline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0,0)</a:t>
                      </a:r>
                      <a:endParaRPr lang="ru-RU" sz="1200" b="0" dirty="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Бугульминский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429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240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55,9)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239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0,0)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Буинский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366</a:t>
                      </a:r>
                      <a:endParaRPr lang="ru-RU" sz="120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138 </a:t>
                      </a:r>
                      <a:r>
                        <a:rPr lang="ru-RU" sz="1200" b="0" baseline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37,7)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138</a:t>
                      </a:r>
                      <a:endParaRPr lang="ru-RU" sz="120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 </a:t>
                      </a:r>
                      <a:r>
                        <a:rPr lang="ru-RU" sz="1200" b="1" baseline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0,0)</a:t>
                      </a:r>
                      <a:endParaRPr lang="ru-RU" sz="1200" b="0" dirty="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Кайбицкий 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151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75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49,6)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0,0)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Мамадышский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323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168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52,0)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130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0,0)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Мензелинский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102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51,0)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102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0,0)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Нурлатский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483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207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42,8)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207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0,0)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Сармановский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163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72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44,1)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0,0)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Спасский 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159</a:t>
                      </a:r>
                      <a:endParaRPr lang="ru-RU" sz="120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51 </a:t>
                      </a:r>
                      <a:r>
                        <a:rPr lang="ru-RU" sz="1200" b="0" baseline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32,0)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200" dirty="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 </a:t>
                      </a:r>
                      <a:r>
                        <a:rPr lang="ru-RU" sz="1200" b="1" baseline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0,0)</a:t>
                      </a:r>
                      <a:endParaRPr lang="ru-RU" sz="1200" b="0" dirty="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Тукаевский 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217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111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51,1)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115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0,0)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Тюлячинский 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42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45,1)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0,0)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D79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Моск  и Кир. г. Казани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1222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632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62,1)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629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0,5)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Агрызский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193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120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62,1)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119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0,8)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Вах и Прив г. Казани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1263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623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49,3)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618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0,8)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Нижнекамский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988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531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53,7)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526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0,9)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Кукморский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189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98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51,8)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1,0)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Черемшанский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161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94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58,3)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1,1)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Зеленодольский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610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287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47,0)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283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1,4)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Арский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540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272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50,3)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268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1,4)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6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Менделеевский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218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116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53,2)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114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1,7)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5"/>
          <p:cNvGrpSpPr>
            <a:grpSpLocks/>
          </p:cNvGrpSpPr>
          <p:nvPr/>
        </p:nvGrpSpPr>
        <p:grpSpPr bwMode="auto">
          <a:xfrm>
            <a:off x="91424" y="0"/>
            <a:ext cx="525374" cy="6743700"/>
            <a:chOff x="-24" y="0"/>
            <a:chExt cx="500" cy="3240"/>
          </a:xfrm>
        </p:grpSpPr>
        <p:pic>
          <p:nvPicPr>
            <p:cNvPr id="36868" name="Рисунок 2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69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24" y="54"/>
              <a:ext cx="459" cy="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868882"/>
              </p:ext>
            </p:extLst>
          </p:nvPr>
        </p:nvGraphicFramePr>
        <p:xfrm>
          <a:off x="556310" y="260648"/>
          <a:ext cx="8348409" cy="610515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34107"/>
                <a:gridCol w="1601663"/>
                <a:gridCol w="1512168"/>
                <a:gridCol w="1097979"/>
                <a:gridCol w="1002492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Муниципальный 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Подали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Обучено в 1 пол./%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Подтвердили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Разница/%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Высокогорский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405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226 </a:t>
                      </a:r>
                      <a:r>
                        <a:rPr lang="ru-RU" sz="1200" b="1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55,8)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221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kern="1200" dirty="0" smtClean="0">
                          <a:solidFill>
                            <a:schemeClr val="tx1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 </a:t>
                      </a:r>
                      <a:r>
                        <a:rPr lang="ru-RU" sz="12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2,2)</a:t>
                      </a:r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Н. Челны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2632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1603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60,9)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1567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36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2,2)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Муслюмовский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283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122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43,1)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119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2,5)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Лениногорский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509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263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51,6)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256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7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2,7)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Новошешминский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118</a:t>
                      </a:r>
                      <a:endParaRPr lang="ru-RU" sz="120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36 </a:t>
                      </a:r>
                      <a:r>
                        <a:rPr lang="ru-RU" sz="1200" b="0" baseline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 (</a:t>
                      </a:r>
                      <a:r>
                        <a:rPr lang="ru-RU" sz="1200" b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30,5)</a:t>
                      </a:r>
                      <a:endParaRPr lang="ru-RU" sz="1200" b="0" dirty="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20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1200" b="0" i="0" baseline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2,8)</a:t>
                      </a:r>
                      <a:endParaRPr lang="ru-RU" sz="1200" b="0" i="0" dirty="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Чистопольский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329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217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65,9)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211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2,8)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Алексеевский 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245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124 </a:t>
                      </a:r>
                      <a:r>
                        <a:rPr lang="ru-RU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(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50,6)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120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kern="1200" dirty="0" smtClean="0">
                          <a:solidFill>
                            <a:schemeClr val="tx1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12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3,0)</a:t>
                      </a:r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Рыбно-Слободский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146</a:t>
                      </a:r>
                      <a:endParaRPr lang="ru-RU" sz="120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57 </a:t>
                      </a:r>
                      <a:r>
                        <a:rPr lang="ru-RU" sz="1200" b="0" baseline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 (</a:t>
                      </a:r>
                      <a:r>
                        <a:rPr lang="ru-RU" sz="1200" b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39,0)</a:t>
                      </a:r>
                      <a:endParaRPr lang="ru-RU" sz="1200" b="0" dirty="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20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200" b="0" i="0" baseline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3,5)</a:t>
                      </a:r>
                      <a:endParaRPr lang="ru-RU" sz="1200" b="0" i="0" dirty="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Пестречинский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257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139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54,0)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134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3,6)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Заинский</a:t>
                      </a: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297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174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58,5)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167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7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4,0)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Лаишевский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142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75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(52,8)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4,0)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Аксубаевский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213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96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45,0)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92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4,2)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Балтасинский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260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137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52,6)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131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4,4)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Елабужский</a:t>
                      </a: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380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177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46,5)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169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8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4,5)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Сабинский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271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134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49,4)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128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4,5)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Алькеевский 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146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65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44,5)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4,6)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Советский г. Казани</a:t>
                      </a: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1371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744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54,2)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706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38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5,1)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36070" marR="36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Камско-</a:t>
                      </a:r>
                      <a:r>
                        <a:rPr lang="ru-RU" sz="1200" dirty="0" err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Устьинский</a:t>
                      </a: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128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60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46,8)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6,7)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Атнинский</a:t>
                      </a: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136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73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53,6)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6,8)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Дрожжановский</a:t>
                      </a: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135</a:t>
                      </a:r>
                      <a:endParaRPr lang="ru-RU" sz="1200" dirty="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49 </a:t>
                      </a:r>
                      <a:r>
                        <a:rPr lang="ru-RU" sz="1200" b="0" baseline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 (</a:t>
                      </a:r>
                      <a:r>
                        <a:rPr lang="ru-RU" sz="1200" b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36,2)</a:t>
                      </a:r>
                      <a:endParaRPr lang="ru-RU" sz="1200" b="0" dirty="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200" dirty="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1200" b="0" i="0" baseline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8,2)</a:t>
                      </a:r>
                      <a:endParaRPr lang="ru-RU" sz="1200" b="0" i="0" dirty="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Верхнеуслонский 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133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62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46,6)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54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8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12,9)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Ютазинский 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21 </a:t>
                      </a:r>
                      <a:r>
                        <a:rPr lang="ru-RU" sz="1200" b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 (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47,7)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20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14,3)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Тетюшский 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163</a:t>
                      </a:r>
                      <a:endParaRPr lang="ru-RU" sz="1200" dirty="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65 </a:t>
                      </a:r>
                      <a:r>
                        <a:rPr lang="ru-RU" sz="1200" b="0" baseline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  (</a:t>
                      </a:r>
                      <a:r>
                        <a:rPr lang="ru-RU" sz="1200" b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39,8)</a:t>
                      </a:r>
                      <a:endParaRPr lang="ru-RU" sz="1200" b="0" dirty="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54</a:t>
                      </a:r>
                      <a:endParaRPr lang="ru-RU" sz="1200" dirty="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11 </a:t>
                      </a:r>
                      <a:r>
                        <a:rPr lang="ru-RU" sz="1200" b="0" i="0" baseline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  (</a:t>
                      </a:r>
                      <a:r>
                        <a:rPr lang="ru-RU" sz="1200" b="0" i="0" dirty="0" smtClean="0">
                          <a:solidFill>
                            <a:srgbClr val="0070C0"/>
                          </a:solidFill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16,9)</a:t>
                      </a:r>
                      <a:endParaRPr lang="ru-RU" sz="1200" b="0" i="0" dirty="0">
                        <a:solidFill>
                          <a:srgbClr val="0070C0"/>
                        </a:solidFill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19 </a:t>
                      </a: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509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10043 </a:t>
                      </a:r>
                      <a:r>
                        <a:rPr lang="ru-RU" sz="1200" b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(51,4)</a:t>
                      </a:r>
                      <a:endParaRPr lang="ru-RU" sz="1200" b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9834</a:t>
                      </a:r>
                      <a:endParaRPr lang="ru-RU" sz="120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209 </a:t>
                      </a:r>
                      <a:r>
                        <a:rPr lang="ru-RU" sz="1200" b="0" i="0" baseline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1200" b="0" i="0" dirty="0" smtClean="0">
                          <a:effectLst/>
                          <a:latin typeface="13,5"/>
                          <a:ea typeface="Times New Roman"/>
                          <a:cs typeface="Times New Roman"/>
                        </a:rPr>
                        <a:t>2,1)</a:t>
                      </a:r>
                      <a:endParaRPr lang="ru-RU" sz="1200" b="0" i="0" dirty="0">
                        <a:effectLst/>
                        <a:latin typeface="13,5"/>
                        <a:ea typeface="Times New Roman"/>
                        <a:cs typeface="Times New Roman"/>
                      </a:endParaRPr>
                    </a:p>
                  </a:txBody>
                  <a:tcPr marL="51483" marR="51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756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314142"/>
            <a:ext cx="8820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Состав педагогов, подавших заявления на обучение в 2016 году </a:t>
            </a:r>
          </a:p>
          <a:p>
            <a:pPr lvl="0" algn="ctr"/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по квалификационным категориям</a:t>
            </a:r>
          </a:p>
        </p:txBody>
      </p:sp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0" y="79349"/>
            <a:ext cx="683568" cy="6697673"/>
            <a:chOff x="-24" y="-69"/>
            <a:chExt cx="500" cy="3309"/>
          </a:xfrm>
        </p:grpSpPr>
        <p:pic>
          <p:nvPicPr>
            <p:cNvPr id="6" name="Рисунок 21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" y="-69"/>
              <a:ext cx="395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184584"/>
              </p:ext>
            </p:extLst>
          </p:nvPr>
        </p:nvGraphicFramePr>
        <p:xfrm>
          <a:off x="1076461" y="1772816"/>
          <a:ext cx="7314606" cy="2601987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5385780"/>
                <a:gridCol w="1214446"/>
                <a:gridCol w="714380"/>
              </a:tblGrid>
              <a:tr h="576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Квалификационная </a:t>
                      </a:r>
                      <a:r>
                        <a:rPr lang="ru-RU" sz="1600" u="none" strike="noStrike" dirty="0" smtClean="0">
                          <a:effectLst/>
                        </a:rPr>
                        <a:t>категория  </a:t>
                      </a:r>
                      <a:endParaRPr lang="ru-RU" sz="16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Кол-во </a:t>
                      </a:r>
                      <a:r>
                        <a:rPr lang="ru-RU" sz="1600" u="none" strike="noStrike" dirty="0" smtClean="0">
                          <a:effectLst/>
                        </a:rPr>
                        <a:t>учителей</a:t>
                      </a:r>
                      <a:endParaRPr lang="ru-RU" sz="16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760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Высшая</a:t>
                      </a:r>
                      <a:r>
                        <a:rPr lang="ru-RU" sz="2400" b="0" i="0" u="none" strike="noStrike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квалификационная категория </a:t>
                      </a:r>
                      <a:endParaRPr lang="ru-RU" sz="24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4 097</a:t>
                      </a:r>
                      <a:endParaRPr lang="ru-RU" sz="24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1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21</a:t>
                      </a:r>
                      <a:r>
                        <a:rPr lang="ru-RU" sz="1600" b="0" i="1" u="none" strike="noStrike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lang="ru-RU" sz="1600" b="0" i="1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%</a:t>
                      </a:r>
                      <a:endParaRPr lang="ru-RU" sz="1600" b="0" i="1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1604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baseline="0" dirty="0" smtClean="0">
                          <a:effectLst/>
                        </a:rPr>
                        <a:t> Первая </a:t>
                      </a:r>
                      <a:r>
                        <a:rPr lang="ru-RU" sz="2400" u="none" strike="noStrike" dirty="0" smtClean="0">
                          <a:effectLst/>
                        </a:rPr>
                        <a:t>квалификационная </a:t>
                      </a:r>
                      <a:r>
                        <a:rPr lang="ru-RU" sz="2400" u="none" strike="noStrike" dirty="0">
                          <a:effectLst/>
                        </a:rPr>
                        <a:t>категория</a:t>
                      </a:r>
                      <a:endParaRPr lang="ru-RU" sz="24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10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effectLst/>
                        </a:rPr>
                        <a:t>9 986</a:t>
                      </a:r>
                      <a:endParaRPr lang="ru-RU" sz="24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10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51</a:t>
                      </a:r>
                      <a:r>
                        <a:rPr lang="ru-RU" sz="1600" b="0" i="1" u="none" strike="noStrike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b="0" i="1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endParaRPr lang="ru-RU" sz="1600" b="0" i="1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108000" anchor="b"/>
                </a:tc>
              </a:tr>
              <a:tr h="41604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baseline="0" dirty="0" smtClean="0">
                          <a:effectLst/>
                        </a:rPr>
                        <a:t> Б</a:t>
                      </a:r>
                      <a:r>
                        <a:rPr lang="ru-RU" sz="2400" u="none" strike="noStrike" dirty="0" smtClean="0">
                          <a:effectLst/>
                        </a:rPr>
                        <a:t>ез</a:t>
                      </a:r>
                      <a:r>
                        <a:rPr lang="ru-RU" sz="2400" u="none" strike="noStrike" baseline="0" dirty="0" smtClean="0">
                          <a:effectLst/>
                        </a:rPr>
                        <a:t> категории</a:t>
                      </a:r>
                      <a:endParaRPr lang="en-US" sz="24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10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5 426</a:t>
                      </a:r>
                      <a:endParaRPr lang="ru-RU" sz="24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10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28 %</a:t>
                      </a:r>
                      <a:endParaRPr lang="ru-RU" sz="1600" b="0" i="1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108000" anchor="b"/>
                </a:tc>
              </a:tr>
              <a:tr h="41604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lang="ru-RU" sz="24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10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19 509</a:t>
                      </a:r>
                      <a:endParaRPr lang="ru-RU" sz="24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10800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10800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89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67695" y="242256"/>
            <a:ext cx="734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Некоторые особенности  в организации повышения квалификации учителей татарского языка и литературы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5397" y="1052736"/>
            <a:ext cx="856941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обучения на базе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трех учебных заведений: КФУ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(ИФМК), НГПУ, ИРО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РТ</a:t>
            </a:r>
          </a:p>
          <a:p>
            <a:pPr marL="342900" indent="-342900">
              <a:buFontTx/>
              <a:buAutoNum type="arabicPeriod"/>
            </a:pPr>
            <a:endParaRPr lang="ru-RU" sz="8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Отмена дистанционного модуля в программах и дистанционных форм ПК</a:t>
            </a:r>
          </a:p>
          <a:p>
            <a:pPr marL="342900" indent="-342900">
              <a:buAutoNum type="arabicPeriod"/>
            </a:pPr>
            <a:endParaRPr lang="ru-RU" sz="8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Включение модуля «Технологии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преподавания татарского языка как неродного» в объеме 36 часов  во все образовательные программы повышения квалификации учителей татарского языка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Республики Татарстан</a:t>
            </a:r>
          </a:p>
          <a:p>
            <a:pPr marL="342900" indent="-342900">
              <a:buAutoNum type="arabicPeriod"/>
            </a:pPr>
            <a:endParaRPr lang="ru-RU" sz="8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Увеличение количества часов на стажировку в образовательных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организациях</a:t>
            </a:r>
          </a:p>
          <a:p>
            <a:pPr marL="342900" indent="-342900">
              <a:buFontTx/>
              <a:buAutoNum type="arabicPeriod"/>
            </a:pPr>
            <a:endParaRPr lang="ru-RU" sz="8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Дифференцированные задания в итоговой аттестации  программ повышения квалификации: </a:t>
            </a: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для высшей квалификационной категории – </a:t>
            </a:r>
            <a:r>
              <a:rPr lang="ru-RU" sz="2000" i="1" u="sng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разработка </a:t>
            </a:r>
            <a:r>
              <a:rPr lang="ru-RU" sz="2000" i="1" u="sng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КИМов</a:t>
            </a:r>
            <a:r>
              <a:rPr lang="ru-RU" sz="2000" i="1" u="sng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для первой категории – </a:t>
            </a:r>
            <a:r>
              <a:rPr lang="ru-RU" sz="2000" i="1" u="sng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защита проектных работ</a:t>
            </a: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без категории – </a:t>
            </a:r>
            <a:r>
              <a:rPr lang="ru-RU" sz="2000" i="1" u="sng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выполнение тестовых заданий</a:t>
            </a:r>
          </a:p>
          <a:p>
            <a:pPr marL="342900" indent="-342900">
              <a:buAutoNum type="arabicPeriod"/>
            </a:pP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Методическая сертификация  учителей татарского языка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0"/>
            <a:ext cx="467084" cy="6697673"/>
            <a:chOff x="-24" y="-69"/>
            <a:chExt cx="500" cy="3309"/>
          </a:xfrm>
        </p:grpSpPr>
        <p:pic>
          <p:nvPicPr>
            <p:cNvPr id="9" name="Рисунок 21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" y="-69"/>
              <a:ext cx="500" cy="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46604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5"/>
          <p:cNvGrpSpPr>
            <a:grpSpLocks/>
          </p:cNvGrpSpPr>
          <p:nvPr/>
        </p:nvGrpSpPr>
        <p:grpSpPr bwMode="auto">
          <a:xfrm>
            <a:off x="91424" y="29385"/>
            <a:ext cx="721668" cy="6810304"/>
            <a:chOff x="-24" y="-32"/>
            <a:chExt cx="500" cy="3272"/>
          </a:xfrm>
        </p:grpSpPr>
        <p:pic>
          <p:nvPicPr>
            <p:cNvPr id="36868" name="Рисунок 2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69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24" y="-32"/>
              <a:ext cx="379" cy="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/>
          <p:cNvSpPr/>
          <p:nvPr/>
        </p:nvSpPr>
        <p:spPr>
          <a:xfrm>
            <a:off x="702132" y="248333"/>
            <a:ext cx="80073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Яркие моменты реализации программ на базе организаций ДПО</a:t>
            </a:r>
            <a:endParaRPr lang="ru-RU" sz="20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/>
          </a:blip>
          <a:srcRect l="7961" t="8982" r="2314" b="6605"/>
          <a:stretch/>
        </p:blipFill>
        <p:spPr>
          <a:xfrm>
            <a:off x="5618659" y="800787"/>
            <a:ext cx="3268135" cy="1844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C:\Users\User\Desktop\КПК\IMAG26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5068" y="4869160"/>
            <a:ext cx="2675861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7" descr="4AqzWsmtqn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9912" y="3469264"/>
            <a:ext cx="1872961" cy="1559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32" y="4684670"/>
            <a:ext cx="3038958" cy="171332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C:\Users\проба\Saved Games\Desktop\DSCN4629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85"/>
          <a:stretch/>
        </p:blipFill>
        <p:spPr bwMode="auto">
          <a:xfrm>
            <a:off x="2733797" y="2479091"/>
            <a:ext cx="4750767" cy="2018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6" descr="DSC_402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03697" y="4570980"/>
            <a:ext cx="2693701" cy="1940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20160420_133604.jpg"/>
          <p:cNvPicPr>
            <a:picLocks noChangeAspect="1"/>
          </p:cNvPicPr>
          <p:nvPr/>
        </p:nvPicPr>
        <p:blipFill>
          <a:blip r:embed="rId11" cstate="print"/>
          <a:srcRect l="17105" r="15790"/>
          <a:stretch>
            <a:fillRect/>
          </a:stretch>
        </p:blipFill>
        <p:spPr>
          <a:xfrm>
            <a:off x="341465" y="3073644"/>
            <a:ext cx="2345484" cy="1966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20160421_084130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156151" y="741590"/>
            <a:ext cx="3953030" cy="2223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764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5"/>
          <p:cNvGrpSpPr>
            <a:grpSpLocks/>
          </p:cNvGrpSpPr>
          <p:nvPr/>
        </p:nvGrpSpPr>
        <p:grpSpPr bwMode="auto">
          <a:xfrm>
            <a:off x="150720" y="1"/>
            <a:ext cx="388832" cy="6746550"/>
            <a:chOff x="-24" y="0"/>
            <a:chExt cx="500" cy="3240"/>
          </a:xfrm>
        </p:grpSpPr>
        <p:pic>
          <p:nvPicPr>
            <p:cNvPr id="36868" name="Рисунок 2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69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24" y="95"/>
              <a:ext cx="500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Прямоугольник 2"/>
          <p:cNvSpPr/>
          <p:nvPr/>
        </p:nvSpPr>
        <p:spPr>
          <a:xfrm>
            <a:off x="1034757" y="281150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Обучение </a:t>
            </a: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грантополучателей «Учитель-наставник», «Учитель-мастер» </a:t>
            </a:r>
            <a:r>
              <a:rPr lang="ru-RU" sz="2000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, «Учитель-эксперт» в </a:t>
            </a: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летний период 2016 года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051184"/>
              </p:ext>
            </p:extLst>
          </p:nvPr>
        </p:nvGraphicFramePr>
        <p:xfrm>
          <a:off x="836777" y="2636911"/>
          <a:ext cx="7791356" cy="3454700"/>
        </p:xfrm>
        <a:graphic>
          <a:graphicData uri="http://schemas.openxmlformats.org/drawingml/2006/table">
            <a:tbl>
              <a:tblPr firstRow="1" firstCol="1" bandRow="1"/>
              <a:tblGrid>
                <a:gridCol w="7791356"/>
              </a:tblGrid>
              <a:tr h="378042">
                <a:tc>
                  <a:txBody>
                    <a:bodyPr/>
                    <a:lstStyle/>
                    <a:p>
                      <a:pPr algn="l" rtl="0" fontAlgn="base" hangingPunct="0">
                        <a:spcBef>
                          <a:spcPct val="0"/>
                        </a:spcBef>
                        <a:spcAft>
                          <a:spcPts val="0"/>
                        </a:spcAft>
                      </a:pPr>
                      <a:endParaRPr lang="ru-RU" sz="2400" b="1" i="1" kern="1200" dirty="0">
                        <a:ln>
                          <a:solidFill>
                            <a:srgbClr val="C0504D">
                              <a:lumMod val="75000"/>
                            </a:srgbClr>
                          </a:solidFill>
                        </a:ln>
                        <a:solidFill>
                          <a:srgbClr val="C00000"/>
                        </a:solidFill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1049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поток: </a:t>
                      </a:r>
                      <a:r>
                        <a:rPr lang="ru-RU" sz="2400" b="1" i="1" kern="1200" dirty="0" smtClean="0">
                          <a:ln>
                            <a:solidFill>
                              <a:srgbClr val="C0504D">
                                <a:lumMod val="75000"/>
                              </a:srgbClr>
                            </a:solidFill>
                          </a:ln>
                          <a:solidFill>
                            <a:srgbClr val="C00000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1, 2, 3 июля 2016 года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1049"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ct val="0"/>
                        </a:spcBef>
                        <a:spcAft>
                          <a:spcPts val="0"/>
                        </a:spcAft>
                      </a:pPr>
                      <a:r>
                        <a:rPr lang="ru-RU" sz="2800" b="1" i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поток: </a:t>
                      </a:r>
                      <a:r>
                        <a:rPr lang="ru-RU" sz="2400" b="1" i="1" kern="1200" dirty="0" smtClean="0">
                          <a:ln>
                            <a:solidFill>
                              <a:srgbClr val="C0504D">
                                <a:lumMod val="75000"/>
                              </a:srgbClr>
                            </a:solidFill>
                          </a:ln>
                          <a:solidFill>
                            <a:srgbClr val="C00000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6, 7, 8 </a:t>
                      </a:r>
                      <a:r>
                        <a:rPr lang="ru-RU" sz="2400" b="1" i="1" kern="1200" dirty="0">
                          <a:ln>
                            <a:solidFill>
                              <a:srgbClr val="C0504D">
                                <a:lumMod val="75000"/>
                              </a:srgbClr>
                            </a:solidFill>
                          </a:ln>
                          <a:solidFill>
                            <a:srgbClr val="C00000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июля 2016 г.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60141"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ct val="0"/>
                        </a:spcBef>
                        <a:spcAft>
                          <a:spcPts val="0"/>
                        </a:spcAft>
                      </a:pPr>
                      <a:r>
                        <a:rPr lang="ru-RU" sz="2800" b="1" i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 поток: </a:t>
                      </a:r>
                      <a:r>
                        <a:rPr lang="ru-RU" sz="2400" b="1" i="1" kern="1200" dirty="0" smtClean="0">
                          <a:ln>
                            <a:solidFill>
                              <a:srgbClr val="C0504D">
                                <a:lumMod val="75000"/>
                              </a:srgbClr>
                            </a:solidFill>
                          </a:ln>
                          <a:solidFill>
                            <a:srgbClr val="C00000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9, 10, 11 </a:t>
                      </a:r>
                      <a:r>
                        <a:rPr lang="ru-RU" sz="2400" b="1" i="1" kern="1200" dirty="0">
                          <a:ln>
                            <a:solidFill>
                              <a:srgbClr val="C0504D">
                                <a:lumMod val="75000"/>
                              </a:srgbClr>
                            </a:solidFill>
                          </a:ln>
                          <a:solidFill>
                            <a:srgbClr val="C00000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июля 2016 г</a:t>
                      </a:r>
                      <a:r>
                        <a:rPr lang="ru-RU" sz="2400" b="1" i="1" kern="1200" dirty="0" smtClean="0">
                          <a:ln>
                            <a:solidFill>
                              <a:srgbClr val="C0504D">
                                <a:lumMod val="75000"/>
                              </a:srgbClr>
                            </a:solidFill>
                          </a:ln>
                          <a:solidFill>
                            <a:srgbClr val="C00000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поток: </a:t>
                      </a:r>
                      <a:r>
                        <a:rPr lang="ru-RU" sz="2400" b="1" i="1" kern="1200" dirty="0" smtClean="0">
                          <a:ln>
                            <a:solidFill>
                              <a:srgbClr val="C0504D">
                                <a:lumMod val="75000"/>
                              </a:srgbClr>
                            </a:solidFill>
                          </a:ln>
                          <a:solidFill>
                            <a:srgbClr val="C00000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12, 13, 14 июля 2016 года</a:t>
                      </a:r>
                    </a:p>
                    <a:p>
                      <a:pPr marL="0" marR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i="1" kern="1200" dirty="0" smtClean="0">
                        <a:ln>
                          <a:solidFill>
                            <a:srgbClr val="C0504D">
                              <a:lumMod val="75000"/>
                            </a:srgbClr>
                          </a:solidFill>
                        </a:ln>
                        <a:solidFill>
                          <a:srgbClr val="C00000"/>
                        </a:solidFill>
                        <a:latin typeface="Garamond" pitchFamily="18" charset="0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1" kern="1200" dirty="0" smtClean="0">
                          <a:ln>
                            <a:solidFill>
                              <a:srgbClr val="C0504D">
                                <a:lumMod val="75000"/>
                              </a:srgbClr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 категории «Учитель-эксперт» обучение планируется 13 августа в рамках Августовского совещания работников  образования РТ</a:t>
                      </a:r>
                    </a:p>
                    <a:p>
                      <a:pPr marL="0" algn="l" defTabSz="914400" rtl="0" eaLnBrk="1" fontAlgn="base" latinLnBrk="0" hangingPunct="0">
                        <a:spcBef>
                          <a:spcPct val="0"/>
                        </a:spcBef>
                        <a:spcAft>
                          <a:spcPts val="0"/>
                        </a:spcAft>
                      </a:pPr>
                      <a:endParaRPr lang="ru-RU" sz="2400" b="1" i="1" kern="1200" dirty="0">
                        <a:ln>
                          <a:solidFill>
                            <a:srgbClr val="C0504D">
                              <a:lumMod val="75000"/>
                            </a:srgbClr>
                          </a:solidFill>
                        </a:ln>
                        <a:solidFill>
                          <a:srgbClr val="C00000"/>
                        </a:solidFill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46725" y="1340768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летний период пройдут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обучение:</a:t>
            </a:r>
          </a:p>
          <a:p>
            <a:pPr hangingPunct="0"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«Учитель-наставник»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102 чел.</a:t>
            </a:r>
          </a:p>
          <a:p>
            <a:pPr hangingPunct="0">
              <a:spcAft>
                <a:spcPts val="0"/>
              </a:spcAft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категории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«Учитель-мастер»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600 чел.</a:t>
            </a:r>
          </a:p>
        </p:txBody>
      </p:sp>
    </p:spTree>
    <p:extLst>
      <p:ext uri="{BB962C8B-B14F-4D97-AF65-F5344CB8AC3E}">
        <p14:creationId xmlns:p14="http://schemas.microsoft.com/office/powerpoint/2010/main" val="76246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60" y="184687"/>
            <a:ext cx="409575" cy="389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95537" y="182501"/>
            <a:ext cx="8748464" cy="338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ru-RU" sz="1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Arial" pitchFamily="34" charset="0"/>
              </a:rPr>
              <a:t>Профессиональное </a:t>
            </a:r>
            <a:r>
              <a:rPr lang="ru-RU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Arial" pitchFamily="34" charset="0"/>
              </a:rPr>
              <a:t>развитие </a:t>
            </a:r>
            <a:r>
              <a:rPr lang="ru-RU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Arial" pitchFamily="34" charset="0"/>
              </a:rPr>
              <a:t>руководителей </a:t>
            </a:r>
            <a:r>
              <a:rPr lang="ru-RU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Arial" pitchFamily="34" charset="0"/>
              </a:rPr>
              <a:t>образовательных </a:t>
            </a:r>
            <a:r>
              <a:rPr lang="ru-RU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Arial" pitchFamily="34" charset="0"/>
              </a:rPr>
              <a:t>организаций </a:t>
            </a:r>
          </a:p>
          <a:p>
            <a:pPr>
              <a:defRPr/>
            </a:pPr>
            <a:endParaRPr lang="ru-RU" sz="1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128104" y="1484784"/>
            <a:ext cx="1656184" cy="936104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Группа А – 62 чел. </a:t>
            </a:r>
            <a:r>
              <a:rPr lang="ru-RU" sz="12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(зеленая зона)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40217" y="1482916"/>
            <a:ext cx="1752905" cy="936104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Группа В – 372 чел. </a:t>
            </a:r>
            <a:r>
              <a:rPr lang="ru-RU" sz="12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(желтая зона)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35340" y="1484784"/>
            <a:ext cx="1656184" cy="9361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Группа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sz="1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– 135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чел.   </a:t>
            </a:r>
            <a:endParaRPr lang="ru-RU" sz="14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51927" y="2308471"/>
            <a:ext cx="1708109" cy="1384995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/>
              <a:t>программа ВШЭ </a:t>
            </a:r>
            <a:r>
              <a:rPr lang="ru-RU" sz="1400" dirty="0" smtClean="0"/>
              <a:t>(г.Москва) </a:t>
            </a:r>
            <a:r>
              <a:rPr lang="ru-RU" sz="1400" dirty="0">
                <a:solidFill>
                  <a:prstClr val="black"/>
                </a:solidFill>
              </a:rPr>
              <a:t>«Социальный </a:t>
            </a:r>
            <a:r>
              <a:rPr lang="ru-RU" sz="1400" dirty="0" smtClean="0">
                <a:solidFill>
                  <a:prstClr val="black"/>
                </a:solidFill>
              </a:rPr>
              <a:t>капитал </a:t>
            </a:r>
            <a:r>
              <a:rPr lang="ru-RU" sz="1400" dirty="0">
                <a:solidFill>
                  <a:prstClr val="black"/>
                </a:solidFill>
              </a:rPr>
              <a:t>школы» </a:t>
            </a:r>
            <a:endParaRPr lang="ru-RU" sz="1400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5037028" y="2327922"/>
            <a:ext cx="1959283" cy="1369606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/>
              <a:t>программа </a:t>
            </a:r>
            <a:r>
              <a:rPr lang="ru-RU" sz="1400" b="1" dirty="0"/>
              <a:t>РАО </a:t>
            </a:r>
            <a:r>
              <a:rPr lang="ru-RU" sz="1300" dirty="0"/>
              <a:t>(г.Москва</a:t>
            </a:r>
            <a:r>
              <a:rPr lang="ru-RU" sz="1300" dirty="0" smtClean="0"/>
              <a:t>) «</a:t>
            </a:r>
            <a:r>
              <a:rPr lang="ru-RU" sz="1300" dirty="0"/>
              <a:t>Развитие лидерского </a:t>
            </a:r>
            <a:r>
              <a:rPr lang="ru-RU" sz="1300" dirty="0" smtClean="0"/>
              <a:t>потенциала директора школы»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092284" y="2308472"/>
            <a:ext cx="1509707" cy="138499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ü"/>
            </a:pPr>
            <a:r>
              <a:rPr lang="ru-RU" sz="1400" dirty="0"/>
              <a:t>Профессиональная </a:t>
            </a:r>
            <a:r>
              <a:rPr lang="ru-RU" sz="1400" dirty="0" smtClean="0"/>
              <a:t>переподготовка</a:t>
            </a:r>
          </a:p>
          <a:p>
            <a:pPr marL="285750" lvl="0" indent="-285750">
              <a:buFont typeface="Wingdings" pitchFamily="2" charset="2"/>
              <a:buChar char="ü"/>
            </a:pPr>
            <a:endParaRPr lang="ru-RU" sz="1400" dirty="0" smtClean="0"/>
          </a:p>
          <a:p>
            <a:pPr marL="285750" lvl="0" indent="-285750">
              <a:buFont typeface="Wingdings" pitchFamily="2" charset="2"/>
              <a:buChar char="ü"/>
            </a:pPr>
            <a:endParaRPr lang="ru-RU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81160" y="586284"/>
            <a:ext cx="275795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Оценка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профессиональных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компетенций </a:t>
            </a:r>
            <a:r>
              <a:rPr lang="ru-RU" sz="2400" b="1" dirty="0" smtClean="0">
                <a:solidFill>
                  <a:srgbClr val="002060"/>
                </a:solidFill>
              </a:rPr>
              <a:t>директоров школ</a:t>
            </a:r>
          </a:p>
          <a:p>
            <a:pPr algn="ctr"/>
            <a:r>
              <a:rPr lang="ru-RU" sz="1600" b="1" u="sng" dirty="0" smtClean="0">
                <a:solidFill>
                  <a:srgbClr val="002060"/>
                </a:solidFill>
              </a:rPr>
              <a:t>февраль-сентябрь 2015 </a:t>
            </a:r>
            <a:endParaRPr lang="ru-RU" sz="1600" b="1" u="sng" dirty="0">
              <a:solidFill>
                <a:srgbClr val="002060"/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2299935" y="1124744"/>
            <a:ext cx="648223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948154" y="897287"/>
            <a:ext cx="6228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j-lt"/>
              </a:rPr>
              <a:t>Повышение квалификации в формате уровневых программ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  <a:latin typeface="+mj-lt"/>
              </a:rPr>
              <a:t>н</a:t>
            </a: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оябрь 2015 – апрель 2016 года </a:t>
            </a:r>
            <a:endParaRPr lang="ru-RU" sz="14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23096" y="3927841"/>
            <a:ext cx="5378895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Непрерывное профессиональное развитие через различные формы обучения</a:t>
            </a:r>
            <a:endParaRPr lang="ru-RU" sz="1400" b="1" dirty="0"/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3930605" y="3697528"/>
            <a:ext cx="0" cy="1670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6062246" y="3760837"/>
            <a:ext cx="0" cy="1670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65438" y="4213181"/>
            <a:ext cx="2817768" cy="21852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Оценка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профессиональных компетенций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заместителей директоров школ</a:t>
            </a:r>
          </a:p>
          <a:p>
            <a:pPr algn="ctr"/>
            <a:r>
              <a:rPr lang="ru-RU" sz="1600" b="1" u="sng" dirty="0">
                <a:solidFill>
                  <a:srgbClr val="002060"/>
                </a:solidFill>
              </a:rPr>
              <a:t>ф</a:t>
            </a:r>
            <a:r>
              <a:rPr lang="ru-RU" sz="1600" b="1" u="sng" dirty="0" smtClean="0">
                <a:solidFill>
                  <a:srgbClr val="002060"/>
                </a:solidFill>
              </a:rPr>
              <a:t>евраль-июль 2016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779916" y="4922520"/>
            <a:ext cx="3727871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Повышение квалификации в формате уровневых программ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 сентября 2016 года</a:t>
            </a:r>
          </a:p>
        </p:txBody>
      </p:sp>
      <p:cxnSp>
        <p:nvCxnSpPr>
          <p:cNvPr id="31" name="Прямая со стрелкой 30"/>
          <p:cNvCxnSpPr/>
          <p:nvPr/>
        </p:nvCxnSpPr>
        <p:spPr>
          <a:xfrm flipV="1">
            <a:off x="3083206" y="5384186"/>
            <a:ext cx="492942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7877274" y="3775053"/>
            <a:ext cx="0" cy="1670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874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239" y="836712"/>
            <a:ext cx="8206285" cy="1103248"/>
          </a:xfrm>
        </p:spPr>
        <p:txBody>
          <a:bodyPr>
            <a:noAutofit/>
          </a:bodyPr>
          <a:lstStyle/>
          <a:p>
            <a:pPr lvl="0" algn="l">
              <a:lnSpc>
                <a:spcPct val="100000"/>
              </a:lnSpc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экспертизу пакеты документов представляли образовательные организации, имеющие право ведения образовательной деятельности в сфере дополнительного профессионального образования</a:t>
            </a:r>
            <a:endParaRPr lang="ru-RU" sz="1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4986332"/>
              </p:ext>
            </p:extLst>
          </p:nvPr>
        </p:nvGraphicFramePr>
        <p:xfrm>
          <a:off x="602670" y="2276872"/>
          <a:ext cx="8280920" cy="13573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6630"/>
                <a:gridCol w="1937946"/>
                <a:gridCol w="3096344"/>
              </a:tblGrid>
              <a:tr h="1357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Представлено к рассмотрению Экспертного</a:t>
                      </a:r>
                      <a:r>
                        <a:rPr lang="ru-RU" sz="2000" b="1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совета в 2015/16 </a:t>
                      </a:r>
                      <a:r>
                        <a:rPr lang="ru-RU" sz="2000" b="1" baseline="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</a:t>
                      </a:r>
                      <a:r>
                        <a:rPr lang="ru-RU" sz="2000" b="1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году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ru-RU" sz="20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546 программ </a:t>
                      </a:r>
                      <a:endParaRPr lang="ru-RU" sz="2000" b="0" dirty="0"/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kern="120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sz="20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образовательными организациями республики</a:t>
                      </a:r>
                      <a:endParaRPr lang="ru-RU" sz="2000" b="0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6366"/>
            <a:ext cx="539552" cy="6858000"/>
          </a:xfrm>
          <a:prstGeom prst="rect">
            <a:avLst/>
          </a:prstGeom>
        </p:spPr>
      </p:pic>
      <p:pic>
        <p:nvPicPr>
          <p:cNvPr id="5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556"/>
            <a:ext cx="466784" cy="47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22239" y="285143"/>
            <a:ext cx="8316416" cy="5280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anose="02020603050405020304" pitchFamily="18" charset="0"/>
              </a:rPr>
              <a:t>Р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anose="02020603050405020304" pitchFamily="18" charset="0"/>
              </a:rPr>
              <a:t>абота республиканского Экспертного совета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972469"/>
              </p:ext>
            </p:extLst>
          </p:nvPr>
        </p:nvGraphicFramePr>
        <p:xfrm>
          <a:off x="607483" y="4077072"/>
          <a:ext cx="8235798" cy="1210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4576"/>
                <a:gridCol w="3051222"/>
              </a:tblGrid>
              <a:tr h="714379">
                <a:tc>
                  <a:txBody>
                    <a:bodyPr/>
                    <a:lstStyle/>
                    <a:p>
                      <a:r>
                        <a:rPr lang="ru-RU" sz="2000" b="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Отобрано и рекомендовано для включения в республиканский реестр</a:t>
                      </a:r>
                      <a:endParaRPr lang="ru-RU" sz="2000" b="0" i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64% программ</a:t>
                      </a:r>
                    </a:p>
                    <a:p>
                      <a:endParaRPr lang="ru-RU" sz="2000" b="0" i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8804">
                <a:tc>
                  <a:txBody>
                    <a:bodyPr/>
                    <a:lstStyle/>
                    <a:p>
                      <a:r>
                        <a:rPr lang="ru-RU" sz="2000" b="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Отклонено </a:t>
                      </a:r>
                      <a:endParaRPr lang="ru-RU" sz="2000" b="0" i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</a:t>
                      </a:r>
                      <a:r>
                        <a:rPr lang="ru-RU" sz="2000" b="0" i="1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2000" b="0" i="1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программ</a:t>
                      </a:r>
                      <a:endParaRPr lang="ru-RU" sz="2000" b="0" i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703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7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087" y="0"/>
            <a:ext cx="701824" cy="68580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725"/>
            <a:ext cx="545791" cy="50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58135" y="222121"/>
            <a:ext cx="812990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anose="02020603050405020304" pitchFamily="18" charset="0"/>
              </a:rPr>
              <a:t>Основные причины отклонения программ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anose="02020603050405020304" pitchFamily="18" charset="0"/>
              </a:rPr>
              <a:t> (не рекомендованы для включения в реестр)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701824" y="980728"/>
            <a:ext cx="7986216" cy="5472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base">
              <a:spcAft>
                <a:spcPct val="0"/>
              </a:spcAft>
            </a:pPr>
            <a:r>
              <a:rPr lang="ru-RU" sz="17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Экспертами было рассмотрено 546 программ. </a:t>
            </a:r>
            <a:r>
              <a:rPr lang="ru-RU" sz="1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результате рекомендовано к реализации </a:t>
            </a:r>
            <a:r>
              <a:rPr lang="ru-RU" sz="17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346 (64%)представленных </a:t>
            </a:r>
            <a:r>
              <a:rPr lang="ru-RU" sz="1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программ</a:t>
            </a:r>
            <a:r>
              <a:rPr lang="ru-RU" sz="17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отклонено </a:t>
            </a:r>
            <a:r>
              <a:rPr lang="ru-RU" sz="17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200 (36%) программ. </a:t>
            </a:r>
          </a:p>
          <a:p>
            <a:pPr algn="just" fontAlgn="base">
              <a:spcAft>
                <a:spcPct val="0"/>
              </a:spcAft>
            </a:pPr>
            <a:endParaRPr lang="ru-RU" sz="1700" b="1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Aft>
                <a:spcPct val="0"/>
              </a:spcAft>
            </a:pPr>
            <a:r>
              <a:rPr lang="ru-RU" sz="17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Основные проблемы (замечания):</a:t>
            </a:r>
            <a:endParaRPr lang="ru-RU" sz="1700" b="1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fontAlgn="base"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Дублирование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содержания программ ВО в программах ДПО</a:t>
            </a:r>
          </a:p>
          <a:p>
            <a:pPr marL="285750" lvl="0" indent="-285750" algn="just" fontAlgn="base"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Оторванность содержания программ от практической профессиональной деятельности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algn="just" fontAlgn="base"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Несоответствие </a:t>
            </a:r>
            <a:r>
              <a:rPr lang="ru-RU" sz="17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структуры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программ ДПО требованиям действующих нормативно-правовых  актов системы ДПО (приказ №499)</a:t>
            </a:r>
          </a:p>
          <a:p>
            <a:pPr marL="285750" indent="-285750" algn="just" fontAlgn="base"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Отсутствие </a:t>
            </a:r>
            <a:r>
              <a:rPr lang="ru-RU" sz="17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структурно-логических</a:t>
            </a: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связей между отдельными компонентами программы: темой, целью, планируемыми результатами, содержанием, формами образовательной деятельности слушателей, оценочными 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материалами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fontAlgn="base"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Следование </a:t>
            </a:r>
            <a:r>
              <a:rPr lang="ru-RU" sz="17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компетентностной, а знаниевой </a:t>
            </a: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парадигме образования. Отсутствие активных и интерактивных форм 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обучения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fontAlgn="base"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Отсутствие </a:t>
            </a: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ориентации на актуальные профессиональные запросы слушателей, на формирование квалификационных характеристик целевой 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аудитории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fontAlgn="base"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Отсутствие </a:t>
            </a:r>
            <a:r>
              <a:rPr lang="ru-RU" sz="17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оценочных средств </a:t>
            </a: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контроля планируемых результатов 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обучения</a:t>
            </a:r>
          </a:p>
          <a:p>
            <a:pPr marL="285750" indent="-285750" algn="just" fontAlgn="base">
              <a:spcAft>
                <a:spcPct val="0"/>
              </a:spcAft>
            </a:pP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2938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357716"/>
            <a:ext cx="8229600" cy="5204130"/>
          </a:xfrm>
        </p:spPr>
        <p:txBody>
          <a:bodyPr/>
          <a:lstStyle/>
          <a:p>
            <a:pPr>
              <a:buNone/>
            </a:pPr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«Школу можно совершенствовать, 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 совершенствуя квалификацию учителя»</a:t>
            </a:r>
          </a:p>
          <a:p>
            <a:pPr algn="r">
              <a:buNone/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Я.А. Коменский</a:t>
            </a:r>
          </a:p>
          <a:p>
            <a:pPr>
              <a:buNone/>
            </a:pPr>
            <a:endParaRPr lang="ru-RU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«…единственный фактор качества образования –  квалификация педагога»</a:t>
            </a: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«…профессиональное сознание,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когда</a:t>
            </a:r>
            <a:r>
              <a:rPr lang="ru-RU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доминирует мысль о ребенке: 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какой он, как воспринимает, как сделать содержание образования для него актуальным.» </a:t>
            </a:r>
          </a:p>
          <a:p>
            <a:pPr algn="r">
              <a:buNone/>
            </a:pP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доклада </a:t>
            </a:r>
            <a:r>
              <a:rPr lang="ru-RU" sz="20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Маккензи</a:t>
            </a:r>
            <a:endParaRPr lang="ru-RU" sz="20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2400" dirty="0">
              <a:solidFill>
                <a:srgbClr val="002060"/>
              </a:solidFill>
            </a:endParaRPr>
          </a:p>
        </p:txBody>
      </p:sp>
      <p:grpSp>
        <p:nvGrpSpPr>
          <p:cNvPr id="4" name="Group 52"/>
          <p:cNvGrpSpPr>
            <a:grpSpLocks/>
          </p:cNvGrpSpPr>
          <p:nvPr/>
        </p:nvGrpSpPr>
        <p:grpSpPr bwMode="auto">
          <a:xfrm>
            <a:off x="-38100" y="0"/>
            <a:ext cx="506413" cy="6858000"/>
            <a:chOff x="-24" y="0"/>
            <a:chExt cx="500" cy="3240"/>
          </a:xfrm>
        </p:grpSpPr>
        <p:pic>
          <p:nvPicPr>
            <p:cNvPr id="5" name="Рисунок 21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" y="54"/>
              <a:ext cx="46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01761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Заголовок 1"/>
          <p:cNvSpPr>
            <a:spLocks noGrp="1"/>
          </p:cNvSpPr>
          <p:nvPr>
            <p:ph type="title"/>
          </p:nvPr>
        </p:nvSpPr>
        <p:spPr>
          <a:xfrm>
            <a:off x="69563" y="151235"/>
            <a:ext cx="8969817" cy="751926"/>
          </a:xfrm>
        </p:spPr>
        <p:txBody>
          <a:bodyPr/>
          <a:lstStyle/>
          <a:p>
            <a:pPr eaLnBrk="1" hangingPunct="1"/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anose="02020603050405020304" pitchFamily="18" charset="0"/>
              </a:rPr>
              <a:t>Независимая система оценки качества </a:t>
            </a:r>
            <a:b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anose="02020603050405020304" pitchFamily="18" charset="0"/>
              </a:rPr>
              <a:t>освоения программ повышения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anose="02020603050405020304" pitchFamily="18" charset="0"/>
              </a:rPr>
              <a:t>квалификации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9438" y="1262064"/>
            <a:ext cx="73152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  Посткурсовой мониторинг – тестирование в 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edu.tatar.ru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</p:txBody>
      </p:sp>
      <p:pic>
        <p:nvPicPr>
          <p:cNvPr id="60419" name="Рисунок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7038" y="1839915"/>
            <a:ext cx="1835150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Рисунок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768003"/>
            <a:ext cx="2459037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TextBox 10"/>
          <p:cNvSpPr txBox="1">
            <a:spLocks noChangeArrowheads="1"/>
          </p:cNvSpPr>
          <p:nvPr/>
        </p:nvSpPr>
        <p:spPr bwMode="auto">
          <a:xfrm>
            <a:off x="601663" y="4010027"/>
            <a:ext cx="24574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t-RU" sz="2400" b="1">
                <a:solidFill>
                  <a:schemeClr val="tx2"/>
                </a:solidFill>
                <a:latin typeface="Candara" pitchFamily="34" charset="0"/>
                <a:cs typeface="Arial" charset="0"/>
              </a:rPr>
              <a:t>на пло</a:t>
            </a:r>
            <a:r>
              <a:rPr lang="ru-RU" sz="2400" b="1">
                <a:solidFill>
                  <a:schemeClr val="tx2"/>
                </a:solidFill>
                <a:latin typeface="Candara" pitchFamily="34" charset="0"/>
                <a:cs typeface="Arial" charset="0"/>
              </a:rPr>
              <a:t>щадке организации </a:t>
            </a:r>
          </a:p>
          <a:p>
            <a:pPr algn="ctr"/>
            <a:r>
              <a:rPr lang="ru-RU" sz="2400" b="1">
                <a:solidFill>
                  <a:schemeClr val="tx2"/>
                </a:solidFill>
                <a:latin typeface="Candara" pitchFamily="34" charset="0"/>
                <a:cs typeface="Arial" charset="0"/>
              </a:rPr>
              <a:t>(1 попытка)</a:t>
            </a:r>
          </a:p>
        </p:txBody>
      </p:sp>
      <p:sp>
        <p:nvSpPr>
          <p:cNvPr id="60422" name="TextBox 11"/>
          <p:cNvSpPr txBox="1">
            <a:spLocks noChangeArrowheads="1"/>
          </p:cNvSpPr>
          <p:nvPr/>
        </p:nvSpPr>
        <p:spPr bwMode="auto">
          <a:xfrm>
            <a:off x="3403604" y="4010027"/>
            <a:ext cx="35020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tx2"/>
                </a:solidFill>
                <a:latin typeface="Candara" pitchFamily="34" charset="0"/>
                <a:cs typeface="Arial" charset="0"/>
              </a:rPr>
              <a:t>на рабочем месте </a:t>
            </a:r>
            <a:endParaRPr lang="en-US" sz="2400" b="1">
              <a:solidFill>
                <a:schemeClr val="tx2"/>
              </a:solidFill>
              <a:latin typeface="Candara" pitchFamily="34" charset="0"/>
              <a:cs typeface="Arial" charset="0"/>
            </a:endParaRPr>
          </a:p>
          <a:p>
            <a:pPr algn="ctr"/>
            <a:r>
              <a:rPr lang="ru-RU" sz="2400" b="1">
                <a:solidFill>
                  <a:schemeClr val="tx2"/>
                </a:solidFill>
                <a:latin typeface="Candara" pitchFamily="34" charset="0"/>
                <a:cs typeface="Arial" charset="0"/>
              </a:rPr>
              <a:t>(лучший результат среди 3-х попыток)</a:t>
            </a:r>
          </a:p>
        </p:txBody>
      </p:sp>
      <p:sp>
        <p:nvSpPr>
          <p:cNvPr id="13" name="Плюс 12"/>
          <p:cNvSpPr/>
          <p:nvPr/>
        </p:nvSpPr>
        <p:spPr>
          <a:xfrm>
            <a:off x="2916237" y="2044885"/>
            <a:ext cx="1264452" cy="1734020"/>
          </a:xfrm>
          <a:prstGeom prst="mathPlus">
            <a:avLst/>
          </a:prstGeom>
          <a:solidFill>
            <a:schemeClr val="tx2"/>
          </a:solidFill>
          <a:ln>
            <a:noFill/>
          </a:ln>
          <a:effectLst>
            <a:glow rad="127000">
              <a:schemeClr val="accent1">
                <a:alpha val="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  <a:reflection endPos="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Равно 13"/>
          <p:cNvSpPr/>
          <p:nvPr/>
        </p:nvSpPr>
        <p:spPr>
          <a:xfrm>
            <a:off x="6015492" y="2309617"/>
            <a:ext cx="1094701" cy="1334399"/>
          </a:xfrm>
          <a:prstGeom prst="mathEqual">
            <a:avLst/>
          </a:prstGeom>
          <a:solidFill>
            <a:schemeClr val="tx2"/>
          </a:solidFill>
          <a:ln>
            <a:noFill/>
          </a:ln>
          <a:effectLst>
            <a:glow rad="127000">
              <a:schemeClr val="accent1">
                <a:alpha val="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  <a:reflection endPos="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425" name="TextBox 14"/>
          <p:cNvSpPr txBox="1">
            <a:spLocks noChangeArrowheads="1"/>
          </p:cNvSpPr>
          <p:nvPr/>
        </p:nvSpPr>
        <p:spPr bwMode="auto">
          <a:xfrm>
            <a:off x="6675438" y="1839913"/>
            <a:ext cx="268446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tx2"/>
                </a:solidFill>
                <a:latin typeface="Candara" pitchFamily="34" charset="0"/>
                <a:cs typeface="Arial" charset="0"/>
              </a:rPr>
              <a:t>Объективный контроль качества усвоения программы</a:t>
            </a:r>
          </a:p>
        </p:txBody>
      </p:sp>
      <p:pic>
        <p:nvPicPr>
          <p:cNvPr id="11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8263" y="0"/>
            <a:ext cx="525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Afanaseva\Desktop\сам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" y="63147"/>
            <a:ext cx="467542" cy="60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28182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63950" y="30583"/>
            <a:ext cx="584390" cy="6693363"/>
            <a:chOff x="-79" y="0"/>
            <a:chExt cx="555" cy="3240"/>
          </a:xfrm>
        </p:grpSpPr>
        <p:pic>
          <p:nvPicPr>
            <p:cNvPr id="5" name="Рисунок 21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79" y="12"/>
              <a:ext cx="528" cy="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Прямоугольник 1"/>
          <p:cNvSpPr/>
          <p:nvPr/>
        </p:nvSpPr>
        <p:spPr>
          <a:xfrm>
            <a:off x="464630" y="163070"/>
            <a:ext cx="8460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Независимая система </a:t>
            </a: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оценки качества </a:t>
            </a:r>
            <a:r>
              <a:rPr lang="ru-RU" sz="2000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освоения программ </a:t>
            </a: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ДПО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17924" y="549519"/>
            <a:ext cx="77827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Ведется подготовка инструментария </a:t>
            </a:r>
            <a:r>
              <a: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оценки качества дополнительного профессионального 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образования, формируется: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60844" y="1311731"/>
            <a:ext cx="766800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ea typeface="Courier New"/>
                <a:cs typeface="Arial" pitchFamily="34" charset="0"/>
              </a:rPr>
              <a:t>инструментарий внешней оценки ПК (свод кейсов для различных категорий слушателей разных уровней общего образования)</a:t>
            </a:r>
          </a:p>
          <a:p>
            <a:pPr marL="285750" indent="-28575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ea typeface="Courier New"/>
                <a:cs typeface="Arial" pitchFamily="34" charset="0"/>
              </a:rPr>
              <a:t>технология электронного мониторинга</a:t>
            </a:r>
          </a:p>
          <a:p>
            <a:pPr marL="285750" indent="-28575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ea typeface="Courier New"/>
                <a:cs typeface="Arial" pitchFamily="34" charset="0"/>
              </a:rPr>
              <a:t>содержание анкеты для оценки эффективности деятельности обученного слушателя в посткурсовой период</a:t>
            </a:r>
            <a:endParaRPr lang="ru-RU" sz="1400" dirty="0">
              <a:solidFill>
                <a:srgbClr val="002060"/>
              </a:solidFill>
              <a:latin typeface="Arial" pitchFamily="34" charset="0"/>
              <a:ea typeface="Courier New"/>
              <a:cs typeface="Arial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4" cstate="print"/>
          <a:srcRect l="7375" t="21443" r="4131" b="8417"/>
          <a:stretch/>
        </p:blipFill>
        <p:spPr bwMode="auto">
          <a:xfrm>
            <a:off x="4694846" y="3346684"/>
            <a:ext cx="4162237" cy="22905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5" cstate="print"/>
          <a:srcRect l="3848" t="8016" r="7818" b="27055"/>
          <a:stretch/>
        </p:blipFill>
        <p:spPr bwMode="auto">
          <a:xfrm>
            <a:off x="971600" y="3168635"/>
            <a:ext cx="2912170" cy="25646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55437" y="2813447"/>
            <a:ext cx="209223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>
                <a:latin typeface="Arial Black" pitchFamily="34" charset="0"/>
              </a:rPr>
              <a:t>Н</a:t>
            </a:r>
            <a:r>
              <a:rPr lang="ru-RU" sz="1100" dirty="0" smtClean="0">
                <a:latin typeface="Arial Black" pitchFamily="34" charset="0"/>
              </a:rPr>
              <a:t>аполняемость кейсов </a:t>
            </a:r>
            <a:endParaRPr lang="ru-RU" sz="1100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7923" y="2783126"/>
            <a:ext cx="317426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>
                <a:latin typeface="Arial Black" pitchFamily="34" charset="0"/>
              </a:rPr>
              <a:t>И</a:t>
            </a:r>
            <a:r>
              <a:rPr lang="ru-RU" sz="1100" dirty="0" smtClean="0">
                <a:latin typeface="Arial Black" pitchFamily="34" charset="0"/>
              </a:rPr>
              <a:t>нструментарий </a:t>
            </a:r>
            <a:r>
              <a:rPr lang="ru-RU" sz="1100" dirty="0">
                <a:latin typeface="Arial Black" pitchFamily="34" charset="0"/>
              </a:rPr>
              <a:t>внешней оценки ПК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19944" y="5831590"/>
            <a:ext cx="80331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Подготовлены тесты для независимой оценки качества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88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5"/>
          <p:cNvGrpSpPr>
            <a:grpSpLocks/>
          </p:cNvGrpSpPr>
          <p:nvPr/>
        </p:nvGrpSpPr>
        <p:grpSpPr bwMode="auto">
          <a:xfrm>
            <a:off x="91424" y="95989"/>
            <a:ext cx="721668" cy="6743700"/>
            <a:chOff x="-24" y="0"/>
            <a:chExt cx="500" cy="3240"/>
          </a:xfrm>
        </p:grpSpPr>
        <p:pic>
          <p:nvPicPr>
            <p:cNvPr id="36868" name="Рисунок 2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69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24" y="54"/>
              <a:ext cx="364" cy="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/>
          <p:cNvSpPr/>
          <p:nvPr/>
        </p:nvSpPr>
        <p:spPr>
          <a:xfrm>
            <a:off x="697834" y="389674"/>
            <a:ext cx="80073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Проблемы, выявленные  при работе с муниципальными районами</a:t>
            </a:r>
            <a:endParaRPr lang="ru-RU" sz="20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6798" y="705836"/>
            <a:ext cx="7973158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endParaRPr lang="ru-RU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endParaRPr lang="ru-RU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Проблемы при работе педагогов и операторов образовательных организаций (заместители руководителей) в ИС «Электронное образование»:</a:t>
            </a:r>
          </a:p>
          <a:p>
            <a:pPr marL="285750" indent="-285750" algn="just">
              <a:spcAft>
                <a:spcPts val="0"/>
              </a:spcAft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-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вовремя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не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обновляется информация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в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ЛК,</a:t>
            </a:r>
          </a:p>
          <a:p>
            <a:pPr marL="285750" indent="-285750" algn="just">
              <a:spcAft>
                <a:spcPts val="0"/>
              </a:spcAft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-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вовремя не подтверждается в ЛК, что педагог прошел обучение и др.</a:t>
            </a:r>
          </a:p>
          <a:p>
            <a:pPr marL="285750" indent="-285750" algn="r">
              <a:spcAft>
                <a:spcPts val="0"/>
              </a:spcAft>
            </a:pPr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           (</a:t>
            </a:r>
            <a:r>
              <a:rPr lang="ru-RU" sz="1600" i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Тетюшский</a:t>
            </a:r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, Менделеевский, </a:t>
            </a:r>
            <a:r>
              <a:rPr lang="ru-RU" sz="1600" i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Верхнеуслонский</a:t>
            </a:r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районы)</a:t>
            </a:r>
          </a:p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endParaRPr lang="ru-RU" sz="1200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Педагоги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группами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выбирали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один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период повышения квалификации и не явились без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уважительных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причин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Направление  педагогов на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профпереподготовку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без каких-либо оснований 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19782" y="908720"/>
            <a:ext cx="67678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800" dirty="0" smtClean="0">
                <a:solidFill>
                  <a:srgbClr val="FF0000"/>
                </a:solidFill>
              </a:rPr>
              <a:t>!</a:t>
            </a:r>
            <a:endParaRPr lang="ru-RU" sz="13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06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6038" y="531315"/>
            <a:ext cx="8316912" cy="30539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Отсутствующие на курсах </a:t>
            </a:r>
            <a:br>
              <a:rPr lang="ru-RU" sz="2000" b="1" dirty="0" smtClean="0">
                <a:solidFill>
                  <a:srgbClr val="C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от  МБОУ «Детский сад общеразвивающего вида №31 Нижнекамского муниципального района»</a:t>
            </a:r>
            <a:br>
              <a:rPr lang="ru-RU" sz="2000" b="1" dirty="0" smtClean="0">
                <a:solidFill>
                  <a:srgbClr val="C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rgbClr val="C00000"/>
              </a:solidFill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  <p:pic>
        <p:nvPicPr>
          <p:cNvPr id="9249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74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0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81"/>
            <a:ext cx="537415" cy="46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35408"/>
              </p:ext>
            </p:extLst>
          </p:nvPr>
        </p:nvGraphicFramePr>
        <p:xfrm>
          <a:off x="766038" y="1484784"/>
          <a:ext cx="7926084" cy="280831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484007"/>
                <a:gridCol w="2105931"/>
                <a:gridCol w="4336146"/>
              </a:tblGrid>
              <a:tr h="432048"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ПМЦПК</a:t>
                      </a:r>
                      <a:r>
                        <a:rPr lang="ru-RU" sz="1800" b="1" kern="1200" baseline="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КФУ  февраль 2016</a:t>
                      </a:r>
                      <a:endParaRPr lang="ru-RU" sz="1800" b="1" kern="1200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431"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Воспитатели ДОО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Алексеева Е.В.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может пройти обучение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по состоянию здоровья, имеется справка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431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Маннапова А.Я.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может пройти обучение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по состоянию здоровья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5402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Павлова А.Н.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может пройти обучение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по семейным обстоятельствам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66038" y="436510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Образовательные организации  не всегда обдуманно подходят к процессу выбора программ  и сроков повышения квалификации</a:t>
            </a:r>
          </a:p>
        </p:txBody>
      </p:sp>
    </p:spTree>
    <p:extLst>
      <p:ext uri="{BB962C8B-B14F-4D97-AF65-F5344CB8AC3E}">
        <p14:creationId xmlns:p14="http://schemas.microsoft.com/office/powerpoint/2010/main" val="84389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578" y="337321"/>
            <a:ext cx="8842942" cy="422717"/>
          </a:xfrm>
        </p:spPr>
        <p:txBody>
          <a:bodyPr>
            <a:noAutofit/>
          </a:bodyPr>
          <a:lstStyle/>
          <a:p>
            <a:r>
              <a:rPr lang="ru-RU" alt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anose="02020603050405020304" pitchFamily="18" charset="0"/>
              </a:rPr>
              <a:t>Примеры направления  заведующими ДОО и отделами образования </a:t>
            </a:r>
            <a:br>
              <a:rPr lang="ru-RU" alt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anose="02020603050405020304" pitchFamily="18" charset="0"/>
              </a:rPr>
              <a:t>работников ДОО на профессиональную переподготовку</a:t>
            </a:r>
            <a:br>
              <a:rPr lang="ru-RU" alt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anose="02020603050405020304" pitchFamily="18" charset="0"/>
              </a:rPr>
            </a:br>
            <a:r>
              <a:rPr lang="ru-RU" alt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anose="02020603050405020304" pitchFamily="18" charset="0"/>
              </a:rPr>
              <a:t>(Московский район г. Казани)</a:t>
            </a:r>
            <a:endParaRPr lang="ru-RU" sz="2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" y="0"/>
            <a:ext cx="4675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" y="15280"/>
            <a:ext cx="4095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968278"/>
              </p:ext>
            </p:extLst>
          </p:nvPr>
        </p:nvGraphicFramePr>
        <p:xfrm>
          <a:off x="611561" y="1316765"/>
          <a:ext cx="8064896" cy="4111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2160240"/>
                <a:gridCol w="1656184"/>
                <a:gridCol w="1728192"/>
                <a:gridCol w="1512168"/>
              </a:tblGrid>
              <a:tr h="494453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№ДОО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ФИО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Образование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Стаж в должности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Год аттестации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200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Мухамадеева Аниса Макмуновна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Высшее КГУ,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филолог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18 лет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2012,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первая категория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1281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244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Мокушева Наталья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Викторовна</a:t>
                      </a:r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Высшее, НГПУ</a:t>
                      </a:r>
                    </a:p>
                    <a:p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16 лет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2013, первая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20067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262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Гильмутдинова Ильсияр Мансуровна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Высшее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26 лет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2015, высшая категория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9728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291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Зарипова Гульфия Шамилевна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Высшее, КГУ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29 лет (общий), 18 лет (воспитатель)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2013, первая категория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624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258" name="Group 5"/>
          <p:cNvGrpSpPr>
            <a:grpSpLocks/>
          </p:cNvGrpSpPr>
          <p:nvPr/>
        </p:nvGrpSpPr>
        <p:grpSpPr bwMode="auto">
          <a:xfrm>
            <a:off x="204" y="16596"/>
            <a:ext cx="529667" cy="6693363"/>
            <a:chOff x="-127" y="0"/>
            <a:chExt cx="603" cy="3240"/>
          </a:xfrm>
        </p:grpSpPr>
        <p:pic>
          <p:nvPicPr>
            <p:cNvPr id="96259" name="Рисунок 2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6260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127" y="12"/>
              <a:ext cx="353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Прямоугольник 1"/>
          <p:cNvSpPr/>
          <p:nvPr/>
        </p:nvSpPr>
        <p:spPr>
          <a:xfrm>
            <a:off x="113308" y="150614"/>
            <a:ext cx="89361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anose="02020603050405020304" pitchFamily="18" charset="0"/>
              </a:rPr>
              <a:t>О квалификационных требованиях к  педагогическим работникам (профессиональная переподготовка)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6"/>
          <p:cNvSpPr txBox="1">
            <a:spLocks/>
          </p:cNvSpPr>
          <p:nvPr/>
        </p:nvSpPr>
        <p:spPr>
          <a:xfrm>
            <a:off x="755576" y="2780928"/>
            <a:ext cx="7848872" cy="115212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квалификационных требованиях к педагогическим работникам организаций, реализующих программы дошкольного и общего образования» письмо Министерства образования и науки Российской Федерации от 10.08.2015 № 08-1240 (вх. 12.08.2015 №18395)</a:t>
            </a:r>
            <a:endParaRPr lang="ru-RU" sz="20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7365" y="4653136"/>
            <a:ext cx="78488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особенностях законодательного и нормативного правового обеспечения в сфере ДПО» письмо Министерства образования и науки Российской Федерации от 25.08.2015 № АК-2454/06 (вх. от 28.08.2015 №</a:t>
            </a:r>
            <a:r>
              <a:rPr lang="ru-RU" sz="2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19660)</a:t>
            </a:r>
            <a:endParaRPr lang="ru-RU" sz="20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6940" y="908720"/>
            <a:ext cx="78488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дополнении  к письму Министерства образования и науки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Татарстан от 13.08.2015 № исх-995/15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квалификационных требованиях к педагогическим работникам»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МОиН РТ от 06.05.2016 г №4104/16)</a:t>
            </a:r>
          </a:p>
        </p:txBody>
      </p:sp>
    </p:spTree>
    <p:extLst>
      <p:ext uri="{BB962C8B-B14F-4D97-AF65-F5344CB8AC3E}">
        <p14:creationId xmlns:p14="http://schemas.microsoft.com/office/powerpoint/2010/main" val="43017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1424" y="29385"/>
            <a:ext cx="721668" cy="6810304"/>
            <a:chOff x="-24" y="-32"/>
            <a:chExt cx="500" cy="3272"/>
          </a:xfrm>
        </p:grpSpPr>
        <p:pic>
          <p:nvPicPr>
            <p:cNvPr id="36868" name="Рисунок 2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69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24" y="-32"/>
              <a:ext cx="379" cy="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/>
          <p:cNvSpPr/>
          <p:nvPr/>
        </p:nvSpPr>
        <p:spPr>
          <a:xfrm>
            <a:off x="638815" y="499595"/>
            <a:ext cx="80073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Проблемы, выявленные  при работе с организациями ДПО</a:t>
            </a:r>
            <a:endParaRPr lang="ru-RU" sz="20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13092" y="899705"/>
            <a:ext cx="7833102" cy="5369389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  <a:t>Обучающие организации проводят обучение педагогов, не подававших заявления на ПК через систему, и представляют сведения в МОиН РТ об обучении данных педагогов в рамках персонифицированной модели. </a:t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  <a:t>2. Несмотря на то, что республикой определена региональная политика в сфере ПК, некоторые организации ДПО продолжают направлять в школы и отделы образования информационные письма о проведении внебюджетных курсов полностью в дистанционной форме </a:t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61775" y="1017293"/>
            <a:ext cx="67678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800" dirty="0" smtClean="0">
                <a:solidFill>
                  <a:srgbClr val="FF0000"/>
                </a:solidFill>
              </a:rPr>
              <a:t>!</a:t>
            </a:r>
            <a:endParaRPr lang="ru-RU" sz="13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06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5"/>
          <p:cNvGrpSpPr>
            <a:grpSpLocks/>
          </p:cNvGrpSpPr>
          <p:nvPr/>
        </p:nvGrpSpPr>
        <p:grpSpPr bwMode="auto">
          <a:xfrm>
            <a:off x="91424" y="29385"/>
            <a:ext cx="721668" cy="6810304"/>
            <a:chOff x="-24" y="-32"/>
            <a:chExt cx="500" cy="3272"/>
          </a:xfrm>
        </p:grpSpPr>
        <p:pic>
          <p:nvPicPr>
            <p:cNvPr id="36868" name="Рисунок 2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69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24" y="-32"/>
              <a:ext cx="379" cy="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13092" y="1196752"/>
            <a:ext cx="8015432" cy="5369389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  <a:t>3. Качество организации и проведения повышения квалификации педагогов не всегда соответствует заявленным требованиям: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  <a:t>а) 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 УТП преобладают лекционные формы работы, много теоретического материала, очень мало занятий о технологиях преподавания предмета;</a:t>
            </a:r>
            <a:b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б) в УТП  из 108 часов два дня уходит на самостоятельную форму работы (16 часов) – по понедельникам… </a:t>
            </a:r>
            <a:b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в) стажировки в школах организованы потоками, т.е. в одной школе одновременно находятся несколько групп слушателей (до 75 человек), зачастую непонятно по какой проблеме и что конкретно будут изучать, анализировать в конкретной школе;</a:t>
            </a:r>
            <a:b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г)отсутствует дифференцированный подход к итоговым проектным работам;</a:t>
            </a:r>
            <a:b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д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) тема программы существует отдельно, содержание - другое, оценивается  - третье.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71553" y="148943"/>
            <a:ext cx="67678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800" dirty="0" smtClean="0">
                <a:solidFill>
                  <a:srgbClr val="FF0000"/>
                </a:solidFill>
              </a:rPr>
              <a:t>!</a:t>
            </a:r>
            <a:endParaRPr lang="ru-RU" sz="13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06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1424" y="57441"/>
            <a:ext cx="547391" cy="6611919"/>
            <a:chOff x="-24" y="-19"/>
            <a:chExt cx="500" cy="3259"/>
          </a:xfrm>
        </p:grpSpPr>
        <p:pic>
          <p:nvPicPr>
            <p:cNvPr id="36868" name="Рисунок 2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69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24" y="-19"/>
              <a:ext cx="500" cy="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/>
          <p:cNvSpPr/>
          <p:nvPr/>
        </p:nvSpPr>
        <p:spPr>
          <a:xfrm>
            <a:off x="638815" y="57000"/>
            <a:ext cx="80073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Совершенствование  системы ПК в 2016/2017 </a:t>
            </a:r>
            <a:r>
              <a:rPr lang="ru-RU" sz="2000" b="1" dirty="0" err="1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уч</a:t>
            </a:r>
            <a:r>
              <a:rPr lang="ru-RU" sz="2000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. году</a:t>
            </a:r>
            <a:endParaRPr lang="ru-RU" sz="20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391" y="413719"/>
            <a:ext cx="777686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+mn-lt"/>
              </a:rPr>
              <a:t>создание </a:t>
            </a:r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современных программ повышения квалификации </a:t>
            </a:r>
            <a:r>
              <a:rPr lang="ru-RU" sz="2400" dirty="0" smtClean="0">
                <a:solidFill>
                  <a:srgbClr val="002060"/>
                </a:solidFill>
                <a:latin typeface="+mn-lt"/>
              </a:rPr>
              <a:t>и </a:t>
            </a:r>
            <a:r>
              <a:rPr lang="ru-RU" sz="2400" dirty="0" err="1" smtClean="0">
                <a:solidFill>
                  <a:srgbClr val="002060"/>
                </a:solidFill>
                <a:latin typeface="+mn-lt"/>
              </a:rPr>
              <a:t>профпереподготовки</a:t>
            </a:r>
            <a:r>
              <a:rPr lang="ru-RU" sz="2400" dirty="0" smtClean="0">
                <a:solidFill>
                  <a:srgbClr val="002060"/>
                </a:solidFill>
                <a:latin typeface="+mn-lt"/>
              </a:rPr>
              <a:t>, которые соответствуют профессиональным требованиям; </a:t>
            </a:r>
          </a:p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endParaRPr lang="ru-RU" sz="2400" dirty="0" smtClean="0">
              <a:solidFill>
                <a:srgbClr val="002060"/>
              </a:solidFill>
              <a:latin typeface="+mn-lt"/>
            </a:endParaRPr>
          </a:p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+mn-lt"/>
              </a:rPr>
              <a:t>расширение использования в ПК </a:t>
            </a:r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уникального опыта лучших учителей и ведущих школ</a:t>
            </a:r>
            <a:r>
              <a:rPr lang="ru-RU" sz="2400" dirty="0" smtClean="0">
                <a:solidFill>
                  <a:srgbClr val="002060"/>
                </a:solidFill>
                <a:latin typeface="+mn-lt"/>
              </a:rPr>
              <a:t> республики в качестве источника передовых практик обучения; </a:t>
            </a:r>
          </a:p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endParaRPr lang="ru-RU" sz="2400" dirty="0" smtClean="0">
              <a:latin typeface="+mn-lt"/>
            </a:endParaRPr>
          </a:p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Times New Roman"/>
                <a:cs typeface="Arial" pitchFamily="34" charset="0"/>
              </a:rPr>
              <a:t>внедрение 2-х уровневой экспертной оценки программ ДПО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Times New Roman"/>
                <a:cs typeface="Arial" pitchFamily="34" charset="0"/>
              </a:rPr>
              <a:t>: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Times New Roman"/>
                <a:cs typeface="Arial" pitchFamily="34" charset="0"/>
              </a:rPr>
              <a:t>    1) отбор организаций ДПО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Times New Roman"/>
                <a:cs typeface="Arial" pitchFamily="34" charset="0"/>
              </a:rPr>
              <a:t>    2) оценка программ отобранных организаций   </a:t>
            </a:r>
          </a:p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endParaRPr lang="ru-RU" sz="2400" dirty="0" smtClean="0">
              <a:solidFill>
                <a:schemeClr val="tx2">
                  <a:lumMod val="50000"/>
                </a:schemeClr>
              </a:solidFill>
              <a:latin typeface="+mn-lt"/>
              <a:ea typeface="Times New Roman"/>
              <a:cs typeface="Arial" pitchFamily="34" charset="0"/>
            </a:endParaRPr>
          </a:p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Times New Roman"/>
                <a:cs typeface="Arial" pitchFamily="34" charset="0"/>
              </a:rPr>
              <a:t>выбор программ учителями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Times New Roman"/>
                <a:cs typeface="Arial" pitchFamily="34" charset="0"/>
              </a:rPr>
              <a:t>в информационной системе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Times New Roman"/>
                <a:cs typeface="Arial" pitchFamily="34" charset="0"/>
              </a:rPr>
              <a:t>по категориям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Times New Roman"/>
                <a:cs typeface="Arial" pitchFamily="34" charset="0"/>
              </a:rPr>
              <a:t>(для высшей квалиф. категории все программы доступны, первой квалиф. категории  - 70%, без категории  -40%)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52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5"/>
          <p:cNvGrpSpPr>
            <a:grpSpLocks/>
          </p:cNvGrpSpPr>
          <p:nvPr/>
        </p:nvGrpSpPr>
        <p:grpSpPr bwMode="auto">
          <a:xfrm>
            <a:off x="91424" y="57441"/>
            <a:ext cx="547391" cy="6611919"/>
            <a:chOff x="-24" y="-19"/>
            <a:chExt cx="500" cy="3259"/>
          </a:xfrm>
        </p:grpSpPr>
        <p:pic>
          <p:nvPicPr>
            <p:cNvPr id="36868" name="Рисунок 2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69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24" y="-19"/>
              <a:ext cx="500" cy="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Прямоугольник 5"/>
          <p:cNvSpPr/>
          <p:nvPr/>
        </p:nvSpPr>
        <p:spPr>
          <a:xfrm>
            <a:off x="755576" y="265439"/>
            <a:ext cx="777686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endParaRPr lang="ru-RU" sz="2000" dirty="0" smtClean="0">
              <a:solidFill>
                <a:schemeClr val="tx2">
                  <a:lumMod val="50000"/>
                </a:schemeClr>
              </a:solidFill>
              <a:latin typeface="+mn-lt"/>
              <a:ea typeface="Times New Roman"/>
              <a:cs typeface="Arial" pitchFamily="34" charset="0"/>
            </a:endParaRPr>
          </a:p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введение накопительной формы ПК </a:t>
            </a:r>
            <a:r>
              <a:rPr lang="ru-RU" sz="2400" dirty="0" smtClean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в рамках персонифицированной системы</a:t>
            </a:r>
            <a:r>
              <a:rPr lang="ru-RU" sz="2400" b="1" dirty="0" smtClean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(</a:t>
            </a:r>
            <a:r>
              <a:rPr lang="ru-RU" sz="2400" i="1" dirty="0" smtClean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для педагогов высшей </a:t>
            </a:r>
            <a:r>
              <a:rPr lang="ru-RU" sz="2400" i="1" dirty="0" err="1" smtClean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квалиф</a:t>
            </a:r>
            <a:r>
              <a:rPr lang="ru-RU" sz="2400" i="1" dirty="0" smtClean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. категории)</a:t>
            </a:r>
          </a:p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endParaRPr lang="ru-RU" sz="2400" dirty="0" smtClean="0">
              <a:solidFill>
                <a:srgbClr val="002060"/>
              </a:solidFill>
              <a:latin typeface="+mn-lt"/>
              <a:ea typeface="Arial Unicode MS" pitchFamily="34" charset="-128"/>
              <a:cs typeface="Arial Unicode MS" pitchFamily="34" charset="-128"/>
            </a:endParaRPr>
          </a:p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сентября </a:t>
            </a:r>
            <a:r>
              <a:rPr lang="ru-RU" sz="2400" dirty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2016 года запланирована </a:t>
            </a:r>
            <a:r>
              <a:rPr lang="ru-RU" sz="2400" b="1" dirty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апробация независимой  системы оценки качества </a:t>
            </a:r>
            <a:r>
              <a:rPr lang="ru-RU" sz="2400" dirty="0" smtClean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освоения программ ПК в ИС «Электронное образование РТ» (</a:t>
            </a:r>
            <a:r>
              <a:rPr lang="ru-RU" sz="2400" i="1" dirty="0" smtClean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воспитатели </a:t>
            </a:r>
            <a:r>
              <a:rPr lang="ru-RU" sz="2400" i="1" dirty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ДОО, учителя начальных классов, математики, русского  и татарского языков</a:t>
            </a:r>
            <a:r>
              <a:rPr lang="ru-RU" sz="2400" i="1" dirty="0" smtClean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)</a:t>
            </a:r>
            <a:endParaRPr lang="ru-RU" sz="2400" b="1" i="1" dirty="0" smtClean="0">
              <a:solidFill>
                <a:srgbClr val="002060"/>
              </a:solidFill>
              <a:latin typeface="+mn-lt"/>
              <a:ea typeface="Arial Unicode MS" pitchFamily="34" charset="-128"/>
              <a:cs typeface="Arial Unicode MS" pitchFamily="34" charset="-128"/>
            </a:endParaRPr>
          </a:p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endParaRPr lang="ru-RU" sz="2000" dirty="0" smtClean="0">
              <a:solidFill>
                <a:srgbClr val="002060"/>
              </a:solidFill>
              <a:latin typeface="+mn-lt"/>
              <a:ea typeface="Arial Unicode MS" pitchFamily="34" charset="-128"/>
              <a:cs typeface="Arial Unicode MS" pitchFamily="34" charset="-128"/>
            </a:endParaRPr>
          </a:p>
          <a:p>
            <a:pPr marL="285750" indent="-285750" algn="just"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с</a:t>
            </a:r>
            <a:r>
              <a:rPr lang="ru-RU" sz="2400" dirty="0" smtClean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 января 2017 года </a:t>
            </a:r>
            <a:r>
              <a:rPr lang="ru-RU" sz="2400" b="1" dirty="0" smtClean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независимая система оценки качества </a:t>
            </a:r>
            <a:r>
              <a:rPr lang="ru-RU" sz="2400" dirty="0" smtClean="0">
                <a:solidFill>
                  <a:srgbClr val="00206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освоения программ ПК будет функционировать в штатном режиме в ИС «Электронное образование РТ»</a:t>
            </a:r>
          </a:p>
        </p:txBody>
      </p:sp>
    </p:spTree>
    <p:extLst>
      <p:ext uri="{BB962C8B-B14F-4D97-AF65-F5344CB8AC3E}">
        <p14:creationId xmlns:p14="http://schemas.microsoft.com/office/powerpoint/2010/main" val="147252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21264" y="243026"/>
            <a:ext cx="8333272" cy="70788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Персонифицированная модель повышения </a:t>
            </a:r>
            <a:r>
              <a:rPr lang="ru-RU" sz="2000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квалификации работников образования Республики Татарстан</a:t>
            </a:r>
            <a:endParaRPr lang="ru-RU" sz="20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87824" y="1508789"/>
            <a:ext cx="5256584" cy="67207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C00000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1F497D">
                    <a:lumMod val="75000"/>
                  </a:srgbClr>
                </a:solidFill>
                <a:latin typeface="Arial Black" pitchFamily="34" charset="0"/>
              </a:rPr>
              <a:t>Модуль «Повышение квалификации»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1F497D">
                    <a:lumMod val="75000"/>
                  </a:srgbClr>
                </a:solidFill>
                <a:latin typeface="Arial Black" pitchFamily="34" charset="0"/>
              </a:rPr>
              <a:t>на портале </a:t>
            </a:r>
            <a:r>
              <a:rPr lang="en-US" sz="1400" dirty="0">
                <a:solidFill>
                  <a:srgbClr val="1F497D">
                    <a:lumMod val="75000"/>
                  </a:srgbClr>
                </a:solidFill>
                <a:latin typeface="Arial Black" pitchFamily="34" charset="0"/>
              </a:rPr>
              <a:t>edu.tatar.ru</a:t>
            </a:r>
            <a:endParaRPr lang="ru-RU" sz="1400" dirty="0">
              <a:solidFill>
                <a:srgbClr val="1F497D">
                  <a:lumMod val="75000"/>
                </a:srgbClr>
              </a:solidFill>
              <a:latin typeface="Arial Black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9206" y="2793135"/>
            <a:ext cx="2035433" cy="105611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4BACC6">
                    <a:lumMod val="50000"/>
                  </a:srgbClr>
                </a:solidFill>
                <a:latin typeface="Arial Black" pitchFamily="34" charset="0"/>
              </a:rPr>
              <a:t>Экспертный совет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i="1" dirty="0">
                <a:solidFill>
                  <a:prstClr val="black"/>
                </a:solidFill>
              </a:rPr>
              <a:t>профессионально-общественная экспертиза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28093" y="3924844"/>
            <a:ext cx="2014531" cy="5705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C00000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Реестр программ</a:t>
            </a:r>
          </a:p>
        </p:txBody>
      </p:sp>
      <p:sp>
        <p:nvSpPr>
          <p:cNvPr id="30731" name="Rectangle 2"/>
          <p:cNvSpPr>
            <a:spLocks noChangeArrowheads="1"/>
          </p:cNvSpPr>
          <p:nvPr/>
        </p:nvSpPr>
        <p:spPr bwMode="auto">
          <a:xfrm>
            <a:off x="772810" y="971818"/>
            <a:ext cx="75612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17375E"/>
                </a:solidFill>
                <a:latin typeface="Garamond" pitchFamily="18" charset="0"/>
              </a:rPr>
              <a:t>Механизм внедрения и реализации новой модели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616120" y="2373128"/>
            <a:ext cx="2667533" cy="67207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Arial Black" pitchFamily="34" charset="0"/>
              </a:rPr>
              <a:t>МОиН РТ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987824" y="2373109"/>
            <a:ext cx="2522244" cy="67207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Arial Black" pitchFamily="34" charset="0"/>
              </a:rPr>
              <a:t>Педагог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042968" y="3188819"/>
            <a:ext cx="2232248" cy="660447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Выбор траектории развития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44730" y="3891441"/>
            <a:ext cx="2232248" cy="69314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Онлайн регистрация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57155" y="4584572"/>
            <a:ext cx="2239358" cy="699784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Портфолио </a:t>
            </a:r>
            <a:r>
              <a:rPr lang="ru-RU" sz="1000" i="1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профессионального развития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894721" y="3134681"/>
            <a:ext cx="2388931" cy="71458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Мониторинг</a:t>
            </a:r>
            <a:r>
              <a:rPr lang="ru-RU" sz="1200" dirty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i="1" dirty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повышения квалификации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894721" y="3891441"/>
            <a:ext cx="2388931" cy="69314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Оценка качества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i="1" dirty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повышения квалификации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883216" y="4634305"/>
            <a:ext cx="2373300" cy="60035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Контроль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i="1" dirty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повышения квалификации</a:t>
            </a:r>
          </a:p>
        </p:txBody>
      </p:sp>
      <p:sp>
        <p:nvSpPr>
          <p:cNvPr id="29" name="Стрелка вниз 28"/>
          <p:cNvSpPr/>
          <p:nvPr/>
        </p:nvSpPr>
        <p:spPr>
          <a:xfrm>
            <a:off x="1497013" y="3894140"/>
            <a:ext cx="100012" cy="142875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Стрелка влево 30"/>
          <p:cNvSpPr/>
          <p:nvPr/>
        </p:nvSpPr>
        <p:spPr>
          <a:xfrm>
            <a:off x="2543179" y="4160837"/>
            <a:ext cx="523875" cy="152400"/>
          </a:xfrm>
          <a:prstGeom prst="lef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Стрелка вниз 31"/>
          <p:cNvSpPr/>
          <p:nvPr/>
        </p:nvSpPr>
        <p:spPr>
          <a:xfrm>
            <a:off x="5380042" y="2179640"/>
            <a:ext cx="358775" cy="193675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Стрелка вниз 32"/>
          <p:cNvSpPr/>
          <p:nvPr/>
        </p:nvSpPr>
        <p:spPr>
          <a:xfrm flipH="1">
            <a:off x="4017963" y="3046416"/>
            <a:ext cx="152400" cy="225425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4" name="Стрелка вниз 33"/>
          <p:cNvSpPr/>
          <p:nvPr/>
        </p:nvSpPr>
        <p:spPr>
          <a:xfrm flipH="1">
            <a:off x="6937375" y="3759203"/>
            <a:ext cx="152400" cy="246063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Стрелка вниз 34"/>
          <p:cNvSpPr/>
          <p:nvPr/>
        </p:nvSpPr>
        <p:spPr>
          <a:xfrm flipH="1">
            <a:off x="6937375" y="3046416"/>
            <a:ext cx="152400" cy="225425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6" name="Стрелка вниз 35"/>
          <p:cNvSpPr/>
          <p:nvPr/>
        </p:nvSpPr>
        <p:spPr>
          <a:xfrm flipH="1">
            <a:off x="4025904" y="3778252"/>
            <a:ext cx="150813" cy="227013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Стрелка вниз 36"/>
          <p:cNvSpPr/>
          <p:nvPr/>
        </p:nvSpPr>
        <p:spPr>
          <a:xfrm flipH="1">
            <a:off x="4025904" y="4521200"/>
            <a:ext cx="150813" cy="227013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8" name="Стрелка вниз 37"/>
          <p:cNvSpPr/>
          <p:nvPr/>
        </p:nvSpPr>
        <p:spPr>
          <a:xfrm flipH="1">
            <a:off x="6950075" y="4521200"/>
            <a:ext cx="139700" cy="227013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0765" name="TextBox 38"/>
          <p:cNvSpPr txBox="1">
            <a:spLocks noChangeArrowheads="1"/>
          </p:cNvSpPr>
          <p:nvPr/>
        </p:nvSpPr>
        <p:spPr bwMode="auto">
          <a:xfrm>
            <a:off x="755650" y="5541965"/>
            <a:ext cx="8064500" cy="844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tabLst>
                <a:tab pos="7019925" algn="l"/>
              </a:tabLst>
            </a:pPr>
            <a:endParaRPr lang="ru-RU" sz="1600" b="1">
              <a:solidFill>
                <a:srgbClr val="215968"/>
              </a:solidFill>
              <a:latin typeface="Garamond" pitchFamily="18" charset="0"/>
            </a:endParaRPr>
          </a:p>
        </p:txBody>
      </p:sp>
      <p:grpSp>
        <p:nvGrpSpPr>
          <p:cNvPr id="30766" name="Group 52"/>
          <p:cNvGrpSpPr>
            <a:grpSpLocks/>
          </p:cNvGrpSpPr>
          <p:nvPr/>
        </p:nvGrpSpPr>
        <p:grpSpPr bwMode="auto">
          <a:xfrm>
            <a:off x="-38100" y="0"/>
            <a:ext cx="506413" cy="6858000"/>
            <a:chOff x="-24" y="0"/>
            <a:chExt cx="500" cy="3240"/>
          </a:xfrm>
        </p:grpSpPr>
        <p:pic>
          <p:nvPicPr>
            <p:cNvPr id="30767" name="Рисунок 21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68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" y="54"/>
              <a:ext cx="46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2492896"/>
            <a:ext cx="7416824" cy="676672"/>
          </a:xfrm>
        </p:spPr>
        <p:txBody>
          <a:bodyPr>
            <a:no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ru-RU" sz="4400" b="1" dirty="0">
                <a:solidFill>
                  <a:schemeClr val="tx2">
                    <a:lumMod val="50000"/>
                  </a:schemeClr>
                </a:solidFill>
              </a:rPr>
              <a:t>Спасибо за внимание !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17054" y="43695"/>
            <a:ext cx="597294" cy="6697673"/>
            <a:chOff x="-24" y="-69"/>
            <a:chExt cx="500" cy="3309"/>
          </a:xfrm>
        </p:grpSpPr>
        <p:pic>
          <p:nvPicPr>
            <p:cNvPr id="5" name="Рисунок 21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" y="-69"/>
              <a:ext cx="500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03348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72650" y="0"/>
            <a:ext cx="921664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28674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100" y="0"/>
            <a:ext cx="460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5563" y="67247"/>
            <a:ext cx="495299" cy="51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63956" y="213836"/>
            <a:ext cx="8208912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Документы, регламентирующие дополнительное профессиональное образование работников образования</a:t>
            </a:r>
          </a:p>
        </p:txBody>
      </p:sp>
      <p:sp>
        <p:nvSpPr>
          <p:cNvPr id="28677" name="Rectangle 1"/>
          <p:cNvSpPr>
            <a:spLocks noChangeArrowheads="1"/>
          </p:cNvSpPr>
          <p:nvPr/>
        </p:nvSpPr>
        <p:spPr bwMode="auto">
          <a:xfrm>
            <a:off x="3006728" y="172033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7007074"/>
              </p:ext>
            </p:extLst>
          </p:nvPr>
        </p:nvGraphicFramePr>
        <p:xfrm>
          <a:off x="395537" y="836712"/>
          <a:ext cx="8496944" cy="5852160"/>
        </p:xfrm>
        <a:graphic>
          <a:graphicData uri="http://schemas.openxmlformats.org/drawingml/2006/table">
            <a:tbl>
              <a:tblPr firstRow="1" bandRow="1"/>
              <a:tblGrid>
                <a:gridCol w="8496944"/>
              </a:tblGrid>
              <a:tr h="58521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marL="342900" indent="-342900">
                        <a:buAutoNum type="arabicPeriod"/>
                      </a:pPr>
                      <a:r>
                        <a:rPr lang="ru-RU" sz="2100" u="non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Федеральный закон от 29.12.2012 г. №273-ФЗ </a:t>
                      </a:r>
                      <a:r>
                        <a:rPr lang="ru-RU" sz="2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«Об образовании в Российской Федерации» </a:t>
                      </a:r>
                      <a:r>
                        <a:rPr lang="ru-RU" sz="21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(введен с 01 сентября 2013 года):</a:t>
                      </a:r>
                    </a:p>
                    <a:p>
                      <a:pPr marL="0" indent="0">
                        <a:buNone/>
                      </a:pPr>
                      <a:endParaRPr lang="ru-RU" sz="1100" b="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ru-RU" sz="1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ст.28. Компетенции, права,</a:t>
                      </a:r>
                      <a:r>
                        <a:rPr lang="ru-RU" sz="1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обязанности и ответственность ОО. </a:t>
                      </a:r>
                      <a:r>
                        <a:rPr lang="ru-RU" sz="19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 Компетенции относятся: … п.5. прием на работу работников, распределение должностных обязанностей, </a:t>
                      </a:r>
                      <a:r>
                        <a:rPr lang="ru-RU" sz="1900" b="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и организация ДПО работников</a:t>
                      </a:r>
                      <a:r>
                        <a:rPr lang="ru-RU" sz="19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П.7 ОО несет ответственность… за невыполнение или ненадлежащее выполнение функций, отнесенных к ее компетенции </a:t>
                      </a:r>
                      <a:endParaRPr lang="ru-RU" sz="19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0">
                        <a:buNone/>
                      </a:pPr>
                      <a:endParaRPr lang="ru-RU" sz="1900" b="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ru-RU" sz="1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ст.47. Правовой статус педагогических работников. </a:t>
                      </a:r>
                      <a:r>
                        <a:rPr lang="ru-RU" sz="1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П.5 Педагоги имеют следующие права</a:t>
                      </a:r>
                      <a:r>
                        <a:rPr lang="ru-RU" sz="1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 </a:t>
                      </a:r>
                      <a:r>
                        <a:rPr lang="ru-RU" sz="1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r>
                        <a:rPr lang="ru-RU" sz="19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900" b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дополнительное профессиональное образование по профилю педагогической деятельности не реже чем 1 раз в 3 года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ru-RU" sz="1900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ru-RU" sz="19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ст.48. Обязанности и ответственность педагогических работников. </a:t>
                      </a:r>
                      <a:r>
                        <a:rPr lang="ru-RU" sz="19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П.1. Педработники обязаны: …7) </a:t>
                      </a:r>
                      <a:r>
                        <a:rPr lang="ru-RU" sz="1900" b="0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</a:t>
                      </a:r>
                      <a:r>
                        <a:rPr lang="ru-RU" sz="1900" b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истематически</a:t>
                      </a:r>
                      <a:r>
                        <a:rPr lang="ru-RU" sz="1900" b="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повышать свой профессиональный уровень. </a:t>
                      </a:r>
                      <a:r>
                        <a:rPr lang="ru-RU" sz="19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П.4. Педработники несут ответственность  за неисполнение или ненадлежащее исполнение возложенных на них обязанностей.</a:t>
                      </a:r>
                      <a:endParaRPr lang="ru-RU" sz="1900" b="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0">
                        <a:buNone/>
                      </a:pPr>
                      <a:endParaRPr lang="ru-RU" sz="19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  <a:p>
                      <a:pPr>
                        <a:buFont typeface="Wingdings" pitchFamily="2" charset="2"/>
                        <a:buChar char="ü"/>
                      </a:pPr>
                      <a:endParaRPr lang="ru-RU" sz="19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14" y="-25845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7657" y="0"/>
            <a:ext cx="460516" cy="68580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79709"/>
            <a:ext cx="422859" cy="39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40761" y="345369"/>
            <a:ext cx="8280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Документы, регламентирующие дополнительное профессиональное </a:t>
            </a:r>
            <a:endParaRPr lang="ru-RU" sz="2000" b="1" dirty="0" smtClean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  <a:p>
            <a:pPr algn="ctr"/>
            <a:r>
              <a:rPr lang="ru-RU" sz="2000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образование </a:t>
            </a: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работников образования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006729" y="172033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12937"/>
              </p:ext>
            </p:extLst>
          </p:nvPr>
        </p:nvGraphicFramePr>
        <p:xfrm>
          <a:off x="422859" y="1163331"/>
          <a:ext cx="8613637" cy="5274556"/>
        </p:xfrm>
        <a:graphic>
          <a:graphicData uri="http://schemas.openxmlformats.org/drawingml/2006/table">
            <a:tbl>
              <a:tblPr firstRow="1" bandRow="1"/>
              <a:tblGrid>
                <a:gridCol w="8613637"/>
              </a:tblGrid>
              <a:tr h="52745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marL="0" indent="0">
                        <a:buNone/>
                      </a:pPr>
                      <a:r>
                        <a:rPr lang="ru-RU" sz="21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Приказ Минобрнауки России от 1 июля 2013г. № 499 </a:t>
                      </a:r>
                      <a:r>
                        <a:rPr lang="ru-RU" sz="21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«Об утверждении Порядка организации и осуществления образовательной деятельности по дополнительным профессиональным программам»            </a:t>
                      </a:r>
                      <a:r>
                        <a:rPr lang="ru-RU" sz="2100" b="0" i="1" kern="1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п.</a:t>
                      </a:r>
                      <a:r>
                        <a:rPr lang="ru-RU" sz="2100" b="0" i="1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100" b="0" i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……минимально допустимый срок освоения программ повышения квалификации не может быть менее 16 часов, а срок освоения программ профессиональной переподготовки - менее 250 часов.</a:t>
                      </a:r>
                    </a:p>
                    <a:p>
                      <a:pPr marL="0" indent="0">
                        <a:buNone/>
                      </a:pPr>
                      <a:endParaRPr lang="ru-RU" sz="13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 Приказом МОиН РТ от 08.10.2015 года №9389/15 утверждены требования к разработке и реализации программ дополнительного профессионального образования, </a:t>
                      </a:r>
                      <a:r>
                        <a:rPr lang="ru-RU" sz="1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трудоемкость программ для слушателей</a:t>
                      </a:r>
                      <a:r>
                        <a:rPr lang="ru-RU" sz="1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285750" indent="-285750" algn="just">
                        <a:buFont typeface="Wingdings" pitchFamily="2" charset="2"/>
                        <a:buChar char="ü"/>
                      </a:pPr>
                      <a:r>
                        <a:rPr lang="ru-RU" sz="1900" b="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 24 до 36 часов программы отдельных модулей, в том числе и для модулей ППК (интегрированных) по нескольким предметам;</a:t>
                      </a:r>
                    </a:p>
                    <a:p>
                      <a:pPr marL="285750" indent="-285750" algn="just">
                        <a:buFont typeface="Wingdings" pitchFamily="2" charset="2"/>
                        <a:buChar char="ü"/>
                      </a:pPr>
                      <a:r>
                        <a:rPr lang="ru-RU" sz="1900" b="0" i="1" kern="1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менее 72-х часов </a:t>
                      </a:r>
                      <a:r>
                        <a:rPr lang="ru-RU" sz="1900" b="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для работников ДОО, учителей начальных классов, работников ДОД, педагогов-психологов, социальных педагогов и др.;</a:t>
                      </a:r>
                    </a:p>
                    <a:p>
                      <a:pPr marL="285750" indent="-285750" algn="just">
                        <a:buFont typeface="Wingdings" pitchFamily="2" charset="2"/>
                        <a:buChar char="ü"/>
                      </a:pPr>
                      <a:r>
                        <a:rPr lang="ru-RU" sz="1900" b="0" i="1" kern="1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менее 108-ми часов </a:t>
                      </a:r>
                      <a:r>
                        <a:rPr lang="ru-RU" sz="1900" b="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для учителей-предметников, учителей-дефектологов;</a:t>
                      </a:r>
                    </a:p>
                    <a:p>
                      <a:pPr algn="just">
                        <a:buFont typeface="Wingdings" pitchFamily="2" charset="2"/>
                        <a:buChar char="ü"/>
                      </a:pPr>
                      <a:r>
                        <a:rPr lang="ru-RU" sz="1900" b="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от 72 до 144 часов для руководителей образовательных организаций.</a:t>
                      </a:r>
                    </a:p>
                  </a:txBody>
                  <a:tcPr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42591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72649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29698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100" y="0"/>
            <a:ext cx="460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" y="17722"/>
            <a:ext cx="422275" cy="51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06351" y="411405"/>
            <a:ext cx="828091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Документы, регламентирующие дополнительное профессиональное образование работников образования</a:t>
            </a:r>
          </a:p>
        </p:txBody>
      </p:sp>
      <p:sp>
        <p:nvSpPr>
          <p:cNvPr id="29701" name="Rectangle 1"/>
          <p:cNvSpPr>
            <a:spLocks noChangeArrowheads="1"/>
          </p:cNvSpPr>
          <p:nvPr/>
        </p:nvSpPr>
        <p:spPr bwMode="auto">
          <a:xfrm>
            <a:off x="3006728" y="172033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586688"/>
              </p:ext>
            </p:extLst>
          </p:nvPr>
        </p:nvGraphicFramePr>
        <p:xfrm>
          <a:off x="422275" y="1268760"/>
          <a:ext cx="8473331" cy="4831080"/>
        </p:xfrm>
        <a:graphic>
          <a:graphicData uri="http://schemas.openxmlformats.org/drawingml/2006/table">
            <a:tbl>
              <a:tblPr firstRow="1" bandRow="1"/>
              <a:tblGrid>
                <a:gridCol w="8473331"/>
              </a:tblGrid>
              <a:tr h="46805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marL="342900" indent="-342900">
                        <a:buAutoNum type="arabicPeriod"/>
                      </a:pPr>
                      <a:r>
                        <a:rPr lang="ru-RU" sz="2400" b="0" u="none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Письмо Департамента государственной политики в сфере общего образования Минобрнауки России и Общероссийского Профсоюза образования от 23.03. 2015 № 08-415/124 </a:t>
                      </a:r>
                      <a:r>
                        <a:rPr lang="ru-RU" sz="2400" b="1" u="none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«О реализации права педагогических работников на дополнительное профессиональное образование»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2400" b="0" u="none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="0" u="none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Приказ Министерства образования и науки Республики Татарстан от 12.11.2014 №6492/14 </a:t>
                      </a:r>
                      <a:r>
                        <a:rPr lang="ru-RU" sz="2400" b="1" u="none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«О персонифицированной системе повышения квалификации работников образования Республики Татарстан»</a:t>
                      </a:r>
                    </a:p>
                    <a:p>
                      <a:pPr marL="342900" indent="-342900" algn="l" defTabSz="914400" rtl="0" eaLnBrk="1" latinLnBrk="0" hangingPunct="1">
                        <a:buAutoNum type="arabicPeriod"/>
                      </a:pPr>
                      <a:endParaRPr lang="ru-RU" sz="2100" b="1" kern="120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120" y="366967"/>
            <a:ext cx="8352928" cy="62068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  <a:ea typeface="+mn-ea"/>
                <a:cs typeface="+mn-cs"/>
              </a:rPr>
              <a:t>Преимущества персонифицированной модели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8559" y="1196752"/>
            <a:ext cx="8345929" cy="410445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адресное финансирование образовательных потребностей конкретного педагога</a:t>
            </a:r>
          </a:p>
          <a:p>
            <a:endParaRPr lang="ru-RU" sz="1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создание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условий для конкурентного рынка программ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ПК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(отбор 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лучших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программ повышения квалификации и образовательных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организаций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  <a:p>
            <a:pPr>
              <a:buNone/>
            </a:pPr>
            <a:endParaRPr lang="ru-RU" sz="1600" i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выбор места повышения квалификации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(формировать траекторию своего развития или определение маршрута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  <a:p>
            <a:pPr>
              <a:buNone/>
            </a:pP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оптимальное использование всех ресурсов республики для реализации программ ПК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18559" cy="6858000"/>
          </a:xfrm>
          <a:prstGeom prst="rect">
            <a:avLst/>
          </a:prstGeom>
        </p:spPr>
      </p:pic>
      <p:pic>
        <p:nvPicPr>
          <p:cNvPr id="5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8" y="113245"/>
            <a:ext cx="545791" cy="50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75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1445" y="152589"/>
            <a:ext cx="8043813" cy="644689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  <a:ea typeface="+mn-ea"/>
                <a:cs typeface="+mn-cs"/>
              </a:rPr>
              <a:t>Интерфейс педагога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233195"/>
            <a:ext cx="85558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altLang="ru-RU" b="1" dirty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7905" y="63093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297" y="859859"/>
            <a:ext cx="4820109" cy="1959540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242" y="3000802"/>
            <a:ext cx="4737164" cy="3709897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02131" y="4512357"/>
            <a:ext cx="17027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Функционал: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1445" y="4888229"/>
            <a:ext cx="38377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Анкетирование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Подача заявления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Просмотр/отказ от заявления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Формирование истории ПК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endParaRPr lang="ru-RU" sz="1600" b="1" dirty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59859"/>
            <a:ext cx="3664376" cy="3460132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C:\Users\Afanaseva\Desktop\сам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11"/>
            <a:ext cx="577210" cy="753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1436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5"/>
          <p:cNvSpPr>
            <a:spLocks noGrp="1"/>
          </p:cNvSpPr>
          <p:nvPr>
            <p:ph type="title"/>
          </p:nvPr>
        </p:nvSpPr>
        <p:spPr>
          <a:xfrm>
            <a:off x="0" y="1"/>
            <a:ext cx="8932863" cy="836712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  <a:ea typeface="+mn-ea"/>
                <a:cs typeface="+mn-cs"/>
              </a:rPr>
              <a:t>Интерфейс Регионального оператора (ИРО РТ)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6688" y="4851400"/>
            <a:ext cx="4760912" cy="200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Анкетирование педагогов-кандидатов РТ</a:t>
            </a:r>
          </a:p>
          <a:p>
            <a:pPr marL="342900" indent="-342900" fontAlgn="auto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Формирование реестра курсов</a:t>
            </a:r>
          </a:p>
          <a:p>
            <a:pPr marL="342900" indent="-342900" fontAlgn="auto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Отслеживание обучения педагогов РТ</a:t>
            </a:r>
          </a:p>
          <a:p>
            <a:pPr marL="342900" indent="-342900" fontAlgn="auto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Мониторинг качества обучения педагогов</a:t>
            </a:r>
          </a:p>
          <a:p>
            <a:pPr marL="342900" indent="-342900" fontAlgn="auto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База данных по ПК педагогов РТ</a:t>
            </a:r>
          </a:p>
          <a:p>
            <a:pPr marL="342900" indent="-342900" fontAlgn="auto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ru-RU" sz="1600" b="1" dirty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</p:txBody>
      </p:sp>
      <p:sp>
        <p:nvSpPr>
          <p:cNvPr id="35843" name="TextBox 15"/>
          <p:cNvSpPr txBox="1">
            <a:spLocks noChangeArrowheads="1"/>
          </p:cNvSpPr>
          <p:nvPr/>
        </p:nvSpPr>
        <p:spPr bwMode="auto">
          <a:xfrm>
            <a:off x="166688" y="4403725"/>
            <a:ext cx="16811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70C0"/>
                </a:solidFill>
                <a:latin typeface="Clear Sans"/>
                <a:ea typeface="Tahoma" pitchFamily="34" charset="0"/>
                <a:cs typeface="Clear Sans"/>
              </a:rPr>
              <a:t>Функционал: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913" y="1000125"/>
            <a:ext cx="3200400" cy="3427413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9813" y="1000125"/>
            <a:ext cx="4813300" cy="2033588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8613" y="2587625"/>
            <a:ext cx="4389437" cy="2239963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26000" y="4427538"/>
            <a:ext cx="4106863" cy="2249487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33166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5559</TotalTime>
  <Words>2617</Words>
  <Application>Microsoft Office PowerPoint</Application>
  <PresentationFormat>Экран (4:3)</PresentationFormat>
  <Paragraphs>610</Paragraphs>
  <Slides>30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46" baseType="lpstr">
      <vt:lpstr>Arial Unicode MS</vt:lpstr>
      <vt:lpstr>13,5</vt:lpstr>
      <vt:lpstr>Arial</vt:lpstr>
      <vt:lpstr>Arial Black</vt:lpstr>
      <vt:lpstr>Bookman Old Style</vt:lpstr>
      <vt:lpstr>Calibri</vt:lpstr>
      <vt:lpstr>Candara</vt:lpstr>
      <vt:lpstr>Clear Sans</vt:lpstr>
      <vt:lpstr>Courier New</vt:lpstr>
      <vt:lpstr>Garamond</vt:lpstr>
      <vt:lpstr>Georgia</vt:lpstr>
      <vt:lpstr>Tahoma</vt:lpstr>
      <vt:lpstr>Times New Roman</vt:lpstr>
      <vt:lpstr>Wingdings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Преимущества персонифицированной модели</vt:lpstr>
      <vt:lpstr>Интерфейс педагога</vt:lpstr>
      <vt:lpstr>Интерфейс Регионального оператора (ИРО РТ)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 экспертизу пакеты документов представляли образовательные организации, имеющие право ведения образовательной деятельности в сфере дополнительного профессионального образования</vt:lpstr>
      <vt:lpstr>Презентация PowerPoint</vt:lpstr>
      <vt:lpstr>Независимая система оценки качества  освоения программ повышения квалификации</vt:lpstr>
      <vt:lpstr>Презентация PowerPoint</vt:lpstr>
      <vt:lpstr>Презентация PowerPoint</vt:lpstr>
      <vt:lpstr>Отсутствующие на курсах  от  МБОУ «Детский сад общеразвивающего вида №31 Нижнекамского муниципального района»  </vt:lpstr>
      <vt:lpstr>Примеры направления  заведующими ДОО и отделами образования  работников ДОО на профессиональную переподготовку (Московский район г. Казани)</vt:lpstr>
      <vt:lpstr>Презентация PowerPoint</vt:lpstr>
      <vt:lpstr>1. Обучающие организации проводят обучение педагогов, не подававших заявления на ПК через систему, и представляют сведения в МОиН РТ об обучении данных педагогов в рамках персонифицированной модели.   2. Несмотря на то, что республикой определена региональная политика в сфере ПК, некоторые организации ДПО продолжают направлять в школы и отделы образования информационные письма о проведении внебюджетных курсов полностью в дистанционной форме   </vt:lpstr>
      <vt:lpstr>   3. Качество организации и проведения повышения квалификации педагогов не всегда соответствует заявленным требованиям:  а) в УТП преобладают лекционные формы работы, много теоретического материала, очень мало занятий о технологиях преподавания предмета;  б) в УТП  из 108 часов два дня уходит на самостоятельную форму работы (16 часов) – по понедельникам…   в) стажировки в школах организованы потоками, т.е. в одной школе одновременно находятся несколько групп слушателей (до 75 человек), зачастую непонятно по какой проблеме и что конкретно будут изучать, анализировать в конкретной школе;  г)отсутствует дифференцированный подход к итоговым проектным работам;  д) тема программы существует отдельно, содержание - другое, оценивается  - третье.   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Выбор педагогами образовательных организаций  для повышения квалификации в 2016 году</dc:title>
  <dc:creator>Giniatullina</dc:creator>
  <cp:lastModifiedBy>УО</cp:lastModifiedBy>
  <cp:revision>460</cp:revision>
  <cp:lastPrinted>2016-07-04T14:23:28Z</cp:lastPrinted>
  <dcterms:created xsi:type="dcterms:W3CDTF">2015-12-30T06:08:30Z</dcterms:created>
  <dcterms:modified xsi:type="dcterms:W3CDTF">2016-07-06T06:15:28Z</dcterms:modified>
</cp:coreProperties>
</file>