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5"/>
  </p:notesMasterIdLst>
  <p:sldIdLst>
    <p:sldId id="372" r:id="rId2"/>
    <p:sldId id="256" r:id="rId3"/>
    <p:sldId id="375" r:id="rId4"/>
    <p:sldId id="376" r:id="rId5"/>
    <p:sldId id="377" r:id="rId6"/>
    <p:sldId id="378" r:id="rId7"/>
    <p:sldId id="367" r:id="rId8"/>
    <p:sldId id="368" r:id="rId9"/>
    <p:sldId id="371" r:id="rId10"/>
    <p:sldId id="381" r:id="rId11"/>
    <p:sldId id="379" r:id="rId12"/>
    <p:sldId id="380" r:id="rId13"/>
    <p:sldId id="362" r:id="rId14"/>
    <p:sldId id="384" r:id="rId15"/>
    <p:sldId id="382" r:id="rId16"/>
    <p:sldId id="385" r:id="rId17"/>
    <p:sldId id="357" r:id="rId18"/>
    <p:sldId id="388" r:id="rId19"/>
    <p:sldId id="391" r:id="rId20"/>
    <p:sldId id="390" r:id="rId21"/>
    <p:sldId id="338" r:id="rId22"/>
    <p:sldId id="393" r:id="rId23"/>
    <p:sldId id="38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FF99"/>
    <a:srgbClr val="DDE9F7"/>
    <a:srgbClr val="EAF1FA"/>
    <a:srgbClr val="CDDE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7701" autoAdjust="0"/>
  </p:normalViewPr>
  <p:slideViewPr>
    <p:cSldViewPr>
      <p:cViewPr varScale="1">
        <p:scale>
          <a:sx n="72" d="100"/>
          <a:sy n="72" d="100"/>
        </p:scale>
        <p:origin x="-10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9185561416866906E-2"/>
          <c:y val="5.0630154910161457E-2"/>
          <c:w val="0.64945441533065873"/>
          <c:h val="0.9164762980405525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учитель-эксперт</c:v>
                </c:pt>
                <c:pt idx="1">
                  <c:v>учитель-наставник</c:v>
                </c:pt>
                <c:pt idx="2">
                  <c:v>учитель-мастер</c:v>
                </c:pt>
                <c:pt idx="3">
                  <c:v>лучший директор школы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23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9700123003438721"/>
          <c:y val="9.9026108578532987E-2"/>
          <c:w val="0.3858950071377909"/>
          <c:h val="0.85464396449767199"/>
        </c:manualLayout>
      </c:layout>
      <c:overlay val="0"/>
      <c:txPr>
        <a:bodyPr/>
        <a:lstStyle/>
        <a:p>
          <a:pPr>
            <a:defRPr sz="20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4356731078774308E-2"/>
          <c:y val="0"/>
          <c:w val="0.9312865378424513"/>
          <c:h val="0.7561994547586776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CC99FF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6610048"/>
        <c:axId val="36611584"/>
        <c:axId val="0"/>
      </c:bar3DChart>
      <c:catAx>
        <c:axId val="366100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6611584"/>
        <c:crosses val="autoZero"/>
        <c:auto val="1"/>
        <c:lblAlgn val="ctr"/>
        <c:lblOffset val="100"/>
        <c:noMultiLvlLbl val="0"/>
      </c:catAx>
      <c:valAx>
        <c:axId val="366115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6610048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DC7A6-0CDC-47EB-85D6-5576809B8F47}" type="datetimeFigureOut">
              <a:rPr lang="ru-RU" smtClean="0"/>
              <a:pPr/>
              <a:t>06.07.2016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DCEDE-15A7-4FC4-80DD-2DEF044F4C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606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gif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7386638"/>
          </a:xfrm>
          <a:prstGeom prst="rect">
            <a:avLst/>
          </a:prstGeom>
          <a:solidFill>
            <a:srgbClr val="FFFFFF">
              <a:alpha val="49020"/>
            </a:srgbClr>
          </a:solidFill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8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ru-RU" sz="32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Республиканское совещание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«Актуальные проблемы профессионального развития работников образования» </a:t>
            </a: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Приветствие Главы </a:t>
            </a:r>
            <a:r>
              <a:rPr lang="ru-RU" sz="2400" b="1" dirty="0">
                <a:ln w="17780" cmpd="sng">
                  <a:noFill/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Чистопольского муниципального района Д.А. </a:t>
            </a:r>
            <a:r>
              <a:rPr lang="ru-RU" sz="2400" b="1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Иванова</a:t>
            </a:r>
          </a:p>
          <a:p>
            <a:pPr algn="ctr"/>
            <a:r>
              <a:rPr lang="ru-RU" sz="3200" b="1" i="1" dirty="0" smtClean="0">
                <a:ln w="1778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</a:p>
          <a:p>
            <a:pPr algn="ctr"/>
            <a:endParaRPr lang="ru-RU" sz="3200" b="1" dirty="0" smtClean="0">
              <a:ln w="17780" cmpd="sng">
                <a:noFill/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endParaRPr lang="ru-RU" b="1" dirty="0">
              <a:ln w="17780" cmpd="sng">
                <a:noFill/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4" name="Picture 8" descr="C:\Users\Хуснуллин\Desktop\ГЕРБ ЧИСТОПОЛЯ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11" y="134311"/>
            <a:ext cx="988497" cy="1241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743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Users\Хуснуллин\Desktop\ГЕРБ ЧИСТОПОЛЯ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15" y="218056"/>
            <a:ext cx="926163" cy="1164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67678" y="372128"/>
            <a:ext cx="20138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AE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ЧИСТОПОЛЬСКИЙ МУНИЦИПАЛЬНЫЙ РАЙОН</a:t>
            </a:r>
            <a:endParaRPr lang="ru-RU" sz="1400" b="1" dirty="0">
              <a:solidFill>
                <a:srgbClr val="00AEE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54829" y="361023"/>
            <a:ext cx="5889171" cy="811382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4102127" y="510627"/>
            <a:ext cx="4005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Стратегия </a:t>
            </a:r>
            <a:r>
              <a:rPr lang="ru-RU" sz="2400" b="1" dirty="0" smtClean="0"/>
              <a:t>«Чистополь-2030</a:t>
            </a:r>
            <a:r>
              <a:rPr lang="ru-RU" sz="2400" b="1" dirty="0" smtClean="0"/>
              <a:t>»</a:t>
            </a:r>
            <a:endParaRPr lang="ru-RU" sz="2400" b="1" dirty="0"/>
          </a:p>
        </p:txBody>
      </p:sp>
      <p:pic>
        <p:nvPicPr>
          <p:cNvPr id="55300" name="Picture 4" descr="http://www.talentattestation.com/news-updates/wp-content/uploads/2015/11/authenticity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" t="2519"/>
          <a:stretch/>
        </p:blipFill>
        <p:spPr bwMode="auto">
          <a:xfrm>
            <a:off x="1403796" y="1481070"/>
            <a:ext cx="6543417" cy="3814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155096"/>
            <a:ext cx="914400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solidFill>
                  <a:srgbClr val="0070C0"/>
                </a:solidFill>
              </a:rPr>
              <a:t>Истинный показатель цивилизации – не уровень богатства</a:t>
            </a:r>
            <a:r>
              <a:rPr lang="ru-RU" sz="2000" b="1" i="1" dirty="0" smtClean="0">
                <a:solidFill>
                  <a:srgbClr val="0070C0"/>
                </a:solidFill>
              </a:rPr>
              <a:t>, </a:t>
            </a:r>
            <a:r>
              <a:rPr lang="ru-RU" sz="2000" b="1" i="1" dirty="0">
                <a:solidFill>
                  <a:srgbClr val="0070C0"/>
                </a:solidFill>
              </a:rPr>
              <a:t>не величина городов, не обилие урожая, </a:t>
            </a:r>
            <a:r>
              <a:rPr lang="ru-RU" sz="2000" b="1" i="1" dirty="0" smtClean="0">
                <a:solidFill>
                  <a:srgbClr val="0070C0"/>
                </a:solidFill>
              </a:rPr>
              <a:t>а </a:t>
            </a:r>
            <a:r>
              <a:rPr lang="ru-RU" sz="2000" b="1" i="1" dirty="0">
                <a:solidFill>
                  <a:srgbClr val="0070C0"/>
                </a:solidFill>
              </a:rPr>
              <a:t>облик человека, воспитываемого </a:t>
            </a:r>
            <a:r>
              <a:rPr lang="ru-RU" sz="2000" b="1" i="1" dirty="0" smtClean="0">
                <a:solidFill>
                  <a:srgbClr val="0070C0"/>
                </a:solidFill>
              </a:rPr>
              <a:t>страной…</a:t>
            </a:r>
          </a:p>
          <a:p>
            <a:pPr algn="just"/>
            <a:r>
              <a:rPr lang="ru-RU" sz="2000" b="1" i="1" dirty="0" smtClean="0">
                <a:solidFill>
                  <a:srgbClr val="0070C0"/>
                </a:solidFill>
              </a:rPr>
              <a:t>                                                                                                                       Ральф </a:t>
            </a:r>
            <a:r>
              <a:rPr lang="ru-RU" sz="2000" b="1" i="1" dirty="0">
                <a:solidFill>
                  <a:srgbClr val="0070C0"/>
                </a:solidFill>
              </a:rPr>
              <a:t>Эмерсон </a:t>
            </a:r>
            <a:endParaRPr lang="ru-RU" sz="2000" b="1" dirty="0">
              <a:solidFill>
                <a:srgbClr val="0070C0"/>
              </a:solidFill>
            </a:endParaRPr>
          </a:p>
          <a:p>
            <a:pPr algn="just"/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765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DSC_14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5917"/>
            <a:ext cx="9144000" cy="60554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DSC_14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0554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DE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1"/>
          <p:cNvSpPr txBox="1">
            <a:spLocks/>
          </p:cNvSpPr>
          <p:nvPr/>
        </p:nvSpPr>
        <p:spPr>
          <a:xfrm>
            <a:off x="428596" y="0"/>
            <a:ext cx="8313112" cy="14398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грантах и конкурсах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874296058"/>
              </p:ext>
            </p:extLst>
          </p:nvPr>
        </p:nvGraphicFramePr>
        <p:xfrm>
          <a:off x="0" y="980728"/>
          <a:ext cx="914400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2967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Users\Хуснуллин\Desktop\ГЕРБ ЧИСТОПОЛЯ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15" y="218056"/>
            <a:ext cx="926163" cy="1164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67678" y="372128"/>
            <a:ext cx="20138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AE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ЧИСТОПОЛЬСКИЙ МУНИЦИПАЛЬНЫЙ РАЙОН</a:t>
            </a:r>
            <a:endParaRPr lang="ru-RU" sz="1400" b="1" dirty="0">
              <a:solidFill>
                <a:srgbClr val="00AEE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131840" y="1"/>
            <a:ext cx="6012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000" b="1" dirty="0" smtClean="0">
                <a:cs typeface="Times New Roman" pitchFamily="18" charset="0"/>
              </a:rPr>
              <a:t>Победители </a:t>
            </a:r>
            <a:r>
              <a:rPr lang="ru-RU" sz="2000" b="1" dirty="0">
                <a:cs typeface="Times New Roman" pitchFamily="18" charset="0"/>
              </a:rPr>
              <a:t>грантов дошкольного образования</a:t>
            </a:r>
          </a:p>
        </p:txBody>
      </p:sp>
      <p:pic>
        <p:nvPicPr>
          <p:cNvPr id="38" name="Picture 2" descr="I:\DSCN6605 - коп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146" y="1525379"/>
            <a:ext cx="4194853" cy="3144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I:\фото ДОУ 28\!!! - коп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5" y="1525379"/>
            <a:ext cx="4723956" cy="31477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2" name="Picture 2" descr="C:\Users\Хуснуллин\Desktop\oyungrubu.gif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t="5145" r="4120"/>
          <a:stretch/>
        </p:blipFill>
        <p:spPr bwMode="auto">
          <a:xfrm>
            <a:off x="2531165" y="4696838"/>
            <a:ext cx="4435407" cy="210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60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://img.tam.by/company/08/8/022ca43b3c0c9979cc7278dbe13d5f99ba724ca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" r="5251"/>
          <a:stretch/>
        </p:blipFill>
        <p:spPr bwMode="auto">
          <a:xfrm>
            <a:off x="3919909" y="2089404"/>
            <a:ext cx="5162700" cy="4717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www.telegraf.in.ua/uploads/posts/2012-04/1335438384_uchebniki-img12.nnm.ru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9" r="23662"/>
          <a:stretch/>
        </p:blipFill>
        <p:spPr bwMode="auto">
          <a:xfrm>
            <a:off x="1701918" y="3693795"/>
            <a:ext cx="2164363" cy="3173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8" descr="C:\Users\Хуснуллин\Desktop\ГЕРБ ЧИСТОПОЛЯ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15" y="218056"/>
            <a:ext cx="926163" cy="1164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67678" y="372128"/>
            <a:ext cx="2784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AE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ЧИСТОПОЛЬСКИЙ МУНИЦИПАЛЬНЫЙ РАЙОН</a:t>
            </a:r>
            <a:endParaRPr lang="ru-RU" sz="1400" b="1" dirty="0">
              <a:solidFill>
                <a:srgbClr val="00AEE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81534" y="-82185"/>
            <a:ext cx="60624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Образование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83408" y="1478674"/>
            <a:ext cx="5596251" cy="983190"/>
          </a:xfrm>
          <a:prstGeom prst="ellipse">
            <a:avLst/>
          </a:prstGeom>
          <a:solidFill>
            <a:srgbClr val="FFE699"/>
          </a:solidFill>
          <a:ln>
            <a:solidFill>
              <a:srgbClr val="00AE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0289" y="1560755"/>
            <a:ext cx="540306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sz="3200" b="1" dirty="0">
                <a:solidFill>
                  <a:srgbClr val="00AEEF"/>
                </a:solidFill>
              </a:rPr>
              <a:t>75</a:t>
            </a:r>
            <a:r>
              <a:rPr lang="ru-RU" sz="2400" b="1" dirty="0">
                <a:solidFill>
                  <a:srgbClr val="00AEEF"/>
                </a:solidFill>
              </a:rPr>
              <a:t> учреждений образования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b="1" dirty="0"/>
          </a:p>
        </p:txBody>
      </p:sp>
      <p:sp>
        <p:nvSpPr>
          <p:cNvPr id="21" name="Freeform 7"/>
          <p:cNvSpPr>
            <a:spLocks/>
          </p:cNvSpPr>
          <p:nvPr/>
        </p:nvSpPr>
        <p:spPr bwMode="gray">
          <a:xfrm>
            <a:off x="2118534" y="2530085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Freeform 9"/>
          <p:cNvSpPr>
            <a:spLocks/>
          </p:cNvSpPr>
          <p:nvPr/>
        </p:nvSpPr>
        <p:spPr bwMode="gray">
          <a:xfrm flipH="1">
            <a:off x="3206440" y="2530084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54271" y="3372354"/>
            <a:ext cx="19642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AEEF"/>
                </a:solidFill>
              </a:rPr>
              <a:t>44</a:t>
            </a:r>
            <a:endParaRPr lang="ru-RU" sz="2000" b="1" dirty="0" smtClean="0">
              <a:solidFill>
                <a:srgbClr val="00AEEF"/>
              </a:solidFill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дошкольных образовательных учреждений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54828" y="3372354"/>
            <a:ext cx="27777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AEEF"/>
                </a:solidFill>
              </a:rPr>
              <a:t>30</a:t>
            </a:r>
            <a:endParaRPr lang="ru-RU" sz="2000" b="1" dirty="0" smtClean="0">
              <a:solidFill>
                <a:srgbClr val="00AEEF"/>
              </a:solidFill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Обще-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образовательных учреждений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841320" y="4786879"/>
            <a:ext cx="307354" cy="696686"/>
          </a:xfrm>
          <a:prstGeom prst="downArrow">
            <a:avLst/>
          </a:prstGeom>
          <a:solidFill>
            <a:srgbClr val="F195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919909" y="5503187"/>
            <a:ext cx="12426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AEEF"/>
                </a:solidFill>
              </a:rPr>
              <a:t>7702</a:t>
            </a:r>
          </a:p>
          <a:p>
            <a:pPr algn="ctr"/>
            <a:r>
              <a:rPr lang="ru-RU" sz="2000" dirty="0" smtClean="0">
                <a:solidFill>
                  <a:srgbClr val="00AEEF"/>
                </a:solidFill>
              </a:rPr>
              <a:t> человека</a:t>
            </a:r>
            <a:endParaRPr lang="ru-RU" sz="2000" dirty="0">
              <a:solidFill>
                <a:srgbClr val="00AEEF"/>
              </a:solidFill>
            </a:endParaRPr>
          </a:p>
        </p:txBody>
      </p:sp>
      <p:sp>
        <p:nvSpPr>
          <p:cNvPr id="29" name="Стрелка вниз 28"/>
          <p:cNvSpPr/>
          <p:nvPr/>
        </p:nvSpPr>
        <p:spPr>
          <a:xfrm>
            <a:off x="4387556" y="4692376"/>
            <a:ext cx="307354" cy="696686"/>
          </a:xfrm>
          <a:prstGeom prst="downArrow">
            <a:avLst/>
          </a:prstGeom>
          <a:solidFill>
            <a:srgbClr val="F195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320289" y="5592809"/>
            <a:ext cx="11458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AEEF"/>
                </a:solidFill>
              </a:rPr>
              <a:t>4143</a:t>
            </a:r>
          </a:p>
          <a:p>
            <a:pPr algn="ctr"/>
            <a:r>
              <a:rPr lang="ru-RU" sz="2000" dirty="0" smtClean="0">
                <a:solidFill>
                  <a:srgbClr val="00AEEF"/>
                </a:solidFill>
              </a:rPr>
              <a:t> ребенка</a:t>
            </a:r>
            <a:endParaRPr lang="ru-RU" sz="2000" dirty="0">
              <a:solidFill>
                <a:srgbClr val="00AE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3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0" t="3585" r="5648" b="4250"/>
          <a:stretch/>
        </p:blipFill>
        <p:spPr bwMode="auto">
          <a:xfrm>
            <a:off x="611560" y="1772816"/>
            <a:ext cx="1926384" cy="23846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2" name="Рисунок 11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" t="2181" r="3596" b="11209"/>
          <a:stretch/>
        </p:blipFill>
        <p:spPr bwMode="auto">
          <a:xfrm>
            <a:off x="3491880" y="1061329"/>
            <a:ext cx="1959650" cy="2655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C:\Users\Сахарова\Desktop\Фотографии  на стенд\Романова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628800"/>
            <a:ext cx="1956429" cy="25244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843808" y="4149080"/>
            <a:ext cx="35933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русскому языку и математике (профиль), выпускник МБОУ «Лицей №1» Доброхотов Никита Андреевич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653136"/>
            <a:ext cx="26567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литературе:</a:t>
            </a:r>
          </a:p>
          <a:p>
            <a:pPr algn="ctr"/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Сизова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Марина Анатольевна,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выпускница   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«Гимназия №3»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300192" y="4797152"/>
            <a:ext cx="26905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русскому языку: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Романова Ксения Александровна,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выпускница   МБОУ «Лицей №1»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7544" y="1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000" b="1" dirty="0" smtClean="0"/>
              <a:t>4 стобальных результата по ЕГЭ</a:t>
            </a:r>
            <a:endParaRPr lang="ru-RU" sz="2000" b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98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DE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1"/>
          <p:cNvSpPr txBox="1">
            <a:spLocks/>
          </p:cNvSpPr>
          <p:nvPr/>
        </p:nvSpPr>
        <p:spPr>
          <a:xfrm>
            <a:off x="428596" y="211025"/>
            <a:ext cx="8313112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участия во всероссийской олимпиаде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школьников по учебным </a:t>
            </a:r>
            <a:r>
              <a:rPr lang="ru-RU" sz="2800" b="1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предметам</a:t>
            </a:r>
            <a:r>
              <a:rPr lang="ru-RU" sz="2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183011"/>
              </p:ext>
            </p:extLst>
          </p:nvPr>
        </p:nvGraphicFramePr>
        <p:xfrm>
          <a:off x="569234" y="1090242"/>
          <a:ext cx="8031835" cy="11372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55962"/>
                <a:gridCol w="1481567"/>
                <a:gridCol w="3294306"/>
              </a:tblGrid>
              <a:tr h="396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</a:tr>
              <a:tr h="706120">
                <a:tc>
                  <a:txBody>
                    <a:bodyPr/>
                    <a:lstStyle/>
                    <a:p>
                      <a:pPr marR="20955" algn="ctr"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призеров и победителей Всероссийской олимпиады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21590" indent="-21590" algn="ctr"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</a:p>
                    <a:p>
                      <a:pPr marL="21590" indent="-21590" algn="ctr"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(из них 2 призовых места на заключительном этапе)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</a:tr>
            </a:tbl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994177886"/>
              </p:ext>
            </p:extLst>
          </p:nvPr>
        </p:nvGraphicFramePr>
        <p:xfrm>
          <a:off x="2343631" y="2852936"/>
          <a:ext cx="3813175" cy="1303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924661"/>
              </p:ext>
            </p:extLst>
          </p:nvPr>
        </p:nvGraphicFramePr>
        <p:xfrm>
          <a:off x="539553" y="4365104"/>
          <a:ext cx="8065593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8531"/>
                <a:gridCol w="2688531"/>
                <a:gridCol w="2688531"/>
              </a:tblGrid>
              <a:tr h="1809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в рейтинге по соотношению результативности выступлений обучающихся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в рейтинге по доле победителей и призеров регионального этапа от общего количества обучающихся 9-11 классов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в рейтинге по эффективности выступления обучающихся на региональном этапе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327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11       </a:t>
                      </a:r>
                      <a:r>
                        <a:rPr lang="ru-RU" sz="1600" b="1" dirty="0">
                          <a:solidFill>
                            <a:srgbClr val="008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+12</a:t>
                      </a:r>
                      <a:endParaRPr lang="ru-RU" sz="1600" b="1" dirty="0">
                        <a:solidFill>
                          <a:srgbClr val="008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12" name="Стрелка вверх 11"/>
          <p:cNvSpPr/>
          <p:nvPr/>
        </p:nvSpPr>
        <p:spPr>
          <a:xfrm>
            <a:off x="5246688" y="9131300"/>
            <a:ext cx="109537" cy="204788"/>
          </a:xfrm>
          <a:prstGeom prst="up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12259" y="2321004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small" dirty="0"/>
              <a:t>Результаты участия в республиканской олимпиаде </a:t>
            </a:r>
            <a:endParaRPr lang="ru-RU" dirty="0"/>
          </a:p>
          <a:p>
            <a:pPr algn="ctr"/>
            <a:r>
              <a:rPr lang="ru-RU" b="1" cap="small" dirty="0"/>
              <a:t>школьников по учебным предметам</a:t>
            </a:r>
            <a:endParaRPr lang="ru-RU" dirty="0"/>
          </a:p>
        </p:txBody>
      </p:sp>
      <p:sp>
        <p:nvSpPr>
          <p:cNvPr id="13" name="Стрелка вверх 12"/>
          <p:cNvSpPr/>
          <p:nvPr/>
        </p:nvSpPr>
        <p:spPr>
          <a:xfrm>
            <a:off x="4788024" y="5733256"/>
            <a:ext cx="108585" cy="205105"/>
          </a:xfrm>
          <a:prstGeom prst="up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44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1"/>
          <p:cNvSpPr txBox="1">
            <a:spLocks/>
          </p:cNvSpPr>
          <p:nvPr/>
        </p:nvSpPr>
        <p:spPr>
          <a:xfrm>
            <a:off x="428596" y="188640"/>
            <a:ext cx="8313112" cy="14398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ПОБЕДИТЕЛИ И ПРИЗЕРЫ ЗАКЛЮЧИТЕЛЬНОГО ЭТАПА ВСЕРОССИЙСКОЙ ОЛИМПИАДЫ ШКОЛЬНИКОВ</a:t>
            </a: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 ФИЗИЧЕСКОЙ КУЛЬТУРЕ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23" r="20219"/>
          <a:stretch/>
        </p:blipFill>
        <p:spPr bwMode="auto">
          <a:xfrm>
            <a:off x="428596" y="1628490"/>
            <a:ext cx="3598224" cy="42867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5" r="24041"/>
          <a:stretch/>
        </p:blipFill>
        <p:spPr bwMode="auto">
          <a:xfrm>
            <a:off x="4932040" y="1619916"/>
            <a:ext cx="3433038" cy="4310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259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Хуснуллин\Desktop\2016\IMG_20160512_1649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638"/>
            <a:ext cx="6876256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5788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DE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IMG_0509"/>
          <p:cNvPicPr>
            <a:picLocks/>
          </p:cNvPicPr>
          <p:nvPr/>
        </p:nvPicPr>
        <p:blipFill>
          <a:blip r:embed="rId2" cstate="print">
            <a:lum bright="25000"/>
          </a:blip>
          <a:srcRect t="17543" r="31723" b="45475"/>
          <a:stretch>
            <a:fillRect/>
          </a:stretch>
        </p:blipFill>
        <p:spPr bwMode="auto">
          <a:xfrm>
            <a:off x="0" y="6000768"/>
            <a:ext cx="3714744" cy="85723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pic>
        <p:nvPicPr>
          <p:cNvPr id="7" name="Рисунок 6" descr="IMG_0509"/>
          <p:cNvPicPr/>
          <p:nvPr/>
        </p:nvPicPr>
        <p:blipFill>
          <a:blip r:embed="rId3" cstate="print">
            <a:lum bright="74000"/>
          </a:blip>
          <a:srcRect l="66109" t="22853" b="40165"/>
          <a:stretch>
            <a:fillRect/>
          </a:stretch>
        </p:blipFill>
        <p:spPr bwMode="auto">
          <a:xfrm>
            <a:off x="5493938" y="6000768"/>
            <a:ext cx="1886374" cy="85723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pic>
        <p:nvPicPr>
          <p:cNvPr id="8" name="Рисунок 7" descr="IMG_0509"/>
          <p:cNvPicPr/>
          <p:nvPr/>
        </p:nvPicPr>
        <p:blipFill>
          <a:blip r:embed="rId2" cstate="print">
            <a:lum bright="81000"/>
          </a:blip>
          <a:srcRect l="66109" t="22853" b="40165"/>
          <a:stretch>
            <a:fillRect/>
          </a:stretch>
        </p:blipFill>
        <p:spPr bwMode="auto">
          <a:xfrm>
            <a:off x="7143768" y="6000768"/>
            <a:ext cx="2000232" cy="85723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pic>
        <p:nvPicPr>
          <p:cNvPr id="9" name="Рисунок 8" descr="IMG_0509"/>
          <p:cNvPicPr/>
          <p:nvPr/>
        </p:nvPicPr>
        <p:blipFill>
          <a:blip r:embed="rId3" cstate="print">
            <a:lum bright="54000"/>
          </a:blip>
          <a:srcRect l="66109" t="17570" b="45448"/>
          <a:stretch>
            <a:fillRect/>
          </a:stretch>
        </p:blipFill>
        <p:spPr bwMode="auto">
          <a:xfrm>
            <a:off x="3571868" y="6000768"/>
            <a:ext cx="2008244" cy="85723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sp>
        <p:nvSpPr>
          <p:cNvPr id="10" name="TextBox 9"/>
          <p:cNvSpPr txBox="1"/>
          <p:nvPr/>
        </p:nvSpPr>
        <p:spPr>
          <a:xfrm>
            <a:off x="3286116" y="6106218"/>
            <a:ext cx="57413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Franklin Gothic Demi" pitchFamily="34" charset="0"/>
              </a:rPr>
              <a:t>Управление образования Исполнительного комитета</a:t>
            </a:r>
          </a:p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Franklin Gothic Demi" pitchFamily="34" charset="0"/>
              </a:rPr>
              <a:t>Чистопольского муниципального района РТ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Franklin Gothic Dem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868" y="5631436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6 июля 2016 г.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Объект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1809" y="-99392"/>
            <a:ext cx="9475809" cy="7100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Хуснуллин\Desktop\2016\IMG_20160512_1642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71839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:\ФОТО К ПРЕЗЕНТАЦИИ\Гимназия до и после ремонта\Гимназия до и после ремонта\коридор после ремонта 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281" y="3585136"/>
            <a:ext cx="4521851" cy="301221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G:\ФОТО К ПРЕЗЕНТАЦИИ\Гимназия до и после ремонта\Гимназия до и после ремонта\Кабинет истории до  ремонта 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56" y="7178"/>
            <a:ext cx="4190120" cy="302899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:\ФОТО К ПРЕЗЕНТАЦИИ\Гимназия до и после ремонта\Гимназия до и после ремонта\Кабинет истории после  ремонта 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-24995"/>
            <a:ext cx="4463090" cy="308755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G:\ФОТО К ПРЕЗЕНТАЦИИ\Гимназия до и после ремонта\Гимназия до и после ремонта\Коридо до ремонта 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56" y="3510322"/>
            <a:ext cx="4630545" cy="308703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G:\ФОТО К ПРЕЗЕНТАЦИИ\Гимназия до и после ремонта\Гимназия до и после ремонта\Здание гимназии после ремонта 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72816"/>
            <a:ext cx="5532162" cy="369242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70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Users\Хуснуллин\Desktop\ГЕРБ ЧИСТОПОЛЯ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15" y="218056"/>
            <a:ext cx="926163" cy="1164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67678" y="372128"/>
            <a:ext cx="20138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AE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ЧИСТОПОЛЬСКИЙ МУНИЦИПАЛЬНЫЙ РАЙОН</a:t>
            </a:r>
            <a:endParaRPr lang="ru-RU" sz="1400" b="1" dirty="0">
              <a:solidFill>
                <a:srgbClr val="00AEE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54829" y="361023"/>
            <a:ext cx="5889171" cy="811382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3140122" y="131312"/>
            <a:ext cx="60624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000" b="1" dirty="0" smtClean="0">
                <a:cs typeface="Times New Roman" pitchFamily="18" charset="0"/>
              </a:rPr>
              <a:t>Реализация </a:t>
            </a:r>
            <a:r>
              <a:rPr lang="ru-RU" sz="2000" b="1" dirty="0">
                <a:cs typeface="Times New Roman" pitchFamily="18" charset="0"/>
              </a:rPr>
              <a:t>программы «Доступная среда»</a:t>
            </a:r>
            <a:r>
              <a:rPr lang="ru-RU" sz="2000" b="1" dirty="0" smtClean="0"/>
              <a:t> </a:t>
            </a:r>
            <a:endParaRPr lang="ru-RU" b="1" dirty="0"/>
          </a:p>
        </p:txBody>
      </p:sp>
      <p:pic>
        <p:nvPicPr>
          <p:cNvPr id="14" name="Picture 4" descr="G:\ФОТО К ПРЕЗЕНТАЦИИ\ГИМН 2\DSCN745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92" b="9141"/>
          <a:stretch/>
        </p:blipFill>
        <p:spPr bwMode="auto">
          <a:xfrm>
            <a:off x="141515" y="4200055"/>
            <a:ext cx="3440602" cy="2541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G:\ФОТО К ПРЕЗЕНТАЦИИ\Гимн. 3 ДОСТУПНАЯ СРЕДА\Гим 3фото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6"/>
          <a:stretch/>
        </p:blipFill>
        <p:spPr bwMode="auto">
          <a:xfrm>
            <a:off x="5647125" y="4200053"/>
            <a:ext cx="3406721" cy="2541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G:\ФОТО К ПРЕЗЕНТАЦИИ\ГИМН 2\DSCN744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15" y="1399514"/>
            <a:ext cx="3440602" cy="2459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47286" y="3830723"/>
            <a:ext cx="2707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МБОУ «Гимназия №2»</a:t>
            </a:r>
            <a:endParaRPr lang="ru-RU" b="1" dirty="0"/>
          </a:p>
        </p:txBody>
      </p:sp>
      <p:pic>
        <p:nvPicPr>
          <p:cNvPr id="18" name="Picture 5" descr="G:\ФОТО К ПРЕЗЕНТАЦИИ\Гимн. 3 ДОСТУПНАЯ СРЕДА\гимн 3 фото 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005" y="1420139"/>
            <a:ext cx="3406721" cy="2438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6112767" y="3815023"/>
            <a:ext cx="2657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МБОУ «Гимназия №3»</a:t>
            </a:r>
            <a:endParaRPr lang="ru-RU" b="1" dirty="0"/>
          </a:p>
        </p:txBody>
      </p:sp>
      <p:pic>
        <p:nvPicPr>
          <p:cNvPr id="71684" name="Picture 4" descr="D:\Доступная-среда-ПК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084" y="2755335"/>
            <a:ext cx="2927683" cy="288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10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" y="0"/>
            <a:ext cx="9180512" cy="684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4" descr="C:\Users\Ilmira\Desktop\РАБОТА ИЛЬМИРЫ\хэзинэ\chistopol_2.jpg"/>
          <p:cNvPicPr>
            <a:picLocks noChangeAspect="1" noChangeArrowheads="1"/>
          </p:cNvPicPr>
          <p:nvPr/>
        </p:nvPicPr>
        <p:blipFill rotWithShape="1">
          <a:blip r:embed="rId3" cstate="print"/>
          <a:srcRect l="14630"/>
          <a:stretch/>
        </p:blipFill>
        <p:spPr bwMode="auto">
          <a:xfrm>
            <a:off x="3022600" y="4352925"/>
            <a:ext cx="3074988" cy="2200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F:\АРХИВ\2014 ГОД\ИЮНЬ 2014\ДЛЯ КОРОБКИ\co3DwGuJdlI.jpg"/>
          <p:cNvPicPr>
            <a:picLocks noChangeAspect="1" noChangeArrowheads="1"/>
          </p:cNvPicPr>
          <p:nvPr/>
        </p:nvPicPr>
        <p:blipFill rotWithShape="1">
          <a:blip r:embed="rId4" cstate="print"/>
          <a:srcRect r="7165"/>
          <a:stretch/>
        </p:blipFill>
        <p:spPr bwMode="auto">
          <a:xfrm>
            <a:off x="6097588" y="4352925"/>
            <a:ext cx="3032125" cy="217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F:\АРХИВ\2014 ГОД\ИЮНЬ 2014\ДЛЯ КОРОБКИ\Чистополь\DSC06484.JPG"/>
          <p:cNvPicPr>
            <a:picLocks noChangeAspect="1" noChangeArrowheads="1"/>
          </p:cNvPicPr>
          <p:nvPr/>
        </p:nvPicPr>
        <p:blipFill rotWithShape="1">
          <a:blip r:embed="rId5" cstate="print"/>
          <a:srcRect l="10676" b="4778"/>
          <a:stretch/>
        </p:blipFill>
        <p:spPr bwMode="auto">
          <a:xfrm>
            <a:off x="0" y="4346575"/>
            <a:ext cx="3040063" cy="2178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Ilmira\Desktop\РАБОТА ИЛЬМИРЫ\хэзинэ\chistopol_2.jpg"/>
          <p:cNvPicPr>
            <a:picLocks noChangeAspect="1" noChangeArrowheads="1"/>
          </p:cNvPicPr>
          <p:nvPr/>
        </p:nvPicPr>
        <p:blipFill rotWithShape="1">
          <a:blip r:embed="rId3" cstate="print"/>
          <a:srcRect l="14630"/>
          <a:stretch/>
        </p:blipFill>
        <p:spPr bwMode="auto">
          <a:xfrm>
            <a:off x="3035300" y="4352925"/>
            <a:ext cx="3073400" cy="2200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F:\АРХИВ\2014 ГОД\ИЮНЬ 2014\ДЛЯ КОРОБКИ\Чистополь\DSC06484.JPG"/>
          <p:cNvPicPr>
            <a:picLocks noChangeAspect="1" noChangeArrowheads="1"/>
          </p:cNvPicPr>
          <p:nvPr/>
        </p:nvPicPr>
        <p:blipFill rotWithShape="1">
          <a:blip r:embed="rId5" cstate="print"/>
          <a:srcRect l="10676" b="4778"/>
          <a:stretch/>
        </p:blipFill>
        <p:spPr bwMode="auto">
          <a:xfrm>
            <a:off x="11113" y="4346575"/>
            <a:ext cx="3041650" cy="21796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-36512" y="-99392"/>
            <a:ext cx="9144000" cy="415498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charset="0"/>
            </a:endParaRPr>
          </a:p>
          <a:p>
            <a:pPr algn="ctr">
              <a:defRPr/>
            </a:pP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ru-RU" sz="4400" b="1" dirty="0" smtClean="0">
                <a:ln w="11430">
                  <a:noFill/>
                </a:ln>
                <a:solidFill>
                  <a:srgbClr val="FF0000"/>
                </a:solidFill>
                <a:latin typeface="+mj-lt"/>
              </a:rPr>
              <a:t>СПАСИБО </a:t>
            </a:r>
            <a:endParaRPr lang="ru-RU" sz="4400" b="1" dirty="0">
              <a:ln w="11430">
                <a:noFill/>
              </a:ln>
              <a:solidFill>
                <a:srgbClr val="FF0000"/>
              </a:solidFill>
              <a:latin typeface="+mj-lt"/>
            </a:endParaRPr>
          </a:p>
          <a:p>
            <a:pPr algn="ctr">
              <a:defRPr/>
            </a:pPr>
            <a:r>
              <a:rPr lang="ru-RU" sz="4400" b="1" dirty="0">
                <a:ln w="11430">
                  <a:noFill/>
                </a:ln>
                <a:solidFill>
                  <a:srgbClr val="FF0000"/>
                </a:solidFill>
                <a:latin typeface="+mj-lt"/>
              </a:rPr>
              <a:t>ЗА ВНИМАНИЕ</a:t>
            </a:r>
            <a:r>
              <a:rPr lang="ru-RU" sz="4400" b="1" dirty="0" smtClean="0">
                <a:ln w="11430">
                  <a:noFill/>
                </a:ln>
                <a:solidFill>
                  <a:srgbClr val="FF0000"/>
                </a:solidFill>
                <a:latin typeface="+mj-lt"/>
              </a:rPr>
              <a:t>!</a:t>
            </a:r>
          </a:p>
          <a:p>
            <a:pPr algn="ctr">
              <a:defRPr/>
            </a:pPr>
            <a:endParaRPr lang="ru-RU" sz="4400" b="1" dirty="0">
              <a:ln w="11430">
                <a:noFill/>
              </a:ln>
              <a:solidFill>
                <a:srgbClr val="FF0000"/>
              </a:solidFill>
              <a:latin typeface="+mj-lt"/>
            </a:endParaRPr>
          </a:p>
          <a:p>
            <a:pPr algn="ctr">
              <a:defRPr/>
            </a:pPr>
            <a:r>
              <a:rPr lang="ru-RU" sz="4400" b="1" dirty="0" smtClean="0">
                <a:ln w="11430">
                  <a:noFill/>
                </a:ln>
                <a:solidFill>
                  <a:srgbClr val="FF0000"/>
                </a:solidFill>
                <a:latin typeface="+mj-lt"/>
              </a:rPr>
              <a:t>ИГЪТИБАРЫГЫЗ </a:t>
            </a:r>
            <a:r>
              <a:rPr lang="tt-RU" sz="4400" b="1" dirty="0" smtClean="0">
                <a:ln w="11430">
                  <a:noFill/>
                </a:ln>
                <a:solidFill>
                  <a:srgbClr val="FF0000"/>
                </a:solidFill>
                <a:latin typeface="+mj-lt"/>
              </a:rPr>
              <a:t>ӨЧЕН РӘХМӘТ!</a:t>
            </a:r>
            <a:endParaRPr lang="ru-RU" sz="4400" b="1" dirty="0">
              <a:ln w="11430">
                <a:noFill/>
              </a:ln>
              <a:solidFill>
                <a:srgbClr val="FF0000"/>
              </a:solidFill>
              <a:latin typeface="+mj-lt"/>
            </a:endParaRPr>
          </a:p>
          <a:p>
            <a:pPr>
              <a:defRPr/>
            </a:pPr>
            <a:endParaRPr lang="ru-RU" sz="4000" b="1" i="1" dirty="0">
              <a:ln w="11430">
                <a:noFill/>
              </a:ln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40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t="11201"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1"/>
          <p:cNvPicPr>
            <a:picLocks noChangeAspect="1"/>
          </p:cNvPicPr>
          <p:nvPr/>
        </p:nvPicPr>
        <p:blipFill>
          <a:blip r:embed="rId2" cstate="print"/>
          <a:srcRect l="12378" t="10677" r="70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2"/>
          <p:cNvPicPr>
            <a:picLocks noChangeAspect="1"/>
          </p:cNvPicPr>
          <p:nvPr/>
        </p:nvPicPr>
        <p:blipFill>
          <a:blip r:embed="rId2" cstate="print"/>
          <a:srcRect l="8131" t="12219" r="9315" b="-2177"/>
          <a:stretch>
            <a:fillRect/>
          </a:stretch>
        </p:blipFill>
        <p:spPr bwMode="auto">
          <a:xfrm>
            <a:off x="0" y="-26988"/>
            <a:ext cx="9144000" cy="6740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Users\Хуснуллин\Desktop\ГЕРБ ЧИСТОПОЛЯ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15" y="218056"/>
            <a:ext cx="926163" cy="1164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67678" y="372128"/>
            <a:ext cx="20138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AE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ЧИСТОПОЛЬСКИЙ МУНИЦИПАЛЬНЫЙ РАЙОН</a:t>
            </a:r>
            <a:endParaRPr lang="ru-RU" sz="1400" b="1" dirty="0">
              <a:solidFill>
                <a:srgbClr val="00AEE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54829" y="361023"/>
            <a:ext cx="5889171" cy="811382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3254971" y="494509"/>
            <a:ext cx="5970545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300" b="1" dirty="0" smtClean="0"/>
              <a:t>Реализация социально-значимых программ </a:t>
            </a:r>
            <a:endParaRPr lang="ru-RU" sz="2300" b="1" dirty="0"/>
          </a:p>
        </p:txBody>
      </p:sp>
      <p:pic>
        <p:nvPicPr>
          <p:cNvPr id="3074" name="Picture 2" descr="C:\Users\Хуснуллин\Desktop\ФОТО ЗНАЧИМЫХ МЕРОПРИЯТИЙ 2015\Открытие детского сада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47" y="1382485"/>
            <a:ext cx="7804598" cy="5203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0"/>
          <a:stretch>
            <a:fillRect/>
          </a:stretch>
        </p:blipFill>
        <p:spPr bwMode="auto">
          <a:xfrm>
            <a:off x="6841444" y="2863017"/>
            <a:ext cx="2253802" cy="1443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Хуснуллин\Desktop\ФОТО ЗНАЧИМЫХ МЕРОПРИЯТИЙ 2015\Открытие детского сада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82" t="26174" r="12377"/>
          <a:stretch/>
        </p:blipFill>
        <p:spPr bwMode="auto">
          <a:xfrm>
            <a:off x="6841445" y="4559122"/>
            <a:ext cx="2253802" cy="163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14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Users\Хуснуллин\Desktop\ГЕРБ ЧИСТОПОЛЯ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15" y="218056"/>
            <a:ext cx="926163" cy="1164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67678" y="372128"/>
            <a:ext cx="20138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AE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ЧИСТОПОЛЬСКИЙ МУНИЦИПАЛЬНЫЙ РАЙОН</a:t>
            </a:r>
            <a:endParaRPr lang="ru-RU" sz="1400" b="1" dirty="0">
              <a:solidFill>
                <a:srgbClr val="00AEE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54829" y="361023"/>
            <a:ext cx="5889171" cy="811382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3254971" y="494509"/>
            <a:ext cx="5970545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300" b="1" dirty="0" smtClean="0"/>
              <a:t>Реализация социально-значимых программ </a:t>
            </a:r>
            <a:endParaRPr lang="ru-RU" sz="2300" b="1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15" y="1541000"/>
            <a:ext cx="7639738" cy="5040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 descr="C:\Users\Сабиров НВ\Desktop\Фото для 28.08.2015\гимназия 1\IMG_49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15" y="4784035"/>
            <a:ext cx="2995116" cy="17970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375" y="3623650"/>
            <a:ext cx="4968141" cy="3234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2" name="Picture 2" descr="C:\Users\Хуснуллин\Desktop\ОТЧЕТНАЯ СЕССИЯ 2015\ФОТО ЗНАЧИМЫХ МЕРОПРИЯТИЙ 2015\Президент знакомится с ходом ремонта в школе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47" y="1541000"/>
            <a:ext cx="3444381" cy="2292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05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Users\Хуснуллин\Desktop\ГЕРБ ЧИСТОПОЛЯ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15" y="218056"/>
            <a:ext cx="926163" cy="1164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67678" y="372128"/>
            <a:ext cx="20138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AE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ЧИСТОПОЛЬСКИЙ МУНИЦИПАЛЬНЫЙ РАЙОН</a:t>
            </a:r>
            <a:endParaRPr lang="ru-RU" sz="1400" b="1" dirty="0">
              <a:solidFill>
                <a:srgbClr val="00AEE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54829" y="361023"/>
            <a:ext cx="5889171" cy="811382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3254971" y="494509"/>
            <a:ext cx="5970545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300" b="1" dirty="0" smtClean="0"/>
              <a:t>Реализация социально-значимых программ </a:t>
            </a:r>
            <a:endParaRPr lang="ru-RU" sz="2300" b="1" dirty="0"/>
          </a:p>
        </p:txBody>
      </p:sp>
      <p:pic>
        <p:nvPicPr>
          <p:cNvPr id="6" name="Picture 2" descr="C:\Users\Хуснуллин\Desktop\ФОТО ЗНАЧИМЫХ МЕРОПРИЯТИЙ 2015\новая спортивная площадк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15" y="1382486"/>
            <a:ext cx="5957312" cy="397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Хуснуллин\Desktop\ФОТО ЗНАЧИМЫХ МЕРОПРИЯТИЙ 2015\открытие спортплощадки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1"/>
          <a:stretch/>
        </p:blipFill>
        <p:spPr bwMode="auto">
          <a:xfrm>
            <a:off x="5654341" y="4069780"/>
            <a:ext cx="3418186" cy="2446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Хуснуллин\Desktop\ФОТО ЗНАЧИМЫХ МЕРОПРИЯТИЙ 2015\Открытие спортивной площадки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341" y="1382486"/>
            <a:ext cx="3348038" cy="223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09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2316</TotalTime>
  <Words>290</Words>
  <Application>Microsoft Office PowerPoint</Application>
  <PresentationFormat>Экран (4:3)</PresentationFormat>
  <Paragraphs>82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«Опережающее образование –  ключевой ресурс XXI века»</dc:title>
  <dc:creator>User</dc:creator>
  <cp:lastModifiedBy>Хуснуллин</cp:lastModifiedBy>
  <cp:revision>220</cp:revision>
  <dcterms:modified xsi:type="dcterms:W3CDTF">2016-07-06T04:56:42Z</dcterms:modified>
</cp:coreProperties>
</file>