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charts/chart6.xml" ContentType="application/vnd.openxmlformats-officedocument.drawingml.chart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diagrams/colors5.xml" ContentType="application/vnd.openxmlformats-officedocument.drawingml.diagramColors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drawing4.xml" ContentType="application/vnd.ms-office.drawingml.diagramDrawing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685" r:id="rId2"/>
    <p:sldId id="688" r:id="rId3"/>
    <p:sldId id="701" r:id="rId4"/>
    <p:sldId id="695" r:id="rId5"/>
    <p:sldId id="705" r:id="rId6"/>
    <p:sldId id="750" r:id="rId7"/>
    <p:sldId id="754" r:id="rId8"/>
    <p:sldId id="756" r:id="rId9"/>
    <p:sldId id="758" r:id="rId10"/>
    <p:sldId id="760" r:id="rId11"/>
    <p:sldId id="762" r:id="rId12"/>
    <p:sldId id="764" r:id="rId13"/>
    <p:sldId id="766" r:id="rId14"/>
    <p:sldId id="770" r:id="rId15"/>
    <p:sldId id="725" r:id="rId16"/>
    <p:sldId id="783" r:id="rId17"/>
    <p:sldId id="787" r:id="rId18"/>
    <p:sldId id="807" r:id="rId19"/>
    <p:sldId id="777" r:id="rId20"/>
    <p:sldId id="744" r:id="rId21"/>
    <p:sldId id="811" r:id="rId22"/>
    <p:sldId id="749" r:id="rId23"/>
    <p:sldId id="781" r:id="rId24"/>
    <p:sldId id="799" r:id="rId25"/>
    <p:sldId id="803" r:id="rId26"/>
    <p:sldId id="805" r:id="rId27"/>
    <p:sldId id="797" r:id="rId28"/>
    <p:sldId id="786" r:id="rId29"/>
    <p:sldId id="789" r:id="rId30"/>
    <p:sldId id="791" r:id="rId31"/>
    <p:sldId id="793" r:id="rId32"/>
    <p:sldId id="746" r:id="rId3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MMustafin" initials="D" lastIdx="4" clrIdx="0"/>
  <p:cmAuthor id="1" name="Тамара" initials="Т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206A33"/>
    <a:srgbClr val="09025E"/>
    <a:srgbClr val="FF5050"/>
    <a:srgbClr val="0048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81" autoAdjust="0"/>
    <p:restoredTop sz="87391" autoAdjust="0"/>
  </p:normalViewPr>
  <p:slideViewPr>
    <p:cSldViewPr showGuides="1">
      <p:cViewPr>
        <p:scale>
          <a:sx n="90" d="100"/>
          <a:sy n="90" d="100"/>
        </p:scale>
        <p:origin x="-1638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E:\&#1040;&#1090;&#1090;&#1077;&#1089;&#1090;&#1072;&#1094;&#1080;&#1103;%20&#1076;&#1077;&#1082;&#1072;&#1073;&#1088;&#1100;%202015\&#1048;&#1090;&#1086;&#1075;&#1080;%20&#1072;&#1090;&#1090;&#1077;&#1089;&#1090;&#1072;&#1094;&#1080;&#1080;%20&#1086;&#1082;&#1090;.-&#1076;&#1077;&#1082;.%202015%20&#1075;&#1086;&#1076;&#1072;%20&#1086;&#1090;%20&#1048;&#1074;&#1072;&#1085;&#1086;&#1074;&#1086;&#1081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noFill/>
        <a:ln w="9525">
          <a:noFill/>
        </a:ln>
      </c:spPr>
    </c:floor>
    <c:plotArea>
      <c:layout/>
      <c:bar3DChart>
        <c:barDir val="bar"/>
        <c:grouping val="clustered"/>
        <c:ser>
          <c:idx val="0"/>
          <c:order val="0"/>
          <c:tx>
            <c:strRef>
              <c:f>Лист1!$A$4</c:f>
              <c:strCache>
                <c:ptCount val="1"/>
                <c:pt idx="0">
                  <c:v>Заявились на тестирование</c:v>
                </c:pt>
              </c:strCache>
            </c:strRef>
          </c:tx>
          <c:dLbls>
            <c:dLbl>
              <c:idx val="0"/>
              <c:layout>
                <c:manualLayout>
                  <c:x val="3.5493827160493992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3.8580246913580245E-2"/>
                  <c:y val="-5.1443337838571163E-17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Лист1!$B$3:$C$3</c:f>
              <c:strCache>
                <c:ptCount val="2"/>
                <c:pt idx="0">
                  <c:v>октябрь 2015 года</c:v>
                </c:pt>
                <c:pt idx="1">
                  <c:v>январь 2016 года</c:v>
                </c:pt>
              </c:strCache>
            </c:strRef>
          </c:cat>
          <c:val>
            <c:numRef>
              <c:f>Лист1!$B$4:$C$4</c:f>
              <c:numCache>
                <c:formatCode>General</c:formatCode>
                <c:ptCount val="2"/>
                <c:pt idx="0">
                  <c:v>7793</c:v>
                </c:pt>
                <c:pt idx="1">
                  <c:v>1171</c:v>
                </c:pt>
              </c:numCache>
            </c:numRef>
          </c:val>
        </c:ser>
        <c:ser>
          <c:idx val="1"/>
          <c:order val="1"/>
          <c:tx>
            <c:strRef>
              <c:f>Лист1!$A$5</c:f>
              <c:strCache>
                <c:ptCount val="1"/>
                <c:pt idx="0">
                  <c:v>Прошли успешно</c:v>
                </c:pt>
              </c:strCache>
            </c:strRef>
          </c:tx>
          <c:dLbls>
            <c:dLbl>
              <c:idx val="0"/>
              <c:layout>
                <c:manualLayout>
                  <c:x val="4.0123456790123482E-2"/>
                  <c:y val="-4.2090489913417607E-2"/>
                </c:manualLayout>
              </c:layout>
              <c:showVal val="1"/>
            </c:dLbl>
            <c:dLbl>
              <c:idx val="1"/>
              <c:layout>
                <c:manualLayout>
                  <c:x val="4.0123456790123482E-2"/>
                  <c:y val="-2.8060326608944881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Лист1!$B$3:$C$3</c:f>
              <c:strCache>
                <c:ptCount val="2"/>
                <c:pt idx="0">
                  <c:v>октябрь 2015 года</c:v>
                </c:pt>
                <c:pt idx="1">
                  <c:v>январь 2016 года</c:v>
                </c:pt>
              </c:strCache>
            </c:strRef>
          </c:cat>
          <c:val>
            <c:numRef>
              <c:f>Лист1!$B$5:$C$5</c:f>
              <c:numCache>
                <c:formatCode>General</c:formatCode>
                <c:ptCount val="2"/>
                <c:pt idx="0">
                  <c:v>7371</c:v>
                </c:pt>
                <c:pt idx="1">
                  <c:v>704</c:v>
                </c:pt>
              </c:numCache>
            </c:numRef>
          </c:val>
        </c:ser>
        <c:shape val="box"/>
        <c:axId val="53566848"/>
        <c:axId val="54416512"/>
        <c:axId val="0"/>
      </c:bar3DChart>
      <c:catAx>
        <c:axId val="53566848"/>
        <c:scaling>
          <c:orientation val="minMax"/>
        </c:scaling>
        <c:axPos val="l"/>
        <c:tickLblPos val="nextTo"/>
        <c:txPr>
          <a:bodyPr/>
          <a:lstStyle/>
          <a:p>
            <a:pPr>
              <a:defRPr sz="1500" b="1"/>
            </a:pPr>
            <a:endParaRPr lang="ru-RU"/>
          </a:p>
        </c:txPr>
        <c:crossAx val="54416512"/>
        <c:crosses val="autoZero"/>
        <c:auto val="1"/>
        <c:lblAlgn val="ctr"/>
        <c:lblOffset val="100"/>
      </c:catAx>
      <c:valAx>
        <c:axId val="54416512"/>
        <c:scaling>
          <c:orientation val="minMax"/>
        </c:scaling>
        <c:delete val="1"/>
        <c:axPos val="b"/>
        <c:numFmt formatCode="General" sourceLinked="1"/>
        <c:tickLblPos val="none"/>
        <c:crossAx val="5356684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5452439972781293"/>
          <c:y val="1.9642228626261464E-2"/>
          <c:w val="0.60514860989598562"/>
          <c:h val="6.4311396270804871E-2"/>
        </c:manualLayout>
      </c:layout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</c:chart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</c:pie3DChart>
      <c:spPr>
        <a:noFill/>
        <a:ln w="25400">
          <a:noFill/>
        </a:ln>
      </c:spPr>
    </c:plotArea>
    <c:legend>
      <c:legendPos val="r"/>
      <c:layout/>
    </c:legend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75414861380417E-2"/>
          <c:y val="7.8642745141080772E-2"/>
          <c:w val="0.88196845381449562"/>
          <c:h val="0.64497575242143301"/>
        </c:manualLayout>
      </c:layout>
      <c:barChart>
        <c:barDir val="col"/>
        <c:grouping val="clustered"/>
        <c:ser>
          <c:idx val="0"/>
          <c:order val="0"/>
          <c:tx>
            <c:strRef>
              <c:f>слайды!$E$5</c:f>
              <c:strCache>
                <c:ptCount val="1"/>
                <c:pt idx="0">
                  <c:v>Процент учителей, имеющих категорию</c:v>
                </c:pt>
              </c:strCache>
            </c:strRef>
          </c:tx>
          <c:spPr>
            <a:solidFill>
              <a:srgbClr val="0070C0"/>
            </a:solidFill>
          </c:spPr>
          <c:dLbls>
            <c:dLbl>
              <c:idx val="1"/>
              <c:layout>
                <c:manualLayout>
                  <c:x val="-3.7254654631750941E-3"/>
                  <c:y val="9.798949853488368E-3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2.4497374633720898E-3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solidFill>
                          <a:schemeClr val="tx1"/>
                        </a:solidFill>
                      </a:defRPr>
                    </a:pPr>
                    <a:r>
                      <a:rPr lang="en-US" sz="1100" dirty="0">
                        <a:solidFill>
                          <a:schemeClr val="tx1"/>
                        </a:solidFill>
                      </a:rPr>
                      <a:t>72,5</a:t>
                    </a:r>
                  </a:p>
                </c:rich>
              </c:tx>
              <c:spPr/>
              <c:showVal val="1"/>
            </c:dLbl>
            <c:dLbl>
              <c:idx val="6"/>
              <c:layout>
                <c:manualLayout>
                  <c:x val="-5.6998154867892673E-3"/>
                  <c:y val="5.6614011456672104E-4"/>
                </c:manualLayout>
              </c:layout>
              <c:showVal val="1"/>
            </c:dLbl>
            <c:dLbl>
              <c:idx val="7"/>
              <c:layout>
                <c:manualLayout>
                  <c:x val="1.0473702217070069E-3"/>
                  <c:y val="-9.7140179737250573E-3"/>
                </c:manualLayout>
              </c:layout>
              <c:showVal val="1"/>
            </c:dLbl>
            <c:dLbl>
              <c:idx val="8"/>
              <c:layout>
                <c:manualLayout>
                  <c:x val="2.8518269486732836E-3"/>
                  <c:y val="-1.6623555905837532E-2"/>
                </c:manualLayout>
              </c:layout>
              <c:showVal val="1"/>
            </c:dLbl>
            <c:dLbl>
              <c:idx val="9"/>
              <c:layout>
                <c:manualLayout>
                  <c:x val="-2.6190780105161712E-3"/>
                  <c:y val="7.8003446779256105E-3"/>
                </c:manualLayout>
              </c:layout>
              <c:showVal val="1"/>
            </c:dLbl>
            <c:dLbl>
              <c:idx val="10"/>
              <c:layout>
                <c:manualLayout>
                  <c:x val="0"/>
                  <c:y val="2.4497374633720898E-3"/>
                </c:manualLayout>
              </c:layout>
              <c:showVal val="1"/>
            </c:dLbl>
            <c:dLbl>
              <c:idx val="13"/>
              <c:layout>
                <c:manualLayout>
                  <c:x val="-4.1534178505386442E-3"/>
                  <c:y val="-5.2662290754546467E-3"/>
                </c:manualLayout>
              </c:layout>
              <c:showVal val="1"/>
            </c:dLbl>
            <c:dLbl>
              <c:idx val="14"/>
              <c:layout>
                <c:manualLayout>
                  <c:x val="-1.1504583089947398E-3"/>
                  <c:y val="-1.2014503435850803E-2"/>
                </c:manualLayout>
              </c:layout>
              <c:showVal val="1"/>
            </c:dLbl>
            <c:dLbl>
              <c:idx val="16"/>
              <c:layout>
                <c:manualLayout>
                  <c:x val="0"/>
                  <c:y val="9.798949853488368E-3"/>
                </c:manualLayout>
              </c:layout>
              <c:showVal val="1"/>
            </c:dLbl>
            <c:dLbl>
              <c:idx val="17"/>
              <c:layout>
                <c:manualLayout>
                  <c:x val="-4.0816476631864301E-3"/>
                  <c:y val="1.1681507017261284E-4"/>
                </c:manualLayout>
              </c:layout>
              <c:showVal val="1"/>
            </c:dLbl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Val val="1"/>
          </c:dLbls>
          <c:cat>
            <c:strRef>
              <c:f>слайды!$D$6:$D$23</c:f>
              <c:strCache>
                <c:ptCount val="18"/>
                <c:pt idx="0">
                  <c:v>Начальные классы</c:v>
                </c:pt>
                <c:pt idx="1">
                  <c:v>Русский язык и литература</c:v>
                </c:pt>
                <c:pt idx="2">
                  <c:v>Татарский язык и литература</c:v>
                </c:pt>
                <c:pt idx="3">
                  <c:v>Химия</c:v>
                </c:pt>
                <c:pt idx="4">
                  <c:v>Биология</c:v>
                </c:pt>
                <c:pt idx="5">
                  <c:v>Физическая культура</c:v>
                </c:pt>
                <c:pt idx="6">
                  <c:v>География</c:v>
                </c:pt>
                <c:pt idx="7">
                  <c:v>Математика </c:v>
                </c:pt>
                <c:pt idx="8">
                  <c:v>Чувашский  язык и литература</c:v>
                </c:pt>
                <c:pt idx="9">
                  <c:v>Информатика</c:v>
                </c:pt>
                <c:pt idx="10">
                  <c:v>Технология</c:v>
                </c:pt>
                <c:pt idx="11">
                  <c:v>История</c:v>
                </c:pt>
                <c:pt idx="12">
                  <c:v>Музыка</c:v>
                </c:pt>
                <c:pt idx="13">
                  <c:v>Физика</c:v>
                </c:pt>
                <c:pt idx="14">
                  <c:v>Изо, черчение</c:v>
                </c:pt>
                <c:pt idx="15">
                  <c:v>ОБЖ</c:v>
                </c:pt>
                <c:pt idx="16">
                  <c:v>Иностранный язык</c:v>
                </c:pt>
                <c:pt idx="17">
                  <c:v>Факультативы</c:v>
                </c:pt>
              </c:strCache>
            </c:strRef>
          </c:cat>
          <c:val>
            <c:numRef>
              <c:f>слайды!$E$6:$E$23</c:f>
              <c:numCache>
                <c:formatCode>General</c:formatCode>
                <c:ptCount val="18"/>
                <c:pt idx="0">
                  <c:v>80</c:v>
                </c:pt>
                <c:pt idx="1">
                  <c:v>76.099999999999994</c:v>
                </c:pt>
                <c:pt idx="2">
                  <c:v>72.5</c:v>
                </c:pt>
                <c:pt idx="3">
                  <c:v>71</c:v>
                </c:pt>
                <c:pt idx="4">
                  <c:v>70.099999999999994</c:v>
                </c:pt>
                <c:pt idx="5">
                  <c:v>69.400000000000006</c:v>
                </c:pt>
                <c:pt idx="6">
                  <c:v>68.900000000000006</c:v>
                </c:pt>
                <c:pt idx="7">
                  <c:v>67.8</c:v>
                </c:pt>
                <c:pt idx="8">
                  <c:v>66.900000000000006</c:v>
                </c:pt>
                <c:pt idx="9">
                  <c:v>65.2</c:v>
                </c:pt>
                <c:pt idx="10">
                  <c:v>65</c:v>
                </c:pt>
                <c:pt idx="11">
                  <c:v>64.5</c:v>
                </c:pt>
                <c:pt idx="12">
                  <c:v>64.099999999999994</c:v>
                </c:pt>
                <c:pt idx="13">
                  <c:v>63.5</c:v>
                </c:pt>
                <c:pt idx="14">
                  <c:v>62.1</c:v>
                </c:pt>
                <c:pt idx="15">
                  <c:v>61.1</c:v>
                </c:pt>
                <c:pt idx="16">
                  <c:v>55.7</c:v>
                </c:pt>
                <c:pt idx="17">
                  <c:v>48.8</c:v>
                </c:pt>
              </c:numCache>
            </c:numRef>
          </c:val>
        </c:ser>
        <c:gapWidth val="100"/>
        <c:axId val="90449024"/>
        <c:axId val="90450560"/>
      </c:barChart>
      <c:catAx>
        <c:axId val="90449024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0450560"/>
        <c:crosses val="autoZero"/>
        <c:auto val="1"/>
        <c:lblAlgn val="ctr"/>
        <c:lblOffset val="100"/>
      </c:catAx>
      <c:valAx>
        <c:axId val="9045056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90449024"/>
        <c:crosses val="autoZero"/>
        <c:crossBetween val="between"/>
      </c:valAx>
    </c:plotArea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</c:pie3DChart>
      <c:spPr>
        <a:noFill/>
        <a:ln w="25400">
          <a:noFill/>
        </a:ln>
      </c:spPr>
    </c:plotArea>
    <c:legend>
      <c:legendPos val="r"/>
      <c:layout/>
    </c:legend>
    <c:plotVisOnly val="1"/>
    <c:dispBlanksAs val="zero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3.4949391889394187E-2"/>
          <c:y val="1.7856792694301644E-2"/>
          <c:w val="0.85487846413564561"/>
          <c:h val="0.8028061864167807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0070C0"/>
            </a:solidFill>
          </c:spPr>
          <c:dLbls>
            <c:txPr>
              <a:bodyPr/>
              <a:lstStyle/>
              <a:p>
                <a:pPr>
                  <a:defRPr sz="11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Лист2!$J$10:$J$25</c:f>
              <c:strCache>
                <c:ptCount val="16"/>
                <c:pt idx="0">
                  <c:v>Химия</c:v>
                </c:pt>
                <c:pt idx="1">
                  <c:v>Русский язык</c:v>
                </c:pt>
                <c:pt idx="2">
                  <c:v>Биология</c:v>
                </c:pt>
                <c:pt idx="3">
                  <c:v>Музыка</c:v>
                </c:pt>
                <c:pt idx="4">
                  <c:v>Начальные классы</c:v>
                </c:pt>
                <c:pt idx="5">
                  <c:v>Физкультура</c:v>
                </c:pt>
                <c:pt idx="6">
                  <c:v>География</c:v>
                </c:pt>
                <c:pt idx="7">
                  <c:v>История</c:v>
                </c:pt>
                <c:pt idx="8">
                  <c:v>Информатика</c:v>
                </c:pt>
                <c:pt idx="9">
                  <c:v>ИЗО, черчение</c:v>
                </c:pt>
                <c:pt idx="10">
                  <c:v>Физика</c:v>
                </c:pt>
                <c:pt idx="11">
                  <c:v>Татарский язык</c:v>
                </c:pt>
                <c:pt idx="12">
                  <c:v>Математика</c:v>
                </c:pt>
                <c:pt idx="13">
                  <c:v>ОБЖ</c:v>
                </c:pt>
                <c:pt idx="14">
                  <c:v>Технология</c:v>
                </c:pt>
                <c:pt idx="15">
                  <c:v>Иностранный язык</c:v>
                </c:pt>
              </c:strCache>
            </c:strRef>
          </c:cat>
          <c:val>
            <c:numRef>
              <c:f>Лист2!$K$10:$K$25</c:f>
              <c:numCache>
                <c:formatCode>General</c:formatCode>
                <c:ptCount val="16"/>
                <c:pt idx="0">
                  <c:v>31.06</c:v>
                </c:pt>
                <c:pt idx="1">
                  <c:v>28.5</c:v>
                </c:pt>
                <c:pt idx="2">
                  <c:v>27.8</c:v>
                </c:pt>
                <c:pt idx="3">
                  <c:v>20.9</c:v>
                </c:pt>
                <c:pt idx="4">
                  <c:v>20.2</c:v>
                </c:pt>
                <c:pt idx="5">
                  <c:v>20.2</c:v>
                </c:pt>
                <c:pt idx="6">
                  <c:v>19.100000000000001</c:v>
                </c:pt>
                <c:pt idx="7">
                  <c:v>18.3</c:v>
                </c:pt>
                <c:pt idx="8">
                  <c:v>18.3</c:v>
                </c:pt>
                <c:pt idx="9">
                  <c:v>17.8</c:v>
                </c:pt>
                <c:pt idx="10">
                  <c:v>17.5</c:v>
                </c:pt>
                <c:pt idx="11">
                  <c:v>16.3</c:v>
                </c:pt>
                <c:pt idx="12">
                  <c:v>16</c:v>
                </c:pt>
                <c:pt idx="13">
                  <c:v>15.8</c:v>
                </c:pt>
                <c:pt idx="14">
                  <c:v>14.4</c:v>
                </c:pt>
                <c:pt idx="15">
                  <c:v>12.8</c:v>
                </c:pt>
              </c:numCache>
            </c:numRef>
          </c:val>
        </c:ser>
        <c:axId val="91079808"/>
        <c:axId val="91081344"/>
      </c:barChart>
      <c:catAx>
        <c:axId val="910798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050" b="1"/>
            </a:pPr>
            <a:endParaRPr lang="ru-RU"/>
          </a:p>
        </c:txPr>
        <c:crossAx val="91081344"/>
        <c:crosses val="autoZero"/>
        <c:auto val="1"/>
        <c:lblAlgn val="ctr"/>
        <c:lblOffset val="100"/>
      </c:catAx>
      <c:valAx>
        <c:axId val="91081344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91079808"/>
        <c:crosses val="autoZero"/>
        <c:crossBetween val="between"/>
      </c:valAx>
    </c:plotArea>
    <c:plotVisOnly val="1"/>
    <c:dispBlanksAs val="gap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hape val="box"/>
        <c:axId val="55050624"/>
        <c:axId val="55052160"/>
        <c:axId val="0"/>
      </c:bar3DChart>
      <c:catAx>
        <c:axId val="55050624"/>
        <c:scaling>
          <c:orientation val="minMax"/>
        </c:scaling>
        <c:axPos val="b"/>
        <c:tickLblPos val="nextTo"/>
        <c:crossAx val="55052160"/>
        <c:crosses val="autoZero"/>
        <c:auto val="1"/>
        <c:lblAlgn val="ctr"/>
        <c:lblOffset val="100"/>
      </c:catAx>
      <c:valAx>
        <c:axId val="55052160"/>
        <c:scaling>
          <c:orientation val="minMax"/>
        </c:scaling>
        <c:axPos val="l"/>
        <c:majorGridlines>
          <c:spPr>
            <a:ln>
              <a:noFill/>
            </a:ln>
          </c:spPr>
        </c:majorGridlines>
        <c:numFmt formatCode="General" sourceLinked="1"/>
        <c:tickLblPos val="nextTo"/>
        <c:crossAx val="55050624"/>
        <c:crosses val="autoZero"/>
        <c:crossBetween val="between"/>
      </c:valAx>
    </c:plotArea>
    <c:plotVisOnly val="1"/>
    <c:dispBlanksAs val="gap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hape val="box"/>
        <c:axId val="55226752"/>
        <c:axId val="55228288"/>
        <c:axId val="0"/>
      </c:bar3DChart>
      <c:catAx>
        <c:axId val="55226752"/>
        <c:scaling>
          <c:orientation val="minMax"/>
        </c:scaling>
        <c:axPos val="b"/>
        <c:tickLblPos val="nextTo"/>
        <c:crossAx val="55228288"/>
        <c:crosses val="autoZero"/>
        <c:auto val="1"/>
        <c:lblAlgn val="ctr"/>
        <c:lblOffset val="100"/>
      </c:catAx>
      <c:valAx>
        <c:axId val="55228288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tickLblPos val="none"/>
        <c:crossAx val="55226752"/>
        <c:crosses val="autoZero"/>
        <c:crossBetween val="between"/>
      </c:valAx>
    </c:plotArea>
    <c:plotVisOnly val="1"/>
    <c:dispBlanksAs val="gap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dLbl>
              <c:idx val="0"/>
              <c:layout>
                <c:manualLayout>
                  <c:x val="9.9398534510792939E-3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1.1596495692925847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1.3253137934772386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1.4909780176619E-2"/>
                  <c:y val="-6.026323169409438E-3"/>
                </c:manualLayout>
              </c:layout>
              <c:showVal val="1"/>
            </c:dLbl>
            <c:dLbl>
              <c:idx val="4"/>
              <c:layout>
                <c:manualLayout>
                  <c:x val="1.4909780176619E-2"/>
                  <c:y val="-1.5065807923523586E-2"/>
                </c:manualLayout>
              </c:layout>
              <c:showVal val="1"/>
            </c:dLbl>
            <c:dLbl>
              <c:idx val="5"/>
              <c:layout>
                <c:manualLayout>
                  <c:x val="8.2832112092327426E-3"/>
                  <c:y val="0"/>
                </c:manualLayout>
              </c:layout>
              <c:showVal val="1"/>
            </c:dLbl>
            <c:dLbl>
              <c:idx val="6"/>
              <c:layout>
                <c:manualLayout>
                  <c:x val="9.9398534510792939E-3"/>
                  <c:y val="-3.0131615847046635E-3"/>
                </c:manualLayout>
              </c:layout>
              <c:showVal val="1"/>
            </c:dLbl>
            <c:dLbl>
              <c:idx val="7"/>
              <c:layout>
                <c:manualLayout>
                  <c:x val="9.9398534510792939E-3"/>
                  <c:y val="-3.0131615847046635E-3"/>
                </c:manualLayout>
              </c:layout>
              <c:showVal val="1"/>
            </c:dLbl>
            <c:dLbl>
              <c:idx val="8"/>
              <c:layout>
                <c:manualLayout>
                  <c:x val="3.313284483693218E-3"/>
                  <c:y val="-3.0131615847046635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'рейтингт по руковод'!$J$105:$J$113</c:f>
              <c:strCache>
                <c:ptCount val="9"/>
                <c:pt idx="0">
                  <c:v>Алькеевский </c:v>
                </c:pt>
                <c:pt idx="1">
                  <c:v>Черемшанский</c:v>
                </c:pt>
                <c:pt idx="2">
                  <c:v>Спасский</c:v>
                </c:pt>
                <c:pt idx="3">
                  <c:v>Рыбно -Слободский</c:v>
                </c:pt>
                <c:pt idx="4">
                  <c:v>Камско-Устьинский</c:v>
                </c:pt>
                <c:pt idx="5">
                  <c:v>Новошешминский</c:v>
                </c:pt>
                <c:pt idx="6">
                  <c:v>Елабужский</c:v>
                </c:pt>
                <c:pt idx="7">
                  <c:v>Атнинский</c:v>
                </c:pt>
                <c:pt idx="8">
                  <c:v>Верхнеуслонский</c:v>
                </c:pt>
              </c:strCache>
            </c:strRef>
          </c:cat>
          <c:val>
            <c:numRef>
              <c:f>'рейтингт по руковод'!$K$105:$K$113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</c:ser>
        <c:shape val="box"/>
        <c:axId val="55343744"/>
        <c:axId val="55353728"/>
        <c:axId val="0"/>
      </c:bar3DChart>
      <c:catAx>
        <c:axId val="5534374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5353728"/>
        <c:crosses val="autoZero"/>
        <c:auto val="1"/>
        <c:lblAlgn val="ctr"/>
        <c:lblOffset val="100"/>
      </c:catAx>
      <c:valAx>
        <c:axId val="55353728"/>
        <c:scaling>
          <c:orientation val="minMax"/>
        </c:scaling>
        <c:delete val="1"/>
        <c:axPos val="l"/>
        <c:numFmt formatCode="General" sourceLinked="1"/>
        <c:tickLblPos val="none"/>
        <c:crossAx val="55343744"/>
        <c:crosses val="autoZero"/>
        <c:crossBetween val="between"/>
      </c:valAx>
    </c:plotArea>
    <c:plotVisOnly val="1"/>
    <c:dispBlanksAs val="gap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3D7B4A-435B-45B7-B070-F108B29BDC40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095799-14D2-4DFE-B3A0-0B8F03E343E0}">
      <dgm:prSet phldrT="[Текст]"/>
      <dgm:spPr>
        <a:solidFill>
          <a:schemeClr val="bg1"/>
        </a:solidFill>
        <a:ln w="38100">
          <a:solidFill>
            <a:srgbClr val="FF0000"/>
          </a:solidFill>
        </a:ln>
      </dgm:spPr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Виды аттестации</a:t>
          </a:r>
          <a:endParaRPr lang="ru-RU" b="1" dirty="0">
            <a:solidFill>
              <a:srgbClr val="FF0000"/>
            </a:solidFill>
          </a:endParaRPr>
        </a:p>
      </dgm:t>
    </dgm:pt>
    <dgm:pt modelId="{C2B330A9-E37A-407F-B1D3-9A40486E504B}" type="parTrans" cxnId="{2C1DF0EC-AFB4-4131-97D7-B06D3FD9DCC2}">
      <dgm:prSet/>
      <dgm:spPr/>
      <dgm:t>
        <a:bodyPr/>
        <a:lstStyle/>
        <a:p>
          <a:endParaRPr lang="ru-RU"/>
        </a:p>
      </dgm:t>
    </dgm:pt>
    <dgm:pt modelId="{84990D84-5B5B-4ABE-B7ED-335A3F2C9343}" type="sibTrans" cxnId="{2C1DF0EC-AFB4-4131-97D7-B06D3FD9DCC2}">
      <dgm:prSet/>
      <dgm:spPr/>
      <dgm:t>
        <a:bodyPr/>
        <a:lstStyle/>
        <a:p>
          <a:endParaRPr lang="ru-RU"/>
        </a:p>
      </dgm:t>
    </dgm:pt>
    <dgm:pt modelId="{A495DE7A-2D45-491B-BEFE-F09B7E560416}">
      <dgm:prSet phldrT="[Текст]" custT="1"/>
      <dgm:spPr>
        <a:ln>
          <a:solidFill>
            <a:srgbClr val="000099"/>
          </a:solidFill>
        </a:ln>
      </dgm:spPr>
      <dgm:t>
        <a:bodyPr/>
        <a:lstStyle/>
        <a:p>
          <a:pPr algn="just"/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ОБЯЗАТЕЛЬНАЯ  АТТЕСТАЦИЯ </a:t>
          </a:r>
          <a:r>
            <a:rPr lang="ru-RU" sz="2000" b="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на СЗД, в рамках которой проводится п</a:t>
          </a:r>
          <a:r>
            <a:rPr lang="ru-RU" sz="2000" b="0" i="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роцедура оценки профессиональных знаний аттестуемых (аттестацию проводит образовательная организация).</a:t>
          </a:r>
          <a:endParaRPr lang="ru-RU" sz="2000" b="0" i="0" dirty="0">
            <a:latin typeface="Times New Roman" pitchFamily="18" charset="0"/>
            <a:cs typeface="Times New Roman" pitchFamily="18" charset="0"/>
          </a:endParaRPr>
        </a:p>
      </dgm:t>
    </dgm:pt>
    <dgm:pt modelId="{8A63CE77-9FA8-411F-8C46-9A80467515C6}" type="parTrans" cxnId="{FAE36575-91C5-481D-82F0-9CDF17132DD1}">
      <dgm:prSet/>
      <dgm:spPr>
        <a:ln>
          <a:solidFill>
            <a:srgbClr val="000099"/>
          </a:solidFill>
        </a:ln>
      </dgm:spPr>
      <dgm:t>
        <a:bodyPr/>
        <a:lstStyle/>
        <a:p>
          <a:endParaRPr lang="ru-RU" dirty="0"/>
        </a:p>
      </dgm:t>
    </dgm:pt>
    <dgm:pt modelId="{813411AC-DE72-40C4-93A9-C020D7A74060}" type="sibTrans" cxnId="{FAE36575-91C5-481D-82F0-9CDF17132DD1}">
      <dgm:prSet/>
      <dgm:spPr/>
      <dgm:t>
        <a:bodyPr/>
        <a:lstStyle/>
        <a:p>
          <a:endParaRPr lang="ru-RU"/>
        </a:p>
      </dgm:t>
    </dgm:pt>
    <dgm:pt modelId="{3DC2D052-903E-4BE0-957D-166A88BFE7EF}">
      <dgm:prSet custT="1"/>
      <dgm:spPr>
        <a:ln>
          <a:solidFill>
            <a:srgbClr val="000099"/>
          </a:solidFill>
        </a:ln>
      </dgm:spPr>
      <dgm:t>
        <a:bodyPr/>
        <a:lstStyle/>
        <a:p>
          <a:pPr algn="just" rtl="0"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АТТЕСТАЦИЯ РУКОВОДИТЕЛЕЙ </a:t>
          </a:r>
          <a:r>
            <a:rPr lang="ru-RU" sz="2000" b="0" i="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образовательных организаций  (аттестацию проводит учредитель).</a:t>
          </a:r>
          <a:endParaRPr lang="ru-RU" sz="2000" b="0" i="0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gm:t>
    </dgm:pt>
    <dgm:pt modelId="{BA8BF481-E4DE-4D29-9C82-89F9A8769CE1}" type="parTrans" cxnId="{1B95D2D4-7957-4F5C-A668-56EC5717583B}">
      <dgm:prSet/>
      <dgm:spPr>
        <a:ln>
          <a:solidFill>
            <a:srgbClr val="000099"/>
          </a:solidFill>
        </a:ln>
      </dgm:spPr>
      <dgm:t>
        <a:bodyPr/>
        <a:lstStyle/>
        <a:p>
          <a:endParaRPr lang="ru-RU" dirty="0"/>
        </a:p>
      </dgm:t>
    </dgm:pt>
    <dgm:pt modelId="{348C547F-B995-446B-816A-8FB62C1A022B}" type="sibTrans" cxnId="{1B95D2D4-7957-4F5C-A668-56EC5717583B}">
      <dgm:prSet/>
      <dgm:spPr/>
      <dgm:t>
        <a:bodyPr/>
        <a:lstStyle/>
        <a:p>
          <a:endParaRPr lang="ru-RU"/>
        </a:p>
      </dgm:t>
    </dgm:pt>
    <dgm:pt modelId="{7908B64F-18B1-48E3-A266-37C3C413DE69}">
      <dgm:prSet phldrT="[Текст]" custT="1"/>
      <dgm:spPr>
        <a:ln>
          <a:solidFill>
            <a:srgbClr val="000099"/>
          </a:solidFill>
        </a:ln>
      </dgm:spPr>
      <dgm:t>
        <a:bodyPr/>
        <a:lstStyle/>
        <a:p>
          <a:pPr algn="just" rtl="0"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ЗАЯВИТЕЛЬНАЯ</a:t>
          </a:r>
          <a:r>
            <a:rPr lang="ru-RU" sz="2000" b="1" dirty="0" smtClean="0">
              <a:solidFill>
                <a:srgbClr val="FF0000"/>
              </a:solidFill>
            </a:rPr>
            <a:t> </a:t>
          </a:r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АТТЕСТАЦИЯ</a:t>
          </a:r>
          <a:r>
            <a:rPr lang="ru-RU" sz="2000" b="0" i="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 на квалификационную категорию (первую или высшую). Аттестацию проводит аттестационная комиссия МОиН РТ.</a:t>
          </a:r>
          <a:endParaRPr lang="ru-RU" sz="2000" b="0" i="0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gm:t>
    </dgm:pt>
    <dgm:pt modelId="{1B42161D-6E82-46A3-BAB0-C303D036C51C}" type="parTrans" cxnId="{C28C0F27-2AB2-491B-8194-21884A02F4D0}">
      <dgm:prSet/>
      <dgm:spPr>
        <a:ln>
          <a:solidFill>
            <a:srgbClr val="000099"/>
          </a:solidFill>
        </a:ln>
      </dgm:spPr>
      <dgm:t>
        <a:bodyPr/>
        <a:lstStyle/>
        <a:p>
          <a:endParaRPr lang="ru-RU" dirty="0"/>
        </a:p>
      </dgm:t>
    </dgm:pt>
    <dgm:pt modelId="{3850306E-211C-444E-8068-6CA8FA6BA501}" type="sibTrans" cxnId="{C28C0F27-2AB2-491B-8194-21884A02F4D0}">
      <dgm:prSet/>
      <dgm:spPr/>
      <dgm:t>
        <a:bodyPr/>
        <a:lstStyle/>
        <a:p>
          <a:endParaRPr lang="ru-RU"/>
        </a:p>
      </dgm:t>
    </dgm:pt>
    <dgm:pt modelId="{15CCAC0A-A7E6-4981-B458-6518058E5B2A}" type="pres">
      <dgm:prSet presAssocID="{353D7B4A-435B-45B7-B070-F108B29BDC4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DDBB724-4646-4C39-A4A6-8358D9B57BE4}" type="pres">
      <dgm:prSet presAssocID="{EF095799-14D2-4DFE-B3A0-0B8F03E343E0}" presName="root" presStyleCnt="0"/>
      <dgm:spPr/>
    </dgm:pt>
    <dgm:pt modelId="{4EF7A39B-3CB5-4792-B4FE-6985A3482B8D}" type="pres">
      <dgm:prSet presAssocID="{EF095799-14D2-4DFE-B3A0-0B8F03E343E0}" presName="rootComposite" presStyleCnt="0"/>
      <dgm:spPr/>
    </dgm:pt>
    <dgm:pt modelId="{3A0CF7B7-1DD5-4005-A65D-AB27A81B14EA}" type="pres">
      <dgm:prSet presAssocID="{EF095799-14D2-4DFE-B3A0-0B8F03E343E0}" presName="rootText" presStyleLbl="node1" presStyleIdx="0" presStyleCnt="1" custScaleX="696948" custScaleY="202553" custLinFactNeighborX="8702" custLinFactNeighborY="-71439"/>
      <dgm:spPr/>
      <dgm:t>
        <a:bodyPr/>
        <a:lstStyle/>
        <a:p>
          <a:endParaRPr lang="ru-RU"/>
        </a:p>
      </dgm:t>
    </dgm:pt>
    <dgm:pt modelId="{4CF22F6E-3D67-4685-9C98-ED7D3F16B163}" type="pres">
      <dgm:prSet presAssocID="{EF095799-14D2-4DFE-B3A0-0B8F03E343E0}" presName="rootConnector" presStyleLbl="node1" presStyleIdx="0" presStyleCnt="1"/>
      <dgm:spPr/>
      <dgm:t>
        <a:bodyPr/>
        <a:lstStyle/>
        <a:p>
          <a:endParaRPr lang="ru-RU"/>
        </a:p>
      </dgm:t>
    </dgm:pt>
    <dgm:pt modelId="{BF3BCFAB-EDB2-43B3-AD7B-5E18C81FE7D4}" type="pres">
      <dgm:prSet presAssocID="{EF095799-14D2-4DFE-B3A0-0B8F03E343E0}" presName="childShape" presStyleCnt="0"/>
      <dgm:spPr/>
    </dgm:pt>
    <dgm:pt modelId="{C901C136-5EBE-4434-A5FF-D47D6EA30A37}" type="pres">
      <dgm:prSet presAssocID="{8A63CE77-9FA8-411F-8C46-9A80467515C6}" presName="Name13" presStyleLbl="parChTrans1D2" presStyleIdx="0" presStyleCnt="3"/>
      <dgm:spPr/>
      <dgm:t>
        <a:bodyPr/>
        <a:lstStyle/>
        <a:p>
          <a:endParaRPr lang="ru-RU"/>
        </a:p>
      </dgm:t>
    </dgm:pt>
    <dgm:pt modelId="{2969BFDC-AA67-404D-9D17-BFAA1EF7D889}" type="pres">
      <dgm:prSet presAssocID="{A495DE7A-2D45-491B-BEFE-F09B7E560416}" presName="childText" presStyleLbl="bgAcc1" presStyleIdx="0" presStyleCnt="3" custScaleX="877372" custScaleY="286320" custLinFactNeighborX="-22265" custLinFactNeighborY="-341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B56D1A-64DB-41A2-A2ED-FA3F0E4F6E2D}" type="pres">
      <dgm:prSet presAssocID="{1B42161D-6E82-46A3-BAB0-C303D036C51C}" presName="Name13" presStyleLbl="parChTrans1D2" presStyleIdx="1" presStyleCnt="3"/>
      <dgm:spPr/>
      <dgm:t>
        <a:bodyPr/>
        <a:lstStyle/>
        <a:p>
          <a:endParaRPr lang="ru-RU"/>
        </a:p>
      </dgm:t>
    </dgm:pt>
    <dgm:pt modelId="{E6626982-C5A4-4741-B157-3E4D20F0BFCF}" type="pres">
      <dgm:prSet presAssocID="{7908B64F-18B1-48E3-A266-37C3C413DE69}" presName="childText" presStyleLbl="bgAcc1" presStyleIdx="1" presStyleCnt="3" custScaleX="879377" custScaleY="269462" custLinFactNeighborX="-22265" custLinFactNeighborY="-252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7D7429-CFDC-4938-AE06-1BEB869E8ECF}" type="pres">
      <dgm:prSet presAssocID="{BA8BF481-E4DE-4D29-9C82-89F9A8769CE1}" presName="Name13" presStyleLbl="parChTrans1D2" presStyleIdx="2" presStyleCnt="3"/>
      <dgm:spPr/>
      <dgm:t>
        <a:bodyPr/>
        <a:lstStyle/>
        <a:p>
          <a:endParaRPr lang="ru-RU"/>
        </a:p>
      </dgm:t>
    </dgm:pt>
    <dgm:pt modelId="{AB869DB0-559A-4FBE-88BD-8F5DC7918916}" type="pres">
      <dgm:prSet presAssocID="{3DC2D052-903E-4BE0-957D-166A88BFE7EF}" presName="childText" presStyleLbl="bgAcc1" presStyleIdx="2" presStyleCnt="3" custScaleX="885847" custScaleY="257293" custLinFactNeighborX="-23106" custLinFactNeighborY="-153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E37164-DD62-4C7E-939D-E6091CCC4D35}" type="presOf" srcId="{353D7B4A-435B-45B7-B070-F108B29BDC40}" destId="{15CCAC0A-A7E6-4981-B458-6518058E5B2A}" srcOrd="0" destOrd="0" presId="urn:microsoft.com/office/officeart/2005/8/layout/hierarchy3"/>
    <dgm:cxn modelId="{96A467B9-0687-4294-B9B6-D5BCD5490BAF}" type="presOf" srcId="{8A63CE77-9FA8-411F-8C46-9A80467515C6}" destId="{C901C136-5EBE-4434-A5FF-D47D6EA30A37}" srcOrd="0" destOrd="0" presId="urn:microsoft.com/office/officeart/2005/8/layout/hierarchy3"/>
    <dgm:cxn modelId="{2C1DF0EC-AFB4-4131-97D7-B06D3FD9DCC2}" srcId="{353D7B4A-435B-45B7-B070-F108B29BDC40}" destId="{EF095799-14D2-4DFE-B3A0-0B8F03E343E0}" srcOrd="0" destOrd="0" parTransId="{C2B330A9-E37A-407F-B1D3-9A40486E504B}" sibTransId="{84990D84-5B5B-4ABE-B7ED-335A3F2C9343}"/>
    <dgm:cxn modelId="{86F8E346-EDC5-45F5-982A-C3D8BA1CC98F}" type="presOf" srcId="{EF095799-14D2-4DFE-B3A0-0B8F03E343E0}" destId="{4CF22F6E-3D67-4685-9C98-ED7D3F16B163}" srcOrd="1" destOrd="0" presId="urn:microsoft.com/office/officeart/2005/8/layout/hierarchy3"/>
    <dgm:cxn modelId="{9B664DFE-50A2-44E0-9235-3D81BD800114}" type="presOf" srcId="{7908B64F-18B1-48E3-A266-37C3C413DE69}" destId="{E6626982-C5A4-4741-B157-3E4D20F0BFCF}" srcOrd="0" destOrd="0" presId="urn:microsoft.com/office/officeart/2005/8/layout/hierarchy3"/>
    <dgm:cxn modelId="{55CEB6AF-B7C4-4A12-A399-2DE9CD7BDCE2}" type="presOf" srcId="{A495DE7A-2D45-491B-BEFE-F09B7E560416}" destId="{2969BFDC-AA67-404D-9D17-BFAA1EF7D889}" srcOrd="0" destOrd="0" presId="urn:microsoft.com/office/officeart/2005/8/layout/hierarchy3"/>
    <dgm:cxn modelId="{4552DAAC-E937-4463-900D-52B880FD984A}" type="presOf" srcId="{EF095799-14D2-4DFE-B3A0-0B8F03E343E0}" destId="{3A0CF7B7-1DD5-4005-A65D-AB27A81B14EA}" srcOrd="0" destOrd="0" presId="urn:microsoft.com/office/officeart/2005/8/layout/hierarchy3"/>
    <dgm:cxn modelId="{1C9EFEF9-FC84-47C7-B83A-45E8622F6981}" type="presOf" srcId="{BA8BF481-E4DE-4D29-9C82-89F9A8769CE1}" destId="{AE7D7429-CFDC-4938-AE06-1BEB869E8ECF}" srcOrd="0" destOrd="0" presId="urn:microsoft.com/office/officeart/2005/8/layout/hierarchy3"/>
    <dgm:cxn modelId="{1B95D2D4-7957-4F5C-A668-56EC5717583B}" srcId="{EF095799-14D2-4DFE-B3A0-0B8F03E343E0}" destId="{3DC2D052-903E-4BE0-957D-166A88BFE7EF}" srcOrd="2" destOrd="0" parTransId="{BA8BF481-E4DE-4D29-9C82-89F9A8769CE1}" sibTransId="{348C547F-B995-446B-816A-8FB62C1A022B}"/>
    <dgm:cxn modelId="{8A8C4414-57A2-469D-A169-99C2400AFCCD}" type="presOf" srcId="{1B42161D-6E82-46A3-BAB0-C303D036C51C}" destId="{C9B56D1A-64DB-41A2-A2ED-FA3F0E4F6E2D}" srcOrd="0" destOrd="0" presId="urn:microsoft.com/office/officeart/2005/8/layout/hierarchy3"/>
    <dgm:cxn modelId="{FAE36575-91C5-481D-82F0-9CDF17132DD1}" srcId="{EF095799-14D2-4DFE-B3A0-0B8F03E343E0}" destId="{A495DE7A-2D45-491B-BEFE-F09B7E560416}" srcOrd="0" destOrd="0" parTransId="{8A63CE77-9FA8-411F-8C46-9A80467515C6}" sibTransId="{813411AC-DE72-40C4-93A9-C020D7A74060}"/>
    <dgm:cxn modelId="{0EBC5EEE-7070-40E8-8541-CFCD4FDA2C96}" type="presOf" srcId="{3DC2D052-903E-4BE0-957D-166A88BFE7EF}" destId="{AB869DB0-559A-4FBE-88BD-8F5DC7918916}" srcOrd="0" destOrd="0" presId="urn:microsoft.com/office/officeart/2005/8/layout/hierarchy3"/>
    <dgm:cxn modelId="{C28C0F27-2AB2-491B-8194-21884A02F4D0}" srcId="{EF095799-14D2-4DFE-B3A0-0B8F03E343E0}" destId="{7908B64F-18B1-48E3-A266-37C3C413DE69}" srcOrd="1" destOrd="0" parTransId="{1B42161D-6E82-46A3-BAB0-C303D036C51C}" sibTransId="{3850306E-211C-444E-8068-6CA8FA6BA501}"/>
    <dgm:cxn modelId="{46BA252B-1C4F-4C08-96F0-9E48222A54C9}" type="presParOf" srcId="{15CCAC0A-A7E6-4981-B458-6518058E5B2A}" destId="{6DDBB724-4646-4C39-A4A6-8358D9B57BE4}" srcOrd="0" destOrd="0" presId="urn:microsoft.com/office/officeart/2005/8/layout/hierarchy3"/>
    <dgm:cxn modelId="{37748BEC-42F3-4BF5-8D0A-7F1DC0612F75}" type="presParOf" srcId="{6DDBB724-4646-4C39-A4A6-8358D9B57BE4}" destId="{4EF7A39B-3CB5-4792-B4FE-6985A3482B8D}" srcOrd="0" destOrd="0" presId="urn:microsoft.com/office/officeart/2005/8/layout/hierarchy3"/>
    <dgm:cxn modelId="{2FE48BC2-6664-4BA3-B389-273FF9CAF566}" type="presParOf" srcId="{4EF7A39B-3CB5-4792-B4FE-6985A3482B8D}" destId="{3A0CF7B7-1DD5-4005-A65D-AB27A81B14EA}" srcOrd="0" destOrd="0" presId="urn:microsoft.com/office/officeart/2005/8/layout/hierarchy3"/>
    <dgm:cxn modelId="{F56F0D7E-0134-4573-A00E-99ACA5933E0A}" type="presParOf" srcId="{4EF7A39B-3CB5-4792-B4FE-6985A3482B8D}" destId="{4CF22F6E-3D67-4685-9C98-ED7D3F16B163}" srcOrd="1" destOrd="0" presId="urn:microsoft.com/office/officeart/2005/8/layout/hierarchy3"/>
    <dgm:cxn modelId="{2C2D6AEC-625E-425F-A03B-0ED7C47185D0}" type="presParOf" srcId="{6DDBB724-4646-4C39-A4A6-8358D9B57BE4}" destId="{BF3BCFAB-EDB2-43B3-AD7B-5E18C81FE7D4}" srcOrd="1" destOrd="0" presId="urn:microsoft.com/office/officeart/2005/8/layout/hierarchy3"/>
    <dgm:cxn modelId="{CB1C33FE-6A78-4B6E-AE4B-43E5D0B884FD}" type="presParOf" srcId="{BF3BCFAB-EDB2-43B3-AD7B-5E18C81FE7D4}" destId="{C901C136-5EBE-4434-A5FF-D47D6EA30A37}" srcOrd="0" destOrd="0" presId="urn:microsoft.com/office/officeart/2005/8/layout/hierarchy3"/>
    <dgm:cxn modelId="{033EABB8-68AD-416A-8DB7-7B609FD0764E}" type="presParOf" srcId="{BF3BCFAB-EDB2-43B3-AD7B-5E18C81FE7D4}" destId="{2969BFDC-AA67-404D-9D17-BFAA1EF7D889}" srcOrd="1" destOrd="0" presId="urn:microsoft.com/office/officeart/2005/8/layout/hierarchy3"/>
    <dgm:cxn modelId="{4CCCE6D5-25F5-4F76-BD3F-38AF4A6DDD45}" type="presParOf" srcId="{BF3BCFAB-EDB2-43B3-AD7B-5E18C81FE7D4}" destId="{C9B56D1A-64DB-41A2-A2ED-FA3F0E4F6E2D}" srcOrd="2" destOrd="0" presId="urn:microsoft.com/office/officeart/2005/8/layout/hierarchy3"/>
    <dgm:cxn modelId="{EE02F546-F61B-4293-B3D3-4EB97650283E}" type="presParOf" srcId="{BF3BCFAB-EDB2-43B3-AD7B-5E18C81FE7D4}" destId="{E6626982-C5A4-4741-B157-3E4D20F0BFCF}" srcOrd="3" destOrd="0" presId="urn:microsoft.com/office/officeart/2005/8/layout/hierarchy3"/>
    <dgm:cxn modelId="{6F0A0971-85DC-4946-A11D-5B1E6F3A9BC5}" type="presParOf" srcId="{BF3BCFAB-EDB2-43B3-AD7B-5E18C81FE7D4}" destId="{AE7D7429-CFDC-4938-AE06-1BEB869E8ECF}" srcOrd="4" destOrd="0" presId="urn:microsoft.com/office/officeart/2005/8/layout/hierarchy3"/>
    <dgm:cxn modelId="{A75650D9-0FC5-4CFF-96D4-AEDA295EAA8A}" type="presParOf" srcId="{BF3BCFAB-EDB2-43B3-AD7B-5E18C81FE7D4}" destId="{AB869DB0-559A-4FBE-88BD-8F5DC7918916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BB3C60-AD55-4285-B672-2AD1D3941C74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E7B313-135C-45FD-8E76-E8BDB5F8821B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Ведомства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9F1E7A-CCDE-40CD-9D8B-A861A3CC7ECE}" type="parTrans" cxnId="{3CE9D46E-E588-4485-AABF-AE287523622A}">
      <dgm:prSet/>
      <dgm:spPr/>
      <dgm:t>
        <a:bodyPr/>
        <a:lstStyle/>
        <a:p>
          <a:endParaRPr lang="ru-RU"/>
        </a:p>
      </dgm:t>
    </dgm:pt>
    <dgm:pt modelId="{FC9162F4-BDA1-4B66-B5A8-D24B6373AB25}" type="sibTrans" cxnId="{3CE9D46E-E588-4485-AABF-AE287523622A}">
      <dgm:prSet/>
      <dgm:spPr/>
      <dgm:t>
        <a:bodyPr/>
        <a:lstStyle/>
        <a:p>
          <a:endParaRPr lang="ru-RU"/>
        </a:p>
      </dgm:t>
    </dgm:pt>
    <dgm:pt modelId="{9A149202-950F-4403-9CB7-0BC35CC6B8D2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МК РТ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2EACF58-114F-4407-8A40-F1F3868D7DC8}" type="parTrans" cxnId="{B8586903-3AF0-4E7C-88F8-A815B812E3AA}">
      <dgm:prSet/>
      <dgm:spPr/>
      <dgm:t>
        <a:bodyPr/>
        <a:lstStyle/>
        <a:p>
          <a:endParaRPr lang="ru-RU"/>
        </a:p>
      </dgm:t>
    </dgm:pt>
    <dgm:pt modelId="{CC8C0EF8-87AB-420F-99CD-22F283363A2F}" type="sibTrans" cxnId="{B8586903-3AF0-4E7C-88F8-A815B812E3AA}">
      <dgm:prSet/>
      <dgm:spPr/>
      <dgm:t>
        <a:bodyPr/>
        <a:lstStyle/>
        <a:p>
          <a:endParaRPr lang="ru-RU"/>
        </a:p>
      </dgm:t>
    </dgm:pt>
    <dgm:pt modelId="{4F596434-DFB2-412F-8892-CD0C2D8408E5}">
      <dgm:prSet phldrT="[Текст]" custT="1"/>
      <dgm:spPr/>
      <dgm:t>
        <a:bodyPr/>
        <a:lstStyle/>
        <a:p>
          <a:r>
            <a: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МОиН РТ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763FB3-F186-490F-8066-5DA471B7CCA4}" type="parTrans" cxnId="{E2CC4AF8-53C1-47A6-8684-C176D4A73982}">
      <dgm:prSet/>
      <dgm:spPr/>
      <dgm:t>
        <a:bodyPr/>
        <a:lstStyle/>
        <a:p>
          <a:endParaRPr lang="ru-RU"/>
        </a:p>
      </dgm:t>
    </dgm:pt>
    <dgm:pt modelId="{577A0E49-CAEF-40D7-9983-A1D16643F439}" type="sibTrans" cxnId="{E2CC4AF8-53C1-47A6-8684-C176D4A73982}">
      <dgm:prSet/>
      <dgm:spPr/>
      <dgm:t>
        <a:bodyPr/>
        <a:lstStyle/>
        <a:p>
          <a:endParaRPr lang="ru-RU"/>
        </a:p>
      </dgm:t>
    </dgm:pt>
    <dgm:pt modelId="{6B97D8A0-F562-437F-BEAD-4537E5A3C030}">
      <dgm:prSet phldrT="[Текст]" custT="1"/>
      <dgm:spPr/>
      <dgm:t>
        <a:bodyPr/>
        <a:lstStyle/>
        <a:p>
          <a:r>
            <a:rPr lang="ru-RU" sz="1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МДМСиТ</a:t>
          </a:r>
          <a:r>
            <a:rPr lang="ru-RU" sz="1000" dirty="0" smtClean="0"/>
            <a:t> </a:t>
          </a:r>
          <a:r>
            <a:rPr lang="ru-RU" sz="1100" dirty="0" smtClean="0"/>
            <a:t>РТ</a:t>
          </a:r>
          <a:endParaRPr lang="ru-RU" sz="1100" dirty="0"/>
        </a:p>
      </dgm:t>
    </dgm:pt>
    <dgm:pt modelId="{39175792-F432-4F13-90DA-B849290945B0}" type="parTrans" cxnId="{17CD955F-B11E-4A8C-8A23-54E92C3321B4}">
      <dgm:prSet/>
      <dgm:spPr/>
      <dgm:t>
        <a:bodyPr/>
        <a:lstStyle/>
        <a:p>
          <a:endParaRPr lang="ru-RU"/>
        </a:p>
      </dgm:t>
    </dgm:pt>
    <dgm:pt modelId="{A74797B6-2E6D-4F01-9261-83E425C8A9E7}" type="sibTrans" cxnId="{17CD955F-B11E-4A8C-8A23-54E92C3321B4}">
      <dgm:prSet/>
      <dgm:spPr/>
      <dgm:t>
        <a:bodyPr/>
        <a:lstStyle/>
        <a:p>
          <a:endParaRPr lang="ru-RU"/>
        </a:p>
      </dgm:t>
    </dgm:pt>
    <dgm:pt modelId="{8E8067FB-1D43-4C8F-80E3-EDBD9375D647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МЗ РТ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4AE368A-217B-460E-B5CF-6D19859C539A}" type="parTrans" cxnId="{FB714CF7-6E76-41BF-BAF2-7D555B86AAA1}">
      <dgm:prSet/>
      <dgm:spPr/>
      <dgm:t>
        <a:bodyPr/>
        <a:lstStyle/>
        <a:p>
          <a:endParaRPr lang="ru-RU"/>
        </a:p>
      </dgm:t>
    </dgm:pt>
    <dgm:pt modelId="{E854B255-591A-4A29-89DA-CECB7192805B}" type="sibTrans" cxnId="{FB714CF7-6E76-41BF-BAF2-7D555B86AAA1}">
      <dgm:prSet/>
      <dgm:spPr/>
      <dgm:t>
        <a:bodyPr/>
        <a:lstStyle/>
        <a:p>
          <a:endParaRPr lang="ru-RU"/>
        </a:p>
      </dgm:t>
    </dgm:pt>
    <dgm:pt modelId="{9325B557-564E-4311-AFE8-26A499133059}">
      <dgm:prSet custT="1"/>
      <dgm:spPr/>
      <dgm:t>
        <a:bodyPr/>
        <a:lstStyle/>
        <a:p>
          <a:r>
            <a:rPr lang="ru-RU" sz="12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МТЗиСЗ</a:t>
          </a:r>
          <a:r>
            <a: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РТ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32DFF0B-2108-438F-8E6A-22E784E04D41}" type="parTrans" cxnId="{C7C8EAC0-B259-41E4-80B5-3A69089D1B79}">
      <dgm:prSet/>
      <dgm:spPr/>
      <dgm:t>
        <a:bodyPr/>
        <a:lstStyle/>
        <a:p>
          <a:endParaRPr lang="ru-RU"/>
        </a:p>
      </dgm:t>
    </dgm:pt>
    <dgm:pt modelId="{995F5E7D-5974-412F-AA42-E2C5A844FF58}" type="sibTrans" cxnId="{C7C8EAC0-B259-41E4-80B5-3A69089D1B79}">
      <dgm:prSet/>
      <dgm:spPr/>
      <dgm:t>
        <a:bodyPr/>
        <a:lstStyle/>
        <a:p>
          <a:endParaRPr lang="ru-RU"/>
        </a:p>
      </dgm:t>
    </dgm:pt>
    <dgm:pt modelId="{EDA86EC7-CB89-48F8-9AD5-1155E027251D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МИС РТ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F7F926F-2BEB-46E4-930A-BB0491DFD964}" type="parTrans" cxnId="{851A211A-4E68-480B-8370-823B25B99398}">
      <dgm:prSet/>
      <dgm:spPr/>
      <dgm:t>
        <a:bodyPr/>
        <a:lstStyle/>
        <a:p>
          <a:endParaRPr lang="ru-RU"/>
        </a:p>
      </dgm:t>
    </dgm:pt>
    <dgm:pt modelId="{48EFD99F-4FCA-4A19-AC18-945A11DE7CD5}" type="sibTrans" cxnId="{851A211A-4E68-480B-8370-823B25B99398}">
      <dgm:prSet/>
      <dgm:spPr/>
      <dgm:t>
        <a:bodyPr/>
        <a:lstStyle/>
        <a:p>
          <a:endParaRPr lang="ru-RU"/>
        </a:p>
      </dgm:t>
    </dgm:pt>
    <dgm:pt modelId="{D0B92E59-467D-4DBA-B107-B92417359B66}">
      <dgm:prSet/>
      <dgm:spPr/>
      <dgm:t>
        <a:bodyPr/>
        <a:lstStyle/>
        <a:p>
          <a:r>
            <a:rPr lang="ru-RU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МСХиП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FC2C417-CE28-445A-9DB6-7B2F5A4A6B34}" type="parTrans" cxnId="{931125BB-DA82-4831-8E5D-735CD63DD021}">
      <dgm:prSet/>
      <dgm:spPr/>
      <dgm:t>
        <a:bodyPr/>
        <a:lstStyle/>
        <a:p>
          <a:endParaRPr lang="ru-RU"/>
        </a:p>
      </dgm:t>
    </dgm:pt>
    <dgm:pt modelId="{604A2FA0-4206-42B2-802D-753A09E3222C}" type="sibTrans" cxnId="{931125BB-DA82-4831-8E5D-735CD63DD021}">
      <dgm:prSet/>
      <dgm:spPr/>
      <dgm:t>
        <a:bodyPr/>
        <a:lstStyle/>
        <a:p>
          <a:endParaRPr lang="ru-RU"/>
        </a:p>
      </dgm:t>
    </dgm:pt>
    <dgm:pt modelId="{0F7BB503-2FCC-4745-AAE0-DD2D9D94CE51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МЛХ РТ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F20F355-6EE1-4B0A-813B-60B1BE0F8FB6}" type="parTrans" cxnId="{77FAD986-DEA6-430F-A3B8-17F0B2DAB26C}">
      <dgm:prSet/>
      <dgm:spPr/>
      <dgm:t>
        <a:bodyPr/>
        <a:lstStyle/>
        <a:p>
          <a:endParaRPr lang="ru-RU"/>
        </a:p>
      </dgm:t>
    </dgm:pt>
    <dgm:pt modelId="{662BB7E9-D9A2-4393-B606-C767F6F6B15A}" type="sibTrans" cxnId="{77FAD986-DEA6-430F-A3B8-17F0B2DAB26C}">
      <dgm:prSet/>
      <dgm:spPr/>
      <dgm:t>
        <a:bodyPr/>
        <a:lstStyle/>
        <a:p>
          <a:endParaRPr lang="ru-RU"/>
        </a:p>
      </dgm:t>
    </dgm:pt>
    <dgm:pt modelId="{834E1BF4-9DB0-47D5-B459-9088840DAF71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ЦБ РФ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771136B-C30E-4F94-B00C-59D04059A9DF}" type="parTrans" cxnId="{D1555B79-EE1D-4E4E-A4AA-1785A99042F9}">
      <dgm:prSet/>
      <dgm:spPr/>
      <dgm:t>
        <a:bodyPr/>
        <a:lstStyle/>
        <a:p>
          <a:endParaRPr lang="ru-RU"/>
        </a:p>
      </dgm:t>
    </dgm:pt>
    <dgm:pt modelId="{2344D2C2-A1CF-4722-81E3-AF7A69CF4D2C}" type="sibTrans" cxnId="{D1555B79-EE1D-4E4E-A4AA-1785A99042F9}">
      <dgm:prSet/>
      <dgm:spPr/>
      <dgm:t>
        <a:bodyPr/>
        <a:lstStyle/>
        <a:p>
          <a:endParaRPr lang="ru-RU"/>
        </a:p>
      </dgm:t>
    </dgm:pt>
    <dgm:pt modelId="{0491E745-3502-460D-8339-C06C757DD1CF}">
      <dgm:prSet custT="1"/>
      <dgm:spPr/>
      <dgm:t>
        <a:bodyPr/>
        <a:lstStyle/>
        <a:p>
          <a:r>
            <a:rPr lang="ru-RU" sz="12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Татпот</a:t>
          </a:r>
          <a:endParaRPr lang="ru-RU" sz="12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ru-RU" sz="12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ребсоз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5C4EABD-8932-44F3-AAFB-BD91530E2A58}" type="parTrans" cxnId="{7FF5883B-9447-4075-8CFF-77B7D7C58DC2}">
      <dgm:prSet/>
      <dgm:spPr/>
      <dgm:t>
        <a:bodyPr/>
        <a:lstStyle/>
        <a:p>
          <a:endParaRPr lang="ru-RU"/>
        </a:p>
      </dgm:t>
    </dgm:pt>
    <dgm:pt modelId="{EBA9C3D0-2F8D-4099-AF32-B4112CBF0DD9}" type="sibTrans" cxnId="{7FF5883B-9447-4075-8CFF-77B7D7C58DC2}">
      <dgm:prSet/>
      <dgm:spPr/>
      <dgm:t>
        <a:bodyPr/>
        <a:lstStyle/>
        <a:p>
          <a:endParaRPr lang="ru-RU"/>
        </a:p>
      </dgm:t>
    </dgm:pt>
    <dgm:pt modelId="{F9D3A4DD-5175-458A-AD7C-C13AD8790D18}" type="pres">
      <dgm:prSet presAssocID="{2BBB3C60-AD55-4285-B672-2AD1D3941C7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C7D2AC-F1B4-477A-A7B4-E8A1514861BA}" type="pres">
      <dgm:prSet presAssocID="{31E7B313-135C-45FD-8E76-E8BDB5F8821B}" presName="centerShape" presStyleLbl="node0" presStyleIdx="0" presStyleCnt="1" custScaleX="253081"/>
      <dgm:spPr/>
      <dgm:t>
        <a:bodyPr/>
        <a:lstStyle/>
        <a:p>
          <a:endParaRPr lang="ru-RU"/>
        </a:p>
      </dgm:t>
    </dgm:pt>
    <dgm:pt modelId="{19791A21-071D-4E4F-A635-DB380A69FA19}" type="pres">
      <dgm:prSet presAssocID="{C2EACF58-114F-4407-8A40-F1F3868D7DC8}" presName="parTrans" presStyleLbl="sibTrans2D1" presStyleIdx="0" presStyleCnt="10"/>
      <dgm:spPr/>
      <dgm:t>
        <a:bodyPr/>
        <a:lstStyle/>
        <a:p>
          <a:endParaRPr lang="ru-RU"/>
        </a:p>
      </dgm:t>
    </dgm:pt>
    <dgm:pt modelId="{FAC1E068-FE79-427D-848B-C89BB5AADEF3}" type="pres">
      <dgm:prSet presAssocID="{C2EACF58-114F-4407-8A40-F1F3868D7DC8}" presName="connectorText" presStyleLbl="sibTrans2D1" presStyleIdx="0" presStyleCnt="10"/>
      <dgm:spPr/>
      <dgm:t>
        <a:bodyPr/>
        <a:lstStyle/>
        <a:p>
          <a:endParaRPr lang="ru-RU"/>
        </a:p>
      </dgm:t>
    </dgm:pt>
    <dgm:pt modelId="{F1DDD405-2CA8-431A-BFBE-EE46CE049C18}" type="pres">
      <dgm:prSet presAssocID="{9A149202-950F-4403-9CB7-0BC35CC6B8D2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A47B8-E394-460E-9773-7F288A609261}" type="pres">
      <dgm:prSet presAssocID="{ED763FB3-F186-490F-8066-5DA471B7CCA4}" presName="parTrans" presStyleLbl="sibTrans2D1" presStyleIdx="1" presStyleCnt="10"/>
      <dgm:spPr/>
      <dgm:t>
        <a:bodyPr/>
        <a:lstStyle/>
        <a:p>
          <a:endParaRPr lang="ru-RU"/>
        </a:p>
      </dgm:t>
    </dgm:pt>
    <dgm:pt modelId="{AEB6B63A-DB56-4D93-AF17-644BFD32E3D5}" type="pres">
      <dgm:prSet presAssocID="{ED763FB3-F186-490F-8066-5DA471B7CCA4}" presName="connectorText" presStyleLbl="sibTrans2D1" presStyleIdx="1" presStyleCnt="10"/>
      <dgm:spPr/>
      <dgm:t>
        <a:bodyPr/>
        <a:lstStyle/>
        <a:p>
          <a:endParaRPr lang="ru-RU"/>
        </a:p>
      </dgm:t>
    </dgm:pt>
    <dgm:pt modelId="{14F15F77-E21F-42BE-A0B1-328F4816FF58}" type="pres">
      <dgm:prSet presAssocID="{4F596434-DFB2-412F-8892-CD0C2D8408E5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5AB7D2-D115-4AAF-AF60-899008A66D1B}" type="pres">
      <dgm:prSet presAssocID="{39175792-F432-4F13-90DA-B849290945B0}" presName="parTrans" presStyleLbl="sibTrans2D1" presStyleIdx="2" presStyleCnt="10" custLinFactNeighborX="6047" custLinFactNeighborY="14071"/>
      <dgm:spPr/>
      <dgm:t>
        <a:bodyPr/>
        <a:lstStyle/>
        <a:p>
          <a:endParaRPr lang="ru-RU"/>
        </a:p>
      </dgm:t>
    </dgm:pt>
    <dgm:pt modelId="{DA83A672-A9F4-46A0-A49A-ACCB7AA5F1F1}" type="pres">
      <dgm:prSet presAssocID="{39175792-F432-4F13-90DA-B849290945B0}" presName="connectorText" presStyleLbl="sibTrans2D1" presStyleIdx="2" presStyleCnt="10"/>
      <dgm:spPr/>
      <dgm:t>
        <a:bodyPr/>
        <a:lstStyle/>
        <a:p>
          <a:endParaRPr lang="ru-RU"/>
        </a:p>
      </dgm:t>
    </dgm:pt>
    <dgm:pt modelId="{850EF8F6-5F3A-44D7-9E72-6CAEECC87CBA}" type="pres">
      <dgm:prSet presAssocID="{6B97D8A0-F562-437F-BEAD-4537E5A3C030}" presName="node" presStyleLbl="node1" presStyleIdx="2" presStyleCnt="10" custRadScaleRad="106791" custRadScaleInc="6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1285CC-7D2D-4BA7-A324-ED73AFB75C04}" type="pres">
      <dgm:prSet presAssocID="{532DFF0B-2108-438F-8E6A-22E784E04D41}" presName="parTrans" presStyleLbl="sibTrans2D1" presStyleIdx="3" presStyleCnt="10" custScaleX="137731" custScaleY="92402"/>
      <dgm:spPr/>
      <dgm:t>
        <a:bodyPr/>
        <a:lstStyle/>
        <a:p>
          <a:endParaRPr lang="ru-RU"/>
        </a:p>
      </dgm:t>
    </dgm:pt>
    <dgm:pt modelId="{48AD2E27-D5D3-40E3-9AC7-61EFAEDE363D}" type="pres">
      <dgm:prSet presAssocID="{532DFF0B-2108-438F-8E6A-22E784E04D41}" presName="connectorText" presStyleLbl="sibTrans2D1" presStyleIdx="3" presStyleCnt="10"/>
      <dgm:spPr/>
      <dgm:t>
        <a:bodyPr/>
        <a:lstStyle/>
        <a:p>
          <a:endParaRPr lang="ru-RU"/>
        </a:p>
      </dgm:t>
    </dgm:pt>
    <dgm:pt modelId="{61FE8720-0F2E-483F-8338-284B73F81A9E}" type="pres">
      <dgm:prSet presAssocID="{9325B557-564E-4311-AFE8-26A499133059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02D27-6CCE-43E2-A3DA-521FD5BBECF6}" type="pres">
      <dgm:prSet presAssocID="{A4AE368A-217B-460E-B5CF-6D19859C539A}" presName="parTrans" presStyleLbl="sibTrans2D1" presStyleIdx="4" presStyleCnt="10"/>
      <dgm:spPr/>
      <dgm:t>
        <a:bodyPr/>
        <a:lstStyle/>
        <a:p>
          <a:endParaRPr lang="ru-RU"/>
        </a:p>
      </dgm:t>
    </dgm:pt>
    <dgm:pt modelId="{F62B9AA9-A4F7-447E-924D-7BCD43BBCB66}" type="pres">
      <dgm:prSet presAssocID="{A4AE368A-217B-460E-B5CF-6D19859C539A}" presName="connectorText" presStyleLbl="sibTrans2D1" presStyleIdx="4" presStyleCnt="10"/>
      <dgm:spPr/>
      <dgm:t>
        <a:bodyPr/>
        <a:lstStyle/>
        <a:p>
          <a:endParaRPr lang="ru-RU"/>
        </a:p>
      </dgm:t>
    </dgm:pt>
    <dgm:pt modelId="{DF167EBD-D24E-47B8-B736-7CA70A0EDD9A}" type="pres">
      <dgm:prSet presAssocID="{8E8067FB-1D43-4C8F-80E3-EDBD9375D647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31FE60-5910-48C3-8018-46964B38F787}" type="pres">
      <dgm:prSet presAssocID="{8FC2C417-CE28-445A-9DB6-7B2F5A4A6B34}" presName="parTrans" presStyleLbl="sibTrans2D1" presStyleIdx="5" presStyleCnt="10"/>
      <dgm:spPr/>
      <dgm:t>
        <a:bodyPr/>
        <a:lstStyle/>
        <a:p>
          <a:endParaRPr lang="ru-RU"/>
        </a:p>
      </dgm:t>
    </dgm:pt>
    <dgm:pt modelId="{4662B038-78A4-431F-9427-F565B6C72549}" type="pres">
      <dgm:prSet presAssocID="{8FC2C417-CE28-445A-9DB6-7B2F5A4A6B34}" presName="connectorText" presStyleLbl="sibTrans2D1" presStyleIdx="5" presStyleCnt="10"/>
      <dgm:spPr/>
      <dgm:t>
        <a:bodyPr/>
        <a:lstStyle/>
        <a:p>
          <a:endParaRPr lang="ru-RU"/>
        </a:p>
      </dgm:t>
    </dgm:pt>
    <dgm:pt modelId="{6589EA7C-25A6-4863-A57A-65F28A4AC515}" type="pres">
      <dgm:prSet presAssocID="{D0B92E59-467D-4DBA-B107-B92417359B66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AD037A-DC09-44E3-9CCA-71C01ED9BC2F}" type="pres">
      <dgm:prSet presAssocID="{0F20F355-6EE1-4B0A-813B-60B1BE0F8FB6}" presName="parTrans" presStyleLbl="sibTrans2D1" presStyleIdx="6" presStyleCnt="10"/>
      <dgm:spPr/>
      <dgm:t>
        <a:bodyPr/>
        <a:lstStyle/>
        <a:p>
          <a:endParaRPr lang="ru-RU"/>
        </a:p>
      </dgm:t>
    </dgm:pt>
    <dgm:pt modelId="{72BFE944-A476-46DE-8FAC-40C13D7CCB79}" type="pres">
      <dgm:prSet presAssocID="{0F20F355-6EE1-4B0A-813B-60B1BE0F8FB6}" presName="connectorText" presStyleLbl="sibTrans2D1" presStyleIdx="6" presStyleCnt="10"/>
      <dgm:spPr/>
      <dgm:t>
        <a:bodyPr/>
        <a:lstStyle/>
        <a:p>
          <a:endParaRPr lang="ru-RU"/>
        </a:p>
      </dgm:t>
    </dgm:pt>
    <dgm:pt modelId="{0017175F-200B-4A0D-9237-6C84EDA1E0B7}" type="pres">
      <dgm:prSet presAssocID="{0F7BB503-2FCC-4745-AAE0-DD2D9D94CE51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155E90-D5C8-41C7-96C9-98B73B15BE75}" type="pres">
      <dgm:prSet presAssocID="{4771136B-C30E-4F94-B00C-59D04059A9DF}" presName="parTrans" presStyleLbl="sibTrans2D1" presStyleIdx="7" presStyleCnt="10" custScaleX="134225" custScaleY="102365"/>
      <dgm:spPr/>
      <dgm:t>
        <a:bodyPr/>
        <a:lstStyle/>
        <a:p>
          <a:endParaRPr lang="ru-RU"/>
        </a:p>
      </dgm:t>
    </dgm:pt>
    <dgm:pt modelId="{674301F3-619F-469A-A1B7-DB0B50069400}" type="pres">
      <dgm:prSet presAssocID="{4771136B-C30E-4F94-B00C-59D04059A9DF}" presName="connectorText" presStyleLbl="sibTrans2D1" presStyleIdx="7" presStyleCnt="10"/>
      <dgm:spPr/>
      <dgm:t>
        <a:bodyPr/>
        <a:lstStyle/>
        <a:p>
          <a:endParaRPr lang="ru-RU"/>
        </a:p>
      </dgm:t>
    </dgm:pt>
    <dgm:pt modelId="{F7EC9C45-D348-46AA-A170-1BB12F13A664}" type="pres">
      <dgm:prSet presAssocID="{834E1BF4-9DB0-47D5-B459-9088840DAF71}" presName="node" presStyleLbl="node1" presStyleIdx="7" presStyleCnt="10" custScaleX="1093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0F7128-FE96-4D01-8A1B-1DCA277EC85E}" type="pres">
      <dgm:prSet presAssocID="{F5C4EABD-8932-44F3-AAFB-BD91530E2A58}" presName="parTrans" presStyleLbl="sibTrans2D1" presStyleIdx="8" presStyleCnt="10" custLinFactNeighborY="8524"/>
      <dgm:spPr/>
      <dgm:t>
        <a:bodyPr/>
        <a:lstStyle/>
        <a:p>
          <a:endParaRPr lang="ru-RU"/>
        </a:p>
      </dgm:t>
    </dgm:pt>
    <dgm:pt modelId="{1A040198-5413-4DB3-BE8D-916D1B1CAB99}" type="pres">
      <dgm:prSet presAssocID="{F5C4EABD-8932-44F3-AAFB-BD91530E2A58}" presName="connectorText" presStyleLbl="sibTrans2D1" presStyleIdx="8" presStyleCnt="10"/>
      <dgm:spPr/>
      <dgm:t>
        <a:bodyPr/>
        <a:lstStyle/>
        <a:p>
          <a:endParaRPr lang="ru-RU"/>
        </a:p>
      </dgm:t>
    </dgm:pt>
    <dgm:pt modelId="{587C0B4D-4D49-42AA-8783-A2BB24587516}" type="pres">
      <dgm:prSet presAssocID="{0491E745-3502-460D-8339-C06C757DD1CF}" presName="node" presStyleLbl="node1" presStyleIdx="8" presStyleCnt="10" custScaleX="1093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3CCF3C-5556-4626-BEDA-44C9A4A78A2D}" type="pres">
      <dgm:prSet presAssocID="{1F7F926F-2BEB-46E4-930A-BB0491DFD964}" presName="parTrans" presStyleLbl="sibTrans2D1" presStyleIdx="9" presStyleCnt="10"/>
      <dgm:spPr/>
      <dgm:t>
        <a:bodyPr/>
        <a:lstStyle/>
        <a:p>
          <a:endParaRPr lang="ru-RU"/>
        </a:p>
      </dgm:t>
    </dgm:pt>
    <dgm:pt modelId="{AC9459EB-D9E7-4451-96D0-9DFC669C2C0A}" type="pres">
      <dgm:prSet presAssocID="{1F7F926F-2BEB-46E4-930A-BB0491DFD964}" presName="connectorText" presStyleLbl="sibTrans2D1" presStyleIdx="9" presStyleCnt="10"/>
      <dgm:spPr/>
      <dgm:t>
        <a:bodyPr/>
        <a:lstStyle/>
        <a:p>
          <a:endParaRPr lang="ru-RU"/>
        </a:p>
      </dgm:t>
    </dgm:pt>
    <dgm:pt modelId="{DA847EB4-C5E8-43A0-A289-8613FE519D4D}" type="pres">
      <dgm:prSet presAssocID="{EDA86EC7-CB89-48F8-9AD5-1155E027251D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CC4AF8-53C1-47A6-8684-C176D4A73982}" srcId="{31E7B313-135C-45FD-8E76-E8BDB5F8821B}" destId="{4F596434-DFB2-412F-8892-CD0C2D8408E5}" srcOrd="1" destOrd="0" parTransId="{ED763FB3-F186-490F-8066-5DA471B7CCA4}" sibTransId="{577A0E49-CAEF-40D7-9983-A1D16643F439}"/>
    <dgm:cxn modelId="{F1A5D306-0525-4C2A-BF8B-D730A750ACD0}" type="presOf" srcId="{532DFF0B-2108-438F-8E6A-22E784E04D41}" destId="{C01285CC-7D2D-4BA7-A324-ED73AFB75C04}" srcOrd="0" destOrd="0" presId="urn:microsoft.com/office/officeart/2005/8/layout/radial5"/>
    <dgm:cxn modelId="{49A99BC6-DDCE-4FEA-B47B-A0D770FD6BBD}" type="presOf" srcId="{39175792-F432-4F13-90DA-B849290945B0}" destId="{EE5AB7D2-D115-4AAF-AF60-899008A66D1B}" srcOrd="0" destOrd="0" presId="urn:microsoft.com/office/officeart/2005/8/layout/radial5"/>
    <dgm:cxn modelId="{3CC16175-5F2E-4D08-8797-05AC1D0EFD9C}" type="presOf" srcId="{ED763FB3-F186-490F-8066-5DA471B7CCA4}" destId="{55CA47B8-E394-460E-9773-7F288A609261}" srcOrd="0" destOrd="0" presId="urn:microsoft.com/office/officeart/2005/8/layout/radial5"/>
    <dgm:cxn modelId="{6EFBD032-74A2-4F99-8CB0-8D71C44C0AB0}" type="presOf" srcId="{4771136B-C30E-4F94-B00C-59D04059A9DF}" destId="{674301F3-619F-469A-A1B7-DB0B50069400}" srcOrd="1" destOrd="0" presId="urn:microsoft.com/office/officeart/2005/8/layout/radial5"/>
    <dgm:cxn modelId="{C6038CE3-BE95-41A5-B448-6CA4BC80E81F}" type="presOf" srcId="{8FC2C417-CE28-445A-9DB6-7B2F5A4A6B34}" destId="{4662B038-78A4-431F-9427-F565B6C72549}" srcOrd="1" destOrd="0" presId="urn:microsoft.com/office/officeart/2005/8/layout/radial5"/>
    <dgm:cxn modelId="{FAF90C3D-2447-4353-9F54-58FF87C3D41B}" type="presOf" srcId="{4771136B-C30E-4F94-B00C-59D04059A9DF}" destId="{9D155E90-D5C8-41C7-96C9-98B73B15BE75}" srcOrd="0" destOrd="0" presId="urn:microsoft.com/office/officeart/2005/8/layout/radial5"/>
    <dgm:cxn modelId="{77FAD986-DEA6-430F-A3B8-17F0B2DAB26C}" srcId="{31E7B313-135C-45FD-8E76-E8BDB5F8821B}" destId="{0F7BB503-2FCC-4745-AAE0-DD2D9D94CE51}" srcOrd="6" destOrd="0" parTransId="{0F20F355-6EE1-4B0A-813B-60B1BE0F8FB6}" sibTransId="{662BB7E9-D9A2-4393-B606-C767F6F6B15A}"/>
    <dgm:cxn modelId="{59AC3076-06C8-41AC-99D6-EB127EA22D82}" type="presOf" srcId="{6B97D8A0-F562-437F-BEAD-4537E5A3C030}" destId="{850EF8F6-5F3A-44D7-9E72-6CAEECC87CBA}" srcOrd="0" destOrd="0" presId="urn:microsoft.com/office/officeart/2005/8/layout/radial5"/>
    <dgm:cxn modelId="{E8C63D97-E5A0-4EC7-9D33-BA8021352EE6}" type="presOf" srcId="{C2EACF58-114F-4407-8A40-F1F3868D7DC8}" destId="{FAC1E068-FE79-427D-848B-C89BB5AADEF3}" srcOrd="1" destOrd="0" presId="urn:microsoft.com/office/officeart/2005/8/layout/radial5"/>
    <dgm:cxn modelId="{E4DEBD8A-BAA7-4CF6-B822-4C5A7D2E5173}" type="presOf" srcId="{0F20F355-6EE1-4B0A-813B-60B1BE0F8FB6}" destId="{A1AD037A-DC09-44E3-9CCA-71C01ED9BC2F}" srcOrd="0" destOrd="0" presId="urn:microsoft.com/office/officeart/2005/8/layout/radial5"/>
    <dgm:cxn modelId="{45EB2225-F7FF-43A8-9023-5DB3102F5575}" type="presOf" srcId="{F5C4EABD-8932-44F3-AAFB-BD91530E2A58}" destId="{D40F7128-FE96-4D01-8A1B-1DCA277EC85E}" srcOrd="0" destOrd="0" presId="urn:microsoft.com/office/officeart/2005/8/layout/radial5"/>
    <dgm:cxn modelId="{4FE27030-DF5F-4B3D-9601-E61988F8BFC6}" type="presOf" srcId="{31E7B313-135C-45FD-8E76-E8BDB5F8821B}" destId="{A0C7D2AC-F1B4-477A-A7B4-E8A1514861BA}" srcOrd="0" destOrd="0" presId="urn:microsoft.com/office/officeart/2005/8/layout/radial5"/>
    <dgm:cxn modelId="{FB714CF7-6E76-41BF-BAF2-7D555B86AAA1}" srcId="{31E7B313-135C-45FD-8E76-E8BDB5F8821B}" destId="{8E8067FB-1D43-4C8F-80E3-EDBD9375D647}" srcOrd="4" destOrd="0" parTransId="{A4AE368A-217B-460E-B5CF-6D19859C539A}" sibTransId="{E854B255-591A-4A29-89DA-CECB7192805B}"/>
    <dgm:cxn modelId="{21C00DD6-A0E9-40A6-8BE7-4E1AC2DACD28}" type="presOf" srcId="{1F7F926F-2BEB-46E4-930A-BB0491DFD964}" destId="{1A3CCF3C-5556-4626-BEDA-44C9A4A78A2D}" srcOrd="0" destOrd="0" presId="urn:microsoft.com/office/officeart/2005/8/layout/radial5"/>
    <dgm:cxn modelId="{C7C8EAC0-B259-41E4-80B5-3A69089D1B79}" srcId="{31E7B313-135C-45FD-8E76-E8BDB5F8821B}" destId="{9325B557-564E-4311-AFE8-26A499133059}" srcOrd="3" destOrd="0" parTransId="{532DFF0B-2108-438F-8E6A-22E784E04D41}" sibTransId="{995F5E7D-5974-412F-AA42-E2C5A844FF58}"/>
    <dgm:cxn modelId="{F744C77C-252C-45CA-8F9C-2923E2BBC358}" type="presOf" srcId="{EDA86EC7-CB89-48F8-9AD5-1155E027251D}" destId="{DA847EB4-C5E8-43A0-A289-8613FE519D4D}" srcOrd="0" destOrd="0" presId="urn:microsoft.com/office/officeart/2005/8/layout/radial5"/>
    <dgm:cxn modelId="{3CE9D46E-E588-4485-AABF-AE287523622A}" srcId="{2BBB3C60-AD55-4285-B672-2AD1D3941C74}" destId="{31E7B313-135C-45FD-8E76-E8BDB5F8821B}" srcOrd="0" destOrd="0" parTransId="{CF9F1E7A-CCDE-40CD-9D8B-A861A3CC7ECE}" sibTransId="{FC9162F4-BDA1-4B66-B5A8-D24B6373AB25}"/>
    <dgm:cxn modelId="{7FF5883B-9447-4075-8CFF-77B7D7C58DC2}" srcId="{31E7B313-135C-45FD-8E76-E8BDB5F8821B}" destId="{0491E745-3502-460D-8339-C06C757DD1CF}" srcOrd="8" destOrd="0" parTransId="{F5C4EABD-8932-44F3-AAFB-BD91530E2A58}" sibTransId="{EBA9C3D0-2F8D-4099-AF32-B4112CBF0DD9}"/>
    <dgm:cxn modelId="{851A211A-4E68-480B-8370-823B25B99398}" srcId="{31E7B313-135C-45FD-8E76-E8BDB5F8821B}" destId="{EDA86EC7-CB89-48F8-9AD5-1155E027251D}" srcOrd="9" destOrd="0" parTransId="{1F7F926F-2BEB-46E4-930A-BB0491DFD964}" sibTransId="{48EFD99F-4FCA-4A19-AC18-945A11DE7CD5}"/>
    <dgm:cxn modelId="{74E6031D-BC06-44B8-849E-3DB004B43452}" type="presOf" srcId="{39175792-F432-4F13-90DA-B849290945B0}" destId="{DA83A672-A9F4-46A0-A49A-ACCB7AA5F1F1}" srcOrd="1" destOrd="0" presId="urn:microsoft.com/office/officeart/2005/8/layout/radial5"/>
    <dgm:cxn modelId="{EF026978-A4A2-48F5-80D0-996F00E38504}" type="presOf" srcId="{9325B557-564E-4311-AFE8-26A499133059}" destId="{61FE8720-0F2E-483F-8338-284B73F81A9E}" srcOrd="0" destOrd="0" presId="urn:microsoft.com/office/officeart/2005/8/layout/radial5"/>
    <dgm:cxn modelId="{6D37B1F0-1967-4DB0-9D99-848C9109CF33}" type="presOf" srcId="{1F7F926F-2BEB-46E4-930A-BB0491DFD964}" destId="{AC9459EB-D9E7-4451-96D0-9DFC669C2C0A}" srcOrd="1" destOrd="0" presId="urn:microsoft.com/office/officeart/2005/8/layout/radial5"/>
    <dgm:cxn modelId="{AF38F993-0540-4C47-A388-F7B7EEAFD78A}" type="presOf" srcId="{2BBB3C60-AD55-4285-B672-2AD1D3941C74}" destId="{F9D3A4DD-5175-458A-AD7C-C13AD8790D18}" srcOrd="0" destOrd="0" presId="urn:microsoft.com/office/officeart/2005/8/layout/radial5"/>
    <dgm:cxn modelId="{0F8F8BBE-F6B2-4EF3-B06B-839DEB7DB858}" type="presOf" srcId="{F5C4EABD-8932-44F3-AAFB-BD91530E2A58}" destId="{1A040198-5413-4DB3-BE8D-916D1B1CAB99}" srcOrd="1" destOrd="0" presId="urn:microsoft.com/office/officeart/2005/8/layout/radial5"/>
    <dgm:cxn modelId="{A04989C2-897C-4DD5-83FF-2AFBC850038D}" type="presOf" srcId="{532DFF0B-2108-438F-8E6A-22E784E04D41}" destId="{48AD2E27-D5D3-40E3-9AC7-61EFAEDE363D}" srcOrd="1" destOrd="0" presId="urn:microsoft.com/office/officeart/2005/8/layout/radial5"/>
    <dgm:cxn modelId="{9AC066A2-14B9-4BA1-80EF-B9C4515C8B57}" type="presOf" srcId="{4F596434-DFB2-412F-8892-CD0C2D8408E5}" destId="{14F15F77-E21F-42BE-A0B1-328F4816FF58}" srcOrd="0" destOrd="0" presId="urn:microsoft.com/office/officeart/2005/8/layout/radial5"/>
    <dgm:cxn modelId="{33E18705-55D2-466F-977C-6D7DA8CB8C5F}" type="presOf" srcId="{D0B92E59-467D-4DBA-B107-B92417359B66}" destId="{6589EA7C-25A6-4863-A57A-65F28A4AC515}" srcOrd="0" destOrd="0" presId="urn:microsoft.com/office/officeart/2005/8/layout/radial5"/>
    <dgm:cxn modelId="{D54CAA15-42D0-4DD7-8DAC-57F74A72AEAF}" type="presOf" srcId="{A4AE368A-217B-460E-B5CF-6D19859C539A}" destId="{D1902D27-6CCE-43E2-A3DA-521FD5BBECF6}" srcOrd="0" destOrd="0" presId="urn:microsoft.com/office/officeart/2005/8/layout/radial5"/>
    <dgm:cxn modelId="{90A7DAD4-6E65-4FF3-A78E-6CEE0A8059DB}" type="presOf" srcId="{C2EACF58-114F-4407-8A40-F1F3868D7DC8}" destId="{19791A21-071D-4E4F-A635-DB380A69FA19}" srcOrd="0" destOrd="0" presId="urn:microsoft.com/office/officeart/2005/8/layout/radial5"/>
    <dgm:cxn modelId="{17CD955F-B11E-4A8C-8A23-54E92C3321B4}" srcId="{31E7B313-135C-45FD-8E76-E8BDB5F8821B}" destId="{6B97D8A0-F562-437F-BEAD-4537E5A3C030}" srcOrd="2" destOrd="0" parTransId="{39175792-F432-4F13-90DA-B849290945B0}" sibTransId="{A74797B6-2E6D-4F01-9261-83E425C8A9E7}"/>
    <dgm:cxn modelId="{D1555B79-EE1D-4E4E-A4AA-1785A99042F9}" srcId="{31E7B313-135C-45FD-8E76-E8BDB5F8821B}" destId="{834E1BF4-9DB0-47D5-B459-9088840DAF71}" srcOrd="7" destOrd="0" parTransId="{4771136B-C30E-4F94-B00C-59D04059A9DF}" sibTransId="{2344D2C2-A1CF-4722-81E3-AF7A69CF4D2C}"/>
    <dgm:cxn modelId="{B8586903-3AF0-4E7C-88F8-A815B812E3AA}" srcId="{31E7B313-135C-45FD-8E76-E8BDB5F8821B}" destId="{9A149202-950F-4403-9CB7-0BC35CC6B8D2}" srcOrd="0" destOrd="0" parTransId="{C2EACF58-114F-4407-8A40-F1F3868D7DC8}" sibTransId="{CC8C0EF8-87AB-420F-99CD-22F283363A2F}"/>
    <dgm:cxn modelId="{E45A1D9E-18DC-4E56-83FE-1058FF47C7F1}" type="presOf" srcId="{8E8067FB-1D43-4C8F-80E3-EDBD9375D647}" destId="{DF167EBD-D24E-47B8-B736-7CA70A0EDD9A}" srcOrd="0" destOrd="0" presId="urn:microsoft.com/office/officeart/2005/8/layout/radial5"/>
    <dgm:cxn modelId="{E3A6EC3C-39D6-4A65-BED8-845F796E0A30}" type="presOf" srcId="{8FC2C417-CE28-445A-9DB6-7B2F5A4A6B34}" destId="{2B31FE60-5910-48C3-8018-46964B38F787}" srcOrd="0" destOrd="0" presId="urn:microsoft.com/office/officeart/2005/8/layout/radial5"/>
    <dgm:cxn modelId="{C66624FC-7023-4D12-8F66-E4A014D9452B}" type="presOf" srcId="{ED763FB3-F186-490F-8066-5DA471B7CCA4}" destId="{AEB6B63A-DB56-4D93-AF17-644BFD32E3D5}" srcOrd="1" destOrd="0" presId="urn:microsoft.com/office/officeart/2005/8/layout/radial5"/>
    <dgm:cxn modelId="{46405393-294A-4F8B-B7A7-931BC7704A24}" type="presOf" srcId="{0491E745-3502-460D-8339-C06C757DD1CF}" destId="{587C0B4D-4D49-42AA-8783-A2BB24587516}" srcOrd="0" destOrd="0" presId="urn:microsoft.com/office/officeart/2005/8/layout/radial5"/>
    <dgm:cxn modelId="{931125BB-DA82-4831-8E5D-735CD63DD021}" srcId="{31E7B313-135C-45FD-8E76-E8BDB5F8821B}" destId="{D0B92E59-467D-4DBA-B107-B92417359B66}" srcOrd="5" destOrd="0" parTransId="{8FC2C417-CE28-445A-9DB6-7B2F5A4A6B34}" sibTransId="{604A2FA0-4206-42B2-802D-753A09E3222C}"/>
    <dgm:cxn modelId="{D13A1B21-F697-467D-B233-BDCED4555FB9}" type="presOf" srcId="{0F7BB503-2FCC-4745-AAE0-DD2D9D94CE51}" destId="{0017175F-200B-4A0D-9237-6C84EDA1E0B7}" srcOrd="0" destOrd="0" presId="urn:microsoft.com/office/officeart/2005/8/layout/radial5"/>
    <dgm:cxn modelId="{F8F2EA8A-DEA6-49EE-A525-8EE12BB26E5C}" type="presOf" srcId="{834E1BF4-9DB0-47D5-B459-9088840DAF71}" destId="{F7EC9C45-D348-46AA-A170-1BB12F13A664}" srcOrd="0" destOrd="0" presId="urn:microsoft.com/office/officeart/2005/8/layout/radial5"/>
    <dgm:cxn modelId="{400A40FD-1099-4D67-AC4F-C3DBF59986CF}" type="presOf" srcId="{0F20F355-6EE1-4B0A-813B-60B1BE0F8FB6}" destId="{72BFE944-A476-46DE-8FAC-40C13D7CCB79}" srcOrd="1" destOrd="0" presId="urn:microsoft.com/office/officeart/2005/8/layout/radial5"/>
    <dgm:cxn modelId="{79FE8C53-B2BA-463D-B6C6-8C1F45CABB08}" type="presOf" srcId="{9A149202-950F-4403-9CB7-0BC35CC6B8D2}" destId="{F1DDD405-2CA8-431A-BFBE-EE46CE049C18}" srcOrd="0" destOrd="0" presId="urn:microsoft.com/office/officeart/2005/8/layout/radial5"/>
    <dgm:cxn modelId="{75129091-855E-4604-9017-76EA800C4451}" type="presOf" srcId="{A4AE368A-217B-460E-B5CF-6D19859C539A}" destId="{F62B9AA9-A4F7-447E-924D-7BCD43BBCB66}" srcOrd="1" destOrd="0" presId="urn:microsoft.com/office/officeart/2005/8/layout/radial5"/>
    <dgm:cxn modelId="{3394E31E-3850-4F67-8315-29154A697DE8}" type="presParOf" srcId="{F9D3A4DD-5175-458A-AD7C-C13AD8790D18}" destId="{A0C7D2AC-F1B4-477A-A7B4-E8A1514861BA}" srcOrd="0" destOrd="0" presId="urn:microsoft.com/office/officeart/2005/8/layout/radial5"/>
    <dgm:cxn modelId="{8D78E2DD-BDDC-4EDA-BF9B-4E3B534CE85E}" type="presParOf" srcId="{F9D3A4DD-5175-458A-AD7C-C13AD8790D18}" destId="{19791A21-071D-4E4F-A635-DB380A69FA19}" srcOrd="1" destOrd="0" presId="urn:microsoft.com/office/officeart/2005/8/layout/radial5"/>
    <dgm:cxn modelId="{C8420AF8-61D1-4E4C-959F-0C71EE540617}" type="presParOf" srcId="{19791A21-071D-4E4F-A635-DB380A69FA19}" destId="{FAC1E068-FE79-427D-848B-C89BB5AADEF3}" srcOrd="0" destOrd="0" presId="urn:microsoft.com/office/officeart/2005/8/layout/radial5"/>
    <dgm:cxn modelId="{54179047-C6D2-4EB0-905C-8F924AFD7F5E}" type="presParOf" srcId="{F9D3A4DD-5175-458A-AD7C-C13AD8790D18}" destId="{F1DDD405-2CA8-431A-BFBE-EE46CE049C18}" srcOrd="2" destOrd="0" presId="urn:microsoft.com/office/officeart/2005/8/layout/radial5"/>
    <dgm:cxn modelId="{CEE65CBD-D1CC-499A-9D77-7D830619B7AF}" type="presParOf" srcId="{F9D3A4DD-5175-458A-AD7C-C13AD8790D18}" destId="{55CA47B8-E394-460E-9773-7F288A609261}" srcOrd="3" destOrd="0" presId="urn:microsoft.com/office/officeart/2005/8/layout/radial5"/>
    <dgm:cxn modelId="{E15BE7F1-0DC1-4D80-8185-F0DFBA09520C}" type="presParOf" srcId="{55CA47B8-E394-460E-9773-7F288A609261}" destId="{AEB6B63A-DB56-4D93-AF17-644BFD32E3D5}" srcOrd="0" destOrd="0" presId="urn:microsoft.com/office/officeart/2005/8/layout/radial5"/>
    <dgm:cxn modelId="{D1E6D4C3-093E-412C-81F8-589F99328DE6}" type="presParOf" srcId="{F9D3A4DD-5175-458A-AD7C-C13AD8790D18}" destId="{14F15F77-E21F-42BE-A0B1-328F4816FF58}" srcOrd="4" destOrd="0" presId="urn:microsoft.com/office/officeart/2005/8/layout/radial5"/>
    <dgm:cxn modelId="{7C565668-BA22-444B-AE16-6F5AF405F83F}" type="presParOf" srcId="{F9D3A4DD-5175-458A-AD7C-C13AD8790D18}" destId="{EE5AB7D2-D115-4AAF-AF60-899008A66D1B}" srcOrd="5" destOrd="0" presId="urn:microsoft.com/office/officeart/2005/8/layout/radial5"/>
    <dgm:cxn modelId="{995716B5-9E8E-4B63-B28B-9128C9DF83B0}" type="presParOf" srcId="{EE5AB7D2-D115-4AAF-AF60-899008A66D1B}" destId="{DA83A672-A9F4-46A0-A49A-ACCB7AA5F1F1}" srcOrd="0" destOrd="0" presId="urn:microsoft.com/office/officeart/2005/8/layout/radial5"/>
    <dgm:cxn modelId="{D6BDE72A-2EDA-4C76-9908-ACA0E3C6FC95}" type="presParOf" srcId="{F9D3A4DD-5175-458A-AD7C-C13AD8790D18}" destId="{850EF8F6-5F3A-44D7-9E72-6CAEECC87CBA}" srcOrd="6" destOrd="0" presId="urn:microsoft.com/office/officeart/2005/8/layout/radial5"/>
    <dgm:cxn modelId="{930C4512-5881-4E2C-B324-98F83CC5A2CA}" type="presParOf" srcId="{F9D3A4DD-5175-458A-AD7C-C13AD8790D18}" destId="{C01285CC-7D2D-4BA7-A324-ED73AFB75C04}" srcOrd="7" destOrd="0" presId="urn:microsoft.com/office/officeart/2005/8/layout/radial5"/>
    <dgm:cxn modelId="{349CD568-274B-496E-A9B7-5336AC5D4F1F}" type="presParOf" srcId="{C01285CC-7D2D-4BA7-A324-ED73AFB75C04}" destId="{48AD2E27-D5D3-40E3-9AC7-61EFAEDE363D}" srcOrd="0" destOrd="0" presId="urn:microsoft.com/office/officeart/2005/8/layout/radial5"/>
    <dgm:cxn modelId="{D91D6C57-E7D5-42ED-A4F0-7EEA73241792}" type="presParOf" srcId="{F9D3A4DD-5175-458A-AD7C-C13AD8790D18}" destId="{61FE8720-0F2E-483F-8338-284B73F81A9E}" srcOrd="8" destOrd="0" presId="urn:microsoft.com/office/officeart/2005/8/layout/radial5"/>
    <dgm:cxn modelId="{5FA2256A-E4D5-480D-A12B-E1C6F1755423}" type="presParOf" srcId="{F9D3A4DD-5175-458A-AD7C-C13AD8790D18}" destId="{D1902D27-6CCE-43E2-A3DA-521FD5BBECF6}" srcOrd="9" destOrd="0" presId="urn:microsoft.com/office/officeart/2005/8/layout/radial5"/>
    <dgm:cxn modelId="{A08D836A-2F69-43CB-AC9B-52CF0CA4AD4F}" type="presParOf" srcId="{D1902D27-6CCE-43E2-A3DA-521FD5BBECF6}" destId="{F62B9AA9-A4F7-447E-924D-7BCD43BBCB66}" srcOrd="0" destOrd="0" presId="urn:microsoft.com/office/officeart/2005/8/layout/radial5"/>
    <dgm:cxn modelId="{5DC05CD0-9DBD-4B84-ACFB-41A0A2BB4B65}" type="presParOf" srcId="{F9D3A4DD-5175-458A-AD7C-C13AD8790D18}" destId="{DF167EBD-D24E-47B8-B736-7CA70A0EDD9A}" srcOrd="10" destOrd="0" presId="urn:microsoft.com/office/officeart/2005/8/layout/radial5"/>
    <dgm:cxn modelId="{0FCC31FE-D6FE-4210-A6F5-2075F481FCDA}" type="presParOf" srcId="{F9D3A4DD-5175-458A-AD7C-C13AD8790D18}" destId="{2B31FE60-5910-48C3-8018-46964B38F787}" srcOrd="11" destOrd="0" presId="urn:microsoft.com/office/officeart/2005/8/layout/radial5"/>
    <dgm:cxn modelId="{D0467956-A628-4ED1-BD65-956B1680D3DA}" type="presParOf" srcId="{2B31FE60-5910-48C3-8018-46964B38F787}" destId="{4662B038-78A4-431F-9427-F565B6C72549}" srcOrd="0" destOrd="0" presId="urn:microsoft.com/office/officeart/2005/8/layout/radial5"/>
    <dgm:cxn modelId="{E46871E6-24C8-4495-809C-D8DF04749043}" type="presParOf" srcId="{F9D3A4DD-5175-458A-AD7C-C13AD8790D18}" destId="{6589EA7C-25A6-4863-A57A-65F28A4AC515}" srcOrd="12" destOrd="0" presId="urn:microsoft.com/office/officeart/2005/8/layout/radial5"/>
    <dgm:cxn modelId="{81E8D268-3325-4B9E-A966-232687B5588D}" type="presParOf" srcId="{F9D3A4DD-5175-458A-AD7C-C13AD8790D18}" destId="{A1AD037A-DC09-44E3-9CCA-71C01ED9BC2F}" srcOrd="13" destOrd="0" presId="urn:microsoft.com/office/officeart/2005/8/layout/radial5"/>
    <dgm:cxn modelId="{58FEE084-BC47-479B-965B-849DE2E411D3}" type="presParOf" srcId="{A1AD037A-DC09-44E3-9CCA-71C01ED9BC2F}" destId="{72BFE944-A476-46DE-8FAC-40C13D7CCB79}" srcOrd="0" destOrd="0" presId="urn:microsoft.com/office/officeart/2005/8/layout/radial5"/>
    <dgm:cxn modelId="{C15400C3-827C-4D99-A0D7-C77B4354974C}" type="presParOf" srcId="{F9D3A4DD-5175-458A-AD7C-C13AD8790D18}" destId="{0017175F-200B-4A0D-9237-6C84EDA1E0B7}" srcOrd="14" destOrd="0" presId="urn:microsoft.com/office/officeart/2005/8/layout/radial5"/>
    <dgm:cxn modelId="{24385D08-9FD9-4C1C-B92A-8819F0DAD10A}" type="presParOf" srcId="{F9D3A4DD-5175-458A-AD7C-C13AD8790D18}" destId="{9D155E90-D5C8-41C7-96C9-98B73B15BE75}" srcOrd="15" destOrd="0" presId="urn:microsoft.com/office/officeart/2005/8/layout/radial5"/>
    <dgm:cxn modelId="{BA732041-2ECC-43D8-92CF-543378ABBAC5}" type="presParOf" srcId="{9D155E90-D5C8-41C7-96C9-98B73B15BE75}" destId="{674301F3-619F-469A-A1B7-DB0B50069400}" srcOrd="0" destOrd="0" presId="urn:microsoft.com/office/officeart/2005/8/layout/radial5"/>
    <dgm:cxn modelId="{901AA2FE-6444-4448-9D94-0DB7F9E51E9A}" type="presParOf" srcId="{F9D3A4DD-5175-458A-AD7C-C13AD8790D18}" destId="{F7EC9C45-D348-46AA-A170-1BB12F13A664}" srcOrd="16" destOrd="0" presId="urn:microsoft.com/office/officeart/2005/8/layout/radial5"/>
    <dgm:cxn modelId="{939E018D-CD6E-4282-ABC8-FC8311AC7991}" type="presParOf" srcId="{F9D3A4DD-5175-458A-AD7C-C13AD8790D18}" destId="{D40F7128-FE96-4D01-8A1B-1DCA277EC85E}" srcOrd="17" destOrd="0" presId="urn:microsoft.com/office/officeart/2005/8/layout/radial5"/>
    <dgm:cxn modelId="{2262813C-10EC-40A4-AD6A-EF4391A6E592}" type="presParOf" srcId="{D40F7128-FE96-4D01-8A1B-1DCA277EC85E}" destId="{1A040198-5413-4DB3-BE8D-916D1B1CAB99}" srcOrd="0" destOrd="0" presId="urn:microsoft.com/office/officeart/2005/8/layout/radial5"/>
    <dgm:cxn modelId="{B102A54C-0E9A-4AC6-BEEF-A295F8B03A19}" type="presParOf" srcId="{F9D3A4DD-5175-458A-AD7C-C13AD8790D18}" destId="{587C0B4D-4D49-42AA-8783-A2BB24587516}" srcOrd="18" destOrd="0" presId="urn:microsoft.com/office/officeart/2005/8/layout/radial5"/>
    <dgm:cxn modelId="{7DDA2D79-54C0-4A5E-872A-A50B3EB61777}" type="presParOf" srcId="{F9D3A4DD-5175-458A-AD7C-C13AD8790D18}" destId="{1A3CCF3C-5556-4626-BEDA-44C9A4A78A2D}" srcOrd="19" destOrd="0" presId="urn:microsoft.com/office/officeart/2005/8/layout/radial5"/>
    <dgm:cxn modelId="{E5640719-A863-4B56-A17E-4029A4EA72EC}" type="presParOf" srcId="{1A3CCF3C-5556-4626-BEDA-44C9A4A78A2D}" destId="{AC9459EB-D9E7-4451-96D0-9DFC669C2C0A}" srcOrd="0" destOrd="0" presId="urn:microsoft.com/office/officeart/2005/8/layout/radial5"/>
    <dgm:cxn modelId="{E9961419-C992-450D-9C99-055D1D18CFFC}" type="presParOf" srcId="{F9D3A4DD-5175-458A-AD7C-C13AD8790D18}" destId="{DA847EB4-C5E8-43A0-A289-8613FE519D4D}" srcOrd="2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BBB3C60-AD55-4285-B672-2AD1D3941C74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E7B313-135C-45FD-8E76-E8BDB5F8821B}">
      <dgm:prSet phldrT="[Текст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Организации</a:t>
          </a:r>
        </a:p>
      </dgm:t>
    </dgm:pt>
    <dgm:pt modelId="{CF9F1E7A-CCDE-40CD-9D8B-A861A3CC7ECE}" type="parTrans" cxnId="{3CE9D46E-E588-4485-AABF-AE287523622A}">
      <dgm:prSet/>
      <dgm:spPr/>
      <dgm:t>
        <a:bodyPr/>
        <a:lstStyle/>
        <a:p>
          <a:endParaRPr lang="ru-RU"/>
        </a:p>
      </dgm:t>
    </dgm:pt>
    <dgm:pt modelId="{FC9162F4-BDA1-4B66-B5A8-D24B6373AB25}" type="sibTrans" cxnId="{3CE9D46E-E588-4485-AABF-AE287523622A}">
      <dgm:prSet/>
      <dgm:spPr/>
      <dgm:t>
        <a:bodyPr/>
        <a:lstStyle/>
        <a:p>
          <a:endParaRPr lang="ru-RU"/>
        </a:p>
      </dgm:t>
    </dgm:pt>
    <dgm:pt modelId="{9A149202-950F-4403-9CB7-0BC35CC6B8D2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Школы. лицеи, гимназии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2EACF58-114F-4407-8A40-F1F3868D7DC8}" type="parTrans" cxnId="{B8586903-3AF0-4E7C-88F8-A815B812E3AA}">
      <dgm:prSet/>
      <dgm:spPr/>
      <dgm:t>
        <a:bodyPr/>
        <a:lstStyle/>
        <a:p>
          <a:endParaRPr lang="ru-RU"/>
        </a:p>
      </dgm:t>
    </dgm:pt>
    <dgm:pt modelId="{CC8C0EF8-87AB-420F-99CD-22F283363A2F}" type="sibTrans" cxnId="{B8586903-3AF0-4E7C-88F8-A815B812E3AA}">
      <dgm:prSet/>
      <dgm:spPr/>
      <dgm:t>
        <a:bodyPr/>
        <a:lstStyle/>
        <a:p>
          <a:endParaRPr lang="ru-RU"/>
        </a:p>
      </dgm:t>
    </dgm:pt>
    <dgm:pt modelId="{4F596434-DFB2-412F-8892-CD0C2D8408E5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ДОУ</a:t>
          </a:r>
        </a:p>
      </dgm:t>
    </dgm:pt>
    <dgm:pt modelId="{ED763FB3-F186-490F-8066-5DA471B7CCA4}" type="parTrans" cxnId="{E2CC4AF8-53C1-47A6-8684-C176D4A73982}">
      <dgm:prSet/>
      <dgm:spPr/>
      <dgm:t>
        <a:bodyPr/>
        <a:lstStyle/>
        <a:p>
          <a:endParaRPr lang="ru-RU"/>
        </a:p>
      </dgm:t>
    </dgm:pt>
    <dgm:pt modelId="{577A0E49-CAEF-40D7-9983-A1D16643F439}" type="sibTrans" cxnId="{E2CC4AF8-53C1-47A6-8684-C176D4A73982}">
      <dgm:prSet/>
      <dgm:spPr/>
      <dgm:t>
        <a:bodyPr/>
        <a:lstStyle/>
        <a:p>
          <a:endParaRPr lang="ru-RU"/>
        </a:p>
      </dgm:t>
    </dgm:pt>
    <dgm:pt modelId="{6B97D8A0-F562-437F-BEAD-4537E5A3C030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УДО</a:t>
          </a:r>
        </a:p>
      </dgm:t>
    </dgm:pt>
    <dgm:pt modelId="{39175792-F432-4F13-90DA-B849290945B0}" type="parTrans" cxnId="{17CD955F-B11E-4A8C-8A23-54E92C3321B4}">
      <dgm:prSet/>
      <dgm:spPr/>
      <dgm:t>
        <a:bodyPr/>
        <a:lstStyle/>
        <a:p>
          <a:endParaRPr lang="ru-RU"/>
        </a:p>
      </dgm:t>
    </dgm:pt>
    <dgm:pt modelId="{A74797B6-2E6D-4F01-9261-83E425C8A9E7}" type="sibTrans" cxnId="{17CD955F-B11E-4A8C-8A23-54E92C3321B4}">
      <dgm:prSet/>
      <dgm:spPr/>
      <dgm:t>
        <a:bodyPr/>
        <a:lstStyle/>
        <a:p>
          <a:endParaRPr lang="ru-RU"/>
        </a:p>
      </dgm:t>
    </dgm:pt>
    <dgm:pt modelId="{8E8067FB-1D43-4C8F-80E3-EDBD9375D647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СПО</a:t>
          </a:r>
        </a:p>
      </dgm:t>
    </dgm:pt>
    <dgm:pt modelId="{A4AE368A-217B-460E-B5CF-6D19859C539A}" type="parTrans" cxnId="{FB714CF7-6E76-41BF-BAF2-7D555B86AAA1}">
      <dgm:prSet/>
      <dgm:spPr/>
      <dgm:t>
        <a:bodyPr/>
        <a:lstStyle/>
        <a:p>
          <a:endParaRPr lang="ru-RU"/>
        </a:p>
      </dgm:t>
    </dgm:pt>
    <dgm:pt modelId="{E854B255-591A-4A29-89DA-CECB7192805B}" type="sibTrans" cxnId="{FB714CF7-6E76-41BF-BAF2-7D555B86AAA1}">
      <dgm:prSet/>
      <dgm:spPr/>
      <dgm:t>
        <a:bodyPr/>
        <a:lstStyle/>
        <a:p>
          <a:endParaRPr lang="ru-RU"/>
        </a:p>
      </dgm:t>
    </dgm:pt>
    <dgm:pt modelId="{9325B557-564E-4311-AFE8-26A499133059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Прочие ОО</a:t>
          </a:r>
        </a:p>
      </dgm:t>
    </dgm:pt>
    <dgm:pt modelId="{532DFF0B-2108-438F-8E6A-22E784E04D41}" type="parTrans" cxnId="{C7C8EAC0-B259-41E4-80B5-3A69089D1B79}">
      <dgm:prSet/>
      <dgm:spPr/>
      <dgm:t>
        <a:bodyPr/>
        <a:lstStyle/>
        <a:p>
          <a:endParaRPr lang="ru-RU"/>
        </a:p>
      </dgm:t>
    </dgm:pt>
    <dgm:pt modelId="{995F5E7D-5974-412F-AA42-E2C5A844FF58}" type="sibTrans" cxnId="{C7C8EAC0-B259-41E4-80B5-3A69089D1B79}">
      <dgm:prSet/>
      <dgm:spPr/>
      <dgm:t>
        <a:bodyPr/>
        <a:lstStyle/>
        <a:p>
          <a:endParaRPr lang="ru-RU"/>
        </a:p>
      </dgm:t>
    </dgm:pt>
    <dgm:pt modelId="{F9D3A4DD-5175-458A-AD7C-C13AD8790D18}" type="pres">
      <dgm:prSet presAssocID="{2BBB3C60-AD55-4285-B672-2AD1D3941C7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C7D2AC-F1B4-477A-A7B4-E8A1514861BA}" type="pres">
      <dgm:prSet presAssocID="{31E7B313-135C-45FD-8E76-E8BDB5F8821B}" presName="centerShape" presStyleLbl="node0" presStyleIdx="0" presStyleCnt="1" custScaleX="213842" custLinFactNeighborX="264" custLinFactNeighborY="-829"/>
      <dgm:spPr/>
      <dgm:t>
        <a:bodyPr/>
        <a:lstStyle/>
        <a:p>
          <a:endParaRPr lang="ru-RU"/>
        </a:p>
      </dgm:t>
    </dgm:pt>
    <dgm:pt modelId="{19791A21-071D-4E4F-A635-DB380A69FA19}" type="pres">
      <dgm:prSet presAssocID="{C2EACF58-114F-4407-8A40-F1F3868D7DC8}" presName="parTrans" presStyleLbl="sibTrans2D1" presStyleIdx="0" presStyleCnt="5"/>
      <dgm:spPr/>
      <dgm:t>
        <a:bodyPr/>
        <a:lstStyle/>
        <a:p>
          <a:endParaRPr lang="ru-RU"/>
        </a:p>
      </dgm:t>
    </dgm:pt>
    <dgm:pt modelId="{FAC1E068-FE79-427D-848B-C89BB5AADEF3}" type="pres">
      <dgm:prSet presAssocID="{C2EACF58-114F-4407-8A40-F1F3868D7DC8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F1DDD405-2CA8-431A-BFBE-EE46CE049C18}" type="pres">
      <dgm:prSet presAssocID="{9A149202-950F-4403-9CB7-0BC35CC6B8D2}" presName="node" presStyleLbl="node1" presStyleIdx="0" presStyleCnt="5" custRadScaleRad="103586" custRadScaleInc="8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A47B8-E394-460E-9773-7F288A609261}" type="pres">
      <dgm:prSet presAssocID="{ED763FB3-F186-490F-8066-5DA471B7CCA4}" presName="parTrans" presStyleLbl="sibTrans2D1" presStyleIdx="1" presStyleCnt="5"/>
      <dgm:spPr/>
      <dgm:t>
        <a:bodyPr/>
        <a:lstStyle/>
        <a:p>
          <a:endParaRPr lang="ru-RU"/>
        </a:p>
      </dgm:t>
    </dgm:pt>
    <dgm:pt modelId="{AEB6B63A-DB56-4D93-AF17-644BFD32E3D5}" type="pres">
      <dgm:prSet presAssocID="{ED763FB3-F186-490F-8066-5DA471B7CCA4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14F15F77-E21F-42BE-A0B1-328F4816FF58}" type="pres">
      <dgm:prSet presAssocID="{4F596434-DFB2-412F-8892-CD0C2D8408E5}" presName="node" presStyleLbl="node1" presStyleIdx="1" presStyleCnt="5" custRadScaleRad="120433" custRadScaleInc="-73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5AB7D2-D115-4AAF-AF60-899008A66D1B}" type="pres">
      <dgm:prSet presAssocID="{39175792-F432-4F13-90DA-B849290945B0}" presName="parTrans" presStyleLbl="sibTrans2D1" presStyleIdx="2" presStyleCnt="5"/>
      <dgm:spPr/>
      <dgm:t>
        <a:bodyPr/>
        <a:lstStyle/>
        <a:p>
          <a:endParaRPr lang="ru-RU"/>
        </a:p>
      </dgm:t>
    </dgm:pt>
    <dgm:pt modelId="{DA83A672-A9F4-46A0-A49A-ACCB7AA5F1F1}" type="pres">
      <dgm:prSet presAssocID="{39175792-F432-4F13-90DA-B849290945B0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850EF8F6-5F3A-44D7-9E72-6CAEECC87CBA}" type="pres">
      <dgm:prSet presAssocID="{6B97D8A0-F562-437F-BEAD-4537E5A3C030}" presName="node" presStyleLbl="node1" presStyleIdx="2" presStyleCnt="5" custRadScaleRad="104951" custRadScaleInc="-257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1285CC-7D2D-4BA7-A324-ED73AFB75C04}" type="pres">
      <dgm:prSet presAssocID="{532DFF0B-2108-438F-8E6A-22E784E04D41}" presName="parTrans" presStyleLbl="sibTrans2D1" presStyleIdx="3" presStyleCnt="5"/>
      <dgm:spPr/>
      <dgm:t>
        <a:bodyPr/>
        <a:lstStyle/>
        <a:p>
          <a:endParaRPr lang="ru-RU"/>
        </a:p>
      </dgm:t>
    </dgm:pt>
    <dgm:pt modelId="{48AD2E27-D5D3-40E3-9AC7-61EFAEDE363D}" type="pres">
      <dgm:prSet presAssocID="{532DFF0B-2108-438F-8E6A-22E784E04D41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61FE8720-0F2E-483F-8338-284B73F81A9E}" type="pres">
      <dgm:prSet presAssocID="{9325B557-564E-4311-AFE8-26A499133059}" presName="node" presStyleLbl="node1" presStyleIdx="3" presStyleCnt="5" custRadScaleRad="103904" custRadScaleInc="241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02D27-6CCE-43E2-A3DA-521FD5BBECF6}" type="pres">
      <dgm:prSet presAssocID="{A4AE368A-217B-460E-B5CF-6D19859C539A}" presName="parTrans" presStyleLbl="sibTrans2D1" presStyleIdx="4" presStyleCnt="5"/>
      <dgm:spPr/>
      <dgm:t>
        <a:bodyPr/>
        <a:lstStyle/>
        <a:p>
          <a:endParaRPr lang="ru-RU"/>
        </a:p>
      </dgm:t>
    </dgm:pt>
    <dgm:pt modelId="{F62B9AA9-A4F7-447E-924D-7BCD43BBCB66}" type="pres">
      <dgm:prSet presAssocID="{A4AE368A-217B-460E-B5CF-6D19859C539A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DF167EBD-D24E-47B8-B736-7CA70A0EDD9A}" type="pres">
      <dgm:prSet presAssocID="{8E8067FB-1D43-4C8F-80E3-EDBD9375D647}" presName="node" presStyleLbl="node1" presStyleIdx="4" presStyleCnt="5" custRadScaleRad="121385" custRadScaleInc="106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7F35F4-C543-4562-8762-B9DCF480E311}" type="presOf" srcId="{4F596434-DFB2-412F-8892-CD0C2D8408E5}" destId="{14F15F77-E21F-42BE-A0B1-328F4816FF58}" srcOrd="0" destOrd="0" presId="urn:microsoft.com/office/officeart/2005/8/layout/radial5"/>
    <dgm:cxn modelId="{3CE9D46E-E588-4485-AABF-AE287523622A}" srcId="{2BBB3C60-AD55-4285-B672-2AD1D3941C74}" destId="{31E7B313-135C-45FD-8E76-E8BDB5F8821B}" srcOrd="0" destOrd="0" parTransId="{CF9F1E7A-CCDE-40CD-9D8B-A861A3CC7ECE}" sibTransId="{FC9162F4-BDA1-4B66-B5A8-D24B6373AB25}"/>
    <dgm:cxn modelId="{34FB1848-348E-4B59-BBA5-51EA85A16D82}" type="presOf" srcId="{ED763FB3-F186-490F-8066-5DA471B7CCA4}" destId="{AEB6B63A-DB56-4D93-AF17-644BFD32E3D5}" srcOrd="1" destOrd="0" presId="urn:microsoft.com/office/officeart/2005/8/layout/radial5"/>
    <dgm:cxn modelId="{B8586903-3AF0-4E7C-88F8-A815B812E3AA}" srcId="{31E7B313-135C-45FD-8E76-E8BDB5F8821B}" destId="{9A149202-950F-4403-9CB7-0BC35CC6B8D2}" srcOrd="0" destOrd="0" parTransId="{C2EACF58-114F-4407-8A40-F1F3868D7DC8}" sibTransId="{CC8C0EF8-87AB-420F-99CD-22F283363A2F}"/>
    <dgm:cxn modelId="{36DBA3AA-1DA6-49DE-A04F-643549546744}" type="presOf" srcId="{39175792-F432-4F13-90DA-B849290945B0}" destId="{EE5AB7D2-D115-4AAF-AF60-899008A66D1B}" srcOrd="0" destOrd="0" presId="urn:microsoft.com/office/officeart/2005/8/layout/radial5"/>
    <dgm:cxn modelId="{FB714CF7-6E76-41BF-BAF2-7D555B86AAA1}" srcId="{31E7B313-135C-45FD-8E76-E8BDB5F8821B}" destId="{8E8067FB-1D43-4C8F-80E3-EDBD9375D647}" srcOrd="4" destOrd="0" parTransId="{A4AE368A-217B-460E-B5CF-6D19859C539A}" sibTransId="{E854B255-591A-4A29-89DA-CECB7192805B}"/>
    <dgm:cxn modelId="{C7C8EAC0-B259-41E4-80B5-3A69089D1B79}" srcId="{31E7B313-135C-45FD-8E76-E8BDB5F8821B}" destId="{9325B557-564E-4311-AFE8-26A499133059}" srcOrd="3" destOrd="0" parTransId="{532DFF0B-2108-438F-8E6A-22E784E04D41}" sibTransId="{995F5E7D-5974-412F-AA42-E2C5A844FF58}"/>
    <dgm:cxn modelId="{1114918F-F4DB-4254-B1C4-EA532F8376A6}" type="presOf" srcId="{ED763FB3-F186-490F-8066-5DA471B7CCA4}" destId="{55CA47B8-E394-460E-9773-7F288A609261}" srcOrd="0" destOrd="0" presId="urn:microsoft.com/office/officeart/2005/8/layout/radial5"/>
    <dgm:cxn modelId="{A8333A62-C296-4364-A632-90FF310397EB}" type="presOf" srcId="{A4AE368A-217B-460E-B5CF-6D19859C539A}" destId="{F62B9AA9-A4F7-447E-924D-7BCD43BBCB66}" srcOrd="1" destOrd="0" presId="urn:microsoft.com/office/officeart/2005/8/layout/radial5"/>
    <dgm:cxn modelId="{6D1CD35C-C0F9-4632-B19E-53C6EB66B986}" type="presOf" srcId="{C2EACF58-114F-4407-8A40-F1F3868D7DC8}" destId="{FAC1E068-FE79-427D-848B-C89BB5AADEF3}" srcOrd="1" destOrd="0" presId="urn:microsoft.com/office/officeart/2005/8/layout/radial5"/>
    <dgm:cxn modelId="{77048AC0-805C-4A09-B3A5-344E6CB6D8F4}" type="presOf" srcId="{9A149202-950F-4403-9CB7-0BC35CC6B8D2}" destId="{F1DDD405-2CA8-431A-BFBE-EE46CE049C18}" srcOrd="0" destOrd="0" presId="urn:microsoft.com/office/officeart/2005/8/layout/radial5"/>
    <dgm:cxn modelId="{B97606D2-5692-4009-83A8-58A5C85032B0}" type="presOf" srcId="{C2EACF58-114F-4407-8A40-F1F3868D7DC8}" destId="{19791A21-071D-4E4F-A635-DB380A69FA19}" srcOrd="0" destOrd="0" presId="urn:microsoft.com/office/officeart/2005/8/layout/radial5"/>
    <dgm:cxn modelId="{A3011682-7EEB-462F-866D-C80581B7DBA0}" type="presOf" srcId="{A4AE368A-217B-460E-B5CF-6D19859C539A}" destId="{D1902D27-6CCE-43E2-A3DA-521FD5BBECF6}" srcOrd="0" destOrd="0" presId="urn:microsoft.com/office/officeart/2005/8/layout/radial5"/>
    <dgm:cxn modelId="{469D7738-D650-4BFB-9FEE-7A6D707C5EC4}" type="presOf" srcId="{9325B557-564E-4311-AFE8-26A499133059}" destId="{61FE8720-0F2E-483F-8338-284B73F81A9E}" srcOrd="0" destOrd="0" presId="urn:microsoft.com/office/officeart/2005/8/layout/radial5"/>
    <dgm:cxn modelId="{83DA31F0-2032-4090-AD69-61E7544D271C}" type="presOf" srcId="{532DFF0B-2108-438F-8E6A-22E784E04D41}" destId="{48AD2E27-D5D3-40E3-9AC7-61EFAEDE363D}" srcOrd="1" destOrd="0" presId="urn:microsoft.com/office/officeart/2005/8/layout/radial5"/>
    <dgm:cxn modelId="{17CD955F-B11E-4A8C-8A23-54E92C3321B4}" srcId="{31E7B313-135C-45FD-8E76-E8BDB5F8821B}" destId="{6B97D8A0-F562-437F-BEAD-4537E5A3C030}" srcOrd="2" destOrd="0" parTransId="{39175792-F432-4F13-90DA-B849290945B0}" sibTransId="{A74797B6-2E6D-4F01-9261-83E425C8A9E7}"/>
    <dgm:cxn modelId="{FDEE34C5-5EB0-4D67-8BC7-374554E0224B}" type="presOf" srcId="{8E8067FB-1D43-4C8F-80E3-EDBD9375D647}" destId="{DF167EBD-D24E-47B8-B736-7CA70A0EDD9A}" srcOrd="0" destOrd="0" presId="urn:microsoft.com/office/officeart/2005/8/layout/radial5"/>
    <dgm:cxn modelId="{EC03BC3C-5F04-46C8-927A-72A59A318E5F}" type="presOf" srcId="{6B97D8A0-F562-437F-BEAD-4537E5A3C030}" destId="{850EF8F6-5F3A-44D7-9E72-6CAEECC87CBA}" srcOrd="0" destOrd="0" presId="urn:microsoft.com/office/officeart/2005/8/layout/radial5"/>
    <dgm:cxn modelId="{E5A76163-C0FF-4F82-B7DB-FA2B53463653}" type="presOf" srcId="{532DFF0B-2108-438F-8E6A-22E784E04D41}" destId="{C01285CC-7D2D-4BA7-A324-ED73AFB75C04}" srcOrd="0" destOrd="0" presId="urn:microsoft.com/office/officeart/2005/8/layout/radial5"/>
    <dgm:cxn modelId="{6B0EE76A-1770-4447-8FEC-D86CA3BD5D9F}" type="presOf" srcId="{39175792-F432-4F13-90DA-B849290945B0}" destId="{DA83A672-A9F4-46A0-A49A-ACCB7AA5F1F1}" srcOrd="1" destOrd="0" presId="urn:microsoft.com/office/officeart/2005/8/layout/radial5"/>
    <dgm:cxn modelId="{507D4D7A-73AF-4DF0-9F01-5A5BABCD53F5}" type="presOf" srcId="{2BBB3C60-AD55-4285-B672-2AD1D3941C74}" destId="{F9D3A4DD-5175-458A-AD7C-C13AD8790D18}" srcOrd="0" destOrd="0" presId="urn:microsoft.com/office/officeart/2005/8/layout/radial5"/>
    <dgm:cxn modelId="{E2CC4AF8-53C1-47A6-8684-C176D4A73982}" srcId="{31E7B313-135C-45FD-8E76-E8BDB5F8821B}" destId="{4F596434-DFB2-412F-8892-CD0C2D8408E5}" srcOrd="1" destOrd="0" parTransId="{ED763FB3-F186-490F-8066-5DA471B7CCA4}" sibTransId="{577A0E49-CAEF-40D7-9983-A1D16643F439}"/>
    <dgm:cxn modelId="{488E34F0-B906-4F3C-9023-8E7A42704ABF}" type="presOf" srcId="{31E7B313-135C-45FD-8E76-E8BDB5F8821B}" destId="{A0C7D2AC-F1B4-477A-A7B4-E8A1514861BA}" srcOrd="0" destOrd="0" presId="urn:microsoft.com/office/officeart/2005/8/layout/radial5"/>
    <dgm:cxn modelId="{75ED8750-A816-4F0F-B457-C7EEBDFAE366}" type="presParOf" srcId="{F9D3A4DD-5175-458A-AD7C-C13AD8790D18}" destId="{A0C7D2AC-F1B4-477A-A7B4-E8A1514861BA}" srcOrd="0" destOrd="0" presId="urn:microsoft.com/office/officeart/2005/8/layout/radial5"/>
    <dgm:cxn modelId="{B5F755FE-DB08-43E3-A5C5-733012597FAB}" type="presParOf" srcId="{F9D3A4DD-5175-458A-AD7C-C13AD8790D18}" destId="{19791A21-071D-4E4F-A635-DB380A69FA19}" srcOrd="1" destOrd="0" presId="urn:microsoft.com/office/officeart/2005/8/layout/radial5"/>
    <dgm:cxn modelId="{E7104045-26AA-482C-8D6A-B14E966DC115}" type="presParOf" srcId="{19791A21-071D-4E4F-A635-DB380A69FA19}" destId="{FAC1E068-FE79-427D-848B-C89BB5AADEF3}" srcOrd="0" destOrd="0" presId="urn:microsoft.com/office/officeart/2005/8/layout/radial5"/>
    <dgm:cxn modelId="{A2C386C1-A46C-46F5-9228-85B41EFF6FAA}" type="presParOf" srcId="{F9D3A4DD-5175-458A-AD7C-C13AD8790D18}" destId="{F1DDD405-2CA8-431A-BFBE-EE46CE049C18}" srcOrd="2" destOrd="0" presId="urn:microsoft.com/office/officeart/2005/8/layout/radial5"/>
    <dgm:cxn modelId="{0EB5D125-916F-4B2E-9263-3523F118FBFB}" type="presParOf" srcId="{F9D3A4DD-5175-458A-AD7C-C13AD8790D18}" destId="{55CA47B8-E394-460E-9773-7F288A609261}" srcOrd="3" destOrd="0" presId="urn:microsoft.com/office/officeart/2005/8/layout/radial5"/>
    <dgm:cxn modelId="{CF5484FC-F1C9-49A3-8811-CAD8374C163C}" type="presParOf" srcId="{55CA47B8-E394-460E-9773-7F288A609261}" destId="{AEB6B63A-DB56-4D93-AF17-644BFD32E3D5}" srcOrd="0" destOrd="0" presId="urn:microsoft.com/office/officeart/2005/8/layout/radial5"/>
    <dgm:cxn modelId="{2FB4161B-90B8-4747-8A6A-496FBA18E072}" type="presParOf" srcId="{F9D3A4DD-5175-458A-AD7C-C13AD8790D18}" destId="{14F15F77-E21F-42BE-A0B1-328F4816FF58}" srcOrd="4" destOrd="0" presId="urn:microsoft.com/office/officeart/2005/8/layout/radial5"/>
    <dgm:cxn modelId="{EE8C2622-9A61-4EFD-9D30-76EFD8943809}" type="presParOf" srcId="{F9D3A4DD-5175-458A-AD7C-C13AD8790D18}" destId="{EE5AB7D2-D115-4AAF-AF60-899008A66D1B}" srcOrd="5" destOrd="0" presId="urn:microsoft.com/office/officeart/2005/8/layout/radial5"/>
    <dgm:cxn modelId="{22BC9E6E-B303-434D-A4EA-DEC2739F3380}" type="presParOf" srcId="{EE5AB7D2-D115-4AAF-AF60-899008A66D1B}" destId="{DA83A672-A9F4-46A0-A49A-ACCB7AA5F1F1}" srcOrd="0" destOrd="0" presId="urn:microsoft.com/office/officeart/2005/8/layout/radial5"/>
    <dgm:cxn modelId="{67439B7A-A431-418D-8C6F-0C40903B2EAB}" type="presParOf" srcId="{F9D3A4DD-5175-458A-AD7C-C13AD8790D18}" destId="{850EF8F6-5F3A-44D7-9E72-6CAEECC87CBA}" srcOrd="6" destOrd="0" presId="urn:microsoft.com/office/officeart/2005/8/layout/radial5"/>
    <dgm:cxn modelId="{8A11BAED-7BB4-4D99-A28D-A3D4FB1F4D0C}" type="presParOf" srcId="{F9D3A4DD-5175-458A-AD7C-C13AD8790D18}" destId="{C01285CC-7D2D-4BA7-A324-ED73AFB75C04}" srcOrd="7" destOrd="0" presId="urn:microsoft.com/office/officeart/2005/8/layout/radial5"/>
    <dgm:cxn modelId="{EAEB7E13-EE84-4786-BCA0-02C300398DE7}" type="presParOf" srcId="{C01285CC-7D2D-4BA7-A324-ED73AFB75C04}" destId="{48AD2E27-D5D3-40E3-9AC7-61EFAEDE363D}" srcOrd="0" destOrd="0" presId="urn:microsoft.com/office/officeart/2005/8/layout/radial5"/>
    <dgm:cxn modelId="{225FF28F-4F15-4F64-9A69-3AA157CEEE4A}" type="presParOf" srcId="{F9D3A4DD-5175-458A-AD7C-C13AD8790D18}" destId="{61FE8720-0F2E-483F-8338-284B73F81A9E}" srcOrd="8" destOrd="0" presId="urn:microsoft.com/office/officeart/2005/8/layout/radial5"/>
    <dgm:cxn modelId="{E69002B1-A05B-4009-A14C-3BB0F1E0E389}" type="presParOf" srcId="{F9D3A4DD-5175-458A-AD7C-C13AD8790D18}" destId="{D1902D27-6CCE-43E2-A3DA-521FD5BBECF6}" srcOrd="9" destOrd="0" presId="urn:microsoft.com/office/officeart/2005/8/layout/radial5"/>
    <dgm:cxn modelId="{BAECC997-FDE5-44F9-8D33-3D7DE6F7D046}" type="presParOf" srcId="{D1902D27-6CCE-43E2-A3DA-521FD5BBECF6}" destId="{F62B9AA9-A4F7-447E-924D-7BCD43BBCB66}" srcOrd="0" destOrd="0" presId="urn:microsoft.com/office/officeart/2005/8/layout/radial5"/>
    <dgm:cxn modelId="{C3AF9327-1D08-49AD-B0FB-54520B810064}" type="presParOf" srcId="{F9D3A4DD-5175-458A-AD7C-C13AD8790D18}" destId="{DF167EBD-D24E-47B8-B736-7CA70A0EDD9A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6D8120A-C075-4AC1-BDA2-72EF0E21BF7D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988D429D-D6DF-47A2-9A16-C12C66A3939F}">
      <dgm:prSet phldrT="[Текст]" custT="1"/>
      <dgm:spPr/>
      <dgm:t>
        <a:bodyPr/>
        <a:lstStyle/>
        <a:p>
          <a:r>
            <a:rPr lang="ru-RU" sz="2000" b="1" i="1" dirty="0" smtClean="0">
              <a:solidFill>
                <a:srgbClr val="FF0000"/>
              </a:solidFill>
              <a:effectLst/>
            </a:rPr>
            <a:t>Приём заявлений, </a:t>
          </a:r>
        </a:p>
        <a:p>
          <a:r>
            <a:rPr lang="ru-RU" sz="2000" b="1" i="1" dirty="0" smtClean="0">
              <a:solidFill>
                <a:srgbClr val="FF0000"/>
              </a:solidFill>
              <a:effectLst/>
            </a:rPr>
            <a:t>проведение тестирования</a:t>
          </a:r>
        </a:p>
      </dgm:t>
    </dgm:pt>
    <dgm:pt modelId="{BE81585A-FD1B-426C-9963-7E2AECBED735}" type="parTrans" cxnId="{9DF327C7-354A-4C9E-929F-887C29365924}">
      <dgm:prSet/>
      <dgm:spPr/>
      <dgm:t>
        <a:bodyPr/>
        <a:lstStyle/>
        <a:p>
          <a:endParaRPr lang="ru-RU"/>
        </a:p>
      </dgm:t>
    </dgm:pt>
    <dgm:pt modelId="{EAD5168F-B996-4A4D-8D3F-01E763B05013}" type="sibTrans" cxnId="{9DF327C7-354A-4C9E-929F-887C29365924}">
      <dgm:prSet/>
      <dgm:spPr/>
      <dgm:t>
        <a:bodyPr/>
        <a:lstStyle/>
        <a:p>
          <a:endParaRPr lang="ru-RU"/>
        </a:p>
      </dgm:t>
    </dgm:pt>
    <dgm:pt modelId="{96EACB17-F153-4169-9D70-9037DD4666B7}">
      <dgm:prSet phldrT="[Текст]" custT="1"/>
      <dgm:spPr/>
      <dgm:t>
        <a:bodyPr/>
        <a:lstStyle/>
        <a:p>
          <a:r>
            <a:rPr lang="ru-RU" sz="2000" b="1" i="1" dirty="0" smtClean="0">
              <a:solidFill>
                <a:srgbClr val="FF0000"/>
              </a:solidFill>
              <a:effectLst/>
            </a:rPr>
            <a:t>Экспертиза</a:t>
          </a:r>
        </a:p>
      </dgm:t>
    </dgm:pt>
    <dgm:pt modelId="{183B99DC-A693-441D-8920-DDEAB62F408F}" type="parTrans" cxnId="{AC959B1D-C78C-473E-A7BA-EEE99BD255BF}">
      <dgm:prSet/>
      <dgm:spPr/>
      <dgm:t>
        <a:bodyPr/>
        <a:lstStyle/>
        <a:p>
          <a:endParaRPr lang="ru-RU"/>
        </a:p>
      </dgm:t>
    </dgm:pt>
    <dgm:pt modelId="{7BFB89D3-135C-4771-AFAD-68EF448C3322}" type="sibTrans" cxnId="{AC959B1D-C78C-473E-A7BA-EEE99BD255BF}">
      <dgm:prSet/>
      <dgm:spPr/>
      <dgm:t>
        <a:bodyPr/>
        <a:lstStyle/>
        <a:p>
          <a:endParaRPr lang="ru-RU"/>
        </a:p>
      </dgm:t>
    </dgm:pt>
    <dgm:pt modelId="{8F81AB15-789B-4C14-94C5-E895FF0748D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b="1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i="1" dirty="0" smtClean="0">
              <a:solidFill>
                <a:srgbClr val="FF0000"/>
              </a:solidFill>
              <a:effectLst/>
            </a:rPr>
            <a:t>Проведение очной аттестации</a:t>
          </a:r>
        </a:p>
        <a:p>
          <a:pPr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47C55E4-DF6D-4CF8-AD04-975D0220E699}" type="parTrans" cxnId="{93E7BD84-4232-419D-AD0C-87D287E09736}">
      <dgm:prSet/>
      <dgm:spPr/>
      <dgm:t>
        <a:bodyPr/>
        <a:lstStyle/>
        <a:p>
          <a:endParaRPr lang="ru-RU"/>
        </a:p>
      </dgm:t>
    </dgm:pt>
    <dgm:pt modelId="{F09B998D-AEFE-400C-A89D-48F90CED7313}" type="sibTrans" cxnId="{93E7BD84-4232-419D-AD0C-87D287E09736}">
      <dgm:prSet/>
      <dgm:spPr/>
      <dgm:t>
        <a:bodyPr/>
        <a:lstStyle/>
        <a:p>
          <a:endParaRPr lang="ru-RU"/>
        </a:p>
      </dgm:t>
    </dgm:pt>
    <dgm:pt modelId="{5B29F677-A2B1-42C1-969E-7A7A181D4B10}" type="pres">
      <dgm:prSet presAssocID="{D6D8120A-C075-4AC1-BDA2-72EF0E21BF7D}" presName="compositeShape" presStyleCnt="0">
        <dgm:presLayoutVars>
          <dgm:dir/>
          <dgm:resizeHandles/>
        </dgm:presLayoutVars>
      </dgm:prSet>
      <dgm:spPr/>
    </dgm:pt>
    <dgm:pt modelId="{0292869A-7295-44BE-B324-B3882516F622}" type="pres">
      <dgm:prSet presAssocID="{D6D8120A-C075-4AC1-BDA2-72EF0E21BF7D}" presName="pyramid" presStyleLbl="node1" presStyleIdx="0" presStyleCnt="1"/>
      <dgm:spPr/>
    </dgm:pt>
    <dgm:pt modelId="{EE9E6683-81D7-4677-84C7-733D45571A4D}" type="pres">
      <dgm:prSet presAssocID="{D6D8120A-C075-4AC1-BDA2-72EF0E21BF7D}" presName="theList" presStyleCnt="0"/>
      <dgm:spPr/>
    </dgm:pt>
    <dgm:pt modelId="{33307237-3257-4410-A40A-79438FDBD2CC}" type="pres">
      <dgm:prSet presAssocID="{988D429D-D6DF-47A2-9A16-C12C66A3939F}" presName="aNode" presStyleLbl="fgAcc1" presStyleIdx="0" presStyleCnt="3" custScaleX="191790" custScaleY="51674" custLinFactY="137776" custLinFactNeighborX="5289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E80BDF-EE68-4B59-8DF5-9F35A04035A0}" type="pres">
      <dgm:prSet presAssocID="{988D429D-D6DF-47A2-9A16-C12C66A3939F}" presName="aSpace" presStyleCnt="0"/>
      <dgm:spPr/>
    </dgm:pt>
    <dgm:pt modelId="{7708BA49-FB88-46A2-BB7D-010FB1BB19E8}" type="pres">
      <dgm:prSet presAssocID="{96EACB17-F153-4169-9D70-9037DD4666B7}" presName="aNode" presStyleLbl="fgAcc1" presStyleIdx="1" presStyleCnt="3" custScaleX="192017" custScaleY="44130" custLinFactY="30944" custLinFactNeighborX="569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F15E70-48AD-416E-A10C-B56A0B9EEB4B}" type="pres">
      <dgm:prSet presAssocID="{96EACB17-F153-4169-9D70-9037DD4666B7}" presName="aSpace" presStyleCnt="0"/>
      <dgm:spPr/>
    </dgm:pt>
    <dgm:pt modelId="{1EEB2D03-4702-4F7C-9869-693844C8406C}" type="pres">
      <dgm:prSet presAssocID="{8F81AB15-789B-4C14-94C5-E895FF0748D9}" presName="aNode" presStyleLbl="fgAcc1" presStyleIdx="2" presStyleCnt="3" custScaleX="192149" custScaleY="50150" custLinFactY="-55257" custLinFactNeighborX="676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638FF6-CA96-4184-96EE-32663433DCFD}" type="pres">
      <dgm:prSet presAssocID="{8F81AB15-789B-4C14-94C5-E895FF0748D9}" presName="aSpace" presStyleCnt="0"/>
      <dgm:spPr/>
    </dgm:pt>
  </dgm:ptLst>
  <dgm:cxnLst>
    <dgm:cxn modelId="{9BB8C704-D454-43F8-91A2-3DE026DE0552}" type="presOf" srcId="{988D429D-D6DF-47A2-9A16-C12C66A3939F}" destId="{33307237-3257-4410-A40A-79438FDBD2CC}" srcOrd="0" destOrd="0" presId="urn:microsoft.com/office/officeart/2005/8/layout/pyramid2"/>
    <dgm:cxn modelId="{9DF327C7-354A-4C9E-929F-887C29365924}" srcId="{D6D8120A-C075-4AC1-BDA2-72EF0E21BF7D}" destId="{988D429D-D6DF-47A2-9A16-C12C66A3939F}" srcOrd="0" destOrd="0" parTransId="{BE81585A-FD1B-426C-9963-7E2AECBED735}" sibTransId="{EAD5168F-B996-4A4D-8D3F-01E763B05013}"/>
    <dgm:cxn modelId="{F7EC5331-729D-4BE1-ABE4-F8045D94DD7B}" type="presOf" srcId="{D6D8120A-C075-4AC1-BDA2-72EF0E21BF7D}" destId="{5B29F677-A2B1-42C1-969E-7A7A181D4B10}" srcOrd="0" destOrd="0" presId="urn:microsoft.com/office/officeart/2005/8/layout/pyramid2"/>
    <dgm:cxn modelId="{77FC6022-4E0A-4F6B-AB4D-A4CD6AD2F224}" type="presOf" srcId="{8F81AB15-789B-4C14-94C5-E895FF0748D9}" destId="{1EEB2D03-4702-4F7C-9869-693844C8406C}" srcOrd="0" destOrd="0" presId="urn:microsoft.com/office/officeart/2005/8/layout/pyramid2"/>
    <dgm:cxn modelId="{93E7BD84-4232-419D-AD0C-87D287E09736}" srcId="{D6D8120A-C075-4AC1-BDA2-72EF0E21BF7D}" destId="{8F81AB15-789B-4C14-94C5-E895FF0748D9}" srcOrd="2" destOrd="0" parTransId="{A47C55E4-DF6D-4CF8-AD04-975D0220E699}" sibTransId="{F09B998D-AEFE-400C-A89D-48F90CED7313}"/>
    <dgm:cxn modelId="{E589DBDC-EBCC-44FB-9E2E-10FEFB5111B4}" type="presOf" srcId="{96EACB17-F153-4169-9D70-9037DD4666B7}" destId="{7708BA49-FB88-46A2-BB7D-010FB1BB19E8}" srcOrd="0" destOrd="0" presId="urn:microsoft.com/office/officeart/2005/8/layout/pyramid2"/>
    <dgm:cxn modelId="{AC959B1D-C78C-473E-A7BA-EEE99BD255BF}" srcId="{D6D8120A-C075-4AC1-BDA2-72EF0E21BF7D}" destId="{96EACB17-F153-4169-9D70-9037DD4666B7}" srcOrd="1" destOrd="0" parTransId="{183B99DC-A693-441D-8920-DDEAB62F408F}" sibTransId="{7BFB89D3-135C-4771-AFAD-68EF448C3322}"/>
    <dgm:cxn modelId="{050DE51D-6286-4019-B79E-917E54C80413}" type="presParOf" srcId="{5B29F677-A2B1-42C1-969E-7A7A181D4B10}" destId="{0292869A-7295-44BE-B324-B3882516F622}" srcOrd="0" destOrd="0" presId="urn:microsoft.com/office/officeart/2005/8/layout/pyramid2"/>
    <dgm:cxn modelId="{FC25DAF0-916B-4476-B7FD-5B834591C0C5}" type="presParOf" srcId="{5B29F677-A2B1-42C1-969E-7A7A181D4B10}" destId="{EE9E6683-81D7-4677-84C7-733D45571A4D}" srcOrd="1" destOrd="0" presId="urn:microsoft.com/office/officeart/2005/8/layout/pyramid2"/>
    <dgm:cxn modelId="{0D1DF543-7757-4F66-B169-5EE68A0F0F49}" type="presParOf" srcId="{EE9E6683-81D7-4677-84C7-733D45571A4D}" destId="{33307237-3257-4410-A40A-79438FDBD2CC}" srcOrd="0" destOrd="0" presId="urn:microsoft.com/office/officeart/2005/8/layout/pyramid2"/>
    <dgm:cxn modelId="{736757DA-EF0A-444B-8344-068234A0E75D}" type="presParOf" srcId="{EE9E6683-81D7-4677-84C7-733D45571A4D}" destId="{51E80BDF-EE68-4B59-8DF5-9F35A04035A0}" srcOrd="1" destOrd="0" presId="urn:microsoft.com/office/officeart/2005/8/layout/pyramid2"/>
    <dgm:cxn modelId="{1239A489-00FF-4A40-8DBF-CAD825B6984E}" type="presParOf" srcId="{EE9E6683-81D7-4677-84C7-733D45571A4D}" destId="{7708BA49-FB88-46A2-BB7D-010FB1BB19E8}" srcOrd="2" destOrd="0" presId="urn:microsoft.com/office/officeart/2005/8/layout/pyramid2"/>
    <dgm:cxn modelId="{D4EB6049-8724-408B-97CD-84DD41C3A894}" type="presParOf" srcId="{EE9E6683-81D7-4677-84C7-733D45571A4D}" destId="{48F15E70-48AD-416E-A10C-B56A0B9EEB4B}" srcOrd="3" destOrd="0" presId="urn:microsoft.com/office/officeart/2005/8/layout/pyramid2"/>
    <dgm:cxn modelId="{DCF5CBBC-D1E6-482A-B6BF-C769EA07E0E0}" type="presParOf" srcId="{EE9E6683-81D7-4677-84C7-733D45571A4D}" destId="{1EEB2D03-4702-4F7C-9869-693844C8406C}" srcOrd="4" destOrd="0" presId="urn:microsoft.com/office/officeart/2005/8/layout/pyramid2"/>
    <dgm:cxn modelId="{61177D31-6038-492D-878F-5A491AEF48BD}" type="presParOf" srcId="{EE9E6683-81D7-4677-84C7-733D45571A4D}" destId="{3B638FF6-CA96-4184-96EE-32663433DCFD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C550112-22B4-498B-AEE3-A083B8E02D06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5DEF940-B5B7-4450-B4BE-577BE508022C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система выбирает эксперта для аттестуемого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E713F65-3FE0-4C17-AA46-66736E31CE9F}" type="parTrans" cxnId="{BCAE5910-E8C6-4D09-BD4D-758A52E78AA7}">
      <dgm:prSet/>
      <dgm:spPr/>
      <dgm:t>
        <a:bodyPr/>
        <a:lstStyle/>
        <a:p>
          <a:endParaRPr lang="ru-RU"/>
        </a:p>
      </dgm:t>
    </dgm:pt>
    <dgm:pt modelId="{1C808955-79B1-44BF-9211-CF8465508783}" type="sibTrans" cxnId="{BCAE5910-E8C6-4D09-BD4D-758A52E78AA7}">
      <dgm:prSet/>
      <dgm:spPr/>
      <dgm:t>
        <a:bodyPr/>
        <a:lstStyle/>
        <a:p>
          <a:endParaRPr lang="ru-RU"/>
        </a:p>
      </dgm:t>
    </dgm:pt>
    <dgm:pt modelId="{51BB8718-552E-4C8C-9058-9CE415314751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эксперты проводят экспертизу аттестуемых из других районов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EED0FE7-4461-44EB-A636-A533B00DF944}" type="parTrans" cxnId="{BFA22896-8DC4-430C-A66F-032EFC2BEB93}">
      <dgm:prSet/>
      <dgm:spPr/>
      <dgm:t>
        <a:bodyPr/>
        <a:lstStyle/>
        <a:p>
          <a:endParaRPr lang="ru-RU"/>
        </a:p>
      </dgm:t>
    </dgm:pt>
    <dgm:pt modelId="{F61067FA-A4C7-4138-A068-21ED5EC8FFCD}" type="sibTrans" cxnId="{BFA22896-8DC4-430C-A66F-032EFC2BEB93}">
      <dgm:prSet/>
      <dgm:spPr/>
      <dgm:t>
        <a:bodyPr/>
        <a:lstStyle/>
        <a:p>
          <a:endParaRPr lang="ru-RU"/>
        </a:p>
      </dgm:t>
    </dgm:pt>
    <dgm:pt modelId="{8B441D1B-D8FC-450B-A432-1895E58E31F8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эксперты проводят заочную экспертизу у аттестуемых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27ACB4D-1D18-48B2-8039-FF5A7B6BB4E1}" type="parTrans" cxnId="{89B3AD83-68BC-477C-9BC5-F1D0E600A051}">
      <dgm:prSet/>
      <dgm:spPr/>
      <dgm:t>
        <a:bodyPr/>
        <a:lstStyle/>
        <a:p>
          <a:endParaRPr lang="ru-RU"/>
        </a:p>
      </dgm:t>
    </dgm:pt>
    <dgm:pt modelId="{0A65FC1D-506F-424E-A354-B34FDA638C49}" type="sibTrans" cxnId="{89B3AD83-68BC-477C-9BC5-F1D0E600A051}">
      <dgm:prSet/>
      <dgm:spPr/>
      <dgm:t>
        <a:bodyPr/>
        <a:lstStyle/>
        <a:p>
          <a:endParaRPr lang="ru-RU"/>
        </a:p>
      </dgm:t>
    </dgm:pt>
    <dgm:pt modelId="{5991B5D4-8CCF-49F1-BA14-8D156730C9C0}" type="pres">
      <dgm:prSet presAssocID="{BC550112-22B4-498B-AEE3-A083B8E02D0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F07C0B-7934-4BB9-A7DB-F4B155C5C8F0}" type="pres">
      <dgm:prSet presAssocID="{A5DEF940-B5B7-4450-B4BE-577BE508022C}" presName="parentLin" presStyleCnt="0"/>
      <dgm:spPr/>
    </dgm:pt>
    <dgm:pt modelId="{646FDCCB-FD77-46A8-9AC3-E9E88F1DC5FF}" type="pres">
      <dgm:prSet presAssocID="{A5DEF940-B5B7-4450-B4BE-577BE508022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341E83E-97A4-44FD-8D70-EB6E6A816EAF}" type="pres">
      <dgm:prSet presAssocID="{A5DEF940-B5B7-4450-B4BE-577BE508022C}" presName="parentText" presStyleLbl="node1" presStyleIdx="0" presStyleCnt="3" custScaleX="128641" custScaleY="777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387B33-652A-4FD8-8376-7896ED49713C}" type="pres">
      <dgm:prSet presAssocID="{A5DEF940-B5B7-4450-B4BE-577BE508022C}" presName="negativeSpace" presStyleCnt="0"/>
      <dgm:spPr/>
    </dgm:pt>
    <dgm:pt modelId="{24958868-248C-4E64-8ECA-5BA86EB43573}" type="pres">
      <dgm:prSet presAssocID="{A5DEF940-B5B7-4450-B4BE-577BE508022C}" presName="childText" presStyleLbl="conFgAcc1" presStyleIdx="0" presStyleCnt="3">
        <dgm:presLayoutVars>
          <dgm:bulletEnabled val="1"/>
        </dgm:presLayoutVars>
      </dgm:prSet>
      <dgm:spPr/>
    </dgm:pt>
    <dgm:pt modelId="{BD1F9C95-A2ED-4BE5-A71C-73CF71CE7B5D}" type="pres">
      <dgm:prSet presAssocID="{1C808955-79B1-44BF-9211-CF8465508783}" presName="spaceBetweenRectangles" presStyleCnt="0"/>
      <dgm:spPr/>
    </dgm:pt>
    <dgm:pt modelId="{34B27BC0-79A0-490D-AF75-CEDCF234643C}" type="pres">
      <dgm:prSet presAssocID="{51BB8718-552E-4C8C-9058-9CE415314751}" presName="parentLin" presStyleCnt="0"/>
      <dgm:spPr/>
    </dgm:pt>
    <dgm:pt modelId="{DB26D037-2EE8-4AAA-BF22-CBF768C95BB5}" type="pres">
      <dgm:prSet presAssocID="{51BB8718-552E-4C8C-9058-9CE41531475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DCE2722-E83C-4899-9B0F-65B26296B4E6}" type="pres">
      <dgm:prSet presAssocID="{51BB8718-552E-4C8C-9058-9CE415314751}" presName="parentText" presStyleLbl="node1" presStyleIdx="1" presStyleCnt="3" custScaleX="129360" custScaleY="76048" custLinFactNeighborX="23927" custLinFactNeighborY="46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D49235-2B46-4F83-97E0-CBB1D8E2A934}" type="pres">
      <dgm:prSet presAssocID="{51BB8718-552E-4C8C-9058-9CE415314751}" presName="negativeSpace" presStyleCnt="0"/>
      <dgm:spPr/>
    </dgm:pt>
    <dgm:pt modelId="{CFB02F0A-5E83-4CAD-A3E5-C3D3367E13AC}" type="pres">
      <dgm:prSet presAssocID="{51BB8718-552E-4C8C-9058-9CE415314751}" presName="childText" presStyleLbl="conFgAcc1" presStyleIdx="1" presStyleCnt="3">
        <dgm:presLayoutVars>
          <dgm:bulletEnabled val="1"/>
        </dgm:presLayoutVars>
      </dgm:prSet>
      <dgm:spPr/>
    </dgm:pt>
    <dgm:pt modelId="{A7BAF202-FB51-4A38-893C-DC279A16A6C3}" type="pres">
      <dgm:prSet presAssocID="{F61067FA-A4C7-4138-A068-21ED5EC8FFCD}" presName="spaceBetweenRectangles" presStyleCnt="0"/>
      <dgm:spPr/>
    </dgm:pt>
    <dgm:pt modelId="{81DAE788-2898-4710-A213-4A89C5268CE2}" type="pres">
      <dgm:prSet presAssocID="{8B441D1B-D8FC-450B-A432-1895E58E31F8}" presName="parentLin" presStyleCnt="0"/>
      <dgm:spPr/>
    </dgm:pt>
    <dgm:pt modelId="{622060E3-161C-4688-9C7D-A9702D7BD12D}" type="pres">
      <dgm:prSet presAssocID="{8B441D1B-D8FC-450B-A432-1895E58E31F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0DCBD92-98BD-4E05-9892-4E833A00BD8F}" type="pres">
      <dgm:prSet presAssocID="{8B441D1B-D8FC-450B-A432-1895E58E31F8}" presName="parentText" presStyleLbl="node1" presStyleIdx="2" presStyleCnt="3" custScaleX="129360" custScaleY="756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E60201-D90B-447E-B1EC-895B6547F9BE}" type="pres">
      <dgm:prSet presAssocID="{8B441D1B-D8FC-450B-A432-1895E58E31F8}" presName="negativeSpace" presStyleCnt="0"/>
      <dgm:spPr/>
    </dgm:pt>
    <dgm:pt modelId="{6370BC4B-1573-467A-885C-7F3FFA778925}" type="pres">
      <dgm:prSet presAssocID="{8B441D1B-D8FC-450B-A432-1895E58E31F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FA22896-8DC4-430C-A66F-032EFC2BEB93}" srcId="{BC550112-22B4-498B-AEE3-A083B8E02D06}" destId="{51BB8718-552E-4C8C-9058-9CE415314751}" srcOrd="1" destOrd="0" parTransId="{EEED0FE7-4461-44EB-A636-A533B00DF944}" sibTransId="{F61067FA-A4C7-4138-A068-21ED5EC8FFCD}"/>
    <dgm:cxn modelId="{93D9897D-B823-4444-A39E-10AE486CD727}" type="presOf" srcId="{51BB8718-552E-4C8C-9058-9CE415314751}" destId="{DB26D037-2EE8-4AAA-BF22-CBF768C95BB5}" srcOrd="0" destOrd="0" presId="urn:microsoft.com/office/officeart/2005/8/layout/list1"/>
    <dgm:cxn modelId="{7296A548-CA3E-4B29-B4CC-45B85D754B70}" type="presOf" srcId="{8B441D1B-D8FC-450B-A432-1895E58E31F8}" destId="{622060E3-161C-4688-9C7D-A9702D7BD12D}" srcOrd="0" destOrd="0" presId="urn:microsoft.com/office/officeart/2005/8/layout/list1"/>
    <dgm:cxn modelId="{89B3AD83-68BC-477C-9BC5-F1D0E600A051}" srcId="{BC550112-22B4-498B-AEE3-A083B8E02D06}" destId="{8B441D1B-D8FC-450B-A432-1895E58E31F8}" srcOrd="2" destOrd="0" parTransId="{927ACB4D-1D18-48B2-8039-FF5A7B6BB4E1}" sibTransId="{0A65FC1D-506F-424E-A354-B34FDA638C49}"/>
    <dgm:cxn modelId="{3EE64C23-D07B-4C94-8CC1-AA61256BA535}" type="presOf" srcId="{51BB8718-552E-4C8C-9058-9CE415314751}" destId="{CDCE2722-E83C-4899-9B0F-65B26296B4E6}" srcOrd="1" destOrd="0" presId="urn:microsoft.com/office/officeart/2005/8/layout/list1"/>
    <dgm:cxn modelId="{64D086E5-4EBE-4E04-BB7F-C15650712ADA}" type="presOf" srcId="{8B441D1B-D8FC-450B-A432-1895E58E31F8}" destId="{A0DCBD92-98BD-4E05-9892-4E833A00BD8F}" srcOrd="1" destOrd="0" presId="urn:microsoft.com/office/officeart/2005/8/layout/list1"/>
    <dgm:cxn modelId="{3F2A86A8-E8D5-43F3-B73D-06C63D42DA10}" type="presOf" srcId="{A5DEF940-B5B7-4450-B4BE-577BE508022C}" destId="{646FDCCB-FD77-46A8-9AC3-E9E88F1DC5FF}" srcOrd="0" destOrd="0" presId="urn:microsoft.com/office/officeart/2005/8/layout/list1"/>
    <dgm:cxn modelId="{BCAE5910-E8C6-4D09-BD4D-758A52E78AA7}" srcId="{BC550112-22B4-498B-AEE3-A083B8E02D06}" destId="{A5DEF940-B5B7-4450-B4BE-577BE508022C}" srcOrd="0" destOrd="0" parTransId="{8E713F65-3FE0-4C17-AA46-66736E31CE9F}" sibTransId="{1C808955-79B1-44BF-9211-CF8465508783}"/>
    <dgm:cxn modelId="{12EFDA9B-FA0C-4A0C-B027-8C65118BBBF0}" type="presOf" srcId="{A5DEF940-B5B7-4450-B4BE-577BE508022C}" destId="{D341E83E-97A4-44FD-8D70-EB6E6A816EAF}" srcOrd="1" destOrd="0" presId="urn:microsoft.com/office/officeart/2005/8/layout/list1"/>
    <dgm:cxn modelId="{CC938F4F-2E80-4575-8B28-ACAB25405D51}" type="presOf" srcId="{BC550112-22B4-498B-AEE3-A083B8E02D06}" destId="{5991B5D4-8CCF-49F1-BA14-8D156730C9C0}" srcOrd="0" destOrd="0" presId="urn:microsoft.com/office/officeart/2005/8/layout/list1"/>
    <dgm:cxn modelId="{826C677B-AEDB-4F3F-8012-6B146C8F6165}" type="presParOf" srcId="{5991B5D4-8CCF-49F1-BA14-8D156730C9C0}" destId="{2BF07C0B-7934-4BB9-A7DB-F4B155C5C8F0}" srcOrd="0" destOrd="0" presId="urn:microsoft.com/office/officeart/2005/8/layout/list1"/>
    <dgm:cxn modelId="{4D552BCC-221F-4BEF-A3F0-9B7C895EAB8E}" type="presParOf" srcId="{2BF07C0B-7934-4BB9-A7DB-F4B155C5C8F0}" destId="{646FDCCB-FD77-46A8-9AC3-E9E88F1DC5FF}" srcOrd="0" destOrd="0" presId="urn:microsoft.com/office/officeart/2005/8/layout/list1"/>
    <dgm:cxn modelId="{2A892943-A3B4-4233-9D60-C1026CB86D62}" type="presParOf" srcId="{2BF07C0B-7934-4BB9-A7DB-F4B155C5C8F0}" destId="{D341E83E-97A4-44FD-8D70-EB6E6A816EAF}" srcOrd="1" destOrd="0" presId="urn:microsoft.com/office/officeart/2005/8/layout/list1"/>
    <dgm:cxn modelId="{B0B6191E-00C5-439C-9AAD-1CD29F02912C}" type="presParOf" srcId="{5991B5D4-8CCF-49F1-BA14-8D156730C9C0}" destId="{83387B33-652A-4FD8-8376-7896ED49713C}" srcOrd="1" destOrd="0" presId="urn:microsoft.com/office/officeart/2005/8/layout/list1"/>
    <dgm:cxn modelId="{B7BBFFBD-4AA6-47C6-B56C-A622E0C4B17A}" type="presParOf" srcId="{5991B5D4-8CCF-49F1-BA14-8D156730C9C0}" destId="{24958868-248C-4E64-8ECA-5BA86EB43573}" srcOrd="2" destOrd="0" presId="urn:microsoft.com/office/officeart/2005/8/layout/list1"/>
    <dgm:cxn modelId="{818AE255-1DE7-4184-95C3-A1F32E046458}" type="presParOf" srcId="{5991B5D4-8CCF-49F1-BA14-8D156730C9C0}" destId="{BD1F9C95-A2ED-4BE5-A71C-73CF71CE7B5D}" srcOrd="3" destOrd="0" presId="urn:microsoft.com/office/officeart/2005/8/layout/list1"/>
    <dgm:cxn modelId="{B09CE0FD-4F55-4961-A03F-6921F1A0E8EE}" type="presParOf" srcId="{5991B5D4-8CCF-49F1-BA14-8D156730C9C0}" destId="{34B27BC0-79A0-490D-AF75-CEDCF234643C}" srcOrd="4" destOrd="0" presId="urn:microsoft.com/office/officeart/2005/8/layout/list1"/>
    <dgm:cxn modelId="{1CEF2864-1333-4D1D-A1A1-6FE75A5FB17A}" type="presParOf" srcId="{34B27BC0-79A0-490D-AF75-CEDCF234643C}" destId="{DB26D037-2EE8-4AAA-BF22-CBF768C95BB5}" srcOrd="0" destOrd="0" presId="urn:microsoft.com/office/officeart/2005/8/layout/list1"/>
    <dgm:cxn modelId="{987DB921-1A86-429B-B8F5-DBE721FEE9E9}" type="presParOf" srcId="{34B27BC0-79A0-490D-AF75-CEDCF234643C}" destId="{CDCE2722-E83C-4899-9B0F-65B26296B4E6}" srcOrd="1" destOrd="0" presId="urn:microsoft.com/office/officeart/2005/8/layout/list1"/>
    <dgm:cxn modelId="{08FFFB86-85F6-4C3F-B66C-F80A04DEC304}" type="presParOf" srcId="{5991B5D4-8CCF-49F1-BA14-8D156730C9C0}" destId="{51D49235-2B46-4F83-97E0-CBB1D8E2A934}" srcOrd="5" destOrd="0" presId="urn:microsoft.com/office/officeart/2005/8/layout/list1"/>
    <dgm:cxn modelId="{E57F06CB-73BA-4C45-B9D3-34E705F84B8A}" type="presParOf" srcId="{5991B5D4-8CCF-49F1-BA14-8D156730C9C0}" destId="{CFB02F0A-5E83-4CAD-A3E5-C3D3367E13AC}" srcOrd="6" destOrd="0" presId="urn:microsoft.com/office/officeart/2005/8/layout/list1"/>
    <dgm:cxn modelId="{6CF0216E-4745-4BC7-97DA-83A0C8D74E4B}" type="presParOf" srcId="{5991B5D4-8CCF-49F1-BA14-8D156730C9C0}" destId="{A7BAF202-FB51-4A38-893C-DC279A16A6C3}" srcOrd="7" destOrd="0" presId="urn:microsoft.com/office/officeart/2005/8/layout/list1"/>
    <dgm:cxn modelId="{1AE052D7-2B35-47AC-BB4A-916B3C77ABFC}" type="presParOf" srcId="{5991B5D4-8CCF-49F1-BA14-8D156730C9C0}" destId="{81DAE788-2898-4710-A213-4A89C5268CE2}" srcOrd="8" destOrd="0" presId="urn:microsoft.com/office/officeart/2005/8/layout/list1"/>
    <dgm:cxn modelId="{03058D49-B804-45CD-8AF2-A1ED1822F734}" type="presParOf" srcId="{81DAE788-2898-4710-A213-4A89C5268CE2}" destId="{622060E3-161C-4688-9C7D-A9702D7BD12D}" srcOrd="0" destOrd="0" presId="urn:microsoft.com/office/officeart/2005/8/layout/list1"/>
    <dgm:cxn modelId="{6E08DBED-270C-4B2C-8965-6A6F04117681}" type="presParOf" srcId="{81DAE788-2898-4710-A213-4A89C5268CE2}" destId="{A0DCBD92-98BD-4E05-9892-4E833A00BD8F}" srcOrd="1" destOrd="0" presId="urn:microsoft.com/office/officeart/2005/8/layout/list1"/>
    <dgm:cxn modelId="{ED345181-F293-41DE-AF85-E8FF59D4BB35}" type="presParOf" srcId="{5991B5D4-8CCF-49F1-BA14-8D156730C9C0}" destId="{F9E60201-D90B-447E-B1EC-895B6547F9BE}" srcOrd="9" destOrd="0" presId="urn:microsoft.com/office/officeart/2005/8/layout/list1"/>
    <dgm:cxn modelId="{90F8C17E-FB7C-4577-8CD7-F04EDAEB287F}" type="presParOf" srcId="{5991B5D4-8CCF-49F1-BA14-8D156730C9C0}" destId="{6370BC4B-1573-467A-885C-7F3FFA77892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A0CF7B7-1DD5-4005-A65D-AB27A81B14EA}">
      <dsp:nvSpPr>
        <dsp:cNvPr id="0" name=""/>
        <dsp:cNvSpPr/>
      </dsp:nvSpPr>
      <dsp:spPr>
        <a:xfrm>
          <a:off x="81377" y="57996"/>
          <a:ext cx="6215864" cy="903253"/>
        </a:xfrm>
        <a:prstGeom prst="roundRect">
          <a:avLst>
            <a:gd name="adj" fmla="val 10000"/>
          </a:avLst>
        </a:prstGeom>
        <a:solidFill>
          <a:schemeClr val="bg1"/>
        </a:solidFill>
        <a:ln w="381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7155" tIns="64770" rIns="97155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100" b="1" kern="1200" dirty="0" smtClean="0">
              <a:solidFill>
                <a:srgbClr val="FF0000"/>
              </a:solidFill>
            </a:rPr>
            <a:t>Виды аттестации</a:t>
          </a:r>
          <a:endParaRPr lang="ru-RU" sz="5100" b="1" kern="1200" dirty="0">
            <a:solidFill>
              <a:srgbClr val="FF0000"/>
            </a:solidFill>
          </a:endParaRPr>
        </a:p>
      </dsp:txBody>
      <dsp:txXfrm>
        <a:off x="81377" y="57996"/>
        <a:ext cx="6215864" cy="903253"/>
      </dsp:txXfrm>
    </dsp:sp>
    <dsp:sp modelId="{C901C136-5EBE-4434-A5FF-D47D6EA30A37}">
      <dsp:nvSpPr>
        <dsp:cNvPr id="0" name=""/>
        <dsp:cNvSpPr/>
      </dsp:nvSpPr>
      <dsp:spPr>
        <a:xfrm>
          <a:off x="702963" y="961250"/>
          <a:ext cx="385116" cy="9162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6297"/>
              </a:lnTo>
              <a:lnTo>
                <a:pt x="385116" y="916297"/>
              </a:lnTo>
            </a:path>
          </a:pathLst>
        </a:custGeom>
        <a:noFill/>
        <a:ln w="25400" cap="flat" cmpd="sng" algn="ctr">
          <a:solidFill>
            <a:srgbClr val="000099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69BFDC-AA67-404D-9D17-BFAA1EF7D889}">
      <dsp:nvSpPr>
        <dsp:cNvPr id="0" name=""/>
        <dsp:cNvSpPr/>
      </dsp:nvSpPr>
      <dsp:spPr>
        <a:xfrm>
          <a:off x="1088080" y="1239148"/>
          <a:ext cx="6260008" cy="12767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00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ОБЯЗАТЕЛЬНАЯ  АТТЕСТАЦИЯ </a:t>
          </a:r>
          <a:r>
            <a:rPr lang="ru-RU" sz="2000" b="0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на СЗД, в рамках которой проводится п</a:t>
          </a:r>
          <a:r>
            <a:rPr lang="ru-RU" sz="2000" b="0" i="0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роцедура оценки профессиональных знаний аттестуемых (аттестацию проводит образовательная организация).</a:t>
          </a:r>
          <a:endParaRPr lang="ru-RU" sz="2000" b="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88080" y="1239148"/>
        <a:ext cx="6260008" cy="1276799"/>
      </dsp:txXfrm>
    </dsp:sp>
    <dsp:sp modelId="{C9B56D1A-64DB-41A2-A2ED-FA3F0E4F6E2D}">
      <dsp:nvSpPr>
        <dsp:cNvPr id="0" name=""/>
        <dsp:cNvSpPr/>
      </dsp:nvSpPr>
      <dsp:spPr>
        <a:xfrm>
          <a:off x="702963" y="961250"/>
          <a:ext cx="385116" cy="23067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6708"/>
              </a:lnTo>
              <a:lnTo>
                <a:pt x="385116" y="2306708"/>
              </a:lnTo>
            </a:path>
          </a:pathLst>
        </a:custGeom>
        <a:noFill/>
        <a:ln w="25400" cap="flat" cmpd="sng" algn="ctr">
          <a:solidFill>
            <a:srgbClr val="000099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626982-C5A4-4741-B157-3E4D20F0BFCF}">
      <dsp:nvSpPr>
        <dsp:cNvPr id="0" name=""/>
        <dsp:cNvSpPr/>
      </dsp:nvSpPr>
      <dsp:spPr>
        <a:xfrm>
          <a:off x="1088080" y="2667146"/>
          <a:ext cx="6274314" cy="12016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00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ЗАЯВИТЕЛЬНАЯ</a:t>
          </a:r>
          <a:r>
            <a:rPr lang="ru-RU" sz="2000" b="1" kern="1200" dirty="0" smtClean="0">
              <a:solidFill>
                <a:srgbClr val="FF0000"/>
              </a:solidFill>
            </a:rPr>
            <a:t> </a:t>
          </a:r>
          <a:r>
            <a:rPr lang="ru-RU" sz="14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АТТЕСТАЦИЯ</a:t>
          </a:r>
          <a:r>
            <a:rPr lang="ru-RU" sz="2000" b="0" i="0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 на квалификационную категорию (первую или высшую). Аттестацию проводит аттестационная комиссия МОиН РТ.</a:t>
          </a:r>
          <a:endParaRPr lang="ru-RU" sz="2000" b="0" i="0" kern="1200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88080" y="2667146"/>
        <a:ext cx="6274314" cy="1201624"/>
      </dsp:txXfrm>
    </dsp:sp>
    <dsp:sp modelId="{AE7D7429-CFDC-4938-AE06-1BEB869E8ECF}">
      <dsp:nvSpPr>
        <dsp:cNvPr id="0" name=""/>
        <dsp:cNvSpPr/>
      </dsp:nvSpPr>
      <dsp:spPr>
        <a:xfrm>
          <a:off x="702963" y="961250"/>
          <a:ext cx="379115" cy="36368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36897"/>
              </a:lnTo>
              <a:lnTo>
                <a:pt x="379115" y="3636897"/>
              </a:lnTo>
            </a:path>
          </a:pathLst>
        </a:custGeom>
        <a:noFill/>
        <a:ln w="25400" cap="flat" cmpd="sng" algn="ctr">
          <a:solidFill>
            <a:srgbClr val="000099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869DB0-559A-4FBE-88BD-8F5DC7918916}">
      <dsp:nvSpPr>
        <dsp:cNvPr id="0" name=""/>
        <dsp:cNvSpPr/>
      </dsp:nvSpPr>
      <dsp:spPr>
        <a:xfrm>
          <a:off x="1082079" y="4024469"/>
          <a:ext cx="6320477" cy="11473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00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АТТЕСТАЦИЯ РУКОВОДИТЕЛЕЙ </a:t>
          </a:r>
          <a:r>
            <a:rPr lang="ru-RU" sz="2000" b="0" i="0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образовательных организаций  (аттестацию проводит учредитель).</a:t>
          </a:r>
          <a:endParaRPr lang="ru-RU" sz="2000" b="0" i="0" kern="1200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82079" y="4024469"/>
        <a:ext cx="6320477" cy="114735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C7D2AC-F1B4-477A-A7B4-E8A1514861BA}">
      <dsp:nvSpPr>
        <dsp:cNvPr id="0" name=""/>
        <dsp:cNvSpPr/>
      </dsp:nvSpPr>
      <dsp:spPr>
        <a:xfrm>
          <a:off x="1432992" y="1702154"/>
          <a:ext cx="1599959" cy="632192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Ведомства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32992" y="1702154"/>
        <a:ext cx="1599959" cy="632192"/>
      </dsp:txXfrm>
    </dsp:sp>
    <dsp:sp modelId="{19791A21-071D-4E4F-A635-DB380A69FA19}">
      <dsp:nvSpPr>
        <dsp:cNvPr id="0" name=""/>
        <dsp:cNvSpPr/>
      </dsp:nvSpPr>
      <dsp:spPr>
        <a:xfrm rot="16200000">
          <a:off x="1991819" y="1153324"/>
          <a:ext cx="482307" cy="2149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 rot="16200000">
        <a:off x="1991819" y="1153324"/>
        <a:ext cx="482307" cy="214945"/>
      </dsp:txXfrm>
    </dsp:sp>
    <dsp:sp modelId="{F1DDD405-2CA8-431A-BFBE-EE46CE049C18}">
      <dsp:nvSpPr>
        <dsp:cNvPr id="0" name=""/>
        <dsp:cNvSpPr/>
      </dsp:nvSpPr>
      <dsp:spPr>
        <a:xfrm>
          <a:off x="1837852" y="1899"/>
          <a:ext cx="790241" cy="7902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МК РТ</a:t>
          </a: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37852" y="1899"/>
        <a:ext cx="790241" cy="790241"/>
      </dsp:txXfrm>
    </dsp:sp>
    <dsp:sp modelId="{55CA47B8-E394-460E-9773-7F288A609261}">
      <dsp:nvSpPr>
        <dsp:cNvPr id="0" name=""/>
        <dsp:cNvSpPr/>
      </dsp:nvSpPr>
      <dsp:spPr>
        <a:xfrm rot="18360000">
          <a:off x="2470790" y="1273215"/>
          <a:ext cx="450798" cy="2149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 rot="18360000">
        <a:off x="2470790" y="1273215"/>
        <a:ext cx="450798" cy="214945"/>
      </dsp:txXfrm>
    </dsp:sp>
    <dsp:sp modelId="{14F15F77-E21F-42BE-A0B1-328F4816FF58}">
      <dsp:nvSpPr>
        <dsp:cNvPr id="0" name=""/>
        <dsp:cNvSpPr/>
      </dsp:nvSpPr>
      <dsp:spPr>
        <a:xfrm>
          <a:off x="2790787" y="311526"/>
          <a:ext cx="790241" cy="7902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МОиН РТ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90787" y="311526"/>
        <a:ext cx="790241" cy="790241"/>
      </dsp:txXfrm>
    </dsp:sp>
    <dsp:sp modelId="{EE5AB7D2-D115-4AAF-AF60-899008A66D1B}">
      <dsp:nvSpPr>
        <dsp:cNvPr id="0" name=""/>
        <dsp:cNvSpPr/>
      </dsp:nvSpPr>
      <dsp:spPr>
        <a:xfrm rot="20590794">
          <a:off x="3023870" y="1654578"/>
          <a:ext cx="356399" cy="2149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 rot="20590794">
        <a:off x="3023870" y="1654578"/>
        <a:ext cx="356399" cy="214945"/>
      </dsp:txXfrm>
    </dsp:sp>
    <dsp:sp modelId="{850EF8F6-5F3A-44D7-9E72-6CAEECC87CBA}">
      <dsp:nvSpPr>
        <dsp:cNvPr id="0" name=""/>
        <dsp:cNvSpPr/>
      </dsp:nvSpPr>
      <dsp:spPr>
        <a:xfrm>
          <a:off x="3495111" y="1122139"/>
          <a:ext cx="790241" cy="7902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МДМСиТ</a:t>
          </a:r>
          <a:r>
            <a:rPr lang="ru-RU" sz="1000" kern="1200" dirty="0" smtClean="0"/>
            <a:t> </a:t>
          </a:r>
          <a:r>
            <a:rPr lang="ru-RU" sz="1100" kern="1200" dirty="0" smtClean="0"/>
            <a:t>РТ</a:t>
          </a:r>
          <a:endParaRPr lang="ru-RU" sz="1100" kern="1200" dirty="0"/>
        </a:p>
      </dsp:txBody>
      <dsp:txXfrm>
        <a:off x="3495111" y="1122139"/>
        <a:ext cx="790241" cy="790241"/>
      </dsp:txXfrm>
    </dsp:sp>
    <dsp:sp modelId="{C01285CC-7D2D-4BA7-A324-ED73AFB75C04}">
      <dsp:nvSpPr>
        <dsp:cNvPr id="0" name=""/>
        <dsp:cNvSpPr/>
      </dsp:nvSpPr>
      <dsp:spPr>
        <a:xfrm rot="1080000">
          <a:off x="2906365" y="2206099"/>
          <a:ext cx="420767" cy="1986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080000">
        <a:off x="2906365" y="2206099"/>
        <a:ext cx="420767" cy="198613"/>
      </dsp:txXfrm>
    </dsp:sp>
    <dsp:sp modelId="{61FE8720-0F2E-483F-8338-284B73F81A9E}">
      <dsp:nvSpPr>
        <dsp:cNvPr id="0" name=""/>
        <dsp:cNvSpPr/>
      </dsp:nvSpPr>
      <dsp:spPr>
        <a:xfrm>
          <a:off x="3379734" y="2124117"/>
          <a:ext cx="790241" cy="7902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МТЗиСЗ</a:t>
          </a: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РТ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79734" y="2124117"/>
        <a:ext cx="790241" cy="790241"/>
      </dsp:txXfrm>
    </dsp:sp>
    <dsp:sp modelId="{D1902D27-6CCE-43E2-A3DA-521FD5BBECF6}">
      <dsp:nvSpPr>
        <dsp:cNvPr id="0" name=""/>
        <dsp:cNvSpPr/>
      </dsp:nvSpPr>
      <dsp:spPr>
        <a:xfrm rot="3240000">
          <a:off x="2470790" y="2548340"/>
          <a:ext cx="450798" cy="2149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 rot="3240000">
        <a:off x="2470790" y="2548340"/>
        <a:ext cx="450798" cy="214945"/>
      </dsp:txXfrm>
    </dsp:sp>
    <dsp:sp modelId="{DF167EBD-D24E-47B8-B736-7CA70A0EDD9A}">
      <dsp:nvSpPr>
        <dsp:cNvPr id="0" name=""/>
        <dsp:cNvSpPr/>
      </dsp:nvSpPr>
      <dsp:spPr>
        <a:xfrm>
          <a:off x="2790787" y="2934733"/>
          <a:ext cx="790241" cy="7902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МЗ РТ</a:t>
          </a: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90787" y="2934733"/>
        <a:ext cx="790241" cy="790241"/>
      </dsp:txXfrm>
    </dsp:sp>
    <dsp:sp modelId="{2B31FE60-5910-48C3-8018-46964B38F787}">
      <dsp:nvSpPr>
        <dsp:cNvPr id="0" name=""/>
        <dsp:cNvSpPr/>
      </dsp:nvSpPr>
      <dsp:spPr>
        <a:xfrm rot="5400000">
          <a:off x="1991819" y="2668230"/>
          <a:ext cx="482307" cy="2149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 rot="5400000">
        <a:off x="1991819" y="2668230"/>
        <a:ext cx="482307" cy="214945"/>
      </dsp:txXfrm>
    </dsp:sp>
    <dsp:sp modelId="{6589EA7C-25A6-4863-A57A-65F28A4AC515}">
      <dsp:nvSpPr>
        <dsp:cNvPr id="0" name=""/>
        <dsp:cNvSpPr/>
      </dsp:nvSpPr>
      <dsp:spPr>
        <a:xfrm>
          <a:off x="1837852" y="3244360"/>
          <a:ext cx="790241" cy="7902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МСХиП</a:t>
          </a: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РТ</a:t>
          </a: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37852" y="3244360"/>
        <a:ext cx="790241" cy="790241"/>
      </dsp:txXfrm>
    </dsp:sp>
    <dsp:sp modelId="{A1AD037A-DC09-44E3-9CCA-71C01ED9BC2F}">
      <dsp:nvSpPr>
        <dsp:cNvPr id="0" name=""/>
        <dsp:cNvSpPr/>
      </dsp:nvSpPr>
      <dsp:spPr>
        <a:xfrm rot="7560000">
          <a:off x="1544357" y="2548340"/>
          <a:ext cx="450798" cy="2149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 rot="7560000">
        <a:off x="1544357" y="2548340"/>
        <a:ext cx="450798" cy="214945"/>
      </dsp:txXfrm>
    </dsp:sp>
    <dsp:sp modelId="{0017175F-200B-4A0D-9237-6C84EDA1E0B7}">
      <dsp:nvSpPr>
        <dsp:cNvPr id="0" name=""/>
        <dsp:cNvSpPr/>
      </dsp:nvSpPr>
      <dsp:spPr>
        <a:xfrm>
          <a:off x="884916" y="2934733"/>
          <a:ext cx="790241" cy="7902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МЛХ РТ</a:t>
          </a: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84916" y="2934733"/>
        <a:ext cx="790241" cy="790241"/>
      </dsp:txXfrm>
    </dsp:sp>
    <dsp:sp modelId="{9D155E90-D5C8-41C7-96C9-98B73B15BE75}">
      <dsp:nvSpPr>
        <dsp:cNvPr id="0" name=""/>
        <dsp:cNvSpPr/>
      </dsp:nvSpPr>
      <dsp:spPr>
        <a:xfrm rot="9720000">
          <a:off x="1170985" y="2190472"/>
          <a:ext cx="386704" cy="2200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 rot="9720000">
        <a:off x="1170985" y="2190472"/>
        <a:ext cx="386704" cy="220029"/>
      </dsp:txXfrm>
    </dsp:sp>
    <dsp:sp modelId="{F7EC9C45-D348-46AA-A170-1BB12F13A664}">
      <dsp:nvSpPr>
        <dsp:cNvPr id="0" name=""/>
        <dsp:cNvSpPr/>
      </dsp:nvSpPr>
      <dsp:spPr>
        <a:xfrm>
          <a:off x="259180" y="2124117"/>
          <a:ext cx="863820" cy="7902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ЦБ РФ</a:t>
          </a: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9180" y="2124117"/>
        <a:ext cx="863820" cy="790241"/>
      </dsp:txXfrm>
    </dsp:sp>
    <dsp:sp modelId="{D40F7128-FE96-4D01-8A1B-1DCA277EC85E}">
      <dsp:nvSpPr>
        <dsp:cNvPr id="0" name=""/>
        <dsp:cNvSpPr/>
      </dsp:nvSpPr>
      <dsp:spPr>
        <a:xfrm rot="11880000">
          <a:off x="1220287" y="1646863"/>
          <a:ext cx="288101" cy="2149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 rot="11880000">
        <a:off x="1220287" y="1646863"/>
        <a:ext cx="288101" cy="214945"/>
      </dsp:txXfrm>
    </dsp:sp>
    <dsp:sp modelId="{587C0B4D-4D49-42AA-8783-A2BB24587516}">
      <dsp:nvSpPr>
        <dsp:cNvPr id="0" name=""/>
        <dsp:cNvSpPr/>
      </dsp:nvSpPr>
      <dsp:spPr>
        <a:xfrm>
          <a:off x="259180" y="1122142"/>
          <a:ext cx="863820" cy="7902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Татпот</a:t>
          </a:r>
          <a:endParaRPr lang="ru-RU" sz="12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ребсоз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9180" y="1122142"/>
        <a:ext cx="863820" cy="790241"/>
      </dsp:txXfrm>
    </dsp:sp>
    <dsp:sp modelId="{1A3CCF3C-5556-4626-BEDA-44C9A4A78A2D}">
      <dsp:nvSpPr>
        <dsp:cNvPr id="0" name=""/>
        <dsp:cNvSpPr/>
      </dsp:nvSpPr>
      <dsp:spPr>
        <a:xfrm rot="14040000">
          <a:off x="1544357" y="1273215"/>
          <a:ext cx="450798" cy="2149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 rot="14040000">
        <a:off x="1544357" y="1273215"/>
        <a:ext cx="450798" cy="214945"/>
      </dsp:txXfrm>
    </dsp:sp>
    <dsp:sp modelId="{DA847EB4-C5E8-43A0-A289-8613FE519D4D}">
      <dsp:nvSpPr>
        <dsp:cNvPr id="0" name=""/>
        <dsp:cNvSpPr/>
      </dsp:nvSpPr>
      <dsp:spPr>
        <a:xfrm>
          <a:off x="884916" y="311526"/>
          <a:ext cx="790241" cy="7902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МИС РТ</a:t>
          </a: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84916" y="311526"/>
        <a:ext cx="790241" cy="79024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C7D2AC-F1B4-477A-A7B4-E8A1514861BA}">
      <dsp:nvSpPr>
        <dsp:cNvPr id="0" name=""/>
        <dsp:cNvSpPr/>
      </dsp:nvSpPr>
      <dsp:spPr>
        <a:xfrm>
          <a:off x="1209503" y="1539120"/>
          <a:ext cx="2025389" cy="947143"/>
        </a:xfrm>
        <a:prstGeom prst="ellipse">
          <a:avLst/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Организации</a:t>
          </a:r>
        </a:p>
      </dsp:txBody>
      <dsp:txXfrm>
        <a:off x="1209503" y="1539120"/>
        <a:ext cx="2025389" cy="947143"/>
      </dsp:txXfrm>
    </dsp:sp>
    <dsp:sp modelId="{19791A21-071D-4E4F-A635-DB380A69FA19}">
      <dsp:nvSpPr>
        <dsp:cNvPr id="0" name=""/>
        <dsp:cNvSpPr/>
      </dsp:nvSpPr>
      <dsp:spPr>
        <a:xfrm rot="16364461">
          <a:off x="2156896" y="1201983"/>
          <a:ext cx="192813" cy="322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6364461">
        <a:off x="2156896" y="1201983"/>
        <a:ext cx="192813" cy="322028"/>
      </dsp:txXfrm>
    </dsp:sp>
    <dsp:sp modelId="{F1DDD405-2CA8-431A-BFBE-EE46CE049C18}">
      <dsp:nvSpPr>
        <dsp:cNvPr id="0" name=""/>
        <dsp:cNvSpPr/>
      </dsp:nvSpPr>
      <dsp:spPr>
        <a:xfrm>
          <a:off x="1702129" y="0"/>
          <a:ext cx="1176529" cy="1176529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Школы. лицеи, гимназии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02129" y="0"/>
        <a:ext cx="1176529" cy="1176529"/>
      </dsp:txXfrm>
    </dsp:sp>
    <dsp:sp modelId="{55CA47B8-E394-460E-9773-7F288A609261}">
      <dsp:nvSpPr>
        <dsp:cNvPr id="0" name=""/>
        <dsp:cNvSpPr/>
      </dsp:nvSpPr>
      <dsp:spPr>
        <a:xfrm rot="20399736">
          <a:off x="3075450" y="1513649"/>
          <a:ext cx="150499" cy="322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20399736">
        <a:off x="3075450" y="1513649"/>
        <a:ext cx="150499" cy="322028"/>
      </dsp:txXfrm>
    </dsp:sp>
    <dsp:sp modelId="{14F15F77-E21F-42BE-A0B1-328F4816FF58}">
      <dsp:nvSpPr>
        <dsp:cNvPr id="0" name=""/>
        <dsp:cNvSpPr/>
      </dsp:nvSpPr>
      <dsp:spPr>
        <a:xfrm>
          <a:off x="3252624" y="835131"/>
          <a:ext cx="1176529" cy="1176529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ДОУ</a:t>
          </a:r>
        </a:p>
      </dsp:txBody>
      <dsp:txXfrm>
        <a:off x="3252624" y="835131"/>
        <a:ext cx="1176529" cy="1176529"/>
      </dsp:txXfrm>
    </dsp:sp>
    <dsp:sp modelId="{EE5AB7D2-D115-4AAF-AF60-899008A66D1B}">
      <dsp:nvSpPr>
        <dsp:cNvPr id="0" name=""/>
        <dsp:cNvSpPr/>
      </dsp:nvSpPr>
      <dsp:spPr>
        <a:xfrm rot="2733764">
          <a:off x="2669282" y="2398188"/>
          <a:ext cx="177592" cy="322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2733764">
        <a:off x="2669282" y="2398188"/>
        <a:ext cx="177592" cy="322028"/>
      </dsp:txXfrm>
    </dsp:sp>
    <dsp:sp modelId="{850EF8F6-5F3A-44D7-9E72-6CAEECC87CBA}">
      <dsp:nvSpPr>
        <dsp:cNvPr id="0" name=""/>
        <dsp:cNvSpPr/>
      </dsp:nvSpPr>
      <dsp:spPr>
        <a:xfrm>
          <a:off x="2702493" y="2514185"/>
          <a:ext cx="1176529" cy="1176529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УДО</a:t>
          </a:r>
        </a:p>
      </dsp:txBody>
      <dsp:txXfrm>
        <a:off x="2702493" y="2514185"/>
        <a:ext cx="1176529" cy="1176529"/>
      </dsp:txXfrm>
    </dsp:sp>
    <dsp:sp modelId="{C01285CC-7D2D-4BA7-A324-ED73AFB75C04}">
      <dsp:nvSpPr>
        <dsp:cNvPr id="0" name=""/>
        <dsp:cNvSpPr/>
      </dsp:nvSpPr>
      <dsp:spPr>
        <a:xfrm rot="8056351">
          <a:off x="1601785" y="2397835"/>
          <a:ext cx="175900" cy="322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8056351">
        <a:off x="1601785" y="2397835"/>
        <a:ext cx="175900" cy="322028"/>
      </dsp:txXfrm>
    </dsp:sp>
    <dsp:sp modelId="{61FE8720-0F2E-483F-8338-284B73F81A9E}">
      <dsp:nvSpPr>
        <dsp:cNvPr id="0" name=""/>
        <dsp:cNvSpPr/>
      </dsp:nvSpPr>
      <dsp:spPr>
        <a:xfrm>
          <a:off x="571504" y="2514183"/>
          <a:ext cx="1176529" cy="1176529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Прочие ОО</a:t>
          </a:r>
        </a:p>
      </dsp:txBody>
      <dsp:txXfrm>
        <a:off x="571504" y="2514183"/>
        <a:ext cx="1176529" cy="1176529"/>
      </dsp:txXfrm>
    </dsp:sp>
    <dsp:sp modelId="{D1902D27-6CCE-43E2-A3DA-521FD5BBECF6}">
      <dsp:nvSpPr>
        <dsp:cNvPr id="0" name=""/>
        <dsp:cNvSpPr/>
      </dsp:nvSpPr>
      <dsp:spPr>
        <a:xfrm rot="12060001">
          <a:off x="1207260" y="1494984"/>
          <a:ext cx="171440" cy="322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2060001">
        <a:off x="1207260" y="1494984"/>
        <a:ext cx="171440" cy="322028"/>
      </dsp:txXfrm>
    </dsp:sp>
    <dsp:sp modelId="{DF167EBD-D24E-47B8-B736-7CA70A0EDD9A}">
      <dsp:nvSpPr>
        <dsp:cNvPr id="0" name=""/>
        <dsp:cNvSpPr/>
      </dsp:nvSpPr>
      <dsp:spPr>
        <a:xfrm>
          <a:off x="0" y="797218"/>
          <a:ext cx="1176529" cy="1176529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СПО</a:t>
          </a:r>
        </a:p>
      </dsp:txBody>
      <dsp:txXfrm>
        <a:off x="0" y="797218"/>
        <a:ext cx="1176529" cy="117652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92869A-7295-44BE-B324-B3882516F622}">
      <dsp:nvSpPr>
        <dsp:cNvPr id="0" name=""/>
        <dsp:cNvSpPr/>
      </dsp:nvSpPr>
      <dsp:spPr>
        <a:xfrm>
          <a:off x="179659" y="0"/>
          <a:ext cx="2683128" cy="428628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307237-3257-4410-A40A-79438FDBD2CC}">
      <dsp:nvSpPr>
        <dsp:cNvPr id="0" name=""/>
        <dsp:cNvSpPr/>
      </dsp:nvSpPr>
      <dsp:spPr>
        <a:xfrm>
          <a:off x="813041" y="3320725"/>
          <a:ext cx="3344882" cy="96555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rgbClr val="FF0000"/>
              </a:solidFill>
              <a:effectLst/>
            </a:rPr>
            <a:t>Приём заявлений,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rgbClr val="FF0000"/>
              </a:solidFill>
              <a:effectLst/>
            </a:rPr>
            <a:t>проведение тестирования</a:t>
          </a:r>
        </a:p>
      </dsp:txBody>
      <dsp:txXfrm>
        <a:off x="813041" y="3320725"/>
        <a:ext cx="3344882" cy="965554"/>
      </dsp:txXfrm>
    </dsp:sp>
    <dsp:sp modelId="{7708BA49-FB88-46A2-BB7D-010FB1BB19E8}">
      <dsp:nvSpPr>
        <dsp:cNvPr id="0" name=""/>
        <dsp:cNvSpPr/>
      </dsp:nvSpPr>
      <dsp:spPr>
        <a:xfrm>
          <a:off x="818055" y="2440071"/>
          <a:ext cx="3348841" cy="8245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rgbClr val="FF0000"/>
              </a:solidFill>
              <a:effectLst/>
            </a:rPr>
            <a:t>Экспертиза</a:t>
          </a:r>
        </a:p>
      </dsp:txBody>
      <dsp:txXfrm>
        <a:off x="818055" y="2440071"/>
        <a:ext cx="3348841" cy="824591"/>
      </dsp:txXfrm>
    </dsp:sp>
    <dsp:sp modelId="{1EEB2D03-4702-4F7C-9869-693844C8406C}">
      <dsp:nvSpPr>
        <dsp:cNvPr id="0" name=""/>
        <dsp:cNvSpPr/>
      </dsp:nvSpPr>
      <dsp:spPr>
        <a:xfrm>
          <a:off x="835600" y="1420384"/>
          <a:ext cx="3351143" cy="93707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b="1" kern="1200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i="1" kern="1200" dirty="0" smtClean="0">
              <a:solidFill>
                <a:srgbClr val="FF0000"/>
              </a:solidFill>
              <a:effectLst/>
            </a:rPr>
            <a:t>Проведение очной аттестации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35600" y="1420384"/>
        <a:ext cx="3351143" cy="93707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4958868-248C-4E64-8ECA-5BA86EB43573}">
      <dsp:nvSpPr>
        <dsp:cNvPr id="0" name=""/>
        <dsp:cNvSpPr/>
      </dsp:nvSpPr>
      <dsp:spPr>
        <a:xfrm>
          <a:off x="0" y="274509"/>
          <a:ext cx="60960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41E83E-97A4-44FD-8D70-EB6E6A816EAF}">
      <dsp:nvSpPr>
        <dsp:cNvPr id="0" name=""/>
        <dsp:cNvSpPr/>
      </dsp:nvSpPr>
      <dsp:spPr>
        <a:xfrm>
          <a:off x="304800" y="4531"/>
          <a:ext cx="5489368" cy="75705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система выбирает эксперта для аттестуемого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4800" y="4531"/>
        <a:ext cx="5489368" cy="757058"/>
      </dsp:txXfrm>
    </dsp:sp>
    <dsp:sp modelId="{CFB02F0A-5E83-4CAD-A3E5-C3D3367E13AC}">
      <dsp:nvSpPr>
        <dsp:cNvPr id="0" name=""/>
        <dsp:cNvSpPr/>
      </dsp:nvSpPr>
      <dsp:spPr>
        <a:xfrm>
          <a:off x="0" y="1538058"/>
          <a:ext cx="60960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CE2722-E83C-4899-9B0F-65B26296B4E6}">
      <dsp:nvSpPr>
        <dsp:cNvPr id="0" name=""/>
        <dsp:cNvSpPr/>
      </dsp:nvSpPr>
      <dsp:spPr>
        <a:xfrm>
          <a:off x="377729" y="1329608"/>
          <a:ext cx="5520049" cy="740829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эксперты проводят экспертизу аттестуемых из других районов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7729" y="1329608"/>
        <a:ext cx="5520049" cy="740829"/>
      </dsp:txXfrm>
    </dsp:sp>
    <dsp:sp modelId="{6370BC4B-1573-467A-885C-7F3FFA778925}">
      <dsp:nvSpPr>
        <dsp:cNvPr id="0" name=""/>
        <dsp:cNvSpPr/>
      </dsp:nvSpPr>
      <dsp:spPr>
        <a:xfrm>
          <a:off x="0" y="2797730"/>
          <a:ext cx="60960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DCBD92-98BD-4E05-9892-4E833A00BD8F}">
      <dsp:nvSpPr>
        <dsp:cNvPr id="0" name=""/>
        <dsp:cNvSpPr/>
      </dsp:nvSpPr>
      <dsp:spPr>
        <a:xfrm>
          <a:off x="304800" y="2547858"/>
          <a:ext cx="5520049" cy="736952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эксперты проводят заочную экспертизу у аттестуемых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4800" y="2547858"/>
        <a:ext cx="5520049" cy="7369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0.22129</cdr:x>
      <cdr:y>0.49049</cdr:y>
    </cdr:from>
    <cdr:to>
      <cdr:x>0.74607</cdr:x>
      <cdr:y>0.59647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882552" y="2332856"/>
          <a:ext cx="446449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/>
            <a:t>60 </a:t>
          </a:r>
          <a:r>
            <a:rPr lang="ru-RU" sz="1800" b="1" dirty="0" smtClean="0">
              <a:latin typeface="Calibri"/>
            </a:rPr>
            <a:t>% успешно прошедших тестирование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0.22975</cdr:x>
      <cdr:y>0.88413</cdr:y>
    </cdr:from>
    <cdr:to>
      <cdr:x>0.74393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954560" y="4205064"/>
          <a:ext cx="4374232" cy="5510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/>
            <a:t>95 </a:t>
          </a:r>
          <a:r>
            <a:rPr lang="ru-RU" sz="1800" b="1" dirty="0" smtClean="0">
              <a:latin typeface="Calibri"/>
            </a:rPr>
            <a:t>% успешно прошедших тестирование</a:t>
          </a:r>
          <a:endParaRPr lang="ru-RU" sz="18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4" cy="496253"/>
          </a:xfrm>
          <a:prstGeom prst="rect">
            <a:avLst/>
          </a:prstGeom>
        </p:spPr>
        <p:txBody>
          <a:bodyPr vert="horz" lIns="90946" tIns="45473" rIns="90946" bIns="4547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955" y="1"/>
            <a:ext cx="2946134" cy="496253"/>
          </a:xfrm>
          <a:prstGeom prst="rect">
            <a:avLst/>
          </a:prstGeom>
        </p:spPr>
        <p:txBody>
          <a:bodyPr vert="horz" lIns="90946" tIns="45473" rIns="90946" bIns="45473" rtlCol="0"/>
          <a:lstStyle>
            <a:lvl1pPr algn="r">
              <a:defRPr sz="1200"/>
            </a:lvl1pPr>
          </a:lstStyle>
          <a:p>
            <a:fld id="{C72B141C-8C36-4B94-8B2D-AD6B7C3ECEC0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801"/>
            <a:ext cx="2946134" cy="496252"/>
          </a:xfrm>
          <a:prstGeom prst="rect">
            <a:avLst/>
          </a:prstGeom>
        </p:spPr>
        <p:txBody>
          <a:bodyPr vert="horz" lIns="90946" tIns="45473" rIns="90946" bIns="4547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955" y="9428801"/>
            <a:ext cx="2946134" cy="496252"/>
          </a:xfrm>
          <a:prstGeom prst="rect">
            <a:avLst/>
          </a:prstGeom>
        </p:spPr>
        <p:txBody>
          <a:bodyPr vert="horz" lIns="90946" tIns="45473" rIns="90946" bIns="45473" rtlCol="0" anchor="b"/>
          <a:lstStyle>
            <a:lvl1pPr algn="r">
              <a:defRPr sz="1200"/>
            </a:lvl1pPr>
          </a:lstStyle>
          <a:p>
            <a:fld id="{12EFECEC-5E2D-456E-A474-DFA1AB4E80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81460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2"/>
          </a:xfrm>
          <a:prstGeom prst="rect">
            <a:avLst/>
          </a:prstGeom>
        </p:spPr>
        <p:txBody>
          <a:bodyPr vert="horz" lIns="90946" tIns="45473" rIns="90946" bIns="4547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332"/>
          </a:xfrm>
          <a:prstGeom prst="rect">
            <a:avLst/>
          </a:prstGeom>
        </p:spPr>
        <p:txBody>
          <a:bodyPr vert="horz" lIns="90946" tIns="45473" rIns="90946" bIns="45473" rtlCol="0"/>
          <a:lstStyle>
            <a:lvl1pPr algn="r">
              <a:defRPr sz="1200"/>
            </a:lvl1pPr>
          </a:lstStyle>
          <a:p>
            <a:fld id="{9E87A04A-1D79-4CE6-9FA4-7606F3ADCCAF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46" tIns="45473" rIns="90946" bIns="4547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6"/>
          </a:xfrm>
          <a:prstGeom prst="rect">
            <a:avLst/>
          </a:prstGeom>
        </p:spPr>
        <p:txBody>
          <a:bodyPr vert="horz" lIns="90946" tIns="45473" rIns="90946" bIns="4547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6332"/>
          </a:xfrm>
          <a:prstGeom prst="rect">
            <a:avLst/>
          </a:prstGeom>
        </p:spPr>
        <p:txBody>
          <a:bodyPr vert="horz" lIns="90946" tIns="45473" rIns="90946" bIns="4547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6332"/>
          </a:xfrm>
          <a:prstGeom prst="rect">
            <a:avLst/>
          </a:prstGeom>
        </p:spPr>
        <p:txBody>
          <a:bodyPr vert="horz" lIns="90946" tIns="45473" rIns="90946" bIns="45473" rtlCol="0" anchor="b"/>
          <a:lstStyle>
            <a:lvl1pPr algn="r">
              <a:defRPr sz="1200"/>
            </a:lvl1pPr>
          </a:lstStyle>
          <a:p>
            <a:fld id="{5527F5C3-C9F5-40F2-8017-BC469BB515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1395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1629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16292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16292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1629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16292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16292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27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16292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16292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29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16292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30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16292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31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1629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1629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4113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76426" y="4715155"/>
            <a:ext cx="5841483" cy="4699835"/>
          </a:xfrm>
        </p:spPr>
        <p:txBody>
          <a:bodyPr>
            <a:normAutofit/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1629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1629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16292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16292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1629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0600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41099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6447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8536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0512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35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4029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8233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2641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0859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996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40D98-67B8-4E26-A627-D95E4CF8B836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03488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diagramColors" Target="../diagrams/colors3.xml"/><Relationship Id="rId3" Type="http://schemas.openxmlformats.org/officeDocument/2006/relationships/image" Target="../media/image3.jpeg"/><Relationship Id="rId7" Type="http://schemas.openxmlformats.org/officeDocument/2006/relationships/diagramQuickStyle" Target="../diagrams/quickStyle2.xml"/><Relationship Id="rId12" Type="http://schemas.openxmlformats.org/officeDocument/2006/relationships/diagramQuickStyle" Target="../diagrams/quickStyl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11" Type="http://schemas.openxmlformats.org/officeDocument/2006/relationships/diagramLayout" Target="../diagrams/layout3.xml"/><Relationship Id="rId5" Type="http://schemas.openxmlformats.org/officeDocument/2006/relationships/diagramData" Target="../diagrams/data2.xml"/><Relationship Id="rId10" Type="http://schemas.openxmlformats.org/officeDocument/2006/relationships/diagramData" Target="../diagrams/data3.xml"/><Relationship Id="rId4" Type="http://schemas.openxmlformats.org/officeDocument/2006/relationships/image" Target="../media/image5.png"/><Relationship Id="rId9" Type="http://schemas.microsoft.com/office/2007/relationships/diagramDrawing" Target="../diagrams/drawing2.xml"/><Relationship Id="rId14" Type="http://schemas.microsoft.com/office/2007/relationships/diagramDrawing" Target="../diagrams/drawing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3.jpe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4.png"/><Relationship Id="rId9" Type="http://schemas.microsoft.com/office/2007/relationships/diagramDrawing" Target="../diagrams/drawing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3.jpe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4.png"/><Relationship Id="rId9" Type="http://schemas.microsoft.com/office/2007/relationships/diagramDrawing" Target="../diagrams/drawing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_________Microsoft_Office_Word5.docx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_________Microsoft_Office_Word6.docx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chart" Target="../charts/chart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067944" y="4437112"/>
            <a:ext cx="4989458" cy="1703735"/>
          </a:xfrm>
        </p:spPr>
        <p:txBody>
          <a:bodyPr>
            <a:noAutofit/>
          </a:bodyPr>
          <a:lstStyle/>
          <a:p>
            <a:pPr algn="r">
              <a:defRPr/>
            </a:pPr>
            <a:endParaRPr lang="ru-RU" sz="1800" b="1" i="1" dirty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061" y="0"/>
            <a:ext cx="922306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412776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endParaRPr lang="ru-RU" altLang="ru-RU" sz="800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0" algn="ctr">
              <a:defRPr/>
            </a:pPr>
            <a:endParaRPr lang="ru-RU" altLang="ru-RU" sz="800" b="1" kern="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0" algn="ctr">
              <a:defRPr/>
            </a:pPr>
            <a:endParaRPr lang="ru-RU" altLang="ru-RU" sz="800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0" algn="ctr">
              <a:defRPr/>
            </a:pPr>
            <a:r>
              <a:rPr lang="ru-RU" altLang="ru-RU" sz="3600" b="1" i="1" kern="0" dirty="0" smtClean="0">
                <a:solidFill>
                  <a:srgbClr val="002060"/>
                </a:solidFill>
              </a:rPr>
              <a:t>Стимулирование профессионального роста педагогических кадров через совершенствование системы аттестации</a:t>
            </a:r>
            <a:endParaRPr lang="ru-RU" altLang="ru-RU" sz="3600" b="1" i="1" kern="0" dirty="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775" y="404664"/>
            <a:ext cx="871537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1" y="6357958"/>
            <a:ext cx="9143999" cy="50004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4458518" y="4365104"/>
            <a:ext cx="45896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Т.А. ИВАНОВА</a:t>
            </a:r>
          </a:p>
          <a:p>
            <a:pPr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Начальник отдела кадровой политики Министерства образования и науки Республики Татарстан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16982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332657"/>
            <a:ext cx="7500990" cy="1296143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altLang="ru-RU" sz="28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Аттестация педагогических кадров </a:t>
            </a:r>
            <a:br>
              <a:rPr lang="ru-RU" altLang="ru-RU" sz="28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r>
              <a:rPr lang="ru-RU" altLang="ru-RU" sz="28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на первую и высшую категории </a:t>
            </a:r>
            <a:br>
              <a:rPr lang="ru-RU" altLang="ru-RU" sz="28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r>
              <a:rPr lang="ru-RU" altLang="ru-RU" sz="28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в ГИС «Электронное образование в РТ»</a:t>
            </a:r>
            <a:endParaRPr lang="ru-RU" altLang="ru-RU" sz="2800" b="1" i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3886200"/>
            <a:ext cx="4032250" cy="1752600"/>
          </a:xfrm>
        </p:spPr>
        <p:txBody>
          <a:bodyPr/>
          <a:lstStyle/>
          <a:p>
            <a:pPr algn="r" eaLnBrk="1" hangingPunct="1">
              <a:defRPr/>
            </a:pPr>
            <a:endParaRPr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 eaLnBrk="1" hangingPunct="1">
              <a:defRPr/>
            </a:pPr>
            <a:endParaRPr lang="ru-RU"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 eaLnBrk="1" hangingPunct="1">
              <a:defRPr/>
            </a:pPr>
            <a:endParaRPr lang="ru-RU"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0" y="0"/>
            <a:ext cx="1785918" cy="6858000"/>
            <a:chOff x="-25583" y="0"/>
            <a:chExt cx="1805118" cy="685800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25583" y="0"/>
              <a:ext cx="1403648" cy="6858000"/>
            </a:xfrm>
            <a:prstGeom prst="rect">
              <a:avLst/>
            </a:prstGeom>
          </p:spPr>
        </p:pic>
        <p:pic>
          <p:nvPicPr>
            <p:cNvPr id="6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0733" y="319842"/>
              <a:ext cx="658802" cy="64465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1" y="6429396"/>
            <a:ext cx="9144000" cy="500066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-32" y="1964267"/>
          <a:ext cx="4429156" cy="4036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4500562" y="2060278"/>
          <a:ext cx="4429156" cy="37976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38994" y="6564337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953997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7"/>
          <p:cNvGrpSpPr/>
          <p:nvPr/>
        </p:nvGrpSpPr>
        <p:grpSpPr>
          <a:xfrm>
            <a:off x="-25583" y="0"/>
            <a:ext cx="1805118" cy="6858000"/>
            <a:chOff x="-25583" y="0"/>
            <a:chExt cx="1805118" cy="6858000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25583" y="0"/>
              <a:ext cx="1403648" cy="6858000"/>
            </a:xfrm>
            <a:prstGeom prst="rect">
              <a:avLst/>
            </a:prstGeom>
          </p:spPr>
        </p:pic>
        <p:pic>
          <p:nvPicPr>
            <p:cNvPr id="10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0733" y="319842"/>
              <a:ext cx="658802" cy="64465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4415" y="214298"/>
            <a:ext cx="7143800" cy="1143000"/>
          </a:xfrm>
        </p:spPr>
        <p:txBody>
          <a:bodyPr>
            <a:noAutofit/>
          </a:bodyPr>
          <a:lstStyle/>
          <a:p>
            <a:r>
              <a:rPr lang="ru-RU" altLang="ru-RU" sz="28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График прохождения педагогической аттестации в 2015/2016 </a:t>
            </a:r>
            <a:r>
              <a:rPr lang="ru-RU" altLang="ru-RU" sz="2800" b="1" i="1" dirty="0" err="1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уч</a:t>
            </a:r>
            <a:r>
              <a:rPr lang="ru-RU" altLang="ru-RU" sz="28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. г. 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0" y="1928802"/>
          <a:ext cx="4248472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08695827"/>
              </p:ext>
            </p:extLst>
          </p:nvPr>
        </p:nvGraphicFramePr>
        <p:xfrm>
          <a:off x="4396064" y="1857364"/>
          <a:ext cx="4605092" cy="3616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4"/>
                <a:gridCol w="2247638"/>
              </a:tblGrid>
              <a:tr h="857257">
                <a:tc gridSpan="2">
                  <a:txBody>
                    <a:bodyPr/>
                    <a:lstStyle/>
                    <a:p>
                      <a:pPr algn="ctr"/>
                      <a:r>
                        <a:rPr lang="ru-RU" sz="23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Периоды проведения аттестации</a:t>
                      </a:r>
                    </a:p>
                  </a:txBody>
                  <a:tcPr marT="60960" marB="60960"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b="1" kern="1200" dirty="0" smtClean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T="60960" marB="60960"/>
                </a:tc>
              </a:tr>
              <a:tr h="546105">
                <a:tc>
                  <a:txBody>
                    <a:bodyPr/>
                    <a:lstStyle/>
                    <a:p>
                      <a:pPr algn="ctr"/>
                      <a:r>
                        <a:rPr lang="ru-RU" sz="2300" b="1" i="0" u="non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2015 год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i="0" u="non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2016 год</a:t>
                      </a:r>
                    </a:p>
                  </a:txBody>
                  <a:tcPr marT="60960" marB="60960"/>
                </a:tc>
              </a:tr>
              <a:tr h="608961">
                <a:tc>
                  <a:txBody>
                    <a:bodyPr/>
                    <a:lstStyle/>
                    <a:p>
                      <a:pPr algn="ctr"/>
                      <a:r>
                        <a:rPr lang="ru-RU" sz="2300" b="1" i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октябрь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i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январь</a:t>
                      </a:r>
                    </a:p>
                  </a:txBody>
                  <a:tcPr marT="60960" marB="60960"/>
                </a:tc>
              </a:tr>
              <a:tr h="648346">
                <a:tc>
                  <a:txBody>
                    <a:bodyPr/>
                    <a:lstStyle/>
                    <a:p>
                      <a:pPr algn="ctr"/>
                      <a:r>
                        <a:rPr lang="ru-RU" sz="2300" b="1" i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ноябрь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i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февраль</a:t>
                      </a:r>
                    </a:p>
                  </a:txBody>
                  <a:tcPr marT="60960" marB="60960"/>
                </a:tc>
              </a:tr>
              <a:tr h="95568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300" b="1" i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декабрь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300" b="1" i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март</a:t>
                      </a:r>
                    </a:p>
                    <a:p>
                      <a:pPr marL="0" algn="ctr" defTabSz="914400" rtl="0" eaLnBrk="1" latinLnBrk="0" hangingPunct="1"/>
                      <a:endParaRPr lang="ru-RU" sz="2300" b="1" i="1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T="60960" marB="60960"/>
                </a:tc>
              </a:tr>
            </a:tbl>
          </a:graphicData>
        </a:graphic>
      </p:graphicFrame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251520" y="6445590"/>
            <a:ext cx="8892479" cy="439794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8994" y="6492899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926949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12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12662" y="174260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146316" cy="6858000"/>
          </a:xfrm>
          <a:prstGeom prst="rect">
            <a:avLst/>
          </a:prstGeom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214290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251521" y="6330198"/>
            <a:ext cx="8892479" cy="52780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50029" y="174260"/>
            <a:ext cx="72866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2800" b="1" i="1" dirty="0">
                <a:solidFill>
                  <a:srgbClr val="002060"/>
                </a:solidFill>
              </a:rPr>
              <a:t>Приём заявлений, </a:t>
            </a:r>
            <a:endParaRPr lang="ru-RU" altLang="ru-RU" sz="2800" b="1" i="1" dirty="0" smtClean="0">
              <a:solidFill>
                <a:srgbClr val="002060"/>
              </a:solidFill>
            </a:endParaRPr>
          </a:p>
          <a:p>
            <a:pPr lvl="0" algn="ctr"/>
            <a:r>
              <a:rPr lang="ru-RU" altLang="ru-RU" sz="2800" b="1" i="1" dirty="0" smtClean="0">
                <a:solidFill>
                  <a:srgbClr val="002060"/>
                </a:solidFill>
              </a:rPr>
              <a:t>проведение тестирования </a:t>
            </a:r>
          </a:p>
          <a:p>
            <a:pPr lvl="0" algn="ctr"/>
            <a:r>
              <a:rPr lang="ru-RU" altLang="ru-RU" sz="2800" b="1" i="1" dirty="0" smtClean="0">
                <a:solidFill>
                  <a:srgbClr val="002060"/>
                </a:solidFill>
              </a:rPr>
              <a:t>в 2015/2016 </a:t>
            </a:r>
            <a:r>
              <a:rPr lang="ru-RU" altLang="ru-RU" sz="2800" b="1" i="1" dirty="0" err="1" smtClean="0">
                <a:solidFill>
                  <a:srgbClr val="002060"/>
                </a:solidFill>
              </a:rPr>
              <a:t>уч</a:t>
            </a:r>
            <a:r>
              <a:rPr lang="ru-RU" altLang="ru-RU" sz="2800" b="1" i="1" dirty="0" smtClean="0">
                <a:solidFill>
                  <a:srgbClr val="002060"/>
                </a:solidFill>
              </a:rPr>
              <a:t>. г. </a:t>
            </a:r>
            <a:endParaRPr lang="ru-RU" alt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67556" y="6421461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12</a:t>
            </a:fld>
            <a:endParaRPr lang="ru-RU" dirty="0"/>
          </a:p>
        </p:txBody>
      </p:sp>
      <p:grpSp>
        <p:nvGrpSpPr>
          <p:cNvPr id="2" name="Группа 9"/>
          <p:cNvGrpSpPr/>
          <p:nvPr/>
        </p:nvGrpSpPr>
        <p:grpSpPr>
          <a:xfrm>
            <a:off x="1161684" y="2231729"/>
            <a:ext cx="7151744" cy="3186397"/>
            <a:chOff x="4665244" y="1710257"/>
            <a:chExt cx="4217287" cy="2290249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5335647" y="1710257"/>
              <a:ext cx="3546884" cy="1118065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dirty="0" smtClean="0">
                  <a:solidFill>
                    <a:srgbClr val="0070C0"/>
                  </a:solidFill>
                </a:rPr>
                <a:t>с 1 октября по 31 октября 2015 года</a:t>
              </a:r>
              <a:endParaRPr lang="ru-RU" sz="3600" dirty="0">
                <a:solidFill>
                  <a:srgbClr val="0070C0"/>
                </a:solidFill>
              </a:endParaRPr>
            </a:p>
          </p:txBody>
        </p:sp>
        <p:grpSp>
          <p:nvGrpSpPr>
            <p:cNvPr id="4" name="Группа 15"/>
            <p:cNvGrpSpPr/>
            <p:nvPr/>
          </p:nvGrpSpPr>
          <p:grpSpPr>
            <a:xfrm>
              <a:off x="4665244" y="1710257"/>
              <a:ext cx="4199058" cy="2290249"/>
              <a:chOff x="4652392" y="1658723"/>
              <a:chExt cx="4018918" cy="1266221"/>
            </a:xfrm>
          </p:grpSpPr>
          <p:sp>
            <p:nvSpPr>
              <p:cNvPr id="20" name="Скругленный прямоугольник 19"/>
              <p:cNvSpPr/>
              <p:nvPr/>
            </p:nvSpPr>
            <p:spPr>
              <a:xfrm>
                <a:off x="5286934" y="2276440"/>
                <a:ext cx="3384376" cy="648072"/>
              </a:xfrm>
              <a:prstGeom prst="round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dirty="0">
                    <a:solidFill>
                      <a:srgbClr val="0070C0"/>
                    </a:solidFill>
                  </a:rPr>
                  <a:t>с 1 </a:t>
                </a:r>
                <a:r>
                  <a:rPr lang="ru-RU" sz="3600" dirty="0" smtClean="0">
                    <a:solidFill>
                      <a:srgbClr val="0070C0"/>
                    </a:solidFill>
                  </a:rPr>
                  <a:t>января </a:t>
                </a:r>
                <a:r>
                  <a:rPr lang="ru-RU" sz="3600" dirty="0">
                    <a:solidFill>
                      <a:srgbClr val="0070C0"/>
                    </a:solidFill>
                  </a:rPr>
                  <a:t>по </a:t>
                </a:r>
                <a:r>
                  <a:rPr lang="ru-RU" sz="3600" dirty="0" smtClean="0">
                    <a:solidFill>
                      <a:srgbClr val="0070C0"/>
                    </a:solidFill>
                  </a:rPr>
                  <a:t>31 января</a:t>
                </a:r>
              </a:p>
              <a:p>
                <a:pPr algn="ctr"/>
                <a:r>
                  <a:rPr lang="ru-RU" sz="3600" dirty="0" smtClean="0">
                    <a:solidFill>
                      <a:srgbClr val="0070C0"/>
                    </a:solidFill>
                  </a:rPr>
                  <a:t> 2016 года</a:t>
                </a:r>
                <a:endParaRPr lang="ru-RU" sz="3600" dirty="0">
                  <a:solidFill>
                    <a:srgbClr val="0070C0"/>
                  </a:solidFill>
                </a:endParaRPr>
              </a:p>
              <a:p>
                <a:pPr marL="1609725" indent="177800" algn="ctr"/>
                <a:endParaRPr lang="ru-RU" sz="2400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4652392" y="1658723"/>
                <a:ext cx="639688" cy="1266221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dirty="0" smtClean="0">
                    <a:solidFill>
                      <a:srgbClr val="0070C0"/>
                    </a:solidFill>
                    <a:latin typeface="+mj-lt"/>
                    <a:ea typeface="+mj-ea"/>
                    <a:cs typeface="+mj-cs"/>
                  </a:rPr>
                  <a:t>1</a:t>
                </a:r>
                <a:endParaRPr lang="ru-RU" sz="3200" dirty="0">
                  <a:solidFill>
                    <a:srgbClr val="0070C0"/>
                  </a:solidFill>
                  <a:latin typeface="+mj-lt"/>
                  <a:ea typeface="+mj-ea"/>
                  <a:cs typeface="+mj-cs"/>
                </a:endParaRPr>
              </a:p>
              <a:p>
                <a:pPr algn="ctr"/>
                <a:r>
                  <a:rPr lang="ru-RU" sz="3200" dirty="0" smtClean="0">
                    <a:solidFill>
                      <a:srgbClr val="0070C0"/>
                    </a:solidFill>
                    <a:latin typeface="+mj-lt"/>
                    <a:ea typeface="+mj-ea"/>
                    <a:cs typeface="+mj-cs"/>
                  </a:rPr>
                  <a:t>этап</a:t>
                </a:r>
                <a:endParaRPr lang="ru-RU" sz="3200" dirty="0">
                  <a:solidFill>
                    <a:srgbClr val="0070C0"/>
                  </a:solidFill>
                  <a:latin typeface="+mj-lt"/>
                  <a:ea typeface="+mj-ea"/>
                  <a:cs typeface="+mj-cs"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287308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13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403648" cy="6858000"/>
          </a:xfrm>
          <a:prstGeom prst="rect">
            <a:avLst/>
          </a:prstGeom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33" y="319842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SHAYAH~1\AppData\Local\Temp\Rar$DI07.281\DSC04594.JPG"/>
          <p:cNvPicPr>
            <a:picLocks noChangeAspect="1" noChangeArrowheads="1"/>
          </p:cNvPicPr>
          <p:nvPr/>
        </p:nvPicPr>
        <p:blipFill>
          <a:blip r:embed="rId5" cstate="print">
            <a:lum bright="12000" contrast="11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32" y="1571612"/>
            <a:ext cx="5715040" cy="32808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0" y="6429396"/>
            <a:ext cx="9170135" cy="428604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71604" y="0"/>
            <a:ext cx="70723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i="1" dirty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1 этап </a:t>
            </a:r>
            <a:r>
              <a:rPr lang="ru-RU" altLang="ru-RU" sz="2400" b="1" i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аттестации:</a:t>
            </a:r>
            <a:endParaRPr lang="ru-RU" altLang="ru-RU" sz="2400" b="1" i="1" dirty="0">
              <a:solidFill>
                <a:srgbClr val="C00000"/>
              </a:solidFill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altLang="ru-RU" sz="2400" b="1" i="1" dirty="0" smtClean="0">
                <a:solidFill>
                  <a:srgbClr val="002060"/>
                </a:solidFill>
              </a:rPr>
              <a:t>выездное тестирование педагогов</a:t>
            </a:r>
          </a:p>
          <a:p>
            <a:pPr algn="ctr"/>
            <a:r>
              <a:rPr lang="ru-RU" altLang="ru-RU" sz="2400" b="1" i="1" dirty="0" smtClean="0">
                <a:solidFill>
                  <a:srgbClr val="002060"/>
                </a:solidFill>
              </a:rPr>
              <a:t>в </a:t>
            </a:r>
            <a:r>
              <a:rPr lang="en-US" altLang="ru-RU" sz="2400" b="1" i="1" dirty="0" smtClean="0">
                <a:solidFill>
                  <a:srgbClr val="002060"/>
                </a:solidFill>
              </a:rPr>
              <a:t>off-line</a:t>
            </a:r>
            <a:r>
              <a:rPr lang="ru-RU" altLang="ru-RU" sz="2400" b="1" i="1" dirty="0" smtClean="0">
                <a:solidFill>
                  <a:srgbClr val="002060"/>
                </a:solidFill>
              </a:rPr>
              <a:t> режиме</a:t>
            </a:r>
          </a:p>
          <a:p>
            <a:pPr algn="ctr"/>
            <a:r>
              <a:rPr lang="ru-RU" altLang="ru-RU" b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ru-RU" altLang="ru-RU" b="1" dirty="0" smtClean="0">
                <a:solidFill>
                  <a:srgbClr val="FF0000"/>
                </a:solidFill>
                <a:ea typeface="Tahoma" pitchFamily="34" charset="0"/>
                <a:cs typeface="Tahoma" pitchFamily="34" charset="0"/>
              </a:rPr>
              <a:t>(апрель 2015 года, январь 2016 года)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4963081"/>
            <a:ext cx="86439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i="1" dirty="0" smtClean="0">
                <a:solidFill>
                  <a:srgbClr val="002060"/>
                </a:solidFill>
              </a:rPr>
              <a:t>Тестирование проводилось согласно графику при участии </a:t>
            </a:r>
            <a:r>
              <a:rPr lang="ru-RU" altLang="ru-RU" sz="2000" b="1" i="1" dirty="0">
                <a:solidFill>
                  <a:srgbClr val="002060"/>
                </a:solidFill>
              </a:rPr>
              <a:t>членов аттестационной </a:t>
            </a:r>
            <a:r>
              <a:rPr lang="ru-RU" altLang="ru-RU" sz="2000" b="1" i="1" dirty="0" smtClean="0">
                <a:solidFill>
                  <a:srgbClr val="002060"/>
                </a:solidFill>
              </a:rPr>
              <a:t>комиссии </a:t>
            </a:r>
            <a:r>
              <a:rPr lang="ru-RU" altLang="ru-RU" sz="2000" b="1" i="1" dirty="0" err="1" smtClean="0">
                <a:solidFill>
                  <a:srgbClr val="002060"/>
                </a:solidFill>
              </a:rPr>
              <a:t>МОиН</a:t>
            </a:r>
            <a:r>
              <a:rPr lang="ru-RU" altLang="ru-RU" sz="2000" b="1" i="1" dirty="0" smtClean="0">
                <a:solidFill>
                  <a:srgbClr val="002060"/>
                </a:solidFill>
              </a:rPr>
              <a:t> РТ на </a:t>
            </a:r>
            <a:r>
              <a:rPr lang="ru-RU" altLang="ru-RU" sz="2000" b="1" i="1" dirty="0">
                <a:solidFill>
                  <a:srgbClr val="002060"/>
                </a:solidFill>
              </a:rPr>
              <a:t>базе  Альметьевского, Балтасинского, Мамадышского, Чистопольского муниципальных районов, Вахитовского района </a:t>
            </a:r>
            <a:r>
              <a:rPr lang="ru-RU" altLang="ru-RU" sz="2000" b="1" i="1" dirty="0" smtClean="0">
                <a:solidFill>
                  <a:srgbClr val="002060"/>
                </a:solidFill>
              </a:rPr>
              <a:t>г. </a:t>
            </a:r>
            <a:r>
              <a:rPr lang="ru-RU" altLang="ru-RU" sz="2000" b="1" i="1" dirty="0">
                <a:solidFill>
                  <a:srgbClr val="002060"/>
                </a:solidFill>
              </a:rPr>
              <a:t>Казани, города Набережные Челны </a:t>
            </a:r>
          </a:p>
        </p:txBody>
      </p:sp>
      <p:sp>
        <p:nvSpPr>
          <p:cNvPr id="1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16" y="6492875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1018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40364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7466" y="188640"/>
            <a:ext cx="7329030" cy="1224136"/>
          </a:xfrm>
        </p:spPr>
        <p:txBody>
          <a:bodyPr>
            <a:noAutofit/>
          </a:bodyPr>
          <a:lstStyle/>
          <a:p>
            <a:r>
              <a:rPr lang="ru-RU" sz="2800" b="1" i="1" dirty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Сравнительный </a:t>
            </a:r>
            <a:r>
              <a:rPr lang="ru-RU" sz="2800" b="1" i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анализ результатов </a:t>
            </a:r>
            <a:r>
              <a:rPr lang="ru-RU" sz="2800" b="1" i="1" dirty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тестирования</a:t>
            </a:r>
            <a:r>
              <a:rPr lang="ru-RU" sz="2900" b="1" i="1" dirty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ru-RU" sz="2900" b="1" i="1" dirty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sz="2900" b="1" i="1" dirty="0">
                <a:solidFill>
                  <a:srgbClr val="FF0000"/>
                </a:solidFill>
                <a:latin typeface="+mn-lt"/>
                <a:ea typeface="Tahoma" pitchFamily="34" charset="0"/>
                <a:cs typeface="Tahoma" pitchFamily="34" charset="0"/>
              </a:rPr>
              <a:t>в октябре 2015 и  в январе 2016 г.г.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453678449"/>
              </p:ext>
            </p:extLst>
          </p:nvPr>
        </p:nvGraphicFramePr>
        <p:xfrm>
          <a:off x="457200" y="1600200"/>
          <a:ext cx="8507288" cy="4756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251521" y="6356350"/>
            <a:ext cx="8892479" cy="500506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23" y="188640"/>
            <a:ext cx="777543" cy="7608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2"/>
          <p:cNvSpPr txBox="1">
            <a:spLocks/>
          </p:cNvSpPr>
          <p:nvPr/>
        </p:nvSpPr>
        <p:spPr>
          <a:xfrm>
            <a:off x="7010432" y="65008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FD19F0-4726-4784-BBD7-2F602B4A98C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538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5940152" y="1781200"/>
            <a:ext cx="2520280" cy="401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5000"/>
              </a:lnSpc>
            </a:pPr>
            <a:endParaRPr lang="ru-RU" sz="1800" dirty="0" smtClean="0">
              <a:solidFill>
                <a:srgbClr val="FF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endParaRPr lang="ru-RU" sz="5600" dirty="0">
              <a:latin typeface="Arial Black" pitchFamily="34" charset="0"/>
            </a:endParaRPr>
          </a:p>
        </p:txBody>
      </p:sp>
      <p:pic>
        <p:nvPicPr>
          <p:cNvPr id="8" name="Picture 2" descr="C:\Users\Afanaseva\Desktop\сам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142852"/>
            <a:ext cx="527816" cy="5164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"/>
            <a:ext cx="8215338" cy="2857495"/>
          </a:xfrm>
        </p:spPr>
        <p:txBody>
          <a:bodyPr>
            <a:normAutofit fontScale="90000"/>
          </a:bodyPr>
          <a:lstStyle/>
          <a:p>
            <a:r>
              <a:rPr lang="ru-RU" altLang="ru-RU" sz="40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ru-RU" altLang="ru-RU" sz="40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altLang="ru-RU" sz="4000" b="1" dirty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 </a:t>
            </a:r>
            <a:r>
              <a:rPr lang="ru-RU" altLang="ru-RU" sz="40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ru-RU" altLang="ru-RU" sz="40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altLang="ru-RU" sz="4000" b="1" dirty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ru-RU" altLang="ru-RU" sz="4000" b="1" dirty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altLang="ru-RU" sz="40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ru-RU" altLang="ru-RU" sz="40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altLang="ru-RU" sz="4000" b="1" i="1" dirty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ru-RU" altLang="ru-RU" sz="4000" b="1" i="1" dirty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altLang="ru-RU" sz="2200" b="1" i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Процент учителей,  </a:t>
            </a:r>
            <a:r>
              <a:rPr lang="ru-RU" altLang="ru-RU" sz="2200" b="1" i="1" dirty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не справившихся с тестированием </a:t>
            </a:r>
            <a:r>
              <a:rPr lang="ru-RU" altLang="ru-RU" sz="2200" b="1" i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ru-RU" altLang="ru-RU" sz="2200" b="1" i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altLang="ru-RU" sz="2200" b="1" i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в </a:t>
            </a:r>
            <a:r>
              <a:rPr lang="ru-RU" altLang="ru-RU" sz="2200" b="1" i="1" dirty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рамках </a:t>
            </a:r>
            <a:r>
              <a:rPr lang="ru-RU" altLang="ru-RU" sz="2200" b="1" i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проведения аттестации в 2015/2016 </a:t>
            </a:r>
            <a:r>
              <a:rPr lang="ru-RU" altLang="ru-RU" sz="2200" b="1" i="1" dirty="0" err="1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уч</a:t>
            </a:r>
            <a:r>
              <a:rPr lang="ru-RU" altLang="ru-RU" sz="2200" b="1" i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. г. </a:t>
            </a:r>
            <a:r>
              <a:rPr lang="ru-RU" altLang="ru-RU" sz="40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ru-RU" altLang="ru-RU" sz="40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altLang="ru-RU" sz="40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ru-RU" altLang="ru-RU" sz="40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altLang="ru-RU" sz="4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4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endParaRPr lang="ru-RU" sz="2000" u="sng" dirty="0"/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0" y="6500834"/>
            <a:ext cx="9143999" cy="384550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31353023"/>
              </p:ext>
            </p:extLst>
          </p:nvPr>
        </p:nvGraphicFramePr>
        <p:xfrm>
          <a:off x="71406" y="857233"/>
          <a:ext cx="2714644" cy="5572165"/>
        </p:xfrm>
        <a:graphic>
          <a:graphicData uri="http://schemas.openxmlformats.org/drawingml/2006/table">
            <a:tbl>
              <a:tblPr/>
              <a:tblGrid>
                <a:gridCol w="1428760"/>
                <a:gridCol w="1285884"/>
              </a:tblGrid>
              <a:tr h="81026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</a:t>
                      </a:r>
                      <a:endParaRPr lang="ru-RU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t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муниципального</a:t>
                      </a:r>
                    </a:p>
                    <a:p>
                      <a:pPr algn="ctr" fontAlgn="t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района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%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учителей, не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справившихся с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тестированием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2599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Нижнекамский</a:t>
                      </a: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2599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Чистопольский</a:t>
                      </a: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27233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Нурлатский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7,4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2599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Бугульминский</a:t>
                      </a: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7,8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27233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Тюлячинский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7,9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305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Ютазинский</a:t>
                      </a: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2599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Атнинский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8,3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2599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Заинский</a:t>
                      </a: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8,5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27233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Мамадышский</a:t>
                      </a: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8,9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2599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Тетюшский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9,7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2599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Аксубаевский</a:t>
                      </a: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10,8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2599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Алексеевский</a:t>
                      </a: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2599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Пестречинский</a:t>
                      </a: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11,5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2599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В.Услонский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12,5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2599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Кайбицкий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12,8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2599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Алькеевский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2599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Муслюмовский</a:t>
                      </a: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  <a:tr h="2599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Новошешминский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27" marR="8927" marT="8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8927" marR="8927" marT="8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6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38994" y="6492875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15</a:t>
            </a:fld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4348072"/>
              </p:ext>
            </p:extLst>
          </p:nvPr>
        </p:nvGraphicFramePr>
        <p:xfrm>
          <a:off x="2857488" y="855912"/>
          <a:ext cx="3000396" cy="5430604"/>
        </p:xfrm>
        <a:graphic>
          <a:graphicData uri="http://schemas.openxmlformats.org/drawingml/2006/table">
            <a:tbl>
              <a:tblPr/>
              <a:tblGrid>
                <a:gridCol w="1500198"/>
                <a:gridCol w="1500198"/>
              </a:tblGrid>
              <a:tr h="81568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</a:t>
                      </a:r>
                    </a:p>
                    <a:p>
                      <a:pPr algn="ctr" fontAlgn="t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муниципального </a:t>
                      </a:r>
                    </a:p>
                    <a:p>
                      <a:pPr algn="ctr" fontAlgn="t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района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учителей,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справившихся с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тестированием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</a:tr>
              <a:tr h="2823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Сабинский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</a:tr>
              <a:tr h="2823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400" b="0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Зеленодольский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</a:tr>
              <a:tr h="2823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400" b="0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Тукаевский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</a:tr>
              <a:tr h="2823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Менделеевский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</a:tr>
              <a:tr h="2823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400" b="0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Лениногорский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</a:tr>
              <a:tr h="2823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400" b="0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Елабужский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4,76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</a:tr>
              <a:tr h="4520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г. Набережные Челны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</a:tr>
              <a:tr h="2823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400" b="0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Апастовский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</a:tr>
              <a:tr h="2823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400" b="0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Бавлинский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</a:tr>
              <a:tr h="3092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400" b="0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Буинский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</a:tr>
              <a:tr h="29578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400" b="0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Сармановский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</a:tr>
              <a:tr h="2823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400" b="0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Альметьевский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</a:tr>
              <a:tr h="2823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Р. </a:t>
                      </a:r>
                      <a:r>
                        <a:rPr lang="ru-RU" sz="1400" b="0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Слободский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</a:tr>
              <a:tr h="4520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400" b="0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Вахитовский</a:t>
                      </a:r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-Приволжский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</a:tr>
              <a:tr h="2823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400" b="0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Дрожжановский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95174083"/>
              </p:ext>
            </p:extLst>
          </p:nvPr>
        </p:nvGraphicFramePr>
        <p:xfrm>
          <a:off x="5929322" y="857233"/>
          <a:ext cx="3071834" cy="5214973"/>
        </p:xfrm>
        <a:graphic>
          <a:graphicData uri="http://schemas.openxmlformats.org/drawingml/2006/table">
            <a:tbl>
              <a:tblPr/>
              <a:tblGrid>
                <a:gridCol w="1755352"/>
                <a:gridCol w="1316482"/>
              </a:tblGrid>
              <a:tr h="79763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</a:t>
                      </a:r>
                    </a:p>
                    <a:p>
                      <a:pPr algn="ctr" fontAlgn="t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муниципального </a:t>
                      </a:r>
                    </a:p>
                    <a:p>
                      <a:pPr algn="ctr" fontAlgn="t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района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% учителей, не справившихся с тестированием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</a:tr>
              <a:tr h="254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К.Устьинский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>
                        <a:alpha val="2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>
                        <a:alpha val="22000"/>
                      </a:srgbClr>
                    </a:solidFill>
                  </a:tcPr>
                </a:tc>
              </a:tr>
              <a:tr h="254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Черемшанский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>
                        <a:alpha val="2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>
                        <a:alpha val="22000"/>
                      </a:srgbClr>
                    </a:solidFill>
                  </a:tcPr>
                </a:tc>
              </a:tr>
              <a:tr h="2907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Агрызский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</a:tr>
              <a:tr h="3724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Лаишевский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1,1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</a:tr>
              <a:tr h="254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Азнакаевский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1,9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</a:tr>
              <a:tr h="254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Арский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</a:tr>
              <a:tr h="407699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Авиастроительный – Ново-Савиновский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</a:tr>
              <a:tr h="254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Актанышский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2,36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</a:tr>
              <a:tr h="3286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Балтасинский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2,7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</a:tr>
              <a:tr h="254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Высокогорский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2,7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</a:tr>
              <a:tr h="254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Спасский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3,8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</a:tr>
              <a:tr h="254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Советский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3,8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</a:tr>
              <a:tr h="254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Мензелинский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</a:tr>
              <a:tr h="45133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Кировский -  </a:t>
                      </a:r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Московский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</a:tr>
              <a:tr h="2433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Кукморский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4,3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0000">
                        <a:alpha val="10000"/>
                      </a:srgbClr>
                    </a:solidFill>
                  </a:tcPr>
                </a:tc>
              </a:tr>
            </a:tbl>
          </a:graphicData>
        </a:graphic>
      </p:graphicFrame>
      <p:cxnSp>
        <p:nvCxnSpPr>
          <p:cNvPr id="14" name="Прямая соединительная линия 13"/>
          <p:cNvCxnSpPr/>
          <p:nvPr/>
        </p:nvCxnSpPr>
        <p:spPr>
          <a:xfrm rot="5400000">
            <a:off x="8858248" y="5572140"/>
            <a:ext cx="5715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Группа 27"/>
          <p:cNvGrpSpPr/>
          <p:nvPr/>
        </p:nvGrpSpPr>
        <p:grpSpPr>
          <a:xfrm>
            <a:off x="7643834" y="4786322"/>
            <a:ext cx="1357322" cy="1285884"/>
            <a:chOff x="7643834" y="4786322"/>
            <a:chExt cx="1357322" cy="1285884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rot="5400000">
              <a:off x="8679685" y="5107793"/>
              <a:ext cx="642942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7643834" y="6072206"/>
              <a:ext cx="1357322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214476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16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403648" cy="6858000"/>
          </a:xfrm>
          <a:prstGeom prst="rect">
            <a:avLst/>
          </a:prstGeom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33" y="319842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0" y="6429396"/>
            <a:ext cx="9143999" cy="455988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55922" y="219413"/>
            <a:ext cx="68931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2 этап - экспертиза </a:t>
            </a:r>
            <a:r>
              <a:rPr lang="ru-RU" altLang="ru-RU" sz="2800" b="1" i="1" dirty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профессиональной деятельности аттестуемых </a:t>
            </a:r>
            <a:endParaRPr lang="ru-RU" sz="2800" b="1" i="1" dirty="0">
              <a:solidFill>
                <a:srgbClr val="09025E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396424107"/>
              </p:ext>
            </p:extLst>
          </p:nvPr>
        </p:nvGraphicFramePr>
        <p:xfrm>
          <a:off x="1560004" y="2603450"/>
          <a:ext cx="6096000" cy="3633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845875" y="1385012"/>
            <a:ext cx="8303199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500" b="1" u="sng" dirty="0" smtClean="0">
                <a:solidFill>
                  <a:srgbClr val="FF0000"/>
                </a:solidFill>
                <a:ea typeface="Tahoma" pitchFamily="34" charset="0"/>
                <a:cs typeface="Tahoma" pitchFamily="34" charset="0"/>
              </a:rPr>
              <a:t>ноябрь 2015 года, февраль 2016 года</a:t>
            </a:r>
            <a:r>
              <a:rPr lang="ru-RU" altLang="ru-RU" sz="2500" b="1" dirty="0" smtClean="0">
                <a:solidFill>
                  <a:srgbClr val="FF0000"/>
                </a:solidFill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ru-RU" altLang="ru-RU" sz="2500" b="1" dirty="0" smtClean="0">
                <a:solidFill>
                  <a:srgbClr val="0070C0"/>
                </a:solidFill>
                <a:ea typeface="Tahoma" pitchFamily="34" charset="0"/>
                <a:cs typeface="Tahoma" pitchFamily="34" charset="0"/>
              </a:rPr>
              <a:t>                                экспертиза проведена в новом режиме -</a:t>
            </a: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ea typeface="Tahoma" pitchFamily="34" charset="0"/>
                <a:cs typeface="Tahoma" pitchFamily="34" charset="0"/>
              </a:rPr>
              <a:t>в электронной системе</a:t>
            </a:r>
            <a:endParaRPr lang="ru-RU" sz="2500" b="1" dirty="0">
              <a:solidFill>
                <a:srgbClr val="0070C0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0125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17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403648" cy="6858000"/>
          </a:xfrm>
          <a:prstGeom prst="rect">
            <a:avLst/>
          </a:prstGeom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33" y="319842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0" y="6453336"/>
            <a:ext cx="9143999" cy="404664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357290" y="357166"/>
            <a:ext cx="7358082" cy="1571636"/>
          </a:xfrm>
          <a:prstGeom prst="rect">
            <a:avLst/>
          </a:prstGeom>
        </p:spPr>
        <p:txBody>
          <a:bodyPr>
            <a:normAutofit fontScale="60000" lnSpcReduction="20000"/>
          </a:bodyPr>
          <a:lstStyle/>
          <a:p>
            <a:pPr algn="ctr">
              <a:lnSpc>
                <a:spcPct val="120000"/>
              </a:lnSpc>
            </a:pPr>
            <a:r>
              <a:rPr lang="ru-RU" altLang="ru-RU" sz="47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Типовые ошибки при экспертизе профессиональной деятельности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9025E"/>
                </a:solidFill>
                <a:effectLst/>
                <a:uLnTx/>
                <a:uFillTx/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kumimoji="0" lang="ru-RU" alt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9025E"/>
                </a:solidFill>
                <a:effectLst/>
                <a:uLnTx/>
                <a:uFillTx/>
                <a:latin typeface="+mn-lt"/>
                <a:ea typeface="Tahoma" pitchFamily="34" charset="0"/>
                <a:cs typeface="Tahoma" pitchFamily="34" charset="0"/>
              </a:rPr>
            </a:br>
            <a:endParaRPr kumimoji="0" lang="ru-RU" alt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9025E"/>
              </a:solidFill>
              <a:effectLst/>
              <a:uLnTx/>
              <a:uFillTx/>
              <a:latin typeface="+mn-lt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1852562"/>
            <a:ext cx="77867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buSzPct val="60000"/>
            </a:pPr>
            <a:r>
              <a:rPr lang="ru-RU" altLang="ru-RU" sz="2800" i="1" dirty="0" smtClean="0">
                <a:solidFill>
                  <a:srgbClr val="FF0000"/>
                </a:solidFill>
              </a:rPr>
              <a:t>Эксперты:</a:t>
            </a:r>
          </a:p>
          <a:p>
            <a:pPr indent="355600" algn="just">
              <a:buSzPct val="60000"/>
            </a:pPr>
            <a:endParaRPr lang="ru-RU" altLang="ru-RU" sz="1200" i="1" dirty="0" smtClean="0">
              <a:solidFill>
                <a:srgbClr val="002060"/>
              </a:solidFill>
            </a:endParaRPr>
          </a:p>
          <a:p>
            <a:pPr indent="355600" algn="just">
              <a:buSzPct val="60000"/>
              <a:buFont typeface="Wingdings" pitchFamily="2" charset="2"/>
              <a:buChar char="q"/>
            </a:pPr>
            <a:r>
              <a:rPr lang="ru-RU" altLang="ru-RU" sz="2800" i="1" dirty="0" smtClean="0">
                <a:solidFill>
                  <a:srgbClr val="002060"/>
                </a:solidFill>
              </a:rPr>
              <a:t>не в полном объёме заполняют экспертные заключения;</a:t>
            </a:r>
          </a:p>
          <a:p>
            <a:pPr indent="355600" algn="just">
              <a:buSzPct val="60000"/>
              <a:buFont typeface="Wingdings" pitchFamily="2" charset="2"/>
              <a:buChar char="q"/>
            </a:pPr>
            <a:r>
              <a:rPr lang="ru-RU" altLang="ru-RU" sz="2800" i="1" dirty="0" smtClean="0">
                <a:solidFill>
                  <a:srgbClr val="002060"/>
                </a:solidFill>
              </a:rPr>
              <a:t>не правильно прикрепляют документы; </a:t>
            </a:r>
          </a:p>
          <a:p>
            <a:pPr indent="355600" algn="just">
              <a:buSzPct val="60000"/>
              <a:buFont typeface="Wingdings" pitchFamily="2" charset="2"/>
              <a:buChar char="q"/>
            </a:pPr>
            <a:r>
              <a:rPr lang="ru-RU" altLang="ru-RU" sz="2800" i="1" dirty="0" smtClean="0">
                <a:solidFill>
                  <a:srgbClr val="002060"/>
                </a:solidFill>
              </a:rPr>
              <a:t>неверно выставляют баллы по итогам экспертизы.</a:t>
            </a:r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9271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18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6858000"/>
          </a:xfrm>
          <a:prstGeom prst="rect">
            <a:avLst/>
          </a:prstGeom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33" y="319842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251520" y="6453336"/>
            <a:ext cx="8892479" cy="404664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357290" y="357166"/>
            <a:ext cx="7643866" cy="1571636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algn="ctr">
              <a:lnSpc>
                <a:spcPct val="120000"/>
              </a:lnSpc>
            </a:pPr>
            <a:r>
              <a:rPr lang="ru-RU" altLang="ru-RU" sz="37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Итоги аттестации  </a:t>
            </a:r>
            <a:br>
              <a:rPr lang="ru-RU" altLang="ru-RU" sz="37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</a:br>
            <a:r>
              <a:rPr lang="ru-RU" altLang="ru-RU" sz="37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 2015/2016 </a:t>
            </a:r>
            <a:r>
              <a:rPr lang="ru-RU" altLang="ru-RU" sz="3700" b="1" i="1" dirty="0" err="1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уч</a:t>
            </a:r>
            <a:r>
              <a:rPr lang="ru-RU" altLang="ru-RU" sz="37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. г. </a:t>
            </a:r>
            <a:r>
              <a:rPr kumimoji="0" lang="ru-RU" alt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9025E"/>
                </a:solidFill>
                <a:effectLst/>
                <a:uLnTx/>
                <a:uFillTx/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kumimoji="0" lang="ru-RU" alt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9025E"/>
                </a:solidFill>
                <a:effectLst/>
                <a:uLnTx/>
                <a:uFillTx/>
                <a:latin typeface="+mn-lt"/>
                <a:ea typeface="Tahoma" pitchFamily="34" charset="0"/>
                <a:cs typeface="Tahoma" pitchFamily="34" charset="0"/>
              </a:rPr>
            </a:br>
            <a:endParaRPr kumimoji="0" lang="ru-RU" alt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9025E"/>
              </a:solidFill>
              <a:effectLst/>
              <a:uLnTx/>
              <a:uFillTx/>
              <a:latin typeface="+mn-lt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1428736"/>
            <a:ext cx="778674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rgbClr val="003399"/>
              </a:solidFill>
            </a:endParaRPr>
          </a:p>
          <a:p>
            <a:pPr algn="just"/>
            <a:r>
              <a:rPr lang="ru-RU" altLang="ru-RU" sz="2800" i="1" dirty="0" smtClean="0">
                <a:solidFill>
                  <a:srgbClr val="002060"/>
                </a:solidFill>
              </a:rPr>
              <a:t>Всего аттестовано: </a:t>
            </a:r>
            <a:r>
              <a:rPr lang="ru-RU" altLang="ru-RU" sz="2800" b="1" i="1" dirty="0" smtClean="0">
                <a:solidFill>
                  <a:srgbClr val="002060"/>
                </a:solidFill>
              </a:rPr>
              <a:t>9091</a:t>
            </a:r>
            <a:r>
              <a:rPr lang="ru-RU" altLang="ru-RU" sz="2800" i="1" dirty="0" smtClean="0">
                <a:solidFill>
                  <a:srgbClr val="002060"/>
                </a:solidFill>
              </a:rPr>
              <a:t> работник образования Республики Татарстан</a:t>
            </a:r>
          </a:p>
          <a:p>
            <a:pPr algn="just"/>
            <a:endParaRPr lang="ru-RU" altLang="ru-RU" sz="1000" i="1" dirty="0" smtClean="0">
              <a:solidFill>
                <a:srgbClr val="002060"/>
              </a:solidFill>
            </a:endParaRPr>
          </a:p>
          <a:p>
            <a:pPr algn="just"/>
            <a:r>
              <a:rPr lang="ru-RU" altLang="ru-RU" sz="2800" i="1" dirty="0" smtClean="0">
                <a:solidFill>
                  <a:srgbClr val="002060"/>
                </a:solidFill>
              </a:rPr>
              <a:t>Из них:</a:t>
            </a:r>
          </a:p>
          <a:p>
            <a:pPr algn="just">
              <a:buFont typeface="Wingdings" pitchFamily="2" charset="2"/>
              <a:buNone/>
            </a:pPr>
            <a:endParaRPr lang="ru-RU" altLang="ru-RU" sz="1000" i="1" dirty="0" smtClean="0">
              <a:solidFill>
                <a:srgbClr val="002060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altLang="ru-RU" sz="2800" i="1" dirty="0" smtClean="0">
                <a:solidFill>
                  <a:srgbClr val="002060"/>
                </a:solidFill>
              </a:rPr>
              <a:t>    на высшую категорию – </a:t>
            </a:r>
            <a:r>
              <a:rPr lang="ru-RU" altLang="ru-RU" sz="2800" b="1" i="1" dirty="0" smtClean="0">
                <a:solidFill>
                  <a:srgbClr val="002060"/>
                </a:solidFill>
              </a:rPr>
              <a:t>1979</a:t>
            </a:r>
            <a:r>
              <a:rPr lang="ru-RU" altLang="ru-RU" sz="2800" i="1" dirty="0" smtClean="0">
                <a:solidFill>
                  <a:srgbClr val="002060"/>
                </a:solidFill>
              </a:rPr>
              <a:t> чел. (</a:t>
            </a:r>
            <a:r>
              <a:rPr lang="ru-RU" altLang="ru-RU" sz="2800" b="1" i="1" dirty="0" smtClean="0">
                <a:solidFill>
                  <a:srgbClr val="002060"/>
                </a:solidFill>
              </a:rPr>
              <a:t>21,7%</a:t>
            </a:r>
            <a:r>
              <a:rPr lang="ru-RU" altLang="ru-RU" sz="2800" i="1" dirty="0" smtClean="0">
                <a:solidFill>
                  <a:srgbClr val="002060"/>
                </a:solidFill>
              </a:rPr>
              <a:t> от общего числа аттестованных), </a:t>
            </a:r>
          </a:p>
          <a:p>
            <a:pPr algn="just">
              <a:buFont typeface="Wingdings" pitchFamily="2" charset="2"/>
              <a:buChar char="q"/>
            </a:pPr>
            <a:endParaRPr lang="ru-RU" altLang="ru-RU" sz="1000" i="1" dirty="0" smtClean="0">
              <a:solidFill>
                <a:srgbClr val="002060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altLang="ru-RU" sz="2800" i="1" dirty="0" smtClean="0">
                <a:solidFill>
                  <a:srgbClr val="002060"/>
                </a:solidFill>
              </a:rPr>
              <a:t>    на первую категорию – </a:t>
            </a:r>
            <a:r>
              <a:rPr lang="ru-RU" altLang="ru-RU" sz="2800" b="1" i="1" dirty="0" smtClean="0">
                <a:solidFill>
                  <a:srgbClr val="002060"/>
                </a:solidFill>
              </a:rPr>
              <a:t>7112</a:t>
            </a:r>
            <a:r>
              <a:rPr lang="ru-RU" altLang="ru-RU" sz="2800" i="1" dirty="0" smtClean="0">
                <a:solidFill>
                  <a:srgbClr val="002060"/>
                </a:solidFill>
              </a:rPr>
              <a:t> чел. (</a:t>
            </a:r>
            <a:r>
              <a:rPr lang="ru-RU" altLang="ru-RU" sz="2800" b="1" i="1" dirty="0" smtClean="0">
                <a:solidFill>
                  <a:srgbClr val="002060"/>
                </a:solidFill>
              </a:rPr>
              <a:t>78,2%</a:t>
            </a:r>
            <a:r>
              <a:rPr lang="ru-RU" altLang="ru-RU" sz="2800" i="1" dirty="0" smtClean="0">
                <a:solidFill>
                  <a:srgbClr val="002060"/>
                </a:solidFill>
              </a:rPr>
              <a:t> от общего числа аттестованных).</a:t>
            </a:r>
          </a:p>
          <a:p>
            <a:r>
              <a:rPr lang="ru-RU" sz="2800" b="1" dirty="0" smtClean="0">
                <a:solidFill>
                  <a:srgbClr val="003399"/>
                </a:solidFill>
              </a:rPr>
              <a:t> </a:t>
            </a:r>
          </a:p>
          <a:p>
            <a:endParaRPr lang="ru-RU" sz="2800" b="1" dirty="0" smtClean="0">
              <a:solidFill>
                <a:srgbClr val="003399"/>
              </a:solidFill>
            </a:endParaRPr>
          </a:p>
          <a:p>
            <a:pPr indent="355600" algn="just">
              <a:buSzPct val="60000"/>
            </a:pPr>
            <a:endParaRPr lang="ru-RU" altLang="ru-RU" sz="1200" i="1" dirty="0" smtClean="0">
              <a:solidFill>
                <a:srgbClr val="002060"/>
              </a:solidFill>
            </a:endParaRPr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9271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19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146316" cy="6858000"/>
          </a:xfrm>
          <a:prstGeom prst="rect">
            <a:avLst/>
          </a:prstGeom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357166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280246" y="6356350"/>
            <a:ext cx="8892479" cy="52780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00244" y="214290"/>
            <a:ext cx="78437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i="1" dirty="0">
                <a:solidFill>
                  <a:srgbClr val="002060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ru-RU" altLang="ru-RU" sz="2800" b="1" i="1" dirty="0" smtClean="0">
                <a:solidFill>
                  <a:srgbClr val="002060"/>
                </a:solidFill>
                <a:ea typeface="Tahoma" pitchFamily="34" charset="0"/>
                <a:cs typeface="Tahoma" pitchFamily="34" charset="0"/>
              </a:rPr>
              <a:t>Качественные показатели </a:t>
            </a:r>
            <a:r>
              <a:rPr lang="ru-RU" altLang="ru-RU" sz="2800" b="1" i="1" dirty="0">
                <a:solidFill>
                  <a:srgbClr val="002060"/>
                </a:solidFill>
                <a:ea typeface="Tahoma" pitchFamily="34" charset="0"/>
                <a:cs typeface="Tahoma" pitchFamily="34" charset="0"/>
              </a:rPr>
              <a:t>профессионального роста </a:t>
            </a:r>
            <a:r>
              <a:rPr lang="ru-RU" altLang="ru-RU" sz="2800" b="1" i="1" dirty="0" smtClean="0">
                <a:solidFill>
                  <a:srgbClr val="002060"/>
                </a:solidFill>
                <a:ea typeface="Tahoma" pitchFamily="34" charset="0"/>
                <a:cs typeface="Tahoma" pitchFamily="34" charset="0"/>
              </a:rPr>
              <a:t>педагогических </a:t>
            </a:r>
            <a:r>
              <a:rPr lang="ru-RU" altLang="ru-RU" sz="2800" b="1" i="1" dirty="0">
                <a:solidFill>
                  <a:srgbClr val="002060"/>
                </a:solidFill>
                <a:ea typeface="Tahoma" pitchFamily="34" charset="0"/>
                <a:cs typeface="Tahoma" pitchFamily="34" charset="0"/>
              </a:rPr>
              <a:t>работников </a:t>
            </a:r>
            <a:r>
              <a:rPr lang="ru-RU" altLang="ru-RU" sz="2800" b="1" i="1" dirty="0" smtClean="0">
                <a:solidFill>
                  <a:srgbClr val="002060"/>
                </a:solidFill>
                <a:ea typeface="Tahoma" pitchFamily="34" charset="0"/>
                <a:cs typeface="Tahoma" pitchFamily="34" charset="0"/>
              </a:rPr>
              <a:t>РТ </a:t>
            </a:r>
            <a:endParaRPr lang="ru-RU" altLang="ru-RU" sz="2800" b="1" i="1" dirty="0">
              <a:solidFill>
                <a:srgbClr val="002060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19</a:t>
            </a:fld>
            <a:endParaRPr lang="ru-RU" dirty="0"/>
          </a:p>
        </p:txBody>
      </p:sp>
      <p:pic>
        <p:nvPicPr>
          <p:cNvPr id="4098" name="Диаграмма 1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-34"/>
          <a:stretch>
            <a:fillRect/>
          </a:stretch>
        </p:blipFill>
        <p:spPr bwMode="auto">
          <a:xfrm>
            <a:off x="857224" y="1357298"/>
            <a:ext cx="8072494" cy="4874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5439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2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146316" cy="6858000"/>
          </a:xfrm>
          <a:prstGeom prst="rect">
            <a:avLst/>
          </a:prstGeom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39" y="138112"/>
            <a:ext cx="863385" cy="8448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0" y="6429396"/>
            <a:ext cx="9172725" cy="454756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830" y="-9893"/>
            <a:ext cx="832157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300" b="1" i="1" kern="0" dirty="0">
                <a:solidFill>
                  <a:srgbClr val="002060"/>
                </a:solidFill>
              </a:rPr>
              <a:t>Основные задачи проведения аттестации</a:t>
            </a:r>
            <a:r>
              <a:rPr lang="ru-RU" altLang="ru-RU" sz="3300" b="1" i="1" kern="0" dirty="0">
                <a:solidFill>
                  <a:srgbClr val="002060"/>
                </a:solidFill>
              </a:rPr>
              <a:t>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04720" y="1146224"/>
            <a:ext cx="8208912" cy="5917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buFont typeface="Wingdings" panose="05000000000000000000" pitchFamily="2" charset="2"/>
              <a:buChar char="§"/>
            </a:pPr>
            <a:r>
              <a:rPr lang="ru-RU" sz="2150" dirty="0" smtClean="0">
                <a:solidFill>
                  <a:srgbClr val="002060"/>
                </a:solidFill>
              </a:rPr>
              <a:t>стимулирование повышения уровня квалификации педагогических кадров, их профессионального и личностного роста;</a:t>
            </a:r>
          </a:p>
          <a:p>
            <a:pPr indent="355600" algn="just">
              <a:buFont typeface="Wingdings" panose="05000000000000000000" pitchFamily="2" charset="2"/>
              <a:buChar char="§"/>
            </a:pPr>
            <a:r>
              <a:rPr lang="ru-RU" sz="2150" dirty="0" smtClean="0">
                <a:solidFill>
                  <a:srgbClr val="002060"/>
                </a:solidFill>
              </a:rPr>
              <a:t> определение необходимости повышения квалификации педагогических кадров;</a:t>
            </a:r>
          </a:p>
          <a:p>
            <a:pPr indent="355600" algn="just">
              <a:buFont typeface="Wingdings" panose="05000000000000000000" pitchFamily="2" charset="2"/>
              <a:buChar char="§"/>
            </a:pPr>
            <a:r>
              <a:rPr lang="ru-RU" sz="2150" dirty="0" smtClean="0">
                <a:solidFill>
                  <a:srgbClr val="002060"/>
                </a:solidFill>
              </a:rPr>
              <a:t> повышение эффективности и качества педагогической деятельности;</a:t>
            </a:r>
          </a:p>
          <a:p>
            <a:pPr indent="355600" algn="just">
              <a:buFont typeface="Wingdings" panose="05000000000000000000" pitchFamily="2" charset="2"/>
              <a:buChar char="§"/>
            </a:pPr>
            <a:r>
              <a:rPr lang="ru-RU" sz="2150" dirty="0" smtClean="0">
                <a:solidFill>
                  <a:srgbClr val="002060"/>
                </a:solidFill>
              </a:rPr>
              <a:t> выявление перспектив использования потенциальных возможностей педагогических работников;</a:t>
            </a:r>
          </a:p>
          <a:p>
            <a:pPr indent="355600" algn="just">
              <a:buFont typeface="Wingdings" panose="05000000000000000000" pitchFamily="2" charset="2"/>
              <a:buChar char="§"/>
            </a:pPr>
            <a:r>
              <a:rPr lang="ru-RU" sz="2150" dirty="0" smtClean="0">
                <a:solidFill>
                  <a:srgbClr val="002060"/>
                </a:solidFill>
              </a:rPr>
              <a:t>учёт </a:t>
            </a:r>
            <a:r>
              <a:rPr lang="ru-RU" sz="2150" dirty="0">
                <a:solidFill>
                  <a:srgbClr val="002060"/>
                </a:solidFill>
              </a:rPr>
              <a:t>требований федеральных государственных образовательных стандартов к кадровым условиям реализации образовательных программ при формировании кадрового состава организаций;</a:t>
            </a:r>
          </a:p>
          <a:p>
            <a:pPr indent="355600" algn="just">
              <a:buFont typeface="Wingdings" panose="05000000000000000000" pitchFamily="2" charset="2"/>
              <a:buChar char="§"/>
            </a:pPr>
            <a:r>
              <a:rPr lang="ru-RU" sz="2150" dirty="0" smtClean="0">
                <a:solidFill>
                  <a:srgbClr val="002060"/>
                </a:solidFill>
              </a:rPr>
              <a:t>обеспечение </a:t>
            </a:r>
            <a:r>
              <a:rPr lang="ru-RU" sz="2150" dirty="0">
                <a:solidFill>
                  <a:srgbClr val="002060"/>
                </a:solidFill>
              </a:rPr>
              <a:t>дифференциации размеров оплаты труда педагогических работников с </a:t>
            </a:r>
            <a:r>
              <a:rPr lang="ru-RU" sz="2150" dirty="0" smtClean="0">
                <a:solidFill>
                  <a:srgbClr val="002060"/>
                </a:solidFill>
              </a:rPr>
              <a:t>учётом установленных квалификационных категорий.</a:t>
            </a:r>
            <a:endParaRPr lang="ru-RU" sz="2150" dirty="0">
              <a:solidFill>
                <a:srgbClr val="002060"/>
              </a:solidFill>
            </a:endParaRPr>
          </a:p>
          <a:p>
            <a:pPr marL="342900" indent="-342900" algn="just"/>
            <a:endParaRPr lang="ru-RU" sz="2400" dirty="0" smtClean="0">
              <a:solidFill>
                <a:srgbClr val="002060"/>
              </a:solidFill>
            </a:endParaRPr>
          </a:p>
          <a:p>
            <a:endParaRPr lang="ru-RU" sz="32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0742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20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239997" cy="6858000"/>
          </a:xfrm>
          <a:prstGeom prst="rect">
            <a:avLst/>
          </a:prstGeom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285728"/>
            <a:ext cx="622192" cy="6088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0" y="6453336"/>
            <a:ext cx="9143999" cy="404664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950495" y="150524"/>
            <a:ext cx="6935837" cy="1571636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altLang="ru-RU" sz="2800" b="1" i="1" dirty="0">
                <a:solidFill>
                  <a:srgbClr val="002060"/>
                </a:solidFill>
                <a:ea typeface="Tahoma" pitchFamily="34" charset="0"/>
                <a:cs typeface="Tahoma" pitchFamily="34" charset="0"/>
              </a:rPr>
              <a:t>Квалификационный уровень </a:t>
            </a:r>
          </a:p>
          <a:p>
            <a:pPr algn="ctr"/>
            <a:r>
              <a:rPr lang="ru-RU" altLang="ru-RU" sz="2800" b="1" i="1" dirty="0">
                <a:solidFill>
                  <a:srgbClr val="002060"/>
                </a:solidFill>
                <a:ea typeface="Tahoma" pitchFamily="34" charset="0"/>
                <a:cs typeface="Tahoma" pitchFamily="34" charset="0"/>
              </a:rPr>
              <a:t>учителей-предметников РТ (в %)</a:t>
            </a:r>
          </a:p>
          <a:p>
            <a:pPr marL="0" marR="0" lvl="0" indent="0" algn="ctr" defTabSz="914400" rtl="0" eaLnBrk="1" fontAlgn="auto" latinLnBrk="0" hangingPunct="1">
              <a:buClrTx/>
              <a:buSzTx/>
              <a:buFontTx/>
              <a:buNone/>
              <a:tabLst/>
              <a:defRPr/>
            </a:pPr>
            <a:r>
              <a:rPr lang="ru-RU" altLang="ru-RU" sz="3200" b="1" i="1" dirty="0">
                <a:solidFill>
                  <a:srgbClr val="FF0000"/>
                </a:solidFill>
              </a:rPr>
              <a:t/>
            </a:r>
            <a:br>
              <a:rPr lang="ru-RU" altLang="ru-RU" sz="3200" b="1" i="1" dirty="0">
                <a:solidFill>
                  <a:srgbClr val="FF0000"/>
                </a:solidFill>
              </a:rPr>
            </a:br>
            <a:endParaRPr lang="ru-RU" altLang="ru-RU" sz="3200" b="1" i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1500174"/>
            <a:ext cx="77867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ct val="60000"/>
              <a:defRPr/>
            </a:pPr>
            <a:endParaRPr lang="ru-RU" altLang="ru-RU" sz="2800" b="1" dirty="0" smtClean="0">
              <a:solidFill>
                <a:srgbClr val="002060"/>
              </a:solidFill>
            </a:endParaRPr>
          </a:p>
          <a:p>
            <a:pPr indent="355600" algn="just">
              <a:buSzPct val="60000"/>
              <a:buFont typeface="Wingdings" pitchFamily="2" charset="2"/>
              <a:buChar char="q"/>
            </a:pPr>
            <a:endParaRPr lang="ru-RU" altLang="ru-RU" sz="2800" i="1" dirty="0" smtClean="0">
              <a:solidFill>
                <a:srgbClr val="002060"/>
              </a:solidFill>
            </a:endParaRP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894473713"/>
              </p:ext>
            </p:extLst>
          </p:nvPr>
        </p:nvGraphicFramePr>
        <p:xfrm>
          <a:off x="1104154" y="1385012"/>
          <a:ext cx="7031127" cy="4475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251085175"/>
              </p:ext>
            </p:extLst>
          </p:nvPr>
        </p:nvGraphicFramePr>
        <p:xfrm>
          <a:off x="500034" y="1000108"/>
          <a:ext cx="8429684" cy="5444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3536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21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403648" cy="6858000"/>
          </a:xfrm>
          <a:prstGeom prst="rect">
            <a:avLst/>
          </a:prstGeom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214290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251520" y="6453336"/>
            <a:ext cx="8892479" cy="404664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928794" y="214290"/>
            <a:ext cx="6935837" cy="1571636"/>
          </a:xfrm>
          <a:prstGeom prst="rect">
            <a:avLst/>
          </a:prstGeom>
        </p:spPr>
        <p:txBody>
          <a:bodyPr>
            <a:normAutofit fontScale="60000" lnSpcReduction="20000"/>
          </a:bodyPr>
          <a:lstStyle/>
          <a:p>
            <a:pPr algn="ctr">
              <a:lnSpc>
                <a:spcPct val="115000"/>
              </a:lnSpc>
            </a:pPr>
            <a:r>
              <a:rPr lang="ru-RU" altLang="ru-RU" sz="4700" b="1" i="1" dirty="0" smtClean="0">
                <a:solidFill>
                  <a:srgbClr val="002060"/>
                </a:solidFill>
                <a:ea typeface="Tahoma" pitchFamily="34" charset="0"/>
                <a:cs typeface="Tahoma" pitchFamily="34" charset="0"/>
              </a:rPr>
              <a:t>Количество учителей – предметников высшей категории (в %)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9025E"/>
                </a:solidFill>
                <a:effectLst/>
                <a:uLnTx/>
                <a:uFillTx/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kumimoji="0" lang="ru-RU" alt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9025E"/>
                </a:solidFill>
                <a:effectLst/>
                <a:uLnTx/>
                <a:uFillTx/>
                <a:latin typeface="+mn-lt"/>
                <a:ea typeface="Tahoma" pitchFamily="34" charset="0"/>
                <a:cs typeface="Tahoma" pitchFamily="34" charset="0"/>
              </a:rPr>
            </a:br>
            <a:endParaRPr kumimoji="0" lang="ru-RU" alt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9025E"/>
              </a:solidFill>
              <a:effectLst/>
              <a:uLnTx/>
              <a:uFillTx/>
              <a:latin typeface="+mn-lt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1500174"/>
            <a:ext cx="77867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ct val="60000"/>
              <a:defRPr/>
            </a:pPr>
            <a:endParaRPr lang="ru-RU" altLang="ru-RU" sz="2800" b="1" dirty="0" smtClean="0">
              <a:solidFill>
                <a:srgbClr val="002060"/>
              </a:solidFill>
            </a:endParaRPr>
          </a:p>
          <a:p>
            <a:pPr indent="355600" algn="just">
              <a:buSzPct val="60000"/>
              <a:buFont typeface="Wingdings" pitchFamily="2" charset="2"/>
              <a:buChar char="q"/>
            </a:pPr>
            <a:endParaRPr lang="ru-RU" altLang="ru-RU" sz="2800" i="1" dirty="0" smtClean="0">
              <a:solidFill>
                <a:srgbClr val="002060"/>
              </a:solidFill>
            </a:endParaRP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742653982"/>
              </p:ext>
            </p:extLst>
          </p:nvPr>
        </p:nvGraphicFramePr>
        <p:xfrm>
          <a:off x="1141272" y="964494"/>
          <a:ext cx="7031127" cy="4895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097274645"/>
              </p:ext>
            </p:extLst>
          </p:nvPr>
        </p:nvGraphicFramePr>
        <p:xfrm>
          <a:off x="1000100" y="1214422"/>
          <a:ext cx="8753575" cy="4925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2711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22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403648" cy="6858000"/>
          </a:xfrm>
          <a:prstGeom prst="rect">
            <a:avLst/>
          </a:prstGeom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214290"/>
            <a:ext cx="549186" cy="5373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0" y="6453336"/>
            <a:ext cx="9143999" cy="404664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74829573"/>
              </p:ext>
            </p:extLst>
          </p:nvPr>
        </p:nvGraphicFramePr>
        <p:xfrm>
          <a:off x="1428728" y="193525"/>
          <a:ext cx="7344981" cy="7158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4981"/>
              </a:tblGrid>
              <a:tr h="7158361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altLang="ru-RU" sz="2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Рейтинг муниципальных образований 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altLang="ru-RU" sz="2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за 2015/2016 </a:t>
                      </a:r>
                      <a:r>
                        <a:rPr lang="ru-RU" altLang="ru-RU" sz="2800" b="1" i="1" kern="1200" dirty="0" err="1" smtClean="0">
                          <a:solidFill>
                            <a:srgbClr val="002060"/>
                          </a:solidFill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уч</a:t>
                      </a:r>
                      <a:r>
                        <a:rPr lang="ru-RU" altLang="ru-RU" sz="2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. г.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4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4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8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400" b="1" dirty="0" smtClean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3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23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ea typeface="Times New Roman"/>
                        </a:rPr>
                        <a:t>      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ea typeface="Times New Roman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276895602"/>
              </p:ext>
            </p:extLst>
          </p:nvPr>
        </p:nvGraphicFramePr>
        <p:xfrm>
          <a:off x="1860550" y="2147888"/>
          <a:ext cx="7091363" cy="3752850"/>
        </p:xfrm>
        <a:graphic>
          <a:graphicData uri="http://schemas.openxmlformats.org/presentationml/2006/ole">
            <p:oleObj spid="_x0000_s6165" name="Документ" r:id="rId6" imgW="6360348" imgH="3365552" progId="Word.Document.12">
              <p:embed/>
            </p:oleObj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7861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239997" cy="6858000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899592" y="-27384"/>
            <a:ext cx="8388424" cy="15841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ru-RU" altLang="ru-RU" sz="2800" b="1" i="1" dirty="0" smtClean="0">
                <a:solidFill>
                  <a:srgbClr val="002060"/>
                </a:solidFill>
                <a:latin typeface="+mn-lt"/>
                <a:ea typeface="Tahoma" pitchFamily="34" charset="0"/>
                <a:cs typeface="Tahoma" pitchFamily="34" charset="0"/>
              </a:rPr>
              <a:t>Уровень присвоенных квалификационных категорий должен соответствовать </a:t>
            </a:r>
          </a:p>
          <a:p>
            <a:pPr fontAlgn="base">
              <a:spcAft>
                <a:spcPct val="0"/>
              </a:spcAft>
            </a:pPr>
            <a:r>
              <a:rPr lang="ru-RU" altLang="ru-RU" sz="2800" b="1" i="1" dirty="0" smtClean="0">
                <a:solidFill>
                  <a:srgbClr val="002060"/>
                </a:solidFill>
                <a:latin typeface="+mn-lt"/>
                <a:ea typeface="Tahoma" pitchFamily="34" charset="0"/>
                <a:cs typeface="Tahoma" pitchFamily="34" charset="0"/>
              </a:rPr>
              <a:t>качеству</a:t>
            </a:r>
            <a:r>
              <a:rPr lang="tt-RU" altLang="ru-RU" sz="2800" b="1" i="1" dirty="0" smtClean="0">
                <a:solidFill>
                  <a:srgbClr val="002060"/>
                </a:solidFill>
                <a:latin typeface="+mn-lt"/>
                <a:ea typeface="Tahoma" pitchFamily="34" charset="0"/>
                <a:cs typeface="Tahoma" pitchFamily="34" charset="0"/>
              </a:rPr>
              <a:t> образования</a:t>
            </a:r>
            <a:endParaRPr lang="tt-RU" altLang="ru-RU" sz="2800" b="1" i="1" dirty="0">
              <a:solidFill>
                <a:srgbClr val="002060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30729521"/>
              </p:ext>
            </p:extLst>
          </p:nvPr>
        </p:nvGraphicFramePr>
        <p:xfrm>
          <a:off x="1357290" y="1785926"/>
          <a:ext cx="7072362" cy="40237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3226"/>
                <a:gridCol w="2268180"/>
                <a:gridCol w="1890956"/>
              </a:tblGrid>
              <a:tr h="715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Муниципальные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образования</a:t>
                      </a:r>
                      <a:endParaRPr lang="ru-RU" sz="1600" b="1" kern="1200" dirty="0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err="1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Категорийность</a:t>
                      </a:r>
                      <a:endParaRPr lang="ru-RU" sz="1600" b="1" kern="1200" dirty="0" smtClean="0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(в %)</a:t>
                      </a:r>
                    </a:p>
                  </a:txBody>
                  <a:tcPr marL="51435" marR="51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Результаты</a:t>
                      </a:r>
                      <a:r>
                        <a:rPr lang="ru-RU" sz="1600" b="1" kern="1200" baseline="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рейтинга  по качеству образования за 2014/2015 </a:t>
                      </a:r>
                      <a:r>
                        <a:rPr lang="ru-RU" sz="1600" b="1" kern="1200" baseline="0" dirty="0" err="1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уч</a:t>
                      </a:r>
                      <a:r>
                        <a:rPr lang="ru-RU" sz="1600" b="1" kern="1200" baseline="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. г.</a:t>
                      </a:r>
                      <a:endParaRPr lang="ru-RU" sz="1600" b="1" kern="1200" dirty="0" smtClean="0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117103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</a:rPr>
                        <a:t>Арский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 marL="51435" marR="51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</a:rPr>
                        <a:t>85,6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 marL="51435" marR="51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</a:rPr>
                        <a:t>18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 marL="51435" marR="51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54211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Дрожжановский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 marL="51435" marR="51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</a:rPr>
                        <a:t>79,9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 marL="51435" marR="51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</a:rPr>
                        <a:t>32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 marL="51435" marR="51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  <p:pic>
        <p:nvPicPr>
          <p:cNvPr id="14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285728"/>
            <a:ext cx="649782" cy="6463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0" y="6357958"/>
            <a:ext cx="9144000" cy="50004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2E1AE7FE-9857-4954-863E-6424AC6B4709}" type="slidenum">
              <a:rPr lang="ru-RU" smtClean="0"/>
              <a:pPr/>
              <a:t>23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829072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24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168559" cy="6858000"/>
          </a:xfrm>
          <a:prstGeom prst="rect">
            <a:avLst/>
          </a:prstGeom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214290"/>
            <a:ext cx="522309" cy="5110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0" y="6453336"/>
            <a:ext cx="9143999" cy="404664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74829573"/>
              </p:ext>
            </p:extLst>
          </p:nvPr>
        </p:nvGraphicFramePr>
        <p:xfrm>
          <a:off x="1285852" y="0"/>
          <a:ext cx="8252211" cy="6414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52211"/>
              </a:tblGrid>
              <a:tr h="1285883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altLang="ru-RU" sz="2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Рейтинг муниципальных образований 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altLang="ru-RU" sz="2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за 2015/2016 </a:t>
                      </a:r>
                      <a:r>
                        <a:rPr lang="ru-RU" altLang="ru-RU" sz="2800" b="1" i="1" kern="1200" dirty="0" err="1" smtClean="0">
                          <a:solidFill>
                            <a:srgbClr val="002060"/>
                          </a:solidFill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уч</a:t>
                      </a:r>
                      <a:r>
                        <a:rPr lang="ru-RU" altLang="ru-RU" sz="2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. г.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4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4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8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400" b="1" dirty="0" smtClean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3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23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ea typeface="Times New Roman"/>
                        </a:rPr>
                        <a:t>      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ea typeface="Times New Roman"/>
                      </a:endParaRP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ea typeface="Times New Roman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276895602"/>
              </p:ext>
            </p:extLst>
          </p:nvPr>
        </p:nvGraphicFramePr>
        <p:xfrm>
          <a:off x="1785938" y="1212850"/>
          <a:ext cx="7070725" cy="4518025"/>
        </p:xfrm>
        <a:graphic>
          <a:graphicData uri="http://schemas.openxmlformats.org/presentationml/2006/ole">
            <p:oleObj spid="_x0000_s66570" name="Документ" r:id="rId6" imgW="6217664" imgH="3973823" progId="Word.Document.12">
              <p:embed/>
            </p:oleObj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7861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AutoShape 2"/>
          <p:cNvSpPr>
            <a:spLocks noChangeArrowheads="1"/>
          </p:cNvSpPr>
          <p:nvPr/>
        </p:nvSpPr>
        <p:spPr bwMode="gray">
          <a:xfrm>
            <a:off x="1171588" y="5065728"/>
            <a:ext cx="5257800" cy="5778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FFCC99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33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342900" indent="-342900" eaLnBrk="0" hangingPunct="0">
              <a:buFontTx/>
              <a:buAutoNum type="arabicPeriod" startAt="4"/>
            </a:pPr>
            <a:r>
              <a:rPr lang="ru-RU" sz="2800" b="1" dirty="0">
                <a:solidFill>
                  <a:srgbClr val="0033CC"/>
                </a:solidFill>
                <a:latin typeface="Times New Roman" pitchFamily="18" charset="0"/>
              </a:rPr>
              <a:t>Правовая компетентность</a:t>
            </a:r>
            <a:endParaRPr lang="en-US" sz="2800" b="1" dirty="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284675" name="AutoShape 3"/>
          <p:cNvSpPr>
            <a:spLocks noChangeArrowheads="1"/>
          </p:cNvSpPr>
          <p:nvPr/>
        </p:nvSpPr>
        <p:spPr bwMode="gray">
          <a:xfrm>
            <a:off x="1428728" y="2643183"/>
            <a:ext cx="6407151" cy="642941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FFCC99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33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rgbClr val="0033CC"/>
                </a:solidFill>
                <a:latin typeface="Times New Roman" pitchFamily="18" charset="0"/>
              </a:rPr>
              <a:t>2. Коммуникативная </a:t>
            </a: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компетентность</a:t>
            </a:r>
            <a:endParaRPr lang="ru-RU" b="1" dirty="0">
              <a:solidFill>
                <a:srgbClr val="0033CC"/>
              </a:solidFill>
              <a:latin typeface="Times New Roman" pitchFamily="18" charset="0"/>
            </a:endParaRPr>
          </a:p>
          <a:p>
            <a:pPr algn="ctr" eaLnBrk="0" hangingPunct="0"/>
            <a:endParaRPr lang="ru-RU" sz="16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84676" name="AutoShape 4"/>
          <p:cNvSpPr>
            <a:spLocks noChangeArrowheads="1"/>
          </p:cNvSpPr>
          <p:nvPr/>
        </p:nvSpPr>
        <p:spPr bwMode="gray">
          <a:xfrm>
            <a:off x="1000100" y="1484314"/>
            <a:ext cx="6786610" cy="65880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EB"/>
              </a:gs>
              <a:gs pos="100000">
                <a:srgbClr val="FFCC99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33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342900" indent="-342900" eaLnBrk="0" hangingPunct="0"/>
            <a:endParaRPr lang="ru-RU" sz="2800" b="1" dirty="0">
              <a:solidFill>
                <a:srgbClr val="0033CC"/>
              </a:solidFill>
            </a:endParaRPr>
          </a:p>
          <a:p>
            <a:pPr marL="342900" indent="-342900" eaLnBrk="0" hangingPunct="0">
              <a:buFontTx/>
              <a:buAutoNum type="arabicPeriod"/>
            </a:pPr>
            <a:r>
              <a:rPr lang="ru-RU" sz="2800" b="1" dirty="0">
                <a:solidFill>
                  <a:srgbClr val="0033CC"/>
                </a:solidFill>
                <a:latin typeface="Times New Roman" pitchFamily="18" charset="0"/>
              </a:rPr>
              <a:t>Профессиональная </a:t>
            </a: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компетентность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</a:endParaRPr>
          </a:p>
          <a:p>
            <a:pPr marL="342900" indent="-342900" eaLnBrk="0" hangingPunct="0"/>
            <a:endParaRPr lang="en-US" sz="280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19100" y="1690678"/>
            <a:ext cx="381000" cy="381000"/>
            <a:chOff x="2078" y="1680"/>
            <a:chExt cx="1615" cy="1615"/>
          </a:xfrm>
        </p:grpSpPr>
        <p:sp>
          <p:nvSpPr>
            <p:cNvPr id="284678" name="Oval 6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4679" name="Oval 7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4680" name="Oval 8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84681" name="Oval 9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84682" name="Oval 10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84683" name="Oval 11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284684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642910" y="357166"/>
            <a:ext cx="8501090" cy="647700"/>
          </a:xfrm>
          <a:noFill/>
          <a:ln/>
        </p:spPr>
        <p:txBody>
          <a:bodyPr anchorCtr="1">
            <a:noAutofit/>
          </a:bodyPr>
          <a:lstStyle/>
          <a:p>
            <a:r>
              <a:rPr lang="ru-RU" altLang="ru-RU" sz="2800" b="1" i="1" dirty="0">
                <a:solidFill>
                  <a:srgbClr val="002060"/>
                </a:solidFill>
                <a:latin typeface="+mn-lt"/>
                <a:ea typeface="Tahoma" pitchFamily="34" charset="0"/>
                <a:cs typeface="Tahoma" pitchFamily="34" charset="0"/>
              </a:rPr>
              <a:t>Основные составляющие компетентности </a:t>
            </a:r>
            <a:br>
              <a:rPr lang="ru-RU" altLang="ru-RU" sz="2800" b="1" i="1" dirty="0">
                <a:solidFill>
                  <a:srgbClr val="002060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altLang="ru-RU" sz="2800" b="1" i="1" dirty="0">
                <a:solidFill>
                  <a:srgbClr val="002060"/>
                </a:solidFill>
                <a:latin typeface="+mn-lt"/>
                <a:ea typeface="Tahoma" pitchFamily="34" charset="0"/>
                <a:cs typeface="Tahoma" pitchFamily="34" charset="0"/>
              </a:rPr>
              <a:t>руководителей и педагогических работников (ЕКС)</a:t>
            </a:r>
            <a:endParaRPr lang="en-US" altLang="ru-RU" sz="2800" b="1" i="1" dirty="0">
              <a:solidFill>
                <a:srgbClr val="002060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  <p:sp>
        <p:nvSpPr>
          <p:cNvPr id="284685" name="AutoShape 13"/>
          <p:cNvSpPr>
            <a:spLocks noChangeArrowheads="1"/>
          </p:cNvSpPr>
          <p:nvPr/>
        </p:nvSpPr>
        <p:spPr bwMode="gray">
          <a:xfrm>
            <a:off x="1500166" y="3860800"/>
            <a:ext cx="6357982" cy="6477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FFCC99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33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800" b="1" u="sng" dirty="0">
              <a:solidFill>
                <a:srgbClr val="0033CC"/>
              </a:solidFill>
            </a:endParaRPr>
          </a:p>
          <a:p>
            <a:pPr algn="ctr"/>
            <a:r>
              <a:rPr lang="ru-RU" sz="2800" b="1" dirty="0">
                <a:solidFill>
                  <a:srgbClr val="0033CC"/>
                </a:solidFill>
                <a:latin typeface="Times New Roman" pitchFamily="18" charset="0"/>
              </a:rPr>
              <a:t>3. Информационная </a:t>
            </a: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компетентность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</a:endParaRPr>
          </a:p>
          <a:p>
            <a:pPr algn="ctr"/>
            <a:endParaRPr lang="ru-RU" sz="28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84686" name="AutoShape 14"/>
          <p:cNvSpPr>
            <a:spLocks noChangeArrowheads="1"/>
          </p:cNvSpPr>
          <p:nvPr/>
        </p:nvSpPr>
        <p:spPr bwMode="auto">
          <a:xfrm rot="5400000">
            <a:off x="-2052638" y="2528888"/>
            <a:ext cx="4105275" cy="230505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rgbClr val="99CCFF"/>
              </a:gs>
              <a:gs pos="50000">
                <a:schemeClr val="bg1"/>
              </a:gs>
              <a:gs pos="100000">
                <a:srgbClr val="99CCFF"/>
              </a:gs>
            </a:gsLst>
            <a:lin ang="5400000" scaled="1"/>
          </a:gra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142976" y="4005263"/>
            <a:ext cx="381000" cy="381000"/>
            <a:chOff x="2078" y="1680"/>
            <a:chExt cx="1615" cy="1615"/>
          </a:xfrm>
        </p:grpSpPr>
        <p:sp>
          <p:nvSpPr>
            <p:cNvPr id="284688" name="Oval 16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4689" name="Oval 17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4690" name="Oval 18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84691" name="Oval 19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84692" name="Oval 20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84693" name="Oval 21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1042988" y="2833686"/>
            <a:ext cx="381000" cy="381000"/>
            <a:chOff x="2078" y="1680"/>
            <a:chExt cx="1615" cy="1615"/>
          </a:xfrm>
        </p:grpSpPr>
        <p:sp>
          <p:nvSpPr>
            <p:cNvPr id="284695" name="Oval 23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4696" name="Oval 24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4697" name="Oval 2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84698" name="Oval 26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84699" name="Oval 27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84700" name="Oval 28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761976" y="5157788"/>
            <a:ext cx="381000" cy="381000"/>
            <a:chOff x="2078" y="1680"/>
            <a:chExt cx="1615" cy="1615"/>
          </a:xfrm>
        </p:grpSpPr>
        <p:sp>
          <p:nvSpPr>
            <p:cNvPr id="284702" name="Oval 3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4703" name="Oval 3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4704" name="Oval 3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84705" name="Oval 3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84706" name="Oval 3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84707" name="Oval 3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284708" name="WordArt 36"/>
          <p:cNvSpPr>
            <a:spLocks noChangeArrowheads="1" noChangeShapeType="1" noTextEdit="1"/>
          </p:cNvSpPr>
          <p:nvPr/>
        </p:nvSpPr>
        <p:spPr bwMode="auto">
          <a:xfrm rot="16200000">
            <a:off x="-932674" y="3347236"/>
            <a:ext cx="3157548" cy="720756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Требования</a:t>
            </a:r>
          </a:p>
        </p:txBody>
      </p:sp>
      <p:sp>
        <p:nvSpPr>
          <p:cNvPr id="37" name="Прямоугольник с двумя вырезанными противолежащими углами 36"/>
          <p:cNvSpPr/>
          <p:nvPr/>
        </p:nvSpPr>
        <p:spPr>
          <a:xfrm>
            <a:off x="0" y="6453336"/>
            <a:ext cx="9143999" cy="404664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2E1AE7FE-9857-4954-863E-6424AC6B4709}" type="slidenum">
              <a:rPr lang="ru-RU" smtClean="0"/>
              <a:pPr/>
              <a:t>25</a:t>
            </a:fld>
            <a:endParaRPr lang="ru-RU" dirty="0"/>
          </a:p>
        </p:txBody>
      </p:sp>
      <p:pic>
        <p:nvPicPr>
          <p:cNvPr id="40" name="Picture 2" descr="C:\Users\Afanaseva\Desktop\сам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142852"/>
            <a:ext cx="642942" cy="6680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AutoShape 2"/>
          <p:cNvSpPr>
            <a:spLocks noChangeArrowheads="1"/>
          </p:cNvSpPr>
          <p:nvPr/>
        </p:nvSpPr>
        <p:spPr bwMode="ltGray">
          <a:xfrm rot="5400000">
            <a:off x="-2422526" y="16271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0">
            <a:gsLst>
              <a:gs pos="0">
                <a:srgbClr val="B0BAD8">
                  <a:gamma/>
                  <a:tint val="45490"/>
                  <a:invGamma/>
                </a:srgbClr>
              </a:gs>
              <a:gs pos="100000">
                <a:srgbClr val="B0BAD8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5699" name="AutoShape 3"/>
          <p:cNvSpPr>
            <a:spLocks noChangeArrowheads="1"/>
          </p:cNvSpPr>
          <p:nvPr/>
        </p:nvSpPr>
        <p:spPr bwMode="ltGray">
          <a:xfrm rot="5400000" flipH="1">
            <a:off x="-2016918" y="20629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ABC7E3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5700" name="AutoShape 4"/>
          <p:cNvSpPr>
            <a:spLocks noChangeArrowheads="1"/>
          </p:cNvSpPr>
          <p:nvPr/>
        </p:nvSpPr>
        <p:spPr bwMode="gray">
          <a:xfrm>
            <a:off x="1906588" y="4214818"/>
            <a:ext cx="7023130" cy="20161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EB"/>
              </a:gs>
              <a:gs pos="100000">
                <a:srgbClr val="B7CFE7"/>
              </a:gs>
            </a:gsLst>
            <a:lin ang="0" scaled="1"/>
          </a:gradFill>
          <a:ln w="28575" algn="ctr">
            <a:solidFill>
              <a:srgbClr val="33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i="1" dirty="0">
                <a:solidFill>
                  <a:srgbClr val="0033CC"/>
                </a:solidFill>
              </a:rPr>
              <a:t>Высшее профессиональное образование </a:t>
            </a:r>
          </a:p>
          <a:p>
            <a:pPr algn="ctr"/>
            <a:r>
              <a:rPr lang="ru-RU" sz="2400" b="1" i="1" dirty="0">
                <a:solidFill>
                  <a:srgbClr val="0033CC"/>
                </a:solidFill>
              </a:rPr>
              <a:t>и дополнительная профессиональная </a:t>
            </a:r>
          </a:p>
          <a:p>
            <a:pPr algn="ctr"/>
            <a:r>
              <a:rPr lang="ru-RU" sz="2400" b="1" i="1" dirty="0">
                <a:solidFill>
                  <a:srgbClr val="0033CC"/>
                </a:solidFill>
              </a:rPr>
              <a:t>подготовка в области </a:t>
            </a:r>
          </a:p>
          <a:p>
            <a:pPr algn="ctr"/>
            <a:r>
              <a:rPr lang="ru-RU" sz="2400" b="1" i="1" dirty="0">
                <a:solidFill>
                  <a:srgbClr val="0033CC"/>
                </a:solidFill>
              </a:rPr>
              <a:t>менеджмента и экономики</a:t>
            </a:r>
          </a:p>
        </p:txBody>
      </p:sp>
      <p:sp>
        <p:nvSpPr>
          <p:cNvPr id="285701" name="AutoShape 5"/>
          <p:cNvSpPr>
            <a:spLocks noChangeArrowheads="1"/>
          </p:cNvSpPr>
          <p:nvPr/>
        </p:nvSpPr>
        <p:spPr bwMode="gray">
          <a:xfrm>
            <a:off x="1655793" y="1339851"/>
            <a:ext cx="7345363" cy="2089149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EB"/>
              </a:gs>
              <a:gs pos="100000">
                <a:srgbClr val="B7E7FF"/>
              </a:gs>
            </a:gsLst>
            <a:lin ang="0" scaled="1"/>
          </a:gradFill>
          <a:ln w="28575" algn="ctr">
            <a:solidFill>
              <a:srgbClr val="33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342900" indent="-342900" algn="ctr" eaLnBrk="0" hangingPunct="0"/>
            <a:endParaRPr lang="ru-RU" sz="2400" b="1" i="1" dirty="0" smtClean="0">
              <a:solidFill>
                <a:srgbClr val="0033CC"/>
              </a:solidFill>
            </a:endParaRPr>
          </a:p>
          <a:p>
            <a:pPr marL="342900" indent="-342900" algn="ctr" eaLnBrk="0" hangingPunct="0"/>
            <a:r>
              <a:rPr lang="ru-RU" sz="2400" b="1" i="1" dirty="0" smtClean="0">
                <a:solidFill>
                  <a:srgbClr val="0033CC"/>
                </a:solidFill>
              </a:rPr>
              <a:t>Высшее </a:t>
            </a:r>
            <a:r>
              <a:rPr lang="ru-RU" sz="2400" b="1" i="1" dirty="0">
                <a:solidFill>
                  <a:srgbClr val="0033CC"/>
                </a:solidFill>
              </a:rPr>
              <a:t>профессиональное образование</a:t>
            </a:r>
          </a:p>
          <a:p>
            <a:pPr marL="342900" indent="-342900" algn="ctr" eaLnBrk="0" hangingPunct="0"/>
            <a:r>
              <a:rPr lang="ru-RU" sz="2400" b="1" i="1" dirty="0">
                <a:solidFill>
                  <a:srgbClr val="0033CC"/>
                </a:solidFill>
              </a:rPr>
              <a:t>по направлению подготовки </a:t>
            </a:r>
          </a:p>
          <a:p>
            <a:pPr marL="342900" indent="-342900" algn="ctr" eaLnBrk="0" hangingPunct="0"/>
            <a:r>
              <a:rPr lang="ru-RU" sz="2400" b="1" i="1" smtClean="0">
                <a:solidFill>
                  <a:srgbClr val="0033CC"/>
                </a:solidFill>
              </a:rPr>
              <a:t>«Г</a:t>
            </a:r>
            <a:r>
              <a:rPr lang="ru-RU" sz="2400" b="1" i="1" smtClean="0">
                <a:solidFill>
                  <a:srgbClr val="0033CC"/>
                </a:solidFill>
              </a:rPr>
              <a:t>осударственное </a:t>
            </a:r>
            <a:r>
              <a:rPr lang="ru-RU" sz="2400" b="1" i="1" dirty="0">
                <a:solidFill>
                  <a:srgbClr val="0033CC"/>
                </a:solidFill>
              </a:rPr>
              <a:t>и муниципальное </a:t>
            </a:r>
          </a:p>
          <a:p>
            <a:pPr marL="342900" indent="-342900" algn="ctr" eaLnBrk="0" hangingPunct="0"/>
            <a:r>
              <a:rPr lang="ru-RU" sz="2400" b="1" i="1" dirty="0">
                <a:solidFill>
                  <a:srgbClr val="0033CC"/>
                </a:solidFill>
              </a:rPr>
              <a:t>управление», «Менеджмент» </a:t>
            </a:r>
          </a:p>
          <a:p>
            <a:pPr marL="342900" indent="-342900" eaLnBrk="0" hangingPunct="0"/>
            <a:endParaRPr lang="en-US" sz="280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285852" y="2214554"/>
            <a:ext cx="381000" cy="381000"/>
            <a:chOff x="2078" y="1680"/>
            <a:chExt cx="1615" cy="1615"/>
          </a:xfrm>
        </p:grpSpPr>
        <p:sp>
          <p:nvSpPr>
            <p:cNvPr id="285703" name="Oval 7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FF7D25"/>
                </a:gs>
              </a:gsLst>
              <a:path path="shape">
                <a:fillToRect l="50000" t="50000" r="50000" b="50000"/>
              </a:path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5704" name="Oval 8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FF7D25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5705" name="Oval 9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FF7D25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85706" name="Oval 10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FF7D25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85707" name="Oval 11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FF7D25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85708" name="Oval 12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FF7D25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285709" name="Rectangle 13"/>
          <p:cNvSpPr>
            <a:spLocks noGrp="1" noChangeArrowheads="1"/>
          </p:cNvSpPr>
          <p:nvPr>
            <p:ph type="title" idx="4294967295"/>
          </p:nvPr>
        </p:nvSpPr>
        <p:spPr>
          <a:xfrm>
            <a:off x="357158" y="214290"/>
            <a:ext cx="9358346" cy="647700"/>
          </a:xfrm>
          <a:noFill/>
          <a:ln/>
        </p:spPr>
        <p:txBody>
          <a:bodyPr anchorCtr="1">
            <a:noAutofit/>
          </a:bodyPr>
          <a:lstStyle/>
          <a:p>
            <a:r>
              <a:rPr lang="ru-RU" altLang="ru-RU" sz="2800" b="1" i="1" dirty="0">
                <a:solidFill>
                  <a:srgbClr val="002060"/>
                </a:solidFill>
                <a:latin typeface="+mn-lt"/>
                <a:ea typeface="Tahoma" pitchFamily="34" charset="0"/>
                <a:cs typeface="Tahoma" pitchFamily="34" charset="0"/>
              </a:rPr>
              <a:t>Требования к квалификации </a:t>
            </a:r>
            <a:br>
              <a:rPr lang="ru-RU" altLang="ru-RU" sz="2800" b="1" i="1" dirty="0">
                <a:solidFill>
                  <a:srgbClr val="002060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altLang="ru-RU" sz="2800" b="1" i="1" dirty="0">
                <a:solidFill>
                  <a:srgbClr val="002060"/>
                </a:solidFill>
                <a:latin typeface="+mn-lt"/>
                <a:ea typeface="Tahoma" pitchFamily="34" charset="0"/>
                <a:cs typeface="Tahoma" pitchFamily="34" charset="0"/>
              </a:rPr>
              <a:t>руководящих работников</a:t>
            </a:r>
            <a:endParaRPr lang="en-US" altLang="ru-RU" sz="2800" b="1" i="1" dirty="0">
              <a:solidFill>
                <a:srgbClr val="002060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  <p:sp>
        <p:nvSpPr>
          <p:cNvPr id="285710" name="Text Box 14"/>
          <p:cNvSpPr txBox="1">
            <a:spLocks noChangeArrowheads="1"/>
          </p:cNvSpPr>
          <p:nvPr/>
        </p:nvSpPr>
        <p:spPr bwMode="auto">
          <a:xfrm rot="16200000">
            <a:off x="-692944" y="3582194"/>
            <a:ext cx="310673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800000"/>
                </a:solidFill>
              </a:rPr>
              <a:t>требования</a:t>
            </a:r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571604" y="4929198"/>
            <a:ext cx="381000" cy="381000"/>
            <a:chOff x="2078" y="1680"/>
            <a:chExt cx="1615" cy="1615"/>
          </a:xfrm>
        </p:grpSpPr>
        <p:sp>
          <p:nvSpPr>
            <p:cNvPr id="285712" name="Oval 16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FF7D25"/>
                </a:gs>
              </a:gsLst>
              <a:path path="shape">
                <a:fillToRect l="50000" t="50000" r="50000" b="50000"/>
              </a:path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5713" name="Oval 17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FF7D25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5714" name="Oval 18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FF7D25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85715" name="Oval 19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FF7D25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85716" name="Oval 20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FF7D25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85717" name="Oval 21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FFEB"/>
                </a:gs>
                <a:gs pos="100000">
                  <a:srgbClr val="FF7D25"/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285718" name="Text Box 22"/>
          <p:cNvSpPr txBox="1">
            <a:spLocks noChangeArrowheads="1"/>
          </p:cNvSpPr>
          <p:nvPr/>
        </p:nvSpPr>
        <p:spPr bwMode="auto">
          <a:xfrm>
            <a:off x="4273560" y="3500438"/>
            <a:ext cx="172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FF0000"/>
                </a:solidFill>
              </a:rPr>
              <a:t>или</a:t>
            </a:r>
          </a:p>
        </p:txBody>
      </p:sp>
      <p:pic>
        <p:nvPicPr>
          <p:cNvPr id="24" name="Picture 2" descr="C:\Users\Afanaseva\Desktop\сам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285728"/>
            <a:ext cx="642942" cy="6680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0" y="6453336"/>
            <a:ext cx="9144000" cy="404664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2E1AE7FE-9857-4954-863E-6424AC6B4709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27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403648" cy="6858000"/>
          </a:xfrm>
          <a:prstGeom prst="rect">
            <a:avLst/>
          </a:prstGeom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33" y="319842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1" y="6429396"/>
            <a:ext cx="9144000" cy="428604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7842206"/>
              </p:ext>
            </p:extLst>
          </p:nvPr>
        </p:nvGraphicFramePr>
        <p:xfrm>
          <a:off x="1979712" y="142852"/>
          <a:ext cx="7164288" cy="981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4288"/>
              </a:tblGrid>
              <a:tr h="826382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altLang="ru-RU" sz="2800" b="1" i="1" kern="1200" dirty="0" smtClean="0">
                          <a:solidFill>
                            <a:srgbClr val="002060"/>
                          </a:solidFill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Руководители образовательных организаций без высшего образования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233520742"/>
              </p:ext>
            </p:extLst>
          </p:nvPr>
        </p:nvGraphicFramePr>
        <p:xfrm>
          <a:off x="1428728" y="1357298"/>
          <a:ext cx="7427168" cy="3916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948391543"/>
              </p:ext>
            </p:extLst>
          </p:nvPr>
        </p:nvGraphicFramePr>
        <p:xfrm>
          <a:off x="1105431" y="1773554"/>
          <a:ext cx="6979659" cy="3743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801788203"/>
              </p:ext>
            </p:extLst>
          </p:nvPr>
        </p:nvGraphicFramePr>
        <p:xfrm>
          <a:off x="1071538" y="1857364"/>
          <a:ext cx="7858180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2E1AE7FE-9857-4954-863E-6424AC6B4709}" type="slidenum">
              <a:rPr lang="ru-RU" smtClean="0"/>
              <a:pPr/>
              <a:t>27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9322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28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146316" cy="6858000"/>
          </a:xfrm>
          <a:prstGeom prst="rect">
            <a:avLst/>
          </a:prstGeom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214290"/>
            <a:ext cx="584048" cy="5715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0" y="6429396"/>
            <a:ext cx="9172725" cy="454756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214290"/>
            <a:ext cx="83215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Актуальные задачи по организации и проведению</a:t>
            </a:r>
          </a:p>
          <a:p>
            <a:pPr algn="ctr"/>
            <a:r>
              <a:rPr lang="ru-RU" altLang="ru-RU" sz="24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 педагогической аттестации  на 2016/2017 </a:t>
            </a:r>
            <a:r>
              <a:rPr lang="ru-RU" altLang="ru-RU" sz="2400" b="1" i="1" dirty="0" err="1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уч</a:t>
            </a:r>
            <a:r>
              <a:rPr lang="ru-RU" altLang="ru-RU" sz="24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. г.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57224" y="1285860"/>
            <a:ext cx="8107263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Продолжить работу:</a:t>
            </a:r>
          </a:p>
          <a:p>
            <a:pPr indent="355600" algn="just">
              <a:buFont typeface="Wingdings" pitchFamily="2" charset="2"/>
              <a:buChar char="§"/>
            </a:pPr>
            <a:r>
              <a:rPr lang="ru-RU" sz="2000" i="1" dirty="0" smtClean="0">
                <a:solidFill>
                  <a:srgbClr val="002060"/>
                </a:solidFill>
              </a:rPr>
              <a:t>по совершенствованию электронной системы аттестации педагогических кадров (регламентировать процедуру аттестации в дополнение к приказу о формах и процедурах аттестации);</a:t>
            </a:r>
          </a:p>
          <a:p>
            <a:pPr indent="355600" algn="just">
              <a:buFont typeface="Wingdings" pitchFamily="2" charset="2"/>
              <a:buChar char="§"/>
            </a:pPr>
            <a:r>
              <a:rPr lang="ru-RU" sz="2000" i="1" dirty="0" smtClean="0">
                <a:solidFill>
                  <a:srgbClr val="002060"/>
                </a:solidFill>
              </a:rPr>
              <a:t>по установлению первой и высшей квалификационных категорий в тесной зависимости с качественными показателями образовательного процесса на основе независимых мониторинговых исследований ;</a:t>
            </a:r>
          </a:p>
          <a:p>
            <a:pPr indent="35560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000" i="1" dirty="0" smtClean="0">
                <a:solidFill>
                  <a:srgbClr val="002060"/>
                </a:solidFill>
              </a:rPr>
              <a:t>по оказанию методической помощи аттестуемым педагогам при прохождении процедур аттестации в части транслирования опыта работы;</a:t>
            </a:r>
          </a:p>
          <a:p>
            <a:pPr indent="35560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000" i="1" dirty="0" smtClean="0">
                <a:solidFill>
                  <a:srgbClr val="002060"/>
                </a:solidFill>
              </a:rPr>
              <a:t>по использованию опыта работы педагогов с высшей категорией для организации деятельности региональных инновационных площадок.</a:t>
            </a:r>
          </a:p>
          <a:p>
            <a:pPr indent="355600" algn="just">
              <a:buFont typeface="Wingdings" pitchFamily="2" charset="2"/>
              <a:buChar char="§"/>
            </a:pPr>
            <a:endParaRPr lang="ru-RU" sz="2000" i="1" dirty="0" smtClean="0">
              <a:solidFill>
                <a:srgbClr val="002060"/>
              </a:solidFill>
            </a:endParaRP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29454" y="6492875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5696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29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146316" cy="6858000"/>
          </a:xfrm>
          <a:prstGeom prst="rect">
            <a:avLst/>
          </a:prstGeom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33" y="319842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280246" y="6356350"/>
            <a:ext cx="8892479" cy="52780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153394"/>
            <a:ext cx="669674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      </a:t>
            </a:r>
            <a:r>
              <a:rPr lang="ru-RU" altLang="ru-RU" sz="24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Мероприятия  по организации и проведению  педагогической аттестации</a:t>
            </a:r>
          </a:p>
          <a:p>
            <a:pPr algn="ctr"/>
            <a:r>
              <a:rPr lang="ru-RU" altLang="ru-RU" sz="24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 на 2016</a:t>
            </a:r>
            <a:r>
              <a:rPr lang="en-US" altLang="ru-RU" sz="24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/</a:t>
            </a:r>
            <a:r>
              <a:rPr lang="ru-RU" altLang="ru-RU" sz="24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2017 </a:t>
            </a:r>
            <a:r>
              <a:rPr lang="ru-RU" altLang="ru-RU" sz="2400" b="1" i="1" dirty="0" err="1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уч</a:t>
            </a:r>
            <a:r>
              <a:rPr lang="ru-RU" altLang="ru-RU" sz="24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. г.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772816"/>
            <a:ext cx="8331617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3200" i="1" dirty="0" smtClean="0">
                <a:solidFill>
                  <a:srgbClr val="002060"/>
                </a:solidFill>
              </a:rPr>
              <a:t>Решением Экспертного Совета </a:t>
            </a:r>
            <a:r>
              <a:rPr lang="ru-RU" sz="3200" i="1" dirty="0">
                <a:solidFill>
                  <a:srgbClr val="002060"/>
                </a:solidFill>
              </a:rPr>
              <a:t>по инновационной работе в системе </a:t>
            </a:r>
            <a:r>
              <a:rPr lang="ru-RU" sz="3200" i="1" dirty="0" smtClean="0">
                <a:solidFill>
                  <a:srgbClr val="002060"/>
                </a:solidFill>
              </a:rPr>
              <a:t>образования от 2 ноября 2015 года установлен перечень</a:t>
            </a:r>
            <a:r>
              <a:rPr lang="ru-RU" sz="3200" i="1" dirty="0" smtClean="0">
                <a:solidFill>
                  <a:srgbClr val="C00000"/>
                </a:solidFill>
              </a:rPr>
              <a:t> региональных инновационных площадок</a:t>
            </a:r>
            <a:r>
              <a:rPr lang="ru-RU" sz="3200" i="1" dirty="0" smtClean="0">
                <a:solidFill>
                  <a:srgbClr val="002060"/>
                </a:solidFill>
              </a:rPr>
              <a:t> (РИП), который утверждён приказом МОиН РТ № под - 9548/15 от 05.11.2015.</a:t>
            </a:r>
          </a:p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endParaRPr lang="ru-RU" sz="2400" i="1" dirty="0" smtClean="0">
              <a:solidFill>
                <a:srgbClr val="002060"/>
              </a:solidFill>
            </a:endParaRP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2E1AE7FE-9857-4954-863E-6424AC6B4709}" type="slidenum">
              <a:rPr lang="ru-RU" smtClean="0"/>
              <a:pPr/>
              <a:t>29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3035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" y="0"/>
            <a:ext cx="1403651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10054126"/>
              </p:ext>
            </p:extLst>
          </p:nvPr>
        </p:nvGraphicFramePr>
        <p:xfrm>
          <a:off x="1115616" y="404664"/>
          <a:ext cx="7571184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0" y="6429396"/>
            <a:ext cx="9172725" cy="454756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C:\Users\Afanaseva\Desktop\сам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05734"/>
            <a:ext cx="792088" cy="7750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2"/>
          <p:cNvSpPr txBox="1">
            <a:spLocks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FD19F0-4726-4784-BBD7-2F602B4A98C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643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30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146316" cy="6858000"/>
          </a:xfrm>
          <a:prstGeom prst="rect">
            <a:avLst/>
          </a:prstGeom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33" y="319842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0" y="6429396"/>
            <a:ext cx="9172725" cy="454756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-142900"/>
            <a:ext cx="8321577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ru-RU" sz="2600" b="1" dirty="0" smtClean="0">
              <a:solidFill>
                <a:srgbClr val="09025E"/>
              </a:solidFill>
              <a:ea typeface="Tahoma" pitchFamily="34" charset="0"/>
              <a:cs typeface="Tahoma" pitchFamily="34" charset="0"/>
            </a:endParaRPr>
          </a:p>
          <a:p>
            <a:pPr algn="ctr"/>
            <a:endParaRPr lang="ru-RU" altLang="ru-RU" sz="2600" b="1" i="1" dirty="0">
              <a:solidFill>
                <a:srgbClr val="09025E"/>
              </a:solidFill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altLang="ru-RU" sz="24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Перечень региональных инновационных площадок</a:t>
            </a:r>
          </a:p>
          <a:p>
            <a:pPr algn="ctr"/>
            <a:r>
              <a:rPr lang="ru-RU" altLang="ru-RU" sz="24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по Республике Татарстан</a:t>
            </a:r>
          </a:p>
          <a:p>
            <a:pPr algn="ctr"/>
            <a:endParaRPr lang="ru-RU" altLang="ru-RU" sz="2400" b="1" dirty="0">
              <a:solidFill>
                <a:srgbClr val="09025E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1253" y="1857363"/>
            <a:ext cx="8143932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800" i="1" dirty="0" smtClean="0">
                <a:solidFill>
                  <a:srgbClr val="002060"/>
                </a:solidFill>
              </a:rPr>
              <a:t>Казанский (Приволжский) федеральный университет (2 института);</a:t>
            </a:r>
          </a:p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800" i="1" dirty="0" smtClean="0">
                <a:solidFill>
                  <a:srgbClr val="002060"/>
                </a:solidFill>
              </a:rPr>
              <a:t>Институт </a:t>
            </a:r>
            <a:r>
              <a:rPr lang="ru-RU" sz="2800" i="1" dirty="0">
                <a:solidFill>
                  <a:srgbClr val="002060"/>
                </a:solidFill>
              </a:rPr>
              <a:t>развития образования РТ;</a:t>
            </a:r>
          </a:p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800" i="1" dirty="0" smtClean="0">
                <a:solidFill>
                  <a:srgbClr val="002060"/>
                </a:solidFill>
              </a:rPr>
              <a:t>Набережночелнинский педагогический университет;</a:t>
            </a:r>
          </a:p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800" i="1" dirty="0" smtClean="0">
                <a:solidFill>
                  <a:srgbClr val="002060"/>
                </a:solidFill>
              </a:rPr>
              <a:t>Республиканский центр внешкольной работы;</a:t>
            </a:r>
          </a:p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800" i="1" dirty="0" smtClean="0">
                <a:solidFill>
                  <a:srgbClr val="002060"/>
                </a:solidFill>
              </a:rPr>
              <a:t>Казанский, Арский, Мензелинский, Набережночелнинский педагогические колледжи</a:t>
            </a:r>
          </a:p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800" i="1" dirty="0" smtClean="0">
                <a:solidFill>
                  <a:srgbClr val="002060"/>
                </a:solidFill>
              </a:rPr>
              <a:t>Международный колледж сервиса.</a:t>
            </a: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2E1AE7FE-9857-4954-863E-6424AC6B4709}" type="slidenum">
              <a:rPr lang="ru-RU" smtClean="0"/>
              <a:pPr/>
              <a:t>30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4791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31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146316" cy="6858000"/>
          </a:xfrm>
          <a:prstGeom prst="rect">
            <a:avLst/>
          </a:prstGeom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33" y="319842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280246" y="6356350"/>
            <a:ext cx="8892479" cy="52780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138112"/>
            <a:ext cx="832157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6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Задачи по организации и проведению</a:t>
            </a:r>
          </a:p>
          <a:p>
            <a:pPr algn="ctr"/>
            <a:r>
              <a:rPr lang="ru-RU" altLang="ru-RU" sz="26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 педагогической аттестации </a:t>
            </a:r>
          </a:p>
          <a:p>
            <a:pPr algn="ctr"/>
            <a:r>
              <a:rPr lang="ru-RU" altLang="ru-RU" sz="26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на 2016/2017 </a:t>
            </a:r>
            <a:r>
              <a:rPr lang="ru-RU" altLang="ru-RU" sz="2600" b="1" i="1" dirty="0" err="1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уч</a:t>
            </a:r>
            <a:r>
              <a:rPr lang="ru-RU" altLang="ru-RU" sz="2600" b="1" i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. г.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71253" y="1567289"/>
            <a:ext cx="8143932" cy="486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02060"/>
              </a:buClr>
            </a:pPr>
            <a:r>
              <a:rPr lang="ru-RU" sz="2200" b="1" i="1" dirty="0" smtClean="0">
                <a:solidFill>
                  <a:srgbClr val="C00000"/>
                </a:solidFill>
              </a:rPr>
              <a:t>Начальникам отделов (управлений) образования необходимо: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</a:p>
          <a:p>
            <a:pPr algn="ctr">
              <a:buClr>
                <a:srgbClr val="002060"/>
              </a:buClr>
            </a:pPr>
            <a:endParaRPr lang="ru-RU" sz="2200" b="1" i="1" dirty="0" smtClean="0">
              <a:solidFill>
                <a:srgbClr val="002060"/>
              </a:solidFill>
            </a:endParaRPr>
          </a:p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200" i="1" dirty="0" smtClean="0">
                <a:solidFill>
                  <a:srgbClr val="002060"/>
                </a:solidFill>
              </a:rPr>
              <a:t>Проанализировать вопросы аттестации педагогических кадров в муниципальном районе, городском округе в рамках августовских совещаний;</a:t>
            </a:r>
          </a:p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200" i="1" dirty="0" smtClean="0">
                <a:solidFill>
                  <a:srgbClr val="002060"/>
                </a:solidFill>
              </a:rPr>
              <a:t>Привести в соответствие должностные инструкции методистов по аттестации, подробно изложив должностные обязанности, включив в них индикаторы эффективности;</a:t>
            </a:r>
          </a:p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200" i="1" dirty="0" smtClean="0">
                <a:solidFill>
                  <a:srgbClr val="002060"/>
                </a:solidFill>
              </a:rPr>
              <a:t>Взять под личный контроль вопрос аттестации руководителей образовательных организаций;</a:t>
            </a:r>
          </a:p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200" i="1" dirty="0" smtClean="0">
                <a:solidFill>
                  <a:srgbClr val="002060"/>
                </a:solidFill>
              </a:rPr>
              <a:t>Осуществлять постоянный контроль за своевременным и качественным проведением аттестации на соответствие занимаемой должности</a:t>
            </a:r>
            <a:r>
              <a:rPr lang="ru-RU" sz="2000" i="1" dirty="0" smtClean="0">
                <a:solidFill>
                  <a:srgbClr val="002060"/>
                </a:solidFill>
                <a:latin typeface="Cambria" pitchFamily="18" charset="0"/>
              </a:rPr>
              <a:t>.</a:t>
            </a:r>
            <a:endParaRPr lang="ru-RU" sz="2400" i="1" dirty="0" smtClean="0">
              <a:solidFill>
                <a:srgbClr val="002060"/>
              </a:solidFill>
            </a:endParaRP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31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-25583" y="0"/>
            <a:ext cx="1740063" cy="6858000"/>
            <a:chOff x="-25583" y="0"/>
            <a:chExt cx="1805118" cy="6858000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25583" y="0"/>
              <a:ext cx="1403648" cy="6858000"/>
            </a:xfrm>
            <a:prstGeom prst="rect">
              <a:avLst/>
            </a:prstGeom>
          </p:spPr>
        </p:pic>
        <p:pic>
          <p:nvPicPr>
            <p:cNvPr id="11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0733" y="319842"/>
              <a:ext cx="658802" cy="64465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6802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3992C68-4630-4E3B-85B3-B8AA05814B8E}" type="slidenum">
              <a:rPr lang="ru-RU" altLang="ru-RU" sz="1400" smtClean="0">
                <a:latin typeface="Verdana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32</a:t>
            </a:fld>
            <a:endParaRPr lang="ru-RU" altLang="ru-RU" sz="1400" smtClean="0">
              <a:latin typeface="Verdana" pitchFamily="34" charset="0"/>
            </a:endParaRPr>
          </a:p>
        </p:txBody>
      </p:sp>
      <p:sp useBgFill="1">
        <p:nvSpPr>
          <p:cNvPr id="8195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483768" y="428605"/>
            <a:ext cx="5689005" cy="1285884"/>
          </a:xfrm>
          <a:ln>
            <a:miter lim="800000"/>
            <a:headEnd/>
            <a:tailEnd/>
          </a:ln>
          <a:extLst/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Благодарю за</a:t>
            </a:r>
            <a:br>
              <a:rPr lang="ru-RU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внимание</a:t>
            </a:r>
            <a:r>
              <a:rPr lang="en-US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! </a:t>
            </a:r>
            <a:r>
              <a:rPr lang="ru-RU" sz="6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00FF"/>
                </a:solidFill>
              </a:rPr>
              <a:t>         </a:t>
            </a:r>
            <a:endParaRPr lang="ru-RU" sz="3600" dirty="0" smtClean="0">
              <a:solidFill>
                <a:srgbClr val="0000FF"/>
              </a:solidFill>
            </a:endParaRPr>
          </a:p>
        </p:txBody>
      </p:sp>
      <p:sp>
        <p:nvSpPr>
          <p:cNvPr id="76805" name="Скругленный прямоугольник 15"/>
          <p:cNvSpPr>
            <a:spLocks noChangeArrowheads="1"/>
          </p:cNvSpPr>
          <p:nvPr/>
        </p:nvSpPr>
        <p:spPr bwMode="auto">
          <a:xfrm>
            <a:off x="3779838" y="4208463"/>
            <a:ext cx="5040312" cy="21399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tt-RU" altLang="ru-RU" sz="2400" b="1">
              <a:solidFill>
                <a:srgbClr val="FF0000"/>
              </a:solidFill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76806" name="Picture 5" descr="коллаж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928802"/>
            <a:ext cx="8001056" cy="4325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1" y="6418206"/>
            <a:ext cx="9144000" cy="439794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Номер слайда 1"/>
          <p:cNvSpPr txBox="1">
            <a:spLocks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1AE7FE-9857-4954-863E-6424AC6B470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20004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4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025683" cy="6858000"/>
          </a:xfrm>
          <a:prstGeom prst="rect">
            <a:avLst/>
          </a:prstGeom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142852"/>
            <a:ext cx="511043" cy="5000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-28693" y="6429396"/>
            <a:ext cx="9172725" cy="454756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3530" y="71414"/>
            <a:ext cx="74168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i="1" kern="0" dirty="0" smtClean="0">
                <a:solidFill>
                  <a:srgbClr val="002060"/>
                </a:solidFill>
              </a:rPr>
              <a:t>Аттестации педагогических </a:t>
            </a:r>
            <a:r>
              <a:rPr lang="ru-RU" altLang="ru-RU" sz="2000" b="1" i="1" kern="0" dirty="0">
                <a:solidFill>
                  <a:srgbClr val="002060"/>
                </a:solidFill>
              </a:rPr>
              <a:t>работников </a:t>
            </a:r>
            <a:endParaRPr lang="ru-RU" altLang="ru-RU" sz="2000" b="1" i="1" kern="0" dirty="0" smtClean="0">
              <a:solidFill>
                <a:srgbClr val="002060"/>
              </a:solidFill>
            </a:endParaRPr>
          </a:p>
          <a:p>
            <a:pPr algn="ctr"/>
            <a:r>
              <a:rPr lang="ru-RU" altLang="ru-RU" sz="2000" b="1" i="1" kern="0" dirty="0" smtClean="0">
                <a:solidFill>
                  <a:srgbClr val="002060"/>
                </a:solidFill>
              </a:rPr>
              <a:t>на  </a:t>
            </a:r>
            <a:r>
              <a:rPr lang="ru-RU" altLang="ru-RU" sz="2000" b="1" i="1" u="sng" kern="0" dirty="0" smtClean="0">
                <a:solidFill>
                  <a:srgbClr val="002060"/>
                </a:solidFill>
              </a:rPr>
              <a:t>соответствие </a:t>
            </a:r>
            <a:r>
              <a:rPr lang="ru-RU" altLang="ru-RU" sz="2000" b="1" i="1" u="sng" kern="0" dirty="0">
                <a:solidFill>
                  <a:srgbClr val="002060"/>
                </a:solidFill>
              </a:rPr>
              <a:t>занимаемой должности </a:t>
            </a:r>
            <a:r>
              <a:rPr lang="ru-RU" altLang="ru-RU" sz="2000" b="1" i="1" kern="0" dirty="0">
                <a:solidFill>
                  <a:srgbClr val="002060"/>
                </a:solidFill>
              </a:rPr>
              <a:t>в </a:t>
            </a:r>
            <a:r>
              <a:rPr lang="ru-RU" altLang="ru-RU" sz="2000" b="1" i="1" kern="0" dirty="0" smtClean="0">
                <a:solidFill>
                  <a:srgbClr val="002060"/>
                </a:solidFill>
              </a:rPr>
              <a:t>2015/2016 </a:t>
            </a:r>
            <a:r>
              <a:rPr lang="ru-RU" altLang="ru-RU" sz="2000" b="1" i="1" kern="0" dirty="0" err="1" smtClean="0">
                <a:solidFill>
                  <a:srgbClr val="002060"/>
                </a:solidFill>
              </a:rPr>
              <a:t>уч</a:t>
            </a:r>
            <a:r>
              <a:rPr lang="ru-RU" altLang="ru-RU" sz="2000" b="1" i="1" kern="0" dirty="0" smtClean="0">
                <a:solidFill>
                  <a:srgbClr val="002060"/>
                </a:solidFill>
              </a:rPr>
              <a:t>. г</a:t>
            </a:r>
            <a:r>
              <a:rPr lang="ru-RU" altLang="ru-RU" sz="2000" b="1" i="1" kern="0" dirty="0">
                <a:solidFill>
                  <a:srgbClr val="002060"/>
                </a:solidFill>
              </a:rPr>
              <a:t>.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4</a:t>
            </a:fld>
            <a:endParaRPr lang="ru-RU" dirty="0"/>
          </a:p>
        </p:txBody>
      </p:sp>
      <p:graphicFrame>
        <p:nvGraphicFramePr>
          <p:cNvPr id="10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742396374"/>
              </p:ext>
            </p:extLst>
          </p:nvPr>
        </p:nvGraphicFramePr>
        <p:xfrm>
          <a:off x="857225" y="857232"/>
          <a:ext cx="8107264" cy="547455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143535"/>
                <a:gridCol w="2963729"/>
              </a:tblGrid>
              <a:tr h="1036753"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/>
                        <a:t>Численность педагогических работников республики,  не имеющих квалификационных</a:t>
                      </a:r>
                      <a:r>
                        <a:rPr lang="ru-RU" sz="1600" i="1" baseline="0" dirty="0" smtClean="0"/>
                        <a:t> </a:t>
                      </a:r>
                      <a:r>
                        <a:rPr lang="ru-RU" sz="1600" i="1" dirty="0" smtClean="0"/>
                        <a:t>категории </a:t>
                      </a:r>
                    </a:p>
                    <a:p>
                      <a:pPr algn="l"/>
                      <a:endParaRPr lang="ru-RU" sz="1600" i="1" dirty="0" smtClean="0"/>
                    </a:p>
                    <a:p>
                      <a:pPr algn="l"/>
                      <a:r>
                        <a:rPr lang="ru-RU" sz="1800" i="1" dirty="0" smtClean="0"/>
                        <a:t>Из них:</a:t>
                      </a:r>
                      <a:endParaRPr lang="ru-RU" sz="1800" i="1" dirty="0"/>
                    </a:p>
                  </a:txBody>
                  <a:tcPr marL="91436" marR="91436" marT="45717" marB="45717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i="1" dirty="0" smtClean="0"/>
                    </a:p>
                    <a:p>
                      <a:pPr algn="ctr"/>
                      <a:r>
                        <a:rPr lang="ru-RU" sz="2000" i="1" dirty="0" smtClean="0"/>
                        <a:t>17530  чел.</a:t>
                      </a:r>
                      <a:endParaRPr lang="ru-RU" sz="2000" i="1" dirty="0"/>
                    </a:p>
                  </a:txBody>
                  <a:tcPr marL="91436" marR="91436" marT="45717" marB="45717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696771">
                <a:tc>
                  <a:txBody>
                    <a:bodyPr/>
                    <a:lstStyle/>
                    <a:p>
                      <a:pPr marL="273050" indent="-273050">
                        <a:buFont typeface="Wingdings" pitchFamily="2" charset="2"/>
                        <a:buChar char="Ø"/>
                      </a:pPr>
                      <a:r>
                        <a:rPr lang="ru-RU" sz="1600" b="1" i="1" dirty="0" smtClean="0">
                          <a:solidFill>
                            <a:srgbClr val="FF0000"/>
                          </a:solidFill>
                        </a:rPr>
                        <a:t>освобождены</a:t>
                      </a:r>
                      <a:r>
                        <a:rPr lang="ru-RU" sz="1600" b="1" i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b="1" i="1" baseline="0" dirty="0" smtClean="0">
                          <a:solidFill>
                            <a:srgbClr val="0000CC"/>
                          </a:solidFill>
                        </a:rPr>
                        <a:t>от аттестации в соответствии с п. 22  Порядка</a:t>
                      </a:r>
                    </a:p>
                    <a:p>
                      <a:pPr marL="273050" indent="-273050">
                        <a:buFont typeface="Wingdings" pitchFamily="2" charset="2"/>
                        <a:buNone/>
                      </a:pPr>
                      <a:r>
                        <a:rPr lang="ru-RU" sz="1200" b="1" i="1" kern="1200" dirty="0" smtClean="0">
                          <a:solidFill>
                            <a:srgbClr val="09025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 ним относятся: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200" b="1" i="1" kern="1200" dirty="0" smtClean="0">
                          <a:solidFill>
                            <a:srgbClr val="09025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а) педагогические работники, имеющие квалификационные категории; </a:t>
                      </a:r>
                    </a:p>
                    <a:p>
                      <a:pPr algn="just"/>
                      <a:r>
                        <a:rPr lang="ru-RU" sz="1200" b="1" i="1" kern="1200" dirty="0" smtClean="0">
                          <a:solidFill>
                            <a:srgbClr val="09025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б) проработавшие в занимаемой должности менее двух лет в организации, в которой проводится аттестация;</a:t>
                      </a:r>
                    </a:p>
                    <a:p>
                      <a:pPr algn="just"/>
                      <a:r>
                        <a:rPr lang="ru-RU" sz="1200" b="1" i="1" kern="1200" dirty="0" smtClean="0">
                          <a:solidFill>
                            <a:srgbClr val="09025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в) беременные женщины;</a:t>
                      </a:r>
                    </a:p>
                    <a:p>
                      <a:pPr algn="just"/>
                      <a:r>
                        <a:rPr lang="ru-RU" sz="1200" b="1" i="1" kern="1200" dirty="0" smtClean="0">
                          <a:solidFill>
                            <a:srgbClr val="09025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г) женщины, находящиеся в отпуске по беременности и родам;</a:t>
                      </a:r>
                    </a:p>
                    <a:p>
                      <a:pPr algn="just"/>
                      <a:r>
                        <a:rPr lang="ru-RU" sz="1200" b="1" i="1" kern="1200" dirty="0" smtClean="0">
                          <a:solidFill>
                            <a:srgbClr val="09025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д) лица, находящиеся в отпуске по уходу за ребенком до достижения им возраста трех лет;</a:t>
                      </a:r>
                    </a:p>
                    <a:p>
                      <a:pPr algn="just"/>
                      <a:r>
                        <a:rPr lang="ru-RU" sz="1200" b="1" i="1" kern="1200" dirty="0" smtClean="0">
                          <a:solidFill>
                            <a:srgbClr val="09025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е) отсутствовавшие на рабочем месте более четырех месяцев подряд в связи с заболеванием.</a:t>
                      </a:r>
                    </a:p>
                  </a:txBody>
                  <a:tcPr marL="91436" marR="91436" marT="45717" marB="45717" anchor="ctr">
                    <a:solidFill>
                      <a:schemeClr val="accent2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dirty="0" smtClean="0">
                          <a:solidFill>
                            <a:srgbClr val="FF0000"/>
                          </a:solidFill>
                        </a:rPr>
                        <a:t>9810 чел. (55,9%)</a:t>
                      </a:r>
                      <a:endParaRPr lang="ru-RU" sz="1800" b="1" i="1" dirty="0">
                        <a:solidFill>
                          <a:srgbClr val="FF0000"/>
                        </a:solidFill>
                      </a:endParaRPr>
                    </a:p>
                  </a:txBody>
                  <a:tcPr marL="91436" marR="91436" marT="45717" marB="45717" anchor="ctr"/>
                </a:tc>
              </a:tr>
              <a:tr h="552756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1600" b="1" i="1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lang="ru-RU" sz="1600" b="1" i="1" dirty="0" smtClean="0">
                          <a:solidFill>
                            <a:srgbClr val="FF0000"/>
                          </a:solidFill>
                        </a:rPr>
                        <a:t>подлежат</a:t>
                      </a:r>
                      <a:r>
                        <a:rPr lang="ru-RU" sz="1600" b="1" i="1" dirty="0" smtClean="0">
                          <a:solidFill>
                            <a:srgbClr val="0000CC"/>
                          </a:solidFill>
                        </a:rPr>
                        <a:t> аттестации</a:t>
                      </a:r>
                      <a:endParaRPr lang="ru-RU" sz="1600" b="1" i="1" dirty="0">
                        <a:solidFill>
                          <a:srgbClr val="0000CC"/>
                        </a:solidFill>
                      </a:endParaRPr>
                    </a:p>
                  </a:txBody>
                  <a:tcPr marL="91436" marR="91436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dirty="0" smtClean="0">
                          <a:solidFill>
                            <a:srgbClr val="FF0000"/>
                          </a:solidFill>
                        </a:rPr>
                        <a:t>7720 чел. (44%)</a:t>
                      </a:r>
                      <a:endParaRPr lang="ru-RU" sz="1800" b="1" i="1" dirty="0">
                        <a:solidFill>
                          <a:srgbClr val="FF0000"/>
                        </a:solidFill>
                      </a:endParaRPr>
                    </a:p>
                  </a:txBody>
                  <a:tcPr marL="91436" marR="91436" marT="45717" marB="45717" anchor="ctr"/>
                </a:tc>
              </a:tr>
              <a:tr h="105069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Численность педагогических работников,   прошедших должностную аттестацию по представлениям работодателей</a:t>
                      </a:r>
                      <a:endParaRPr lang="ru-RU" sz="1600" b="1" i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7" marB="45717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5894 чел.</a:t>
                      </a:r>
                    </a:p>
                    <a:p>
                      <a:pPr algn="ctr"/>
                      <a:r>
                        <a:rPr lang="ru-RU" sz="16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(76,3% от количества педагогических работников,  подлежащих аттестации)</a:t>
                      </a:r>
                      <a:endParaRPr lang="ru-RU" sz="1600" b="1" i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7" marB="45717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7999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5940152" y="1781200"/>
            <a:ext cx="2520280" cy="401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5000"/>
              </a:lnSpc>
            </a:pPr>
            <a:endParaRPr lang="ru-RU" sz="1800" dirty="0" smtClean="0">
              <a:solidFill>
                <a:srgbClr val="FF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endParaRPr lang="ru-RU" sz="5600" dirty="0">
              <a:latin typeface="Arial Black" pitchFamily="34" charset="0"/>
            </a:endParaRPr>
          </a:p>
        </p:txBody>
      </p:sp>
      <p:pic>
        <p:nvPicPr>
          <p:cNvPr id="8" name="Picture 2" descr="C:\Users\Afanaseva\Desktop\сам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71414"/>
            <a:ext cx="511042" cy="5000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0" y="6572272"/>
            <a:ext cx="9143999" cy="31311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7462315"/>
              </p:ext>
            </p:extLst>
          </p:nvPr>
        </p:nvGraphicFramePr>
        <p:xfrm>
          <a:off x="71406" y="641719"/>
          <a:ext cx="2928958" cy="58591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9681"/>
                <a:gridCol w="1419277"/>
              </a:tblGrid>
              <a:tr h="4838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  <a:p>
                      <a:pPr algn="ctr" fontAlgn="t"/>
                      <a:r>
                        <a:rPr lang="ru-RU" sz="13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района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  <a:p>
                      <a:pPr algn="ctr" fontAlgn="t"/>
                      <a:r>
                        <a:rPr lang="ru-RU" sz="13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аттестованных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marL="0" lvl="0" indent="85725" algn="l" fontAlgn="ctr"/>
                      <a:r>
                        <a:rPr lang="ru-RU" sz="13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Апастовский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3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Дрожжановский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7,9%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Арский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8,4%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30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r>
                        <a:rPr lang="ru-RU" sz="13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юлячинский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9,2%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30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13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уинский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9,2%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marL="0" lvl="0" indent="85725" algn="l" fontAlgn="ctr"/>
                      <a:r>
                        <a:rPr lang="ru-RU" sz="13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Чистопольский 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9,5%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marL="0" lvl="0" indent="85725" algn="l" fontAlgn="ctr"/>
                      <a:r>
                        <a:rPr lang="ru-RU" sz="13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Тетюшский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9,9%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marL="0" lvl="0" indent="85725" algn="l" fontAlgn="ctr"/>
                      <a:r>
                        <a:rPr lang="ru-RU" sz="13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Кайбицкий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10,8%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marL="0" lvl="0" indent="85725" algn="l" fontAlgn="ctr"/>
                      <a:r>
                        <a:rPr lang="ru-RU" sz="13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Пестречинский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11,1%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marL="0" lvl="0" indent="85725" algn="l" fontAlgn="ctr"/>
                      <a:r>
                        <a:rPr lang="ru-RU" sz="13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Балтасинский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12,4%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marL="0" lvl="0" indent="85725" algn="l" fontAlgn="ctr"/>
                      <a:r>
                        <a:rPr lang="ru-RU" sz="13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Алькеевский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12,9%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marL="0" lvl="0" indent="85725" algn="l" fontAlgn="ctr"/>
                      <a:r>
                        <a:rPr lang="ru-RU" sz="13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Атнинский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13,0%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marL="0" lvl="0" indent="85725" algn="l" fontAlgn="ctr"/>
                      <a:r>
                        <a:rPr lang="ru-RU" sz="13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Азнакаевский 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13,1%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20790">
                <a:tc>
                  <a:txBody>
                    <a:bodyPr/>
                    <a:lstStyle/>
                    <a:p>
                      <a:pPr marL="0" lvl="0" indent="85725" algn="l" fontAlgn="t"/>
                      <a:r>
                        <a:rPr lang="ru-RU" sz="13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Рыбно–Слободский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13,2%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marL="0" lvl="0" indent="85725" algn="l" fontAlgn="ctr"/>
                      <a:r>
                        <a:rPr lang="ru-RU" sz="13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Кукморский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13,3%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marL="0" lvl="0" indent="85725" algn="l" fontAlgn="ctr"/>
                      <a:r>
                        <a:rPr lang="ru-RU" sz="13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Новошешминский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13,5%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marL="0" lvl="0" indent="85725" algn="l" fontAlgn="ctr"/>
                      <a:r>
                        <a:rPr lang="ru-RU" sz="13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Аксубаевский 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13,5%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marL="0" lvl="0" indent="85725" algn="l" fontAlgn="ctr"/>
                      <a:r>
                        <a:rPr lang="ru-RU" sz="13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Нурлатский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13,7%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52321">
                <a:tc>
                  <a:txBody>
                    <a:bodyPr/>
                    <a:lstStyle/>
                    <a:p>
                      <a:pPr marL="0" lvl="0" indent="85725" algn="l" fontAlgn="ctr"/>
                      <a:r>
                        <a:rPr lang="ru-RU" sz="13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Агрызский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13,9%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208744">
                <a:tc>
                  <a:txBody>
                    <a:bodyPr/>
                    <a:lstStyle/>
                    <a:p>
                      <a:pPr marL="0" lvl="0" indent="85725" algn="l" fontAlgn="ctr"/>
                      <a:r>
                        <a:rPr lang="ru-RU" sz="13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Алексеевский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13,9%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402742">
                <a:tc>
                  <a:txBody>
                    <a:bodyPr/>
                    <a:lstStyle/>
                    <a:p>
                      <a:pPr marL="0" lvl="0" indent="85725" algn="l" fontAlgn="t"/>
                      <a:r>
                        <a:rPr lang="ru-RU" sz="13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Камско–Устьинский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14,7%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714480" y="0"/>
            <a:ext cx="6786611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i="1" kern="0" dirty="0" smtClean="0">
                <a:solidFill>
                  <a:srgbClr val="002060"/>
                </a:solidFill>
              </a:rPr>
              <a:t>Результаты аттестации на</a:t>
            </a:r>
            <a:r>
              <a:rPr lang="ru-RU" altLang="ru-RU" b="1" i="1" u="sng" kern="0" dirty="0" smtClean="0">
                <a:solidFill>
                  <a:srgbClr val="002060"/>
                </a:solidFill>
              </a:rPr>
              <a:t> соответствие  занимаемой должности </a:t>
            </a:r>
            <a:r>
              <a:rPr lang="ru-RU" altLang="ru-RU" b="1" i="1" kern="0" dirty="0" smtClean="0">
                <a:solidFill>
                  <a:srgbClr val="002060"/>
                </a:solidFill>
              </a:rPr>
              <a:t> в  2015/2016 </a:t>
            </a:r>
            <a:r>
              <a:rPr lang="ru-RU" altLang="ru-RU" b="1" i="1" kern="0" dirty="0" err="1" smtClean="0">
                <a:solidFill>
                  <a:srgbClr val="002060"/>
                </a:solidFill>
              </a:rPr>
              <a:t>уч</a:t>
            </a:r>
            <a:r>
              <a:rPr lang="ru-RU" altLang="ru-RU" b="1" i="1" kern="0" dirty="0" smtClean="0">
                <a:solidFill>
                  <a:srgbClr val="002060"/>
                </a:solidFill>
              </a:rPr>
              <a:t>. г.</a:t>
            </a:r>
            <a:r>
              <a:rPr lang="ru-RU" altLang="ru-RU" sz="3600" b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altLang="ru-RU" sz="3600" b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</a:br>
            <a:endParaRPr lang="ru-RU" altLang="ru-RU" sz="3300" b="1" i="1" kern="0" dirty="0">
              <a:solidFill>
                <a:srgbClr val="00206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46079459"/>
              </p:ext>
            </p:extLst>
          </p:nvPr>
        </p:nvGraphicFramePr>
        <p:xfrm>
          <a:off x="3143240" y="614340"/>
          <a:ext cx="2857520" cy="58864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51011"/>
                <a:gridCol w="1206509"/>
              </a:tblGrid>
              <a:tr h="4913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Наименование </a:t>
                      </a:r>
                    </a:p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района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аттестованных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406704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Набережные</a:t>
                      </a:r>
                      <a:r>
                        <a:rPr lang="ru-RU" sz="13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indent="85725" algn="l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Челны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15,1%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29225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Тукаевский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15,1%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07658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Спасский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15,1%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29225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Сармановский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15,6%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36693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Муслюмовский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15,9%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80782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Лениногорский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15,9%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29225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Московский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16,1%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29225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Актанышский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16,2%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43505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Мензелинский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16,4%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80782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Бугульминский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16,6%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29225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Мамадышский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16,9%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29225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Нижнекамский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17,0%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29225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Черемшанский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17,7%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29225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Заинский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17,9%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304994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Ютазинский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17,9%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29225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Бавлинский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18,1%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29225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Вахитовский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18,5%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29225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Зеленодольский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18,8%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24865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Менделеевский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19,0%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29225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Кировский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19,3%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29225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Альметьевский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19,6%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  <a:tr h="229225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Лаишевский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19,7%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98455828"/>
              </p:ext>
            </p:extLst>
          </p:nvPr>
        </p:nvGraphicFramePr>
        <p:xfrm>
          <a:off x="6143636" y="630899"/>
          <a:ext cx="2857488" cy="28695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2787"/>
                <a:gridCol w="1344701"/>
              </a:tblGrid>
              <a:tr h="4552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Наименование </a:t>
                      </a:r>
                    </a:p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района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аттестованных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</a:tr>
              <a:tr h="263833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Сабинский</a:t>
                      </a:r>
                      <a:endParaRPr lang="ru-RU" sz="13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20,3%</a:t>
                      </a:r>
                      <a:endParaRPr lang="ru-RU" sz="13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</a:tr>
              <a:tr h="350513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Авиастроительный</a:t>
                      </a:r>
                      <a:endParaRPr lang="ru-RU" sz="13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20,5%</a:t>
                      </a:r>
                      <a:endParaRPr lang="ru-RU" sz="13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</a:tr>
              <a:tr h="287701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Приволжский</a:t>
                      </a:r>
                      <a:endParaRPr lang="ru-RU" sz="13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21,9%</a:t>
                      </a:r>
                      <a:endParaRPr lang="ru-RU" sz="13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</a:tr>
              <a:tr h="350513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Высокогорский</a:t>
                      </a:r>
                      <a:endParaRPr lang="ru-RU" sz="13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22,1%</a:t>
                      </a:r>
                      <a:endParaRPr lang="ru-RU" sz="13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</a:tr>
              <a:tr h="304448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Ново-Савиновский</a:t>
                      </a:r>
                      <a:endParaRPr lang="ru-RU" sz="13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22,5%</a:t>
                      </a:r>
                      <a:endParaRPr lang="ru-RU" sz="13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</a:tr>
              <a:tr h="280410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Советский</a:t>
                      </a:r>
                      <a:endParaRPr lang="ru-RU" sz="13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23,8%</a:t>
                      </a:r>
                      <a:endParaRPr lang="ru-RU" sz="13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</a:tr>
              <a:tr h="280410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Елабужский</a:t>
                      </a:r>
                      <a:r>
                        <a:rPr lang="ru-RU" sz="13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3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24,4%</a:t>
                      </a:r>
                      <a:endParaRPr lang="ru-RU" sz="13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</a:tr>
              <a:tr h="296436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13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Верхнеуслонский</a:t>
                      </a:r>
                      <a:endParaRPr lang="ru-RU" sz="13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25,5%</a:t>
                      </a:r>
                      <a:endParaRPr lang="ru-RU" sz="13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>
                        <a:alpha val="23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38994" y="6564337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8882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1700808"/>
            <a:ext cx="6264696" cy="4738546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endParaRPr lang="ru-RU" sz="28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5600" dirty="0" smtClean="0">
              <a:latin typeface="Arial Black" pitchFamily="34" charset="0"/>
              <a:ea typeface="Calibri"/>
              <a:cs typeface="Times New Roman"/>
            </a:endParaRPr>
          </a:p>
          <a:p>
            <a:endParaRPr lang="ru-RU" sz="5600" dirty="0">
              <a:latin typeface="Arial Black" pitchFamily="34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940152" y="1781200"/>
            <a:ext cx="2520280" cy="401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5000"/>
              </a:lnSpc>
            </a:pPr>
            <a:endParaRPr lang="ru-RU" sz="1800" dirty="0" smtClean="0">
              <a:solidFill>
                <a:srgbClr val="FF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endParaRPr lang="ru-RU" sz="5600" dirty="0">
              <a:latin typeface="Arial Black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6858000"/>
          </a:xfrm>
          <a:prstGeom prst="rect">
            <a:avLst/>
          </a:prstGeom>
        </p:spPr>
      </p:pic>
      <p:pic>
        <p:nvPicPr>
          <p:cNvPr id="8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142852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1779535" y="-90677"/>
            <a:ext cx="7221621" cy="5805693"/>
          </a:xfrm>
        </p:spPr>
        <p:txBody>
          <a:bodyPr>
            <a:normAutofit/>
          </a:bodyPr>
          <a:lstStyle/>
          <a:p>
            <a:r>
              <a:rPr lang="ru-RU" altLang="ru-RU" sz="2600" b="1" i="1" kern="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Итоги аттестации на СЗД </a:t>
            </a:r>
            <a:br>
              <a:rPr lang="ru-RU" altLang="ru-RU" sz="2600" b="1" i="1" kern="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r>
              <a:rPr lang="ru-RU" altLang="ru-RU" sz="2600" b="1" i="1" kern="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в 2015/2016 </a:t>
            </a:r>
            <a:r>
              <a:rPr lang="ru-RU" altLang="ru-RU" sz="2600" b="1" i="1" kern="0" dirty="0" err="1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уч</a:t>
            </a:r>
            <a:r>
              <a:rPr lang="ru-RU" altLang="ru-RU" sz="2600" b="1" i="1" kern="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. г.</a:t>
            </a:r>
            <a:r>
              <a:rPr lang="ru-RU" altLang="ru-RU" sz="2800" b="1" i="1" kern="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altLang="ru-RU" sz="2800" b="1" i="1" kern="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r>
              <a:rPr lang="ru-RU" altLang="ru-RU" sz="4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4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endParaRPr lang="ru-RU" sz="2000" u="sng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70132816"/>
              </p:ext>
            </p:extLst>
          </p:nvPr>
        </p:nvGraphicFramePr>
        <p:xfrm>
          <a:off x="785786" y="857144"/>
          <a:ext cx="8174142" cy="55952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02440"/>
                <a:gridCol w="2071702"/>
              </a:tblGrid>
              <a:tr h="791767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effectLst/>
                        </a:rPr>
                        <a:t>Всего </a:t>
                      </a:r>
                      <a:r>
                        <a:rPr lang="ru-RU" sz="2400" b="1" kern="1200" dirty="0" smtClean="0">
                          <a:effectLst/>
                        </a:rPr>
                        <a:t>аттестовано:</a:t>
                      </a:r>
                    </a:p>
                    <a:p>
                      <a:pPr algn="l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effectLst/>
                        </a:rPr>
                        <a:t>Из них: 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304" marR="74304" marT="37152" marB="371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5894 чел. </a:t>
                      </a:r>
                    </a:p>
                  </a:txBody>
                  <a:tcPr marL="74304" marR="74304" marT="37152" marB="371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83272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effectLst/>
                        </a:rPr>
                        <a:t>    не </a:t>
                      </a:r>
                      <a:r>
                        <a:rPr lang="ru-RU" sz="1800" b="1" i="1" kern="1200" dirty="0">
                          <a:solidFill>
                            <a:srgbClr val="002060"/>
                          </a:solidFill>
                          <a:effectLst/>
                        </a:rPr>
                        <a:t>соответствуют занимаемой должности</a:t>
                      </a:r>
                      <a:endParaRPr lang="ru-RU" sz="1800" b="1" i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304" marR="74304" marT="37152" marB="371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kern="1200" dirty="0">
                          <a:solidFill>
                            <a:srgbClr val="002060"/>
                          </a:solidFill>
                          <a:effectLst/>
                        </a:rPr>
                        <a:t>0 чел.</a:t>
                      </a:r>
                      <a:endParaRPr lang="ru-RU" sz="1800" b="1" i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304" marR="74304" marT="37152" marB="3715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00773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effectLst/>
                        </a:rPr>
                        <a:t>   соответствуют занимаемой должности (без рекомендаций)</a:t>
                      </a:r>
                      <a:endParaRPr lang="ru-RU" sz="1800" b="1" i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304" marR="74304" marT="37152" marB="371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1273 чел.</a:t>
                      </a:r>
                      <a:endParaRPr lang="ru-RU" sz="1800" b="1" i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304" marR="74304" marT="37152" marB="3715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876603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effectLst/>
                        </a:rPr>
                        <a:t>    соответствуют </a:t>
                      </a:r>
                      <a:r>
                        <a:rPr lang="ru-RU" sz="1800" b="1" i="1" kern="1200" dirty="0">
                          <a:solidFill>
                            <a:srgbClr val="002060"/>
                          </a:solidFill>
                          <a:effectLst/>
                        </a:rPr>
                        <a:t>занимаемой должности </a:t>
                      </a:r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effectLst/>
                        </a:rPr>
                        <a:t>со следующими рекомендациями</a:t>
                      </a:r>
                      <a:r>
                        <a:rPr lang="ru-RU" sz="1800" b="1" i="1" kern="1200" dirty="0">
                          <a:solidFill>
                            <a:srgbClr val="002060"/>
                          </a:solidFill>
                          <a:effectLst/>
                        </a:rPr>
                        <a:t>:</a:t>
                      </a:r>
                      <a:endParaRPr lang="ru-RU" sz="1800" b="1" i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304" marR="74304" marT="37152" marB="371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kern="1200" dirty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effectLst/>
                        </a:rPr>
                        <a:t>4621 чел</a:t>
                      </a:r>
                      <a:r>
                        <a:rPr lang="ru-RU" sz="1800" b="1" i="1" kern="1200" dirty="0">
                          <a:solidFill>
                            <a:srgbClr val="002060"/>
                          </a:solidFill>
                          <a:effectLst/>
                        </a:rPr>
                        <a:t>.</a:t>
                      </a:r>
                      <a:endParaRPr lang="ru-RU" sz="1800" b="1" i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304" marR="74304" marT="37152" marB="3715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83272">
                <a:tc>
                  <a:txBody>
                    <a:bodyPr/>
                    <a:lstStyle/>
                    <a:p>
                      <a:pPr marL="361950" indent="84138"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effectLst/>
                        </a:rPr>
                        <a:t>    пройти </a:t>
                      </a:r>
                      <a:r>
                        <a:rPr lang="ru-RU" sz="1800" b="1" i="1" kern="1200" dirty="0">
                          <a:solidFill>
                            <a:schemeClr val="tx1"/>
                          </a:solidFill>
                          <a:effectLst/>
                        </a:rPr>
                        <a:t>курсы повышения 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effectLst/>
                        </a:rPr>
                        <a:t>квалификации;</a:t>
                      </a:r>
                      <a:endParaRPr lang="ru-RU" sz="18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304" marR="74304" marT="37152" marB="371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kern="1200" dirty="0">
                          <a:effectLst/>
                        </a:rPr>
                        <a:t>528 чел.</a:t>
                      </a:r>
                      <a:endParaRPr lang="ru-RU" sz="18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304" marR="74304" marT="37152" marB="3715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876603">
                <a:tc>
                  <a:txBody>
                    <a:bodyPr/>
                    <a:lstStyle/>
                    <a:p>
                      <a:pPr marL="361950" lvl="0" indent="84138"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§"/>
                        <a:tabLst/>
                      </a:pP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effectLst/>
                        </a:rPr>
                        <a:t>    пройти </a:t>
                      </a:r>
                      <a:r>
                        <a:rPr lang="ru-RU" sz="1800" b="1" i="1" kern="1200" dirty="0">
                          <a:solidFill>
                            <a:schemeClr val="tx1"/>
                          </a:solidFill>
                          <a:effectLst/>
                        </a:rPr>
                        <a:t>профессиональную 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effectLst/>
                        </a:rPr>
                        <a:t>переподготовку </a:t>
                      </a:r>
                      <a:r>
                        <a:rPr lang="ru-RU" sz="1800" b="1" i="1" kern="1200" dirty="0">
                          <a:solidFill>
                            <a:schemeClr val="tx1"/>
                          </a:solidFill>
                          <a:effectLst/>
                        </a:rPr>
                        <a:t>по 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effectLst/>
                        </a:rPr>
                        <a:t>профилю деятельности;</a:t>
                      </a:r>
                      <a:endParaRPr lang="ru-RU" sz="1800" b="1" i="1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4304" marR="74304" marT="37152" marB="371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kern="1200" dirty="0">
                          <a:effectLst/>
                        </a:rPr>
                        <a:t>86 чел.</a:t>
                      </a:r>
                      <a:endParaRPr lang="ru-RU" sz="18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304" marR="74304" marT="37152" marB="3715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83272">
                <a:tc>
                  <a:txBody>
                    <a:bodyPr/>
                    <a:lstStyle/>
                    <a:p>
                      <a:pPr marL="361950" indent="0"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ru-RU" sz="1800" b="1" i="1" kern="1200" dirty="0" smtClean="0">
                          <a:effectLst/>
                        </a:rPr>
                        <a:t>    завершить </a:t>
                      </a:r>
                      <a:r>
                        <a:rPr lang="ru-RU" sz="1800" b="1" i="1" kern="1200" dirty="0">
                          <a:effectLst/>
                        </a:rPr>
                        <a:t>обучение в ВУЗах, </a:t>
                      </a:r>
                      <a:r>
                        <a:rPr lang="ru-RU" sz="1800" b="1" i="1" kern="1200" dirty="0" smtClean="0">
                          <a:effectLst/>
                        </a:rPr>
                        <a:t> </a:t>
                      </a:r>
                      <a:r>
                        <a:rPr lang="ru-RU" sz="1800" b="1" i="1" kern="1200" dirty="0" err="1" smtClean="0">
                          <a:effectLst/>
                        </a:rPr>
                        <a:t>ССУЗах</a:t>
                      </a:r>
                      <a:r>
                        <a:rPr lang="ru-RU" sz="1800" b="1" i="1" kern="1200" dirty="0" smtClean="0">
                          <a:effectLst/>
                        </a:rPr>
                        <a:t>;</a:t>
                      </a:r>
                      <a:endParaRPr lang="ru-RU" sz="18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304" marR="74304" marT="37152" marB="371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kern="1200" dirty="0">
                          <a:effectLst/>
                        </a:rPr>
                        <a:t> 223 чел.</a:t>
                      </a:r>
                      <a:endParaRPr lang="ru-RU" sz="18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304" marR="74304" marT="37152" marB="3715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876603">
                <a:tc>
                  <a:txBody>
                    <a:bodyPr/>
                    <a:lstStyle/>
                    <a:p>
                      <a:pPr marL="361950" indent="0"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ru-RU" sz="1800" b="1" i="1" kern="1200" dirty="0" smtClean="0">
                          <a:effectLst/>
                        </a:rPr>
                        <a:t>    совершенствовать</a:t>
                      </a:r>
                      <a:r>
                        <a:rPr lang="ru-RU" sz="1800" b="1" i="1" kern="1200" baseline="0" dirty="0" smtClean="0">
                          <a:effectLst/>
                        </a:rPr>
                        <a:t> </a:t>
                      </a:r>
                      <a:r>
                        <a:rPr lang="ru-RU" sz="1800" b="1" i="1" kern="1200" dirty="0" smtClean="0">
                          <a:effectLst/>
                        </a:rPr>
                        <a:t>профессиональные      </a:t>
                      </a:r>
                      <a:r>
                        <a:rPr lang="ru-RU" sz="1800" b="1" i="1" kern="1200" dirty="0">
                          <a:effectLst/>
                        </a:rPr>
                        <a:t>педагогические компетентности</a:t>
                      </a:r>
                      <a:endParaRPr lang="ru-RU" sz="18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304" marR="74304" marT="37152" marB="371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kern="1200" dirty="0">
                          <a:effectLst/>
                        </a:rPr>
                        <a:t>3784 чел.</a:t>
                      </a:r>
                      <a:endParaRPr lang="ru-RU" sz="18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304" marR="74304" marT="37152" marB="3715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38994" y="6564337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0" y="6429396"/>
            <a:ext cx="9144033" cy="455988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370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5940152" y="1781200"/>
            <a:ext cx="2520280" cy="401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5000"/>
              </a:lnSpc>
            </a:pPr>
            <a:endParaRPr lang="ru-RU" sz="1800" dirty="0" smtClean="0">
              <a:solidFill>
                <a:srgbClr val="FF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endParaRPr lang="ru-RU" sz="5600" dirty="0">
              <a:latin typeface="Arial Black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403648" cy="6858000"/>
          </a:xfrm>
          <a:prstGeom prst="rect">
            <a:avLst/>
          </a:prstGeom>
        </p:spPr>
      </p:pic>
      <p:pic>
        <p:nvPicPr>
          <p:cNvPr id="8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214290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642918"/>
            <a:ext cx="7143800" cy="2214578"/>
          </a:xfrm>
        </p:spPr>
        <p:txBody>
          <a:bodyPr>
            <a:normAutofit fontScale="90000"/>
          </a:bodyPr>
          <a:lstStyle/>
          <a:p>
            <a:r>
              <a:rPr lang="ru-RU" altLang="ru-RU" sz="40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ru-RU" altLang="ru-RU" sz="40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altLang="ru-RU" sz="40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ru-RU" altLang="ru-RU" sz="40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altLang="ru-RU" sz="4000" b="1" dirty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ru-RU" altLang="ru-RU" sz="4000" b="1" dirty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altLang="ru-RU" sz="40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ru-RU" altLang="ru-RU" sz="40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altLang="ru-RU" sz="4000" b="1" dirty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ru-RU" altLang="ru-RU" sz="4000" b="1" dirty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altLang="ru-RU" sz="22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ru-RU" altLang="ru-RU" sz="22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altLang="ru-RU" sz="27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Городской округ, проводивший аттестацию на СЗД  без единой рекомендации по совершенствованию профессиональных компетенций</a:t>
            </a:r>
            <a:r>
              <a:rPr lang="ru-RU" altLang="ru-RU" sz="2200" b="1" dirty="0" smtClean="0">
                <a:solidFill>
                  <a:srgbClr val="09025E"/>
                </a:solidFill>
                <a:latin typeface="Arial Black" panose="020B0A04020102020204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altLang="ru-RU" sz="2200" b="1" dirty="0" smtClean="0">
                <a:solidFill>
                  <a:srgbClr val="09025E"/>
                </a:solidFill>
                <a:latin typeface="Arial Black" panose="020B0A04020102020204" pitchFamily="34" charset="0"/>
                <a:ea typeface="Tahoma" pitchFamily="34" charset="0"/>
                <a:cs typeface="Tahoma" pitchFamily="34" charset="0"/>
              </a:rPr>
            </a:br>
            <a:r>
              <a:rPr lang="ru-RU" altLang="ru-RU" sz="1800" b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altLang="ru-RU" sz="18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altLang="ru-RU" sz="4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4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endParaRPr lang="ru-RU" sz="2000" u="sng" dirty="0"/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0" y="6500834"/>
            <a:ext cx="9143999" cy="384550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65479164"/>
              </p:ext>
            </p:extLst>
          </p:nvPr>
        </p:nvGraphicFramePr>
        <p:xfrm>
          <a:off x="1428728" y="2643182"/>
          <a:ext cx="6786610" cy="12858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07441"/>
                <a:gridCol w="2879169"/>
              </a:tblGrid>
              <a:tr h="57449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городского</a:t>
                      </a:r>
                      <a:r>
                        <a:rPr lang="ru-RU" sz="18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округа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Количество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аттестованных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  <a:tr h="7113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Набережные Челны</a:t>
                      </a:r>
                      <a:endParaRPr lang="ru-RU" sz="18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ru-RU" sz="18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05" marR="7705" marT="7705" marB="0" anchor="ctr"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38994" y="6564337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011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071734" y="1357298"/>
            <a:ext cx="6264696" cy="4738546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endParaRPr lang="ru-RU" sz="28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5600" dirty="0" smtClean="0">
              <a:latin typeface="Arial Black" pitchFamily="34" charset="0"/>
              <a:ea typeface="Calibri"/>
              <a:cs typeface="Times New Roman"/>
            </a:endParaRPr>
          </a:p>
          <a:p>
            <a:endParaRPr lang="ru-RU" sz="5600" dirty="0">
              <a:latin typeface="Arial Black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3" y="0"/>
            <a:ext cx="1403648" cy="6858000"/>
          </a:xfrm>
          <a:prstGeom prst="rect">
            <a:avLst/>
          </a:prstGeom>
        </p:spPr>
      </p:pic>
      <p:pic>
        <p:nvPicPr>
          <p:cNvPr id="7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214290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251520" y="6356350"/>
            <a:ext cx="8892479" cy="529034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1357290" y="142852"/>
            <a:ext cx="8072462" cy="5805693"/>
          </a:xfrm>
        </p:spPr>
        <p:txBody>
          <a:bodyPr>
            <a:normAutofit/>
          </a:bodyPr>
          <a:lstStyle/>
          <a:p>
            <a:r>
              <a:rPr lang="ru-RU" altLang="ru-RU" sz="28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Районы с наименьшим количеством рекомендаций при аттестации на СЗД </a:t>
            </a:r>
            <a:br>
              <a:rPr lang="ru-RU" altLang="ru-RU" sz="28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endParaRPr lang="ru-RU" sz="2000" u="sng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06443101"/>
              </p:ext>
            </p:extLst>
          </p:nvPr>
        </p:nvGraphicFramePr>
        <p:xfrm>
          <a:off x="3214678" y="2071678"/>
          <a:ext cx="4143404" cy="3221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43404"/>
              </a:tblGrid>
              <a:tr h="500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Наименование </a:t>
                      </a:r>
                    </a:p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района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572" marR="8572" marT="8572" marB="0" anchor="ctr">
                    <a:solidFill>
                      <a:srgbClr val="FFFF00">
                        <a:alpha val="74000"/>
                      </a:srgbClr>
                    </a:solidFill>
                  </a:tcPr>
                </a:tc>
              </a:tr>
              <a:tr h="2839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Нижнекамский </a:t>
                      </a:r>
                    </a:p>
                  </a:txBody>
                  <a:tcPr marL="8572" marR="8572" marT="8572" marB="0" anchor="ctr">
                    <a:solidFill>
                      <a:srgbClr val="FFFF00">
                        <a:alpha val="74000"/>
                      </a:srgbClr>
                    </a:solidFill>
                  </a:tcPr>
                </a:tc>
              </a:tr>
              <a:tr h="2839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Советский</a:t>
                      </a:r>
                      <a:endParaRPr lang="ru-RU" sz="18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FF00">
                        <a:alpha val="74000"/>
                      </a:srgbClr>
                    </a:solidFill>
                  </a:tcPr>
                </a:tc>
              </a:tr>
              <a:tr h="2839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Ютазинский</a:t>
                      </a:r>
                    </a:p>
                  </a:txBody>
                  <a:tcPr marL="8572" marR="8572" marT="8572" marB="0" anchor="ctr">
                    <a:solidFill>
                      <a:srgbClr val="FFFF00">
                        <a:alpha val="74000"/>
                      </a:srgbClr>
                    </a:solidFill>
                  </a:tcPr>
                </a:tc>
              </a:tr>
              <a:tr h="2839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Апастовский</a:t>
                      </a:r>
                      <a:endParaRPr lang="ru-RU" sz="18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FF00">
                        <a:alpha val="74000"/>
                      </a:srgbClr>
                    </a:solidFill>
                  </a:tcPr>
                </a:tc>
              </a:tr>
              <a:tr h="2839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Кайбицкий</a:t>
                      </a:r>
                      <a:endParaRPr lang="ru-RU" sz="18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FF00">
                        <a:alpha val="74000"/>
                      </a:srgbClr>
                    </a:solidFill>
                  </a:tcPr>
                </a:tc>
              </a:tr>
              <a:tr h="2839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Новошешминский</a:t>
                      </a:r>
                      <a:endParaRPr lang="ru-RU" sz="18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FF00">
                        <a:alpha val="74000"/>
                      </a:srgbClr>
                    </a:solidFill>
                  </a:tcPr>
                </a:tc>
              </a:tr>
              <a:tr h="3924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Камско - Устьинский</a:t>
                      </a:r>
                      <a:endParaRPr lang="ru-RU" sz="18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72" marR="8572" marT="8572" marB="0" anchor="ctr">
                    <a:solidFill>
                      <a:srgbClr val="FFFF00">
                        <a:alpha val="74000"/>
                      </a:srgbClr>
                    </a:solidFill>
                  </a:tcPr>
                </a:tc>
              </a:tr>
              <a:tr h="2839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Альметьевский </a:t>
                      </a:r>
                    </a:p>
                  </a:txBody>
                  <a:tcPr marL="8572" marR="8572" marT="8572" marB="0" anchor="ctr">
                    <a:solidFill>
                      <a:srgbClr val="FFFF00">
                        <a:alpha val="74000"/>
                      </a:srgbClr>
                    </a:solidFill>
                  </a:tcPr>
                </a:tc>
              </a:tr>
              <a:tr h="2839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Лаишевский</a:t>
                      </a:r>
                    </a:p>
                  </a:txBody>
                  <a:tcPr marL="8572" marR="8572" marT="8572" marB="0" anchor="ctr">
                    <a:solidFill>
                      <a:srgbClr val="FFFF00">
                        <a:alpha val="74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8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38994" y="6492875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149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1700808"/>
            <a:ext cx="6264696" cy="4738546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endParaRPr lang="ru-RU" sz="28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5600" dirty="0" smtClean="0">
              <a:latin typeface="Arial Black" pitchFamily="34" charset="0"/>
              <a:ea typeface="Calibri"/>
              <a:cs typeface="Times New Roman"/>
            </a:endParaRPr>
          </a:p>
          <a:p>
            <a:endParaRPr lang="ru-RU" sz="5600" dirty="0">
              <a:latin typeface="Arial Black" pitchFamily="34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940152" y="1781200"/>
            <a:ext cx="2520280" cy="401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5000"/>
              </a:lnSpc>
            </a:pPr>
            <a:endParaRPr lang="ru-RU" sz="1800" dirty="0" smtClean="0">
              <a:solidFill>
                <a:srgbClr val="FF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endParaRPr lang="ru-RU" sz="5600" dirty="0">
              <a:latin typeface="Arial Black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-25583" y="0"/>
            <a:ext cx="1805118" cy="6858000"/>
            <a:chOff x="-25583" y="0"/>
            <a:chExt cx="1805118" cy="685800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25583" y="0"/>
              <a:ext cx="1403648" cy="6858000"/>
            </a:xfrm>
            <a:prstGeom prst="rect">
              <a:avLst/>
            </a:prstGeom>
          </p:spPr>
        </p:pic>
        <p:pic>
          <p:nvPicPr>
            <p:cNvPr id="8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0733" y="319842"/>
              <a:ext cx="658802" cy="64465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0" y="6429396"/>
            <a:ext cx="9143999" cy="455988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1779535" y="-214338"/>
            <a:ext cx="7078745" cy="6020031"/>
          </a:xfrm>
        </p:spPr>
        <p:txBody>
          <a:bodyPr>
            <a:normAutofit/>
          </a:bodyPr>
          <a:lstStyle/>
          <a:p>
            <a:r>
              <a:rPr lang="ru-RU" altLang="ru-RU" sz="27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Районы с наибольшим количеством рекомендаций </a:t>
            </a:r>
            <a:r>
              <a:rPr lang="ru-RU" altLang="ru-RU" sz="2700" b="1" i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при аттестации на СЗД </a:t>
            </a: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endParaRPr lang="ru-RU" sz="2000" u="sng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34173757"/>
              </p:ext>
            </p:extLst>
          </p:nvPr>
        </p:nvGraphicFramePr>
        <p:xfrm>
          <a:off x="2857488" y="1857364"/>
          <a:ext cx="4422279" cy="38424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22279"/>
              </a:tblGrid>
              <a:tr h="402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Наименование </a:t>
                      </a:r>
                    </a:p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района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00B050">
                        <a:alpha val="80000"/>
                      </a:srgbClr>
                    </a:solidFill>
                  </a:tcPr>
                </a:tc>
              </a:tr>
              <a:tr h="4731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Сабинский</a:t>
                      </a:r>
                    </a:p>
                  </a:txBody>
                  <a:tcPr marL="9525" marR="9525" marT="9525" marB="0" anchor="ctr">
                    <a:solidFill>
                      <a:srgbClr val="00B050">
                        <a:alpha val="80000"/>
                      </a:srgbClr>
                    </a:solidFill>
                  </a:tcPr>
                </a:tc>
              </a:tr>
              <a:tr h="4731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Авиастроительный</a:t>
                      </a:r>
                    </a:p>
                  </a:txBody>
                  <a:tcPr marL="9525" marR="9525" marT="9525" marB="0" anchor="ctr">
                    <a:solidFill>
                      <a:srgbClr val="00B050">
                        <a:alpha val="80000"/>
                      </a:srgbClr>
                    </a:solidFill>
                  </a:tcPr>
                </a:tc>
              </a:tr>
              <a:tr h="5519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Приволжский</a:t>
                      </a:r>
                    </a:p>
                  </a:txBody>
                  <a:tcPr marL="9525" marR="9525" marT="9525" marB="0" anchor="ctr">
                    <a:solidFill>
                      <a:srgbClr val="00B050">
                        <a:alpha val="80000"/>
                      </a:srgbClr>
                    </a:solidFill>
                  </a:tcPr>
                </a:tc>
              </a:tr>
              <a:tr h="4198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Высокогорский</a:t>
                      </a:r>
                    </a:p>
                  </a:txBody>
                  <a:tcPr marL="9525" marR="9525" marT="9525" marB="0" anchor="ctr">
                    <a:solidFill>
                      <a:srgbClr val="00B050">
                        <a:alpha val="80000"/>
                      </a:srgbClr>
                    </a:solidFill>
                  </a:tcPr>
                </a:tc>
              </a:tr>
              <a:tr h="5263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Ново-Савиновский</a:t>
                      </a:r>
                    </a:p>
                  </a:txBody>
                  <a:tcPr marL="9525" marR="9525" marT="9525" marB="0" anchor="ctr">
                    <a:solidFill>
                      <a:srgbClr val="00B050">
                        <a:alpha val="80000"/>
                      </a:srgbClr>
                    </a:solidFill>
                  </a:tcPr>
                </a:tc>
              </a:tr>
              <a:tr h="4198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Елабужский </a:t>
                      </a:r>
                    </a:p>
                  </a:txBody>
                  <a:tcPr marL="9525" marR="9525" marT="9525" marB="0" anchor="ctr">
                    <a:solidFill>
                      <a:srgbClr val="00B050">
                        <a:alpha val="80000"/>
                      </a:srgbClr>
                    </a:solidFill>
                  </a:tcPr>
                </a:tc>
              </a:tr>
              <a:tr h="4198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Верхнеуслонский</a:t>
                      </a:r>
                    </a:p>
                  </a:txBody>
                  <a:tcPr marL="9525" marR="9525" marT="9525" marB="0" anchor="ctr">
                    <a:solidFill>
                      <a:srgbClr val="00B050">
                        <a:alpha val="8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2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38994" y="6492875"/>
            <a:ext cx="2133600" cy="365125"/>
          </a:xfrm>
        </p:spPr>
        <p:txBody>
          <a:bodyPr/>
          <a:lstStyle/>
          <a:p>
            <a:fld id="{F5FD19F0-4726-4784-BBD7-2F602B4A98C1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653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25071</TotalTime>
  <Words>1755</Words>
  <Application>Microsoft Office PowerPoint</Application>
  <PresentationFormat>Экран (4:3)</PresentationFormat>
  <Paragraphs>656</Paragraphs>
  <Slides>32</Slides>
  <Notes>19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Тема Office</vt:lpstr>
      <vt:lpstr>Документ</vt:lpstr>
      <vt:lpstr>Слайд 1</vt:lpstr>
      <vt:lpstr>Слайд 2</vt:lpstr>
      <vt:lpstr>Слайд 3</vt:lpstr>
      <vt:lpstr>Слайд 4</vt:lpstr>
      <vt:lpstr>Слайд 5</vt:lpstr>
      <vt:lpstr>Итоги аттестации на СЗД  в 2015/2016 уч. г.               </vt:lpstr>
      <vt:lpstr>      Городской округ, проводивший аттестацию на СЗД  без единой рекомендации по совершенствованию профессиональных компетенций                </vt:lpstr>
      <vt:lpstr>Районы с наименьшим количеством рекомендаций при аттестации на СЗД               </vt:lpstr>
      <vt:lpstr>Районы с наибольшим количеством рекомендаций при аттестации на СЗД              </vt:lpstr>
      <vt:lpstr>Аттестация педагогических кадров  на первую и высшую категории  в ГИС «Электронное образование в РТ»</vt:lpstr>
      <vt:lpstr>График прохождения педагогической аттестации в 2015/2016 уч. г. </vt:lpstr>
      <vt:lpstr>Слайд 12</vt:lpstr>
      <vt:lpstr>Слайд 13</vt:lpstr>
      <vt:lpstr>Сравнительный анализ результатов тестирования в октябре 2015 и  в январе 2016 г.г.</vt:lpstr>
      <vt:lpstr>      Процент учителей,  не справившихся с тестированием  в рамках проведения аттестации в 2015/2016 уч. г.                 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Основные составляющие компетентности  руководителей и педагогических работников (ЕКС)</vt:lpstr>
      <vt:lpstr>Требования к квалификации  руководящих работников</vt:lpstr>
      <vt:lpstr>Слайд 27</vt:lpstr>
      <vt:lpstr>Слайд 28</vt:lpstr>
      <vt:lpstr>Слайд 29</vt:lpstr>
      <vt:lpstr>Слайд 30</vt:lpstr>
      <vt:lpstr>Слайд 31</vt:lpstr>
      <vt:lpstr>Благодарю за внимание !     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образования г. Набережные Челны</dc:title>
  <dc:creator>Vladimir</dc:creator>
  <cp:lastModifiedBy>Admin</cp:lastModifiedBy>
  <cp:revision>1123</cp:revision>
  <cp:lastPrinted>2015-07-10T03:33:56Z</cp:lastPrinted>
  <dcterms:created xsi:type="dcterms:W3CDTF">2013-02-06T07:02:31Z</dcterms:created>
  <dcterms:modified xsi:type="dcterms:W3CDTF">2016-07-06T21:58:53Z</dcterms:modified>
</cp:coreProperties>
</file>