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81" r:id="rId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9A28"/>
    <a:srgbClr val="9148C8"/>
    <a:srgbClr val="00670E"/>
    <a:srgbClr val="CC1313"/>
    <a:srgbClr val="0000CC"/>
    <a:srgbClr val="2EA923"/>
    <a:srgbClr val="272727"/>
    <a:srgbClr val="3D8523"/>
    <a:srgbClr val="4CA429"/>
    <a:srgbClr val="4BA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4" autoAdjust="0"/>
    <p:restoredTop sz="93899" autoAdjust="0"/>
  </p:normalViewPr>
  <p:slideViewPr>
    <p:cSldViewPr snapToGrid="0">
      <p:cViewPr varScale="1">
        <p:scale>
          <a:sx n="92" d="100"/>
          <a:sy n="92" d="100"/>
        </p:scale>
        <p:origin x="-6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C4BFA-D2A7-47DD-A4D7-BFBEF7BFE5C2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F709-4438-4116-9DD0-8DCED8423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2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0A9-52DA-42F0-A22C-EF2F4D7F0F1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057A-922E-4AB0-AA5F-DC30446082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3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D56C-6136-4CB2-A8DB-7FE3D2CA6414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EAD5-66DA-4A7A-844A-4458F393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3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975" y="506627"/>
            <a:ext cx="10995376" cy="1184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975" y="1825625"/>
            <a:ext cx="109953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90A9-52DA-42F0-A22C-EF2F4D7F0F1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7057A-922E-4AB0-AA5F-DC30446082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 bwMode="auto">
          <a:xfrm>
            <a:off x="1159428" y="6487427"/>
            <a:ext cx="2520615" cy="243674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l" eaLnBrk="1" hangingPunct="1">
              <a:defRPr/>
            </a:pPr>
            <a:r>
              <a:rPr lang="en-SG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2016 All Rights Reserved.   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08" y="6196747"/>
            <a:ext cx="508767" cy="50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500" b="0" kern="1200">
          <a:solidFill>
            <a:srgbClr val="C00000"/>
          </a:solidFill>
          <a:latin typeface="Impact" panose="020B0806030902050204" pitchFamily="34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3" y="1122363"/>
            <a:ext cx="10888133" cy="2387600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tx2"/>
                </a:solidFill>
                <a:latin typeface="+mn-lt"/>
              </a:rPr>
              <a:t>О </a:t>
            </a:r>
            <a:r>
              <a:rPr lang="ru-RU" sz="6600" b="1" dirty="0" smtClean="0">
                <a:solidFill>
                  <a:schemeClr val="tx2"/>
                </a:solidFill>
                <a:latin typeface="+mn-lt"/>
              </a:rPr>
              <a:t>динамике заявок на грантовые программы</a:t>
            </a:r>
            <a:endParaRPr lang="ru-RU" sz="6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444065"/>
            <a:ext cx="9144000" cy="795867"/>
          </a:xfrm>
        </p:spPr>
        <p:txBody>
          <a:bodyPr/>
          <a:lstStyle/>
          <a:p>
            <a:pPr algn="l"/>
            <a:r>
              <a:rPr lang="ru-RU" b="1" dirty="0" smtClean="0"/>
              <a:t>Т.Б. Алишев – заместитель министра образования и науки Республики Татарстан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05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42" y="848090"/>
            <a:ext cx="11264899" cy="79480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ru-RU" sz="2800" b="1" dirty="0">
                <a:solidFill>
                  <a:schemeClr val="tx2"/>
                </a:solidFill>
                <a:latin typeface="Georgia" panose="02040502050405020303" pitchFamily="18" charset="0"/>
                <a:ea typeface="+mn-ea"/>
                <a:cs typeface="+mn-cs"/>
              </a:rPr>
              <a:t>Грантовые </a:t>
            </a:r>
            <a:r>
              <a:rPr lang="ru-RU" sz="2800" b="1" dirty="0" smtClean="0">
                <a:solidFill>
                  <a:schemeClr val="tx2"/>
                </a:solidFill>
                <a:latin typeface="Georgia" panose="02040502050405020303" pitchFamily="18" charset="0"/>
                <a:ea typeface="+mn-ea"/>
                <a:cs typeface="+mn-cs"/>
              </a:rPr>
              <a:t>проекты для стимулирования профессионального роста (февраль-декабрь 2017 года)</a:t>
            </a:r>
            <a:endParaRPr lang="ru-RU" sz="2800" b="1" dirty="0">
              <a:solidFill>
                <a:schemeClr val="tx2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089801"/>
            <a:ext cx="10902949" cy="4615799"/>
          </a:xfrm>
        </p:spPr>
        <p:txBody>
          <a:bodyPr>
            <a:noAutofit/>
          </a:bodyPr>
          <a:lstStyle/>
          <a:p>
            <a:r>
              <a:rPr lang="ru-RU" sz="2200" b="1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Старший </a:t>
            </a:r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учитель – новая категория с 2017 года – </a:t>
            </a:r>
            <a:r>
              <a:rPr lang="ru-RU" sz="2200" b="1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280 учителей, надбавка </a:t>
            </a:r>
            <a:r>
              <a:rPr lang="ru-RU" sz="2200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4,0 тыс. рублей</a:t>
            </a:r>
          </a:p>
          <a:p>
            <a:r>
              <a:rPr lang="ru-RU" sz="2200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Учитель – мастер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300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учителей первой категории – реализуют проекты с учащимися по стандартам </a:t>
            </a:r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IB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надбавка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5,0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тыс. рублей</a:t>
            </a:r>
          </a:p>
          <a:p>
            <a:r>
              <a:rPr lang="ru-RU" sz="2200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Учитель – наставник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150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учителя высшей категории – осуществляют наставническую деятельность с молодыми учителями, надбавка 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8,0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тыс. рублей</a:t>
            </a:r>
          </a:p>
          <a:p>
            <a:r>
              <a:rPr lang="ru-RU" sz="2200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Учитель – эксперт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108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учителей высшей категории – осуществляют экспертную деятельность</a:t>
            </a:r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 олимпиадам и ЕГЭ, надбавка 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10,0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тыс. рублей</a:t>
            </a:r>
          </a:p>
          <a:p>
            <a:endParaRPr lang="ru-RU" sz="2200" i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Итого –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838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учителей</a:t>
            </a:r>
            <a:endParaRPr lang="ru-RU" sz="2200" i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74650" y="1753257"/>
            <a:ext cx="35984" cy="4282017"/>
          </a:xfrm>
          <a:prstGeom prst="line">
            <a:avLst/>
          </a:prstGeom>
          <a:ln w="952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55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803" y="1639613"/>
            <a:ext cx="10909738" cy="4099035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До 13 февраля 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приём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документов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14-16 </a:t>
            </a: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февраля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документарная проверка присланных документов экспертами для учителей высшей категории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14-18 </a:t>
            </a: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февраля 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документарная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проверка присланных документов экспертами для учителей первой  категории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20-22 февраля 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очный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отбор – индивидуальное собеседование. 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Республиканская экспертная комиссия будет проводить очный 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отбор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по 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трем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зонам: г. Казань, г. Набережные Челны, г. Альметьевск.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28 февраля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Министерство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вывешивает утверждённый список грантополучателей на официальном сайте</a:t>
            </a:r>
            <a:r>
              <a:rPr lang="ru-RU" sz="31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2642" y="848090"/>
            <a:ext cx="11264899" cy="602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C00000"/>
                </a:solidFill>
                <a:latin typeface="Impact" panose="020B0806030902050204" pitchFamily="34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ru-RU" sz="3600" b="1" dirty="0" smtClean="0">
                <a:solidFill>
                  <a:schemeClr val="tx2"/>
                </a:solidFill>
                <a:latin typeface="Georgia" panose="02040502050405020303" pitchFamily="18" charset="0"/>
                <a:ea typeface="+mn-ea"/>
                <a:cs typeface="+mn-cs"/>
              </a:rPr>
              <a:t>Основные вехи</a:t>
            </a:r>
            <a:endParaRPr lang="ru-RU" sz="3600" b="1" dirty="0">
              <a:solidFill>
                <a:schemeClr val="tx2"/>
              </a:solidFill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42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9669</TotalTime>
  <Words>122</Words>
  <Application>Microsoft Office PowerPoint</Application>
  <PresentationFormat>Произвольный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О динамике заявок на грантовые программы</vt:lpstr>
      <vt:lpstr>Грантовые проекты для стимулирования профессионального роста (февраль-декабрь 2017 года)</vt:lpstr>
      <vt:lpstr>До 13 февраля – приём документов 14-16 февраля – документарная проверка присланных документов экспертами для учителей высшей категории 14-18 февраля – документарная проверка присланных документов экспертами для учителей первой  категории 20-22 февраля – очный отбор – индивидуальное собеседование.  Республиканская экспертная комиссия будет проводить очный отбор по трем зонам: г. Казань, г. Набережные Челны, г. Альметьевск. 28 февраля – Министерство вывешивает утверждённый список грантополучателей на официальном сайте.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Профессионализм педагогических кадров – ключевой фактор повышения качества образования</dc:title>
  <dc:creator>Timirkhan Alishev</dc:creator>
  <cp:lastModifiedBy>Алсу Дависовна</cp:lastModifiedBy>
  <cp:revision>163</cp:revision>
  <cp:lastPrinted>2016-01-26T15:23:59Z</cp:lastPrinted>
  <dcterms:created xsi:type="dcterms:W3CDTF">2016-01-16T08:25:55Z</dcterms:created>
  <dcterms:modified xsi:type="dcterms:W3CDTF">2017-02-09T13:46:28Z</dcterms:modified>
</cp:coreProperties>
</file>