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257" r:id="rId3"/>
    <p:sldId id="277" r:id="rId4"/>
    <p:sldId id="276" r:id="rId5"/>
    <p:sldId id="258" r:id="rId6"/>
    <p:sldId id="259" r:id="rId7"/>
    <p:sldId id="305" r:id="rId8"/>
    <p:sldId id="306" r:id="rId9"/>
    <p:sldId id="260" r:id="rId10"/>
    <p:sldId id="263" r:id="rId11"/>
    <p:sldId id="300" r:id="rId12"/>
    <p:sldId id="301" r:id="rId13"/>
    <p:sldId id="303" r:id="rId14"/>
    <p:sldId id="304" r:id="rId15"/>
    <p:sldId id="299" r:id="rId16"/>
    <p:sldId id="296" r:id="rId17"/>
    <p:sldId id="295" r:id="rId18"/>
    <p:sldId id="286" r:id="rId19"/>
    <p:sldId id="289" r:id="rId20"/>
    <p:sldId id="288" r:id="rId21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97B953"/>
    <a:srgbClr val="9F092D"/>
    <a:srgbClr val="F9AD6F"/>
    <a:srgbClr val="6B6B6B"/>
    <a:srgbClr val="4D4D4D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 showGuides="1">
      <p:cViewPr>
        <p:scale>
          <a:sx n="80" d="100"/>
          <a:sy n="80" d="100"/>
        </p:scale>
        <p:origin x="-786" y="-942"/>
      </p:cViewPr>
      <p:guideLst>
        <p:guide orient="horz" pos="19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9837" cy="497126"/>
          </a:xfrm>
          <a:prstGeom prst="rect">
            <a:avLst/>
          </a:prstGeom>
        </p:spPr>
        <p:txBody>
          <a:bodyPr vert="horz" lIns="91175" tIns="45587" rIns="91175" bIns="455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1"/>
            <a:ext cx="2929837" cy="497126"/>
          </a:xfrm>
          <a:prstGeom prst="rect">
            <a:avLst/>
          </a:prstGeom>
        </p:spPr>
        <p:txBody>
          <a:bodyPr vert="horz" lIns="91175" tIns="45587" rIns="91175" bIns="45587" rtlCol="0"/>
          <a:lstStyle>
            <a:lvl1pPr algn="r">
              <a:defRPr sz="1200"/>
            </a:lvl1pPr>
          </a:lstStyle>
          <a:p>
            <a:fld id="{FB6166E3-A575-48F3-B482-2359514F61E2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75" tIns="45587" rIns="91175" bIns="455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6"/>
            <a:ext cx="5408930" cy="4474131"/>
          </a:xfrm>
          <a:prstGeom prst="rect">
            <a:avLst/>
          </a:prstGeom>
        </p:spPr>
        <p:txBody>
          <a:bodyPr vert="horz" lIns="91175" tIns="45587" rIns="91175" bIns="455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3663"/>
            <a:ext cx="2929837" cy="497126"/>
          </a:xfrm>
          <a:prstGeom prst="rect">
            <a:avLst/>
          </a:prstGeom>
        </p:spPr>
        <p:txBody>
          <a:bodyPr vert="horz" lIns="91175" tIns="45587" rIns="91175" bIns="455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443663"/>
            <a:ext cx="2929837" cy="497126"/>
          </a:xfrm>
          <a:prstGeom prst="rect">
            <a:avLst/>
          </a:prstGeom>
        </p:spPr>
        <p:txBody>
          <a:bodyPr vert="horz" lIns="91175" tIns="45587" rIns="91175" bIns="45587" rtlCol="0" anchor="b"/>
          <a:lstStyle>
            <a:lvl1pPr algn="r">
              <a:defRPr sz="1200"/>
            </a:lvl1pPr>
          </a:lstStyle>
          <a:p>
            <a:fld id="{10665B0C-4BBD-48DE-B2D9-60F968565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7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7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3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4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1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9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6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1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26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8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2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8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B1F3-EA2F-4977-A203-76520683ACE0}" type="datetimeFigureOut">
              <a:rPr lang="ru-RU" smtClean="0"/>
              <a:t>19.06.2016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C58F7-2174-4BE3-899B-110F13C2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0.gif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0.gif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microsoft.com/office/2007/relationships/hdphoto" Target="../media/hdphoto4.wdp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microsoft.com/office/2007/relationships/hdphoto" Target="../media/hdphoto8.wdp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12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8.pn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86"/>
          <p:cNvSpPr/>
          <p:nvPr/>
        </p:nvSpPr>
        <p:spPr>
          <a:xfrm>
            <a:off x="0" y="3939902"/>
            <a:ext cx="9144000" cy="142876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 rot="-5400000">
            <a:off x="-2209006" y="2386806"/>
            <a:ext cx="5148263" cy="371475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 rot="-5400000">
            <a:off x="-1853406" y="2169318"/>
            <a:ext cx="5146676" cy="792163"/>
          </a:xfrm>
          <a:prstGeom prst="rect">
            <a:avLst/>
          </a:prstGeom>
          <a:solidFill>
            <a:srgbClr val="99B2B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1144588" y="223405"/>
            <a:ext cx="753186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ahoma" pitchFamily="34" charset="0"/>
              </a:rPr>
              <a:t>Военный комиссариат Республики Татарстан</a:t>
            </a:r>
            <a:endParaRPr lang="ru-RU" b="1" i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1115616" y="4208748"/>
            <a:ext cx="7678631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1600" dirty="0" smtClean="0">
                <a:latin typeface="Tahoma" pitchFamily="34" charset="0"/>
                <a:cs typeface="Tahoma" pitchFamily="34" charset="0"/>
              </a:rPr>
              <a:t>Начальник отдела (подготовки и призыва  граждан на военную службу)</a:t>
            </a:r>
          </a:p>
          <a:p>
            <a:pPr algn="ctr"/>
            <a:r>
              <a:rPr lang="ru-RU" sz="1600" dirty="0" smtClean="0">
                <a:latin typeface="Tahoma" pitchFamily="34" charset="0"/>
                <a:cs typeface="Tahoma" pitchFamily="34" charset="0"/>
              </a:rPr>
              <a:t>Военного комиссариата Республики Татарстан</a:t>
            </a:r>
          </a:p>
          <a:p>
            <a:pPr algn="ctr"/>
            <a:r>
              <a:rPr 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latin typeface="Tahoma" pitchFamily="34" charset="0"/>
                <a:cs typeface="Tahoma" pitchFamily="34" charset="0"/>
              </a:rPr>
              <a:t>Гурылев Дмитрий Валерьевич</a:t>
            </a: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1089391" y="2571750"/>
            <a:ext cx="7704856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 О создании Регионального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детско-юношеского военно-патриотического общественного  движения «ЮНАРМИЯ» в Республике Татарстан</a:t>
            </a:r>
          </a:p>
          <a:p>
            <a:pPr algn="ctr"/>
            <a:endParaRPr lang="ru-RU" sz="2400" b="1" dirty="0" smtClean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9" name="Picture 5" descr="Средняя эмблема МО (орел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0704" y="1059582"/>
            <a:ext cx="23074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676456" y="87474"/>
            <a:ext cx="3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5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7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9919" y="772712"/>
            <a:ext cx="7814550" cy="207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Arial Narrow" pitchFamily="34" charset="0"/>
              </a:rPr>
              <a:t>Республиканская  </a:t>
            </a:r>
            <a:r>
              <a:rPr lang="ru-RU" b="1" dirty="0">
                <a:latin typeface="Arial Narrow" pitchFamily="34" charset="0"/>
              </a:rPr>
              <a:t>общественная организация </a:t>
            </a:r>
            <a:r>
              <a:rPr lang="ru-RU" b="1" dirty="0" smtClean="0">
                <a:latin typeface="Arial Narrow" pitchFamily="34" charset="0"/>
              </a:rPr>
              <a:t>ветеранов (инвалидов) Республики Татарстан «Союз ветеранов Республики Татарстан»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Arial Narrow" pitchFamily="34" charset="0"/>
              </a:rPr>
              <a:t>Региональное Общественно-государственное обединение «Добровольное общество содействия армии, авиации и флоту России» Республики Татарстан</a:t>
            </a:r>
            <a:endParaRPr lang="en-US" b="1" dirty="0">
              <a:latin typeface="Arial Narrow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Arial Narrow" pitchFamily="34" charset="0"/>
              </a:rPr>
              <a:t>Региональное отделение всероссийской общественной организации «Русское Географическое общество» в Республике 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7" y="249492"/>
            <a:ext cx="655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Учредители в Республике Татарстан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3" name="Picture 3" descr="C:\Documents and Settings\user\Рабочий стол\эмблема новая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0304" b="11966"/>
          <a:stretch/>
        </p:blipFill>
        <p:spPr bwMode="auto">
          <a:xfrm>
            <a:off x="107506" y="154465"/>
            <a:ext cx="1728191" cy="7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88424" y="932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8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6" y="843558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5" y="1599643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5" y="2235892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КАДЕТЫЫЫЫЫЫ\Зарница-2014\3 день\IMG_77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r="3103"/>
          <a:stretch/>
        </p:blipFill>
        <p:spPr bwMode="auto">
          <a:xfrm>
            <a:off x="395535" y="3003798"/>
            <a:ext cx="2395165" cy="19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:\mg-648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/>
          <a:stretch/>
        </p:blipFill>
        <p:spPr bwMode="auto">
          <a:xfrm>
            <a:off x="6124575" y="3003799"/>
            <a:ext cx="2617576" cy="19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ВУС\Учебный класс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03800"/>
            <a:ext cx="2915125" cy="19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7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165040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</a:t>
            </a:r>
            <a:r>
              <a:rPr lang="ru-RU" sz="2000" b="1" dirty="0" smtClean="0"/>
              <a:t>оенно-патриотические </a:t>
            </a:r>
            <a:r>
              <a:rPr lang="ru-RU" sz="2000" b="1" dirty="0"/>
              <a:t>клубы в муниципальных районах;</a:t>
            </a:r>
          </a:p>
          <a:p>
            <a:r>
              <a:rPr lang="ru-RU" sz="2000" b="1" dirty="0"/>
              <a:t>К</a:t>
            </a:r>
            <a:r>
              <a:rPr lang="ru-RU" sz="2000" b="1" dirty="0" smtClean="0"/>
              <a:t>адетские </a:t>
            </a:r>
            <a:r>
              <a:rPr lang="ru-RU" sz="2000" b="1" dirty="0"/>
              <a:t>школы, кадетские школы-интернаты;</a:t>
            </a:r>
          </a:p>
          <a:p>
            <a:r>
              <a:rPr lang="ru-RU" sz="2000" b="1" dirty="0"/>
              <a:t>К</a:t>
            </a:r>
            <a:r>
              <a:rPr lang="ru-RU" sz="2000" b="1" dirty="0" smtClean="0"/>
              <a:t>адетские </a:t>
            </a:r>
            <a:r>
              <a:rPr lang="ru-RU" sz="2000" b="1" dirty="0"/>
              <a:t>классы в образовательных организациях среднего образования;</a:t>
            </a:r>
          </a:p>
          <a:p>
            <a:r>
              <a:rPr lang="ru-RU" sz="2000" b="1" dirty="0" smtClean="0"/>
              <a:t>По одной   </a:t>
            </a:r>
            <a:r>
              <a:rPr lang="ru-RU" sz="2000" b="1" dirty="0"/>
              <a:t>базовой образовательной организации среднего образования в каждом муниципальном </a:t>
            </a:r>
            <a:r>
              <a:rPr lang="ru-RU" sz="2000" b="1" dirty="0" smtClean="0"/>
              <a:t>районе, на базе которых создать юнармейские отряды.</a:t>
            </a:r>
          </a:p>
          <a:p>
            <a:endParaRPr lang="ru-RU" sz="2000" b="1" dirty="0"/>
          </a:p>
          <a:p>
            <a:r>
              <a:rPr lang="ru-RU" sz="2000" b="1" dirty="0" smtClean="0"/>
              <a:t>  </a:t>
            </a:r>
          </a:p>
        </p:txBody>
      </p:sp>
      <p:pic>
        <p:nvPicPr>
          <p:cNvPr id="13" name="Picture 3" descr="C:\Documents and Settings\user\Рабочий стол\эмблема новая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0304" b="11966"/>
          <a:stretch/>
        </p:blipFill>
        <p:spPr bwMode="auto">
          <a:xfrm>
            <a:off x="107506" y="154465"/>
            <a:ext cx="1728191" cy="7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604448" y="932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18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4" y="1168048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44" y="1503302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7" y="1824784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9" y="2384824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85309" y="123478"/>
            <a:ext cx="785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Предлагается  основой  Юнармейского движения </a:t>
            </a:r>
            <a:endParaRPr lang="ru-RU" sz="2400" b="1" dirty="0" smtClean="0">
              <a:solidFill>
                <a:srgbClr val="9A0000"/>
              </a:solidFill>
              <a:latin typeface="Arial Narrow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с 1 сентября 2016 года определить: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2051" name="Picture 3" descr="H:\Main\22 PODGOTOVKA HO\Юнармия\фото\IMG_4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89" y="3363838"/>
            <a:ext cx="2460035" cy="16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КАДЕТЫЫЫЫЫЫ\IMG_02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63838"/>
            <a:ext cx="2469468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КАДЕТЫЫЫЫЫЫ\Зарница-2014\2 день\IMG_63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62125"/>
            <a:ext cx="2492449" cy="16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9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user\Рабочий стол\эмблема новая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0304" b="11966"/>
          <a:stretch/>
        </p:blipFill>
        <p:spPr bwMode="auto">
          <a:xfrm>
            <a:off x="140048" y="154466"/>
            <a:ext cx="1728191" cy="7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60432" y="93284"/>
            <a:ext cx="53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9995" y="165869"/>
            <a:ext cx="7852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Мероприятия военно-патриотического направления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2050" name="Picture 2" descr="G:\КАДЕТЫЫЫЫЫЫ\IMG_08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-5104"/>
          <a:stretch/>
        </p:blipFill>
        <p:spPr bwMode="auto">
          <a:xfrm>
            <a:off x="4606218" y="2971800"/>
            <a:ext cx="3576085" cy="21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ОБЕДА 2016 отобранное\4Y1A0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19" y="927563"/>
            <a:ext cx="3268299" cy="20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ОБЕДА 2016 отобранное\4Y1A23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3"/>
          <a:stretch/>
        </p:blipFill>
        <p:spPr bwMode="auto">
          <a:xfrm>
            <a:off x="4606217" y="927564"/>
            <a:ext cx="3576085" cy="20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обеда-2015\IMG_57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20" y="2971800"/>
            <a:ext cx="3268298" cy="20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user\Рабочий стол\эмблема новая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0304" b="11966"/>
          <a:stretch/>
        </p:blipFill>
        <p:spPr bwMode="auto">
          <a:xfrm>
            <a:off x="140048" y="154466"/>
            <a:ext cx="1728191" cy="7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60432" y="93284"/>
            <a:ext cx="53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047" y="613881"/>
            <a:ext cx="875243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Республиканские соревнования молодежи допризывного возраста среди обучающихся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обще-образовательных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учебных заведений Республики Татарстан «К защите Родины готов!» в рамках Всероссийского слета юных патриотов России «Равнение на Победу»;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Республиканский фестиваль военно-патриотической песни, участие во Всероссийском фестивале-конкурсе патриотической песни «Я люблю тебя, Россия»;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смотр-конкурс строя и песни;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акция «Бессмертный полк»;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Республиканская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историко-патриотическая акция «Родные лица Победы» по изготовлению баннеров;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Республиканский этап всероссийской военно-спортивной игры «Победа»;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конкурс видеороликов «Туган як»  среди обучающихся 5-8 классов;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Республиканские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соревнования по военно-прикладным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многоборьям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«Гонка героев» среди обучающихся 10 классов Республики Татарстан;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Финал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Республиканских соревнований «Вперед юнармейцы»;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Профильная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смена «Допризывник ВДВ»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Конкурс военный водитель среди Юнармейцев;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Спартакиада по авиационно- техническим и военно-прик видам спорта;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Соревнования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 стрельбе на приз героя Советского Союза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К. Кузнецова;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ыжная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эстафета памяти генерал-майора Ф. Г.  Булатова;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Месячник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оборонно-массовой работы ДОСААФ.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995" y="165869"/>
            <a:ext cx="7852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Мероприятия с участием Юнармейцев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6146" name="Picture 2" descr="G:\КАДЕТЫЫЫЫЫЫ\Зарница-2014\2 день\IMG_65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10" y="3435846"/>
            <a:ext cx="2245169" cy="14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user\Рабочий стол\эмблема новая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t="20304" b="11966"/>
          <a:stretch/>
        </p:blipFill>
        <p:spPr bwMode="auto">
          <a:xfrm>
            <a:off x="-180528" y="154466"/>
            <a:ext cx="2048767" cy="7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60432" y="93284"/>
            <a:ext cx="53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96552" y="843558"/>
            <a:ext cx="9392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:\Main\22 PODGOTOVKA HO\Юнармия\фото\Здание Вата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/>
          <a:stretch/>
        </p:blipFill>
        <p:spPr bwMode="auto">
          <a:xfrm>
            <a:off x="5044966" y="2923494"/>
            <a:ext cx="3405351" cy="21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Main\22 PODGOTOVKA HO\Юнармия\фото\рисунок 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/>
          <a:stretch/>
        </p:blipFill>
        <p:spPr bwMode="auto">
          <a:xfrm>
            <a:off x="1331640" y="2923493"/>
            <a:ext cx="3713326" cy="21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Main\22 PODGOTOVKA HO\Юнармия\фото\Фаса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b="13228"/>
          <a:stretch/>
        </p:blipFill>
        <p:spPr bwMode="auto">
          <a:xfrm>
            <a:off x="5044966" y="730937"/>
            <a:ext cx="3415466" cy="21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Main\22 PODGOTOVKA HO\Юнармия\КВВКУ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"/>
          <a:stretch/>
        </p:blipFill>
        <p:spPr bwMode="auto">
          <a:xfrm>
            <a:off x="1331640" y="722830"/>
            <a:ext cx="3713326" cy="22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3568" y="165869"/>
            <a:ext cx="815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Площадки проведения мероприятий Юнармейского движения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56"/>
            <a:ext cx="9174095" cy="51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6104" y="195486"/>
            <a:ext cx="3203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МАКЕТ СТРАНИЦ ЖУРНАЛА «ЮНАРМЕЕЦ»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 l="2808" t="13716" r="27809" b="8275"/>
          <a:stretch>
            <a:fillRect/>
          </a:stretch>
        </p:blipFill>
        <p:spPr bwMode="auto">
          <a:xfrm>
            <a:off x="4787846" y="98455"/>
            <a:ext cx="409846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 l="2808" t="13716" r="27809" b="8275"/>
          <a:stretch>
            <a:fillRect/>
          </a:stretch>
        </p:blipFill>
        <p:spPr bwMode="auto">
          <a:xfrm>
            <a:off x="3353858" y="987894"/>
            <a:ext cx="409846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print"/>
          <a:srcRect l="2808" t="13716" r="27809" b="8275"/>
          <a:stretch>
            <a:fillRect/>
          </a:stretch>
        </p:blipFill>
        <p:spPr bwMode="auto">
          <a:xfrm>
            <a:off x="1619672" y="1635966"/>
            <a:ext cx="409846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Documents and Settings\user\Рабочий стол\Выступление СС-ЗМО 28.04.2016 г\юнармеец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139702"/>
            <a:ext cx="202560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8532440" y="106822"/>
            <a:ext cx="6115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Impact" pitchFamily="34" charset="0"/>
              </a:rPr>
              <a:t>18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9" name="Рисунок 10" descr="Безымянный-1.em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" y="86320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8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Команта_Юнармеец_с орлом3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230"/>
            <a:ext cx="9109075" cy="495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1912938" y="50800"/>
            <a:ext cx="6181725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1600" dirty="0" smtClean="0">
                <a:solidFill>
                  <a:srgbClr val="9E0000"/>
                </a:solidFill>
                <a:latin typeface="Tahoma" pitchFamily="34" charset="0"/>
                <a:cs typeface="Tahoma" pitchFamily="34" charset="0"/>
              </a:rPr>
              <a:t>ПРЕДЛАГАЕМЫЙ   ОБЩИЙ </a:t>
            </a:r>
            <a:r>
              <a:rPr lang="ru-RU" altLang="ru-RU" sz="1600" dirty="0">
                <a:solidFill>
                  <a:srgbClr val="9E0000"/>
                </a:solidFill>
                <a:latin typeface="Tahoma" pitchFamily="34" charset="0"/>
                <a:cs typeface="Tahoma" pitchFamily="34" charset="0"/>
              </a:rPr>
              <a:t>ВИД ЮНАРМЕЙСКОЙ КОМНАТЫ</a:t>
            </a: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 cstate="print"/>
          <a:srcRect l="23228" t="16470" r="9921" b="81699"/>
          <a:stretch>
            <a:fillRect/>
          </a:stretch>
        </p:blipFill>
        <p:spPr bwMode="auto">
          <a:xfrm>
            <a:off x="0" y="447576"/>
            <a:ext cx="91376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10" descr="Безымянный-1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58328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677474" y="106822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9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G:\29-03-2016_11-55-31\Команта_Юнармеец_с орлом3_с фигур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5986"/>
            <a:ext cx="9058275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1912938" y="50800"/>
            <a:ext cx="6181725" cy="3385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1600" dirty="0" smtClean="0">
                <a:solidFill>
                  <a:srgbClr val="9E0000"/>
                </a:solidFill>
                <a:latin typeface="Tahoma" pitchFamily="34" charset="0"/>
                <a:cs typeface="Tahoma" pitchFamily="34" charset="0"/>
              </a:rPr>
              <a:t>ПРЕДЛАГАЕМЫЙ  ОБЩИЙ </a:t>
            </a:r>
            <a:r>
              <a:rPr lang="ru-RU" altLang="ru-RU" sz="1600" dirty="0">
                <a:solidFill>
                  <a:srgbClr val="9E0000"/>
                </a:solidFill>
                <a:latin typeface="Tahoma" pitchFamily="34" charset="0"/>
                <a:cs typeface="Tahoma" pitchFamily="34" charset="0"/>
              </a:rPr>
              <a:t>ВИД ЮНАРМЕЙСКОЙ КОМНАТЫ</a:t>
            </a:r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3" cstate="print"/>
          <a:srcRect l="23228" t="16470" r="9921" b="81699"/>
          <a:stretch>
            <a:fillRect/>
          </a:stretch>
        </p:blipFill>
        <p:spPr bwMode="auto">
          <a:xfrm>
            <a:off x="0" y="447576"/>
            <a:ext cx="91376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10" descr="Безымянный-1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86320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677473" y="106822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7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" y="0"/>
            <a:ext cx="9174095" cy="51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7474"/>
            <a:ext cx="9066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ЮНАРМЕЙСКАЯ ФОРМА ОДЕЖДЫ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t="15264" b="6178"/>
          <a:stretch>
            <a:fillRect/>
          </a:stretch>
        </p:blipFill>
        <p:spPr bwMode="auto">
          <a:xfrm>
            <a:off x="395536" y="483518"/>
            <a:ext cx="8293479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677474" y="106822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dirty="0" smtClean="0"/>
              <a:t>18</a:t>
            </a:r>
            <a:endParaRPr lang="ru-RU" dirty="0"/>
          </a:p>
        </p:txBody>
      </p:sp>
      <p:pic>
        <p:nvPicPr>
          <p:cNvPr id="7" name="Рисунок 10" descr="Безымянный-1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86320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3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9" y="3444"/>
            <a:ext cx="9174095" cy="51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7474"/>
            <a:ext cx="9066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ЮНАРМЕЙСКАЯ ФОРМА ОДЕЖДЫ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t="13692" b="7749"/>
          <a:stretch>
            <a:fillRect/>
          </a:stretch>
        </p:blipFill>
        <p:spPr bwMode="auto">
          <a:xfrm>
            <a:off x="539552" y="531523"/>
            <a:ext cx="8208000" cy="456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677474" y="106822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7" name="Рисунок 10" descr="Безымянный-1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86320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1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439538" y="141480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ИСТОРИЯ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372096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4D4D4D"/>
                </a:solidFill>
              </a:rPr>
              <a:t>       </a:t>
            </a:r>
            <a:endParaRPr lang="ru-RU" sz="1600" dirty="0">
              <a:solidFill>
                <a:srgbClr val="9A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9248" y="2862104"/>
            <a:ext cx="89289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9A0000"/>
                </a:solidFill>
                <a:latin typeface="Arial Narrow" pitchFamily="34" charset="0"/>
              </a:rPr>
              <a:t> </a:t>
            </a:r>
            <a:r>
              <a:rPr lang="en-US" dirty="0" smtClean="0">
                <a:solidFill>
                  <a:srgbClr val="9A0000"/>
                </a:solidFill>
                <a:latin typeface="Arial Narrow" pitchFamily="34" charset="0"/>
              </a:rPr>
              <a:t>     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В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1911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и 1912 годах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на Марсовом поле в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Петербурге проходили всероссийские смотры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молодежных строевых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дружин. В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1912 году по всей стране насчитывались сотни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тысяч юных дружинников и юных разведчиков, выходили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специальные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журналы</a:t>
            </a:r>
            <a:endParaRPr lang="ru-RU" sz="16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028" name="Picture 4" descr="C:\Documents and Settings\user\Рабочий стол\44682339_Poteshnuye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75200"/>
            <a:ext cx="2880319" cy="215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-36512" y="1059582"/>
            <a:ext cx="9180512" cy="124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Documents and Settings\user\Рабочий стол\потешные.gif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28092" b="6597"/>
          <a:stretch/>
        </p:blipFill>
        <p:spPr bwMode="auto">
          <a:xfrm>
            <a:off x="5220072" y="3480271"/>
            <a:ext cx="3923927" cy="166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2748" y="1773857"/>
            <a:ext cx="5864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9A0000"/>
                </a:solidFill>
                <a:latin typeface="Arial Narrow" pitchFamily="34" charset="0"/>
              </a:rPr>
              <a:t>    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С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1911 года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подготовка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к военной службе вводилась как обязательный предмет в начальных и средних учебных заведениях. На нее отводилось не менее 2 часов в неделю. В учебных заведениях организовывались строевые дружины и "команды юных разведчиков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"</a:t>
            </a:r>
            <a:endParaRPr lang="ru-RU" sz="16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4" name="Picture 4" descr="C:\Documents and Settings\user\Рабочий стол\потешные 3.gif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7" b="6610"/>
          <a:stretch/>
        </p:blipFill>
        <p:spPr bwMode="auto">
          <a:xfrm>
            <a:off x="-36513" y="3312740"/>
            <a:ext cx="3708413" cy="180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880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gray">
          <a:xfrm>
            <a:off x="3059832" y="610886"/>
            <a:ext cx="5970272" cy="116877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59832" y="651341"/>
            <a:ext cx="5820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      </a:t>
            </a:r>
            <a:r>
              <a:rPr lang="ru-RU" b="1" i="1" dirty="0" smtClean="0">
                <a:solidFill>
                  <a:schemeClr val="bg1"/>
                </a:solidFill>
                <a:latin typeface="Arial Narrow" pitchFamily="34" charset="0"/>
              </a:rPr>
              <a:t>«Завести в деревнях обучение детей в школах строю и гимнастике запасными и отставными унтер-офицерами за малую плату»</a:t>
            </a:r>
            <a:endParaRPr lang="en-US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r"/>
            <a:r>
              <a:rPr lang="ru-RU" b="1" i="1" dirty="0" smtClean="0">
                <a:solidFill>
                  <a:schemeClr val="bg1"/>
                </a:solidFill>
                <a:latin typeface="Arial Narrow" pitchFamily="34" charset="0"/>
              </a:rPr>
              <a:t>Николай  </a:t>
            </a:r>
            <a:r>
              <a:rPr lang="en-US" b="1" i="1" dirty="0" smtClean="0">
                <a:solidFill>
                  <a:schemeClr val="bg1"/>
                </a:solidFill>
                <a:latin typeface="Arial Narrow" pitchFamily="34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32577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53"/>
            <a:ext cx="9174095" cy="51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7474"/>
            <a:ext cx="9066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ЮНАРМЕЙСКАЯ ФОРМА ОДЕЖДЫ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t="13692" b="6178"/>
          <a:stretch>
            <a:fillRect/>
          </a:stretch>
        </p:blipFill>
        <p:spPr bwMode="auto">
          <a:xfrm>
            <a:off x="545594" y="483518"/>
            <a:ext cx="8274878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8679076" y="106822"/>
            <a:ext cx="415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7" name="Рисунок 10" descr="Безымянный-1.e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86320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20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80512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723896" y="141480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ИСТОРИЯ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880618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4D4D4D"/>
                </a:solidFill>
              </a:rPr>
              <a:t>       </a:t>
            </a:r>
            <a:endParaRPr lang="ru-RU" sz="1600" dirty="0">
              <a:solidFill>
                <a:srgbClr val="9A0000"/>
              </a:solidFill>
            </a:endParaRPr>
          </a:p>
        </p:txBody>
      </p:sp>
      <p:pic>
        <p:nvPicPr>
          <p:cNvPr id="11" name="Picture 6" descr="E:\a0fd0f988ba6d2b104998566d9571335460934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32" y="533895"/>
            <a:ext cx="2794994" cy="181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4" descr="E:\00f4906044b055a8dc00afb349f3332c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64"/>
          <a:stretch/>
        </p:blipFill>
        <p:spPr bwMode="auto">
          <a:xfrm flipH="1">
            <a:off x="47018" y="4065440"/>
            <a:ext cx="2004702" cy="107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ОСАВИАХИМ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4" y="85981"/>
            <a:ext cx="1095418" cy="118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8688" y="2463739"/>
            <a:ext cx="80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Системообразующие элементы военно-патриотического воспитания в СССР</a:t>
            </a:r>
          </a:p>
          <a:p>
            <a:pPr algn="ctr"/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в предвоенные годы </a:t>
            </a:r>
            <a:endParaRPr 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1" y="4474613"/>
            <a:ext cx="381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9A0000"/>
                </a:solidFill>
                <a:latin typeface="Arial Narrow" pitchFamily="34" charset="0"/>
              </a:rPr>
              <a:t>воспитание во время службы в РККА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1" y="3111810"/>
            <a:ext cx="4336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9A0000"/>
                </a:solidFill>
                <a:latin typeface="Arial Narrow" pitchFamily="34" charset="0"/>
              </a:rPr>
              <a:t>воспитание </a:t>
            </a:r>
            <a:r>
              <a:rPr lang="ru-RU" dirty="0">
                <a:solidFill>
                  <a:srgbClr val="9A0000"/>
                </a:solidFill>
                <a:latin typeface="Arial Narrow" pitchFamily="34" charset="0"/>
              </a:rPr>
              <a:t>в молодежных </a:t>
            </a:r>
            <a:r>
              <a:rPr lang="ru-RU" dirty="0" smtClean="0">
                <a:solidFill>
                  <a:srgbClr val="9A0000"/>
                </a:solidFill>
                <a:latin typeface="Arial Narrow" pitchFamily="34" charset="0"/>
              </a:rPr>
              <a:t>организациях</a:t>
            </a:r>
            <a:endParaRPr lang="ru-RU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2409733"/>
            <a:ext cx="9132739" cy="34289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Documents and Settings\user\Рабочий стол\РККА.gif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18935"/>
            <a:ext cx="3907662" cy="231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3706427"/>
            <a:ext cx="375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9A0000"/>
                </a:solidFill>
                <a:latin typeface="Arial Narrow" pitchFamily="34" charset="0"/>
              </a:rPr>
              <a:t>воспитание в системе </a:t>
            </a:r>
            <a:r>
              <a:rPr lang="ru-RU" dirty="0" smtClean="0">
                <a:solidFill>
                  <a:srgbClr val="9A0000"/>
                </a:solidFill>
                <a:latin typeface="Arial Narrow" pitchFamily="34" charset="0"/>
              </a:rPr>
              <a:t>ОСАВИАХИМ</a:t>
            </a:r>
            <a:endParaRPr lang="ru-RU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9" name="Picture 5" descr="E:\pr-kapkov-osv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1" t="8856" r="6766" b="15766"/>
          <a:stretch/>
        </p:blipFill>
        <p:spPr bwMode="auto">
          <a:xfrm>
            <a:off x="14437" y="2895787"/>
            <a:ext cx="2037283" cy="112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>
            <a:off x="4355976" y="3422454"/>
            <a:ext cx="444344" cy="270030"/>
          </a:xfrm>
          <a:prstGeom prst="downArrow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355976" y="4070526"/>
            <a:ext cx="444344" cy="337428"/>
          </a:xfrm>
          <a:prstGeom prst="downArrow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187624" y="629275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A0000"/>
                </a:solidFill>
                <a:latin typeface="Arial Narrow" pitchFamily="34" charset="0"/>
              </a:rPr>
              <a:t>       Вопросам военно-патриотического  воспитания молодежи в СССР уделялось неослабное внимание</a:t>
            </a:r>
            <a:endParaRPr lang="ru-RU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19026" y="1363832"/>
            <a:ext cx="5965142" cy="83099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5892" y="1363832"/>
            <a:ext cx="58362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      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Важным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событием в деле патриотического воспитания молодежи 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стало создание в 1927 году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Общества содействия обороне, авиационному и химическому строительству (ОСОАВИАХИМ)</a:t>
            </a:r>
          </a:p>
        </p:txBody>
      </p:sp>
    </p:spTree>
    <p:extLst>
      <p:ext uri="{BB962C8B-B14F-4D97-AF65-F5344CB8AC3E}">
        <p14:creationId xmlns:p14="http://schemas.microsoft.com/office/powerpoint/2010/main" val="25277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" y="0"/>
            <a:ext cx="91327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6358" y="1403654"/>
            <a:ext cx="8652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6B6B6B"/>
                </a:solidFill>
              </a:rPr>
              <a:t>       </a:t>
            </a:r>
            <a:endParaRPr lang="ru-RU" dirty="0">
              <a:solidFill>
                <a:srgbClr val="9A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5" y="141480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ИСТОРИЯ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782" y="640889"/>
            <a:ext cx="87296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9A0000"/>
                </a:solidFill>
              </a:rPr>
              <a:t>       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В семидесятых годах получили активное развитие военно-спортивные игры «Зарница» и «Орленок».</a:t>
            </a:r>
            <a:r>
              <a:rPr lang="ru-RU" sz="1700" dirty="0">
                <a:solidFill>
                  <a:srgbClr val="9A0000"/>
                </a:solidFill>
                <a:latin typeface="Arial Narrow" pitchFamily="34" charset="0"/>
              </a:rPr>
              <a:t>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Первый </a:t>
            </a:r>
            <a:r>
              <a:rPr lang="ru-RU" sz="1700" dirty="0">
                <a:solidFill>
                  <a:srgbClr val="9A0000"/>
                </a:solidFill>
                <a:latin typeface="Arial Narrow" pitchFamily="34" charset="0"/>
              </a:rPr>
              <a:t>Всесоюзный слёт юнармейского движения состоялся в январе 1990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года.</a:t>
            </a:r>
            <a:r>
              <a:rPr lang="ru-RU" sz="1700" dirty="0">
                <a:solidFill>
                  <a:srgbClr val="6B6B6B"/>
                </a:solidFill>
                <a:latin typeface="Arial Narrow" pitchFamily="34" charset="0"/>
              </a:rPr>
              <a:t>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Слёт </a:t>
            </a:r>
            <a:r>
              <a:rPr lang="ru-RU" sz="1700" dirty="0">
                <a:solidFill>
                  <a:srgbClr val="9A0000"/>
                </a:solidFill>
                <a:latin typeface="Arial Narrow" pitchFamily="34" charset="0"/>
              </a:rPr>
              <a:t>утвердил Положение о Всесоюзном юнармейском движении и избрал командующим движения лётчика-космонавта дважды Героя Советского Союза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  Г.Т</a:t>
            </a:r>
            <a:r>
              <a:rPr lang="ru-RU" sz="1700" dirty="0">
                <a:solidFill>
                  <a:srgbClr val="9A0000"/>
                </a:solidFill>
                <a:latin typeface="Arial Narrow" pitchFamily="34" charset="0"/>
              </a:rPr>
              <a:t>. </a:t>
            </a:r>
            <a:r>
              <a:rPr lang="ru-RU" sz="1700" dirty="0" smtClean="0">
                <a:solidFill>
                  <a:srgbClr val="9A0000"/>
                </a:solidFill>
                <a:latin typeface="Arial Narrow" pitchFamily="34" charset="0"/>
              </a:rPr>
              <a:t>Берегового</a:t>
            </a:r>
            <a:endParaRPr lang="ru-RU" sz="17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74" y="1826277"/>
            <a:ext cx="1690798" cy="153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5067"/>
          <a:stretch/>
        </p:blipFill>
        <p:spPr bwMode="auto">
          <a:xfrm flipH="1">
            <a:off x="2769913" y="1793903"/>
            <a:ext cx="1672290" cy="152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:\Documents and Settings\user\Рабочий стол\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6681" r="13634" b="11307"/>
          <a:stretch/>
        </p:blipFill>
        <p:spPr bwMode="auto">
          <a:xfrm>
            <a:off x="4572000" y="1826277"/>
            <a:ext cx="2376264" cy="152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F:\ветераны и концепция\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8" y="1819630"/>
            <a:ext cx="2284212" cy="150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246698" y="3435847"/>
            <a:ext cx="8573774" cy="147732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2243" y="3435846"/>
            <a:ext cx="83342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Георгий Тимофеевич Береговой 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– участник Великой Отечественной войны. Совершил 186 боевых вылетов. В 1944 году удостоен звания Героя Советского Союза.</a:t>
            </a:r>
          </a:p>
          <a:p>
            <a:pPr indent="452438" algn="just"/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30 октября 1968 года совершил космический полет на корабле «Союз-3». Награжден второй медалью «Золотая Звезда» Героя Советского Союза.</a:t>
            </a:r>
          </a:p>
          <a:p>
            <a:pPr indent="452438" algn="just"/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С 1972 по 1991 год был командующим военно-спортивной игры «Орлёнок» </a:t>
            </a:r>
          </a:p>
        </p:txBody>
      </p:sp>
    </p:spTree>
    <p:extLst>
      <p:ext uri="{BB962C8B-B14F-4D97-AF65-F5344CB8AC3E}">
        <p14:creationId xmlns:p14="http://schemas.microsoft.com/office/powerpoint/2010/main" val="1829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7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4652" y="165869"/>
            <a:ext cx="5911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Цели Юнармейского движения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6" name="Picture 2" descr="http://t0.gstatic.com/images?q=tbn:ANd9GcSJvgJ9jp_OHupi2QUsDXcE_4698ID1hqCiIHwiFknZUsS0VcPb6g"/>
          <p:cNvPicPr>
            <a:picLocks noChangeAspect="1" noChangeArrowheads="1"/>
          </p:cNvPicPr>
          <p:nvPr/>
        </p:nvPicPr>
        <p:blipFill rotWithShape="1">
          <a:blip r:embed="rId3"/>
          <a:srcRect b="14422"/>
          <a:stretch/>
        </p:blipFill>
        <p:spPr bwMode="auto">
          <a:xfrm>
            <a:off x="104471" y="123478"/>
            <a:ext cx="2163273" cy="144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483767" y="790858"/>
            <a:ext cx="5832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участие в реализации государственной молодежной политики Российской Федерации;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всестороннее развитие и совершенствование личности детей и подростков, удовлетворение их индивидуальных потребностей в интеллектуальном, нравственном и физическом совершенствовании;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повышение в обществе авторитета и престижа военной службы;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сохранение и приумножение патриотических традиций;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формирование у молодежи готовности и практической способности к выполнению гражданского долга и конституционных обязанностей по защите Отечества.</a:t>
            </a:r>
          </a:p>
        </p:txBody>
      </p:sp>
      <p:pic>
        <p:nvPicPr>
          <p:cNvPr id="11" name="Picture 2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45"/>
          <a:stretch/>
        </p:blipFill>
        <p:spPr bwMode="auto">
          <a:xfrm>
            <a:off x="7974270" y="3306203"/>
            <a:ext cx="1169731" cy="1497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TextBox 16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026" name="Picture 2" descr="C:\Documents and Settings\user\Рабочий стол\знам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23724"/>
          <a:stretch/>
        </p:blipFill>
        <p:spPr bwMode="auto">
          <a:xfrm>
            <a:off x="110190" y="3363838"/>
            <a:ext cx="2157553" cy="167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4" t="20234" r="1666"/>
          <a:stretch/>
        </p:blipFill>
        <p:spPr bwMode="auto">
          <a:xfrm>
            <a:off x="104470" y="1726896"/>
            <a:ext cx="2163274" cy="149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9 мая 2016г. Парк ПОБЕДЫ\DSC_017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3"/>
          <a:stretch/>
        </p:blipFill>
        <p:spPr bwMode="auto">
          <a:xfrm>
            <a:off x="108614" y="3363837"/>
            <a:ext cx="2159129" cy="16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512"/>
            <a:ext cx="9132739" cy="51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641210"/>
            <a:ext cx="66967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у молодежи высокой гражданско-социальной активности, патриотизма, приверженности идеям интернационализма, противодействия идеологии экстремизма;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истории страны и военно-исторического наследия Отечества, развитие краеведения, расширение знаний об истории и выдающихся людях «малой» Родины;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азвитие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в молодежной среде ответственности, принципов коллективизма, системы нравственных установок личности на основе присущей российскому обществу системы ценностей;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положительной мотивации у молодых людей к прохождению военной службы и подготовке юношей к службе в Вооруженных Силах Российской Федерации;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крепление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физической закалки и физической выносливости;</a:t>
            </a:r>
          </a:p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ктивное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приобщение молодежи к военно-техническим знаниям и техническому творчеству;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материально-технической базы Движения.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4669" y="15435"/>
            <a:ext cx="6187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Задачи Юнармейского движения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9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41" y="3807190"/>
            <a:ext cx="317528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user\Мои документы\Олег\Дизайн\ФОТО ВСЕ\ПАТРИОТИКА\бАКАНАЧ КИРГИЗ 2014\IMG_5839 (800x5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" y="33182"/>
            <a:ext cx="1736682" cy="121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user\Мои документы\Олег\Дизайн\ФОТО ВСЕ\ПАТРИОТИКА\бАКАНАЧ КИРГИЗ 2014\IMG_5966 (800x53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" y="2616326"/>
            <a:ext cx="1709798" cy="119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user\Рабочий стол\P12602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17106" r="-1" b="15959"/>
          <a:stretch/>
        </p:blipFill>
        <p:spPr bwMode="auto">
          <a:xfrm>
            <a:off x="103308" y="3896078"/>
            <a:ext cx="1709798" cy="118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Мои документы\Олег\Дизайн\ФОТО ВСЕ\ПАТРИОТИКА\бАКАНАЧ КИРГИЗ 2014\DSC_2222 (800x53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" y="1320182"/>
            <a:ext cx="1740084" cy="121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41" y="4097786"/>
            <a:ext cx="317528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41" y="4595631"/>
            <a:ext cx="317528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41" y="3035015"/>
            <a:ext cx="317528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01" y="683187"/>
            <a:ext cx="307302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КАДЕТЫЫЫЫЫЫ\Зарница-2014\1 день\IMG_44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8" y="2616325"/>
            <a:ext cx="1736634" cy="12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18" y="1459083"/>
            <a:ext cx="307302" cy="2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5" y="2220445"/>
            <a:ext cx="307302" cy="2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1027" name="Picture 3" descr="G:\КАДЕТЫЫЫЫЫЫ\Зарница-2014\2 день\IMG_5597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/>
          <a:stretch/>
        </p:blipFill>
        <p:spPr bwMode="auto">
          <a:xfrm>
            <a:off x="103308" y="3890736"/>
            <a:ext cx="1736634" cy="11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45"/>
          <a:stretch/>
        </p:blipFill>
        <p:spPr bwMode="auto">
          <a:xfrm flipH="1">
            <a:off x="-1" y="2220445"/>
            <a:ext cx="958207" cy="116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" y="0"/>
            <a:ext cx="91327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 flipV="1">
            <a:off x="251520" y="5057741"/>
            <a:ext cx="8870562" cy="34289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5378" y="2430875"/>
            <a:ext cx="514978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45"/>
          <a:stretch/>
        </p:blipFill>
        <p:spPr bwMode="auto">
          <a:xfrm flipH="1">
            <a:off x="19487" y="20678"/>
            <a:ext cx="660509" cy="76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" name="TextBox 21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1026" name="Picture 2" descr="H:\Main\22 PODGOTOVKA HO\Юнармия\фото\OpdbpYEArv8QAOSL3G3KpIA3SRXbD04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64" y="771550"/>
            <a:ext cx="3829999" cy="236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Main\22 PODGOTOVKA HO\Юнармия\фото\image190381688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" t="-161" r="18127" b="161"/>
          <a:stretch/>
        </p:blipFill>
        <p:spPr bwMode="auto">
          <a:xfrm>
            <a:off x="668179" y="778900"/>
            <a:ext cx="3903821" cy="23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Main\22 PODGOTOVKA HO\Юнармия\фото\IMG_13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0"/>
          <a:stretch/>
        </p:blipFill>
        <p:spPr bwMode="auto">
          <a:xfrm>
            <a:off x="668179" y="3134653"/>
            <a:ext cx="2548357" cy="18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Main\22 PODGOTOVKA HO\Юнармия\фото\IMG_13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61" y="3147814"/>
            <a:ext cx="2815963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jArI923Aj9Hr0EOPSvwvvoyA9G7sTssB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18052"/>
          <a:stretch/>
        </p:blipFill>
        <p:spPr bwMode="auto">
          <a:xfrm>
            <a:off x="3216536" y="3134652"/>
            <a:ext cx="2355925" cy="18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68179" y="15435"/>
            <a:ext cx="7731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Всероссийский </a:t>
            </a:r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слет </a:t>
            </a:r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детско-юношеского военно-патриотического общественного </a:t>
            </a:r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движения «</a:t>
            </a:r>
            <a:r>
              <a:rPr lang="ru-RU" sz="2400" b="1" dirty="0" err="1">
                <a:solidFill>
                  <a:srgbClr val="9A0000"/>
                </a:solidFill>
                <a:latin typeface="Arial Narrow" pitchFamily="34" charset="0"/>
              </a:rPr>
              <a:t>Юнармия</a:t>
            </a:r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178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22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 flipV="1">
            <a:off x="251520" y="5057741"/>
            <a:ext cx="8870562" cy="34289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5378" y="2430875"/>
            <a:ext cx="514978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45"/>
          <a:stretch/>
        </p:blipFill>
        <p:spPr bwMode="auto">
          <a:xfrm flipH="1">
            <a:off x="19487" y="20678"/>
            <a:ext cx="660509" cy="76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" name="TextBox 21"/>
          <p:cNvSpPr txBox="1"/>
          <p:nvPr/>
        </p:nvSpPr>
        <p:spPr>
          <a:xfrm>
            <a:off x="8532440" y="73175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3439" y="555526"/>
            <a:ext cx="79290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Участниками Движения могут быть </a:t>
            </a:r>
            <a:r>
              <a:rPr lang="ru-RU" b="1" dirty="0"/>
              <a:t>граждане, достигшие 11 лет,</a:t>
            </a:r>
            <a:r>
              <a:rPr lang="ru-RU" dirty="0"/>
              <a:t> и юридические лица - общественные объединения, выразившие поддержку целям Движения и (или) его конкретным акциям.</a:t>
            </a:r>
          </a:p>
          <a:p>
            <a:pPr algn="just"/>
            <a:r>
              <a:rPr lang="ru-RU" dirty="0"/>
              <a:t>Всероссийский юнармейский слет - является высшим руководящим органом Движения, на котором избирается Главный  штаб  Движения, Начальник Главного штаба Движения и Центральная контрольно-ревизионная комиссия. </a:t>
            </a:r>
          </a:p>
          <a:p>
            <a:pPr algn="just"/>
            <a:r>
              <a:rPr lang="ru-RU" dirty="0"/>
              <a:t>В Субъекте Российской Федерации  создается  </a:t>
            </a:r>
            <a:r>
              <a:rPr lang="ru-RU" b="1" dirty="0"/>
              <a:t>Региональное отделение.</a:t>
            </a:r>
            <a:endParaRPr lang="ru-RU" dirty="0"/>
          </a:p>
          <a:p>
            <a:pPr algn="just"/>
            <a:r>
              <a:rPr lang="ru-RU" dirty="0"/>
              <a:t>Региональные отделения Движения не имеют собственных уставов, руководствуются и действуют на основании Устава Движения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:\Main\22 PODGOTOVKA HO\Юнармия\фото\IMG_12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7362"/>
            <a:ext cx="2287531" cy="15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AVX5674-900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86" y="3408218"/>
            <a:ext cx="2316246" cy="15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cf7fa9fbabda6e7ca7e5c5abd9955b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08" y="3435120"/>
            <a:ext cx="2284820" cy="15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3439" y="15435"/>
            <a:ext cx="7784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Основные положения Устава Движения «</a:t>
            </a:r>
            <a:r>
              <a:rPr lang="ru-RU" sz="2400" b="1" dirty="0" err="1" smtClean="0">
                <a:solidFill>
                  <a:srgbClr val="9A0000"/>
                </a:solidFill>
                <a:latin typeface="Arial Narrow" pitchFamily="34" charset="0"/>
              </a:rPr>
              <a:t>Юнармия</a:t>
            </a:r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»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5" y="-20538"/>
            <a:ext cx="91327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8083" y="714630"/>
            <a:ext cx="81711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57 </a:t>
            </a:r>
            <a:r>
              <a:rPr lang="ru-RU" b="1" dirty="0"/>
              <a:t>военно-патриотических клубов с охватом всех муниципальных районов с общей численностью около 2,5 тыс. человек. </a:t>
            </a:r>
          </a:p>
          <a:p>
            <a:r>
              <a:rPr lang="ru-RU" b="1" dirty="0" smtClean="0"/>
              <a:t>15 </a:t>
            </a:r>
            <a:r>
              <a:rPr lang="ru-RU" b="1" dirty="0"/>
              <a:t>кадетских </a:t>
            </a:r>
            <a:r>
              <a:rPr lang="ru-RU" b="1" dirty="0" smtClean="0"/>
              <a:t>школ, школ-интернатов, Татарстанский </a:t>
            </a:r>
            <a:r>
              <a:rPr lang="ru-RU" b="1" dirty="0"/>
              <a:t>кадетский </a:t>
            </a:r>
            <a:r>
              <a:rPr lang="ru-RU" b="1" dirty="0" smtClean="0"/>
              <a:t>корпус </a:t>
            </a:r>
            <a:r>
              <a:rPr lang="ru-RU" b="1" dirty="0"/>
              <a:t> Приволжского федерального округа им. Героя Советского Союза Гани </a:t>
            </a:r>
            <a:r>
              <a:rPr lang="ru-RU" b="1" dirty="0" smtClean="0"/>
              <a:t>Сафиуллина. </a:t>
            </a:r>
            <a:r>
              <a:rPr lang="ru-RU" b="1" dirty="0"/>
              <a:t>Всего в кадетском образовании занято 3956 человек.</a:t>
            </a:r>
          </a:p>
          <a:p>
            <a:r>
              <a:rPr lang="ru-RU" b="1" dirty="0" smtClean="0"/>
              <a:t>В 45 </a:t>
            </a:r>
            <a:r>
              <a:rPr lang="ru-RU" b="1" dirty="0"/>
              <a:t>общеобразовательных учреждениях Республики Татарстан работают 117 классов, реализующих оборонно-спортивный профиль, в которых обучаются - 2603 человека.</a:t>
            </a:r>
          </a:p>
          <a:p>
            <a:r>
              <a:rPr lang="ru-RU" b="1" dirty="0" smtClean="0"/>
              <a:t>210 </a:t>
            </a:r>
            <a:r>
              <a:rPr lang="ru-RU" b="1" dirty="0"/>
              <a:t>подростковых </a:t>
            </a:r>
            <a:r>
              <a:rPr lang="ru-RU" b="1" dirty="0" smtClean="0"/>
              <a:t>клубов</a:t>
            </a:r>
            <a:endParaRPr lang="ru-RU" b="1" dirty="0"/>
          </a:p>
          <a:p>
            <a:r>
              <a:rPr lang="ru-RU" b="1" dirty="0" smtClean="0"/>
              <a:t>поисковые </a:t>
            </a:r>
            <a:r>
              <a:rPr lang="ru-RU" b="1" dirty="0"/>
              <a:t>отряды Республики Татарстан.</a:t>
            </a:r>
          </a:p>
          <a:p>
            <a:pPr algn="just"/>
            <a:endParaRPr 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V="1">
            <a:off x="251520" y="5057741"/>
            <a:ext cx="8870562" cy="34289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5378" y="2430875"/>
            <a:ext cx="5149780" cy="2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45"/>
          <a:stretch/>
        </p:blipFill>
        <p:spPr bwMode="auto">
          <a:xfrm flipH="1">
            <a:off x="19487" y="20678"/>
            <a:ext cx="660509" cy="76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4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1" y="738100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5" y="1247137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9" y="2123549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2" y="2898340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532441" y="87474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  <p:pic>
        <p:nvPicPr>
          <p:cNvPr id="23" name="Picture 3" descr="C:\Documents and Settings\user\Мои документы\Олег\Дизайн\ГЕРАЛЬДИКА\Звезда разная\zvezd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2" y="3219822"/>
            <a:ext cx="297554" cy="3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9995" y="165869"/>
            <a:ext cx="7852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В настоящее время </a:t>
            </a:r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в </a:t>
            </a:r>
            <a:r>
              <a:rPr lang="ru-RU" sz="2400" b="1" dirty="0">
                <a:solidFill>
                  <a:srgbClr val="9A0000"/>
                </a:solidFill>
                <a:latin typeface="Arial Narrow" pitchFamily="34" charset="0"/>
              </a:rPr>
              <a:t>Республике Татарстан </a:t>
            </a:r>
            <a:r>
              <a:rPr lang="ru-RU" sz="2400" b="1" dirty="0" smtClean="0">
                <a:solidFill>
                  <a:srgbClr val="9A0000"/>
                </a:solidFill>
                <a:latin typeface="Arial Narrow" pitchFamily="34" charset="0"/>
              </a:rPr>
              <a:t>работают:</a:t>
            </a:r>
            <a:endParaRPr lang="ru-RU" sz="24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1027" name="Picture 3" descr="H:\Main\22 PODGOTOVKA HO\Юнармия\Рисунок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13" y="2748681"/>
            <a:ext cx="3028455" cy="22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IMG_366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17582" r="1418" b="2368"/>
          <a:stretch/>
        </p:blipFill>
        <p:spPr bwMode="auto">
          <a:xfrm>
            <a:off x="552577" y="3609787"/>
            <a:ext cx="2379809" cy="141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K:\image452808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09787"/>
            <a:ext cx="2133331" cy="141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892</Words>
  <Application>Microsoft Office PowerPoint</Application>
  <PresentationFormat>Экран (16:9)</PresentationFormat>
  <Paragraphs>125</Paragraphs>
  <Slides>20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vc</cp:lastModifiedBy>
  <cp:revision>259</cp:revision>
  <cp:lastPrinted>2016-05-22T10:58:28Z</cp:lastPrinted>
  <dcterms:created xsi:type="dcterms:W3CDTF">2016-02-04T07:46:41Z</dcterms:created>
  <dcterms:modified xsi:type="dcterms:W3CDTF">2016-06-19T13:34:12Z</dcterms:modified>
</cp:coreProperties>
</file>