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69" r:id="rId2"/>
    <p:sldId id="261" r:id="rId3"/>
    <p:sldId id="262" r:id="rId4"/>
    <p:sldId id="297" r:id="rId5"/>
    <p:sldId id="358" r:id="rId6"/>
    <p:sldId id="265" r:id="rId7"/>
    <p:sldId id="299" r:id="rId8"/>
    <p:sldId id="300" r:id="rId9"/>
    <p:sldId id="360" r:id="rId10"/>
    <p:sldId id="361" r:id="rId11"/>
    <p:sldId id="371" r:id="rId12"/>
    <p:sldId id="372" r:id="rId13"/>
    <p:sldId id="373" r:id="rId14"/>
    <p:sldId id="374" r:id="rId15"/>
    <p:sldId id="370" r:id="rId16"/>
    <p:sldId id="375" r:id="rId17"/>
    <p:sldId id="376" r:id="rId18"/>
    <p:sldId id="377" r:id="rId19"/>
    <p:sldId id="367" r:id="rId20"/>
    <p:sldId id="359" r:id="rId21"/>
    <p:sldId id="378" r:id="rId22"/>
    <p:sldId id="355" r:id="rId23"/>
    <p:sldId id="306" r:id="rId24"/>
    <p:sldId id="379" r:id="rId25"/>
    <p:sldId id="380" r:id="rId26"/>
    <p:sldId id="381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FC6907-A77E-4563-AA91-FFCEB57CDE13}">
          <p14:sldIdLst>
            <p14:sldId id="369"/>
            <p14:sldId id="261"/>
            <p14:sldId id="262"/>
            <p14:sldId id="297"/>
            <p14:sldId id="358"/>
            <p14:sldId id="265"/>
            <p14:sldId id="299"/>
            <p14:sldId id="300"/>
            <p14:sldId id="360"/>
            <p14:sldId id="361"/>
            <p14:sldId id="371"/>
            <p14:sldId id="372"/>
            <p14:sldId id="373"/>
            <p14:sldId id="374"/>
            <p14:sldId id="370"/>
            <p14:sldId id="375"/>
            <p14:sldId id="376"/>
            <p14:sldId id="377"/>
            <p14:sldId id="367"/>
            <p14:sldId id="359"/>
            <p14:sldId id="378"/>
            <p14:sldId id="355"/>
            <p14:sldId id="306"/>
            <p14:sldId id="379"/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 Кондакова" initials="МК" lastIdx="29" clrIdx="0"/>
  <p:cmAuthor id="2" name="Воронцов Сергей" initials="ВС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7"/>
    <a:srgbClr val="0BB6D2"/>
    <a:srgbClr val="85DBE9"/>
    <a:srgbClr val="CF4A3F"/>
    <a:srgbClr val="B64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97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F53EB9-C74F-410E-B3C0-560190AD3CD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0ED9F7-107B-4678-B35C-D50E7D980CC0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ЗОО повышенной сложности</a:t>
          </a:r>
        </a:p>
      </dgm:t>
    </dgm:pt>
    <dgm:pt modelId="{42A8D256-5E7E-4944-90C5-DB6504A1BCC5}" type="parTrans" cxnId="{D2A4D611-9E82-4AAD-BCE1-9DBFA88986F8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5092111A-72E7-4068-8868-18ACA2BD1AB7}" type="sibTrans" cxnId="{D2A4D611-9E82-4AAD-BCE1-9DBFA88986F8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925A706E-56A0-41E8-AFDC-ACC9CB53256B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ЗОО проблемного и исследовательского характера</a:t>
          </a:r>
        </a:p>
      </dgm:t>
    </dgm:pt>
    <dgm:pt modelId="{D3AACC71-2D6D-4394-866A-A5EB849DDE4E}" type="parTrans" cxnId="{FDBC12B9-F1D3-472F-A36B-68BDAB54FC0D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FD3926F8-B9FB-41D1-B9BE-C6512F8B2B86}" type="sibTrans" cxnId="{FDBC12B9-F1D3-472F-A36B-68BDAB54FC0D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668D38DD-9133-41B9-AE9E-DECF5949E76B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Материалы для углублённого изучения (рубрики)</a:t>
          </a:r>
        </a:p>
      </dgm:t>
    </dgm:pt>
    <dgm:pt modelId="{86A41766-CCDD-456A-B56B-7B99483FCC33}" type="parTrans" cxnId="{92AF25D2-AC54-4AFA-B2FE-615FF16464A8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B885F601-1FA3-4B32-A9BD-93E3302B1326}" type="sibTrans" cxnId="{92AF25D2-AC54-4AFA-B2FE-615FF16464A8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01C0CAEB-5BA1-46FA-A241-F55C2A23BB76}">
      <dgm:prSet phldrT="[Текст]"/>
      <dgm:spPr/>
      <dgm:t>
        <a:bodyPr/>
        <a:lstStyle/>
        <a:p>
          <a:r>
            <a:rPr lang="ru-RU" dirty="0">
              <a:latin typeface="Calibri" pitchFamily="34" charset="0"/>
            </a:rPr>
            <a:t>Межпредметные рубрики и задания</a:t>
          </a:r>
        </a:p>
      </dgm:t>
    </dgm:pt>
    <dgm:pt modelId="{0EC4C27B-5A53-42CA-A4AF-197102B21BDF}" type="parTrans" cxnId="{E3761083-CE19-4B7D-AD93-075286908A8A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6AF3E412-02D7-4781-A58F-D10192EC3583}" type="sibTrans" cxnId="{E3761083-CE19-4B7D-AD93-075286908A8A}">
      <dgm:prSet/>
      <dgm:spPr/>
      <dgm:t>
        <a:bodyPr/>
        <a:lstStyle/>
        <a:p>
          <a:endParaRPr lang="ru-RU">
            <a:latin typeface="Calibri" pitchFamily="34" charset="0"/>
          </a:endParaRPr>
        </a:p>
      </dgm:t>
    </dgm:pt>
    <dgm:pt modelId="{8D75F683-A165-45D6-B474-C575C5C98943}" type="pres">
      <dgm:prSet presAssocID="{5CF53EB9-C74F-410E-B3C0-560190AD3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14A157-8A69-4FAD-8641-E4D194BC9585}" type="pres">
      <dgm:prSet presAssocID="{6A0ED9F7-107B-4678-B35C-D50E7D980C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7789B8-DEFC-47E4-BC2D-843EEC818864}" type="pres">
      <dgm:prSet presAssocID="{5092111A-72E7-4068-8868-18ACA2BD1AB7}" presName="sibTrans" presStyleCnt="0"/>
      <dgm:spPr/>
    </dgm:pt>
    <dgm:pt modelId="{C8C8C05C-F046-4563-A68F-D3324B0EB92F}" type="pres">
      <dgm:prSet presAssocID="{925A706E-56A0-41E8-AFDC-ACC9CB5325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1FAE3-CD2F-42AD-A5F1-BBB0D7501C0F}" type="pres">
      <dgm:prSet presAssocID="{FD3926F8-B9FB-41D1-B9BE-C6512F8B2B86}" presName="sibTrans" presStyleCnt="0"/>
      <dgm:spPr/>
    </dgm:pt>
    <dgm:pt modelId="{03EF8E12-95AB-4BB9-9F03-68056501A77A}" type="pres">
      <dgm:prSet presAssocID="{668D38DD-9133-41B9-AE9E-DECF5949E76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AD6C7-FF3C-4A3E-B53D-BF151A0F6356}" type="pres">
      <dgm:prSet presAssocID="{B885F601-1FA3-4B32-A9BD-93E3302B1326}" presName="sibTrans" presStyleCnt="0"/>
      <dgm:spPr/>
    </dgm:pt>
    <dgm:pt modelId="{C197D50D-C0CA-4BE3-9BC4-F14CE8E81977}" type="pres">
      <dgm:prSet presAssocID="{01C0CAEB-5BA1-46FA-A241-F55C2A23BB7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761083-CE19-4B7D-AD93-075286908A8A}" srcId="{5CF53EB9-C74F-410E-B3C0-560190AD3CD6}" destId="{01C0CAEB-5BA1-46FA-A241-F55C2A23BB76}" srcOrd="3" destOrd="0" parTransId="{0EC4C27B-5A53-42CA-A4AF-197102B21BDF}" sibTransId="{6AF3E412-02D7-4781-A58F-D10192EC3583}"/>
    <dgm:cxn modelId="{E1DC6D77-AD6D-47E9-8B91-09E4B36FDDE0}" type="presOf" srcId="{5CF53EB9-C74F-410E-B3C0-560190AD3CD6}" destId="{8D75F683-A165-45D6-B474-C575C5C98943}" srcOrd="0" destOrd="0" presId="urn:microsoft.com/office/officeart/2005/8/layout/default"/>
    <dgm:cxn modelId="{A2EDC476-892F-458F-8F81-417307609EE2}" type="presOf" srcId="{6A0ED9F7-107B-4678-B35C-D50E7D980CC0}" destId="{BC14A157-8A69-4FAD-8641-E4D194BC9585}" srcOrd="0" destOrd="0" presId="urn:microsoft.com/office/officeart/2005/8/layout/default"/>
    <dgm:cxn modelId="{92AF25D2-AC54-4AFA-B2FE-615FF16464A8}" srcId="{5CF53EB9-C74F-410E-B3C0-560190AD3CD6}" destId="{668D38DD-9133-41B9-AE9E-DECF5949E76B}" srcOrd="2" destOrd="0" parTransId="{86A41766-CCDD-456A-B56B-7B99483FCC33}" sibTransId="{B885F601-1FA3-4B32-A9BD-93E3302B1326}"/>
    <dgm:cxn modelId="{24A52C3D-CA8B-442C-9220-5062192CBD23}" type="presOf" srcId="{925A706E-56A0-41E8-AFDC-ACC9CB53256B}" destId="{C8C8C05C-F046-4563-A68F-D3324B0EB92F}" srcOrd="0" destOrd="0" presId="urn:microsoft.com/office/officeart/2005/8/layout/default"/>
    <dgm:cxn modelId="{FDBC12B9-F1D3-472F-A36B-68BDAB54FC0D}" srcId="{5CF53EB9-C74F-410E-B3C0-560190AD3CD6}" destId="{925A706E-56A0-41E8-AFDC-ACC9CB53256B}" srcOrd="1" destOrd="0" parTransId="{D3AACC71-2D6D-4394-866A-A5EB849DDE4E}" sibTransId="{FD3926F8-B9FB-41D1-B9BE-C6512F8B2B86}"/>
    <dgm:cxn modelId="{E61BFEE1-7993-4378-A59C-5FE420CE1A47}" type="presOf" srcId="{668D38DD-9133-41B9-AE9E-DECF5949E76B}" destId="{03EF8E12-95AB-4BB9-9F03-68056501A77A}" srcOrd="0" destOrd="0" presId="urn:microsoft.com/office/officeart/2005/8/layout/default"/>
    <dgm:cxn modelId="{D2A4D611-9E82-4AAD-BCE1-9DBFA88986F8}" srcId="{5CF53EB9-C74F-410E-B3C0-560190AD3CD6}" destId="{6A0ED9F7-107B-4678-B35C-D50E7D980CC0}" srcOrd="0" destOrd="0" parTransId="{42A8D256-5E7E-4944-90C5-DB6504A1BCC5}" sibTransId="{5092111A-72E7-4068-8868-18ACA2BD1AB7}"/>
    <dgm:cxn modelId="{899202E6-302D-456E-9155-22096AFC0FAA}" type="presOf" srcId="{01C0CAEB-5BA1-46FA-A241-F55C2A23BB76}" destId="{C197D50D-C0CA-4BE3-9BC4-F14CE8E81977}" srcOrd="0" destOrd="0" presId="urn:microsoft.com/office/officeart/2005/8/layout/default"/>
    <dgm:cxn modelId="{B31337DA-53EA-465C-9E60-C5F35A8918B0}" type="presParOf" srcId="{8D75F683-A165-45D6-B474-C575C5C98943}" destId="{BC14A157-8A69-4FAD-8641-E4D194BC9585}" srcOrd="0" destOrd="0" presId="urn:microsoft.com/office/officeart/2005/8/layout/default"/>
    <dgm:cxn modelId="{4C64E4D3-9675-4CDA-BC4E-E2B429B58272}" type="presParOf" srcId="{8D75F683-A165-45D6-B474-C575C5C98943}" destId="{3D7789B8-DEFC-47E4-BC2D-843EEC818864}" srcOrd="1" destOrd="0" presId="urn:microsoft.com/office/officeart/2005/8/layout/default"/>
    <dgm:cxn modelId="{394E0951-1011-4202-B372-64A994BAF038}" type="presParOf" srcId="{8D75F683-A165-45D6-B474-C575C5C98943}" destId="{C8C8C05C-F046-4563-A68F-D3324B0EB92F}" srcOrd="2" destOrd="0" presId="urn:microsoft.com/office/officeart/2005/8/layout/default"/>
    <dgm:cxn modelId="{89DFE6FC-69B8-4362-AC28-A1CF2F6A8411}" type="presParOf" srcId="{8D75F683-A165-45D6-B474-C575C5C98943}" destId="{6A71FAE3-CD2F-42AD-A5F1-BBB0D7501C0F}" srcOrd="3" destOrd="0" presId="urn:microsoft.com/office/officeart/2005/8/layout/default"/>
    <dgm:cxn modelId="{8753C561-62EA-4560-B2A5-6B8E6C1ED12D}" type="presParOf" srcId="{8D75F683-A165-45D6-B474-C575C5C98943}" destId="{03EF8E12-95AB-4BB9-9F03-68056501A77A}" srcOrd="4" destOrd="0" presId="urn:microsoft.com/office/officeart/2005/8/layout/default"/>
    <dgm:cxn modelId="{B3E137D2-2B2F-4652-B7B7-B8918BE55FFC}" type="presParOf" srcId="{8D75F683-A165-45D6-B474-C575C5C98943}" destId="{BB2AD6C7-FF3C-4A3E-B53D-BF151A0F6356}" srcOrd="5" destOrd="0" presId="urn:microsoft.com/office/officeart/2005/8/layout/default"/>
    <dgm:cxn modelId="{9FD2738A-7925-45E8-8485-DBA0C7F0A6D7}" type="presParOf" srcId="{8D75F683-A165-45D6-B474-C575C5C98943}" destId="{C197D50D-C0CA-4BE3-9BC4-F14CE8E8197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B35EF-70DC-45CC-A936-8804481377E1}" type="doc">
      <dgm:prSet loTypeId="urn:microsoft.com/office/officeart/2008/layout/PictureStrips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C93CEA0-46EB-4131-95A1-575C66003D4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Видеоконференция/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Mirapolis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4D91D-2A7E-4E2D-8431-B94F7481C9A8}" type="parTrans" cxnId="{C2E0F517-1958-4674-BCF8-54C77921FAB2}">
      <dgm:prSet/>
      <dgm:spPr/>
      <dgm:t>
        <a:bodyPr/>
        <a:lstStyle/>
        <a:p>
          <a:endParaRPr lang="ru-RU"/>
        </a:p>
      </dgm:t>
    </dgm:pt>
    <dgm:pt modelId="{FE93A866-AB1B-4E62-8FCA-3D35AF483E65}" type="sibTrans" cxnId="{C2E0F517-1958-4674-BCF8-54C77921FAB2}">
      <dgm:prSet/>
      <dgm:spPr/>
      <dgm:t>
        <a:bodyPr/>
        <a:lstStyle/>
        <a:p>
          <a:endParaRPr lang="ru-RU"/>
        </a:p>
      </dgm:t>
    </dgm:pt>
    <dgm:pt modelId="{09F48C0A-CA16-4778-AF47-6806684B806A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Личные</a:t>
          </a:r>
          <a:r>
            <a:rPr lang="ru-RU" sz="1800" dirty="0" smtClean="0"/>
            <a:t>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сообщения</a:t>
          </a:r>
        </a:p>
      </dgm:t>
    </dgm:pt>
    <dgm:pt modelId="{7BF96A56-2451-4AE0-8029-DCCB01BB6C7C}" type="parTrans" cxnId="{99728FB5-28B5-4F46-B43A-CE8332C5753F}">
      <dgm:prSet/>
      <dgm:spPr/>
      <dgm:t>
        <a:bodyPr/>
        <a:lstStyle/>
        <a:p>
          <a:endParaRPr lang="ru-RU"/>
        </a:p>
      </dgm:t>
    </dgm:pt>
    <dgm:pt modelId="{A915E3F8-0327-45E9-94F1-96BE58143BBC}" type="sibTrans" cxnId="{99728FB5-28B5-4F46-B43A-CE8332C5753F}">
      <dgm:prSet/>
      <dgm:spPr/>
      <dgm:t>
        <a:bodyPr/>
        <a:lstStyle/>
        <a:p>
          <a:endParaRPr lang="ru-RU"/>
        </a:p>
      </dgm:t>
    </dgm:pt>
    <dgm:pt modelId="{E5106D73-E8C0-4EF7-A517-7935B48EACB1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Вопрос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дня</a:t>
          </a:r>
        </a:p>
      </dgm:t>
    </dgm:pt>
    <dgm:pt modelId="{85D10234-D9D9-4FF1-8AC0-A968F58D9E85}" type="parTrans" cxnId="{27E78B84-F2B1-43A5-A32D-9DD3E6641C03}">
      <dgm:prSet/>
      <dgm:spPr/>
      <dgm:t>
        <a:bodyPr/>
        <a:lstStyle/>
        <a:p>
          <a:endParaRPr lang="ru-RU"/>
        </a:p>
      </dgm:t>
    </dgm:pt>
    <dgm:pt modelId="{C8314A7E-FB2C-4852-9826-5F91F50B0F93}" type="sibTrans" cxnId="{27E78B84-F2B1-43A5-A32D-9DD3E6641C03}">
      <dgm:prSet/>
      <dgm:spPr/>
      <dgm:t>
        <a:bodyPr/>
        <a:lstStyle/>
        <a:p>
          <a:endParaRPr lang="ru-RU"/>
        </a:p>
      </dgm:t>
    </dgm:pt>
    <dgm:pt modelId="{34BC9CB2-5CEA-4DCB-99AD-D82CC2A5137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Органайзер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D2A8B-CA5E-4765-8813-3B2BD63B7082}" type="parTrans" cxnId="{04641FB6-A8A2-471B-87B8-DEBC46F41DEE}">
      <dgm:prSet/>
      <dgm:spPr/>
      <dgm:t>
        <a:bodyPr/>
        <a:lstStyle/>
        <a:p>
          <a:endParaRPr lang="ru-RU"/>
        </a:p>
      </dgm:t>
    </dgm:pt>
    <dgm:pt modelId="{88FBA2FA-8586-4F85-8EF7-918F88216D63}" type="sibTrans" cxnId="{04641FB6-A8A2-471B-87B8-DEBC46F41DEE}">
      <dgm:prSet/>
      <dgm:spPr/>
      <dgm:t>
        <a:bodyPr/>
        <a:lstStyle/>
        <a:p>
          <a:endParaRPr lang="ru-RU"/>
        </a:p>
      </dgm:t>
    </dgm:pt>
    <dgm:pt modelId="{5969EA99-17F9-4F65-9161-0B23D4250444}" type="pres">
      <dgm:prSet presAssocID="{9C9B35EF-70DC-45CC-A936-8804481377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D0F8D0-11BD-4876-BF04-4C5F279E3C7B}" type="pres">
      <dgm:prSet presAssocID="{0C93CEA0-46EB-4131-95A1-575C66003D4B}" presName="composite" presStyleCnt="0"/>
      <dgm:spPr/>
    </dgm:pt>
    <dgm:pt modelId="{114D0119-3370-4E3B-AA16-88E3C84FFF10}" type="pres">
      <dgm:prSet presAssocID="{0C93CEA0-46EB-4131-95A1-575C66003D4B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9D3B8-35B8-4584-91D9-5F84CBAD53EE}" type="pres">
      <dgm:prSet presAssocID="{0C93CEA0-46EB-4131-95A1-575C66003D4B}" presName="rect2" presStyleLbl="fgImgPlace1" presStyleIdx="0" presStyleCnt="4" custScaleX="154039" custScaleY="78369" custLinFactNeighborX="-5982" custLinFactNeighborY="5028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59620D76-06CC-4456-9A33-D6DE72759AB3}" type="pres">
      <dgm:prSet presAssocID="{FE93A866-AB1B-4E62-8FCA-3D35AF483E65}" presName="sibTrans" presStyleCnt="0"/>
      <dgm:spPr/>
    </dgm:pt>
    <dgm:pt modelId="{3D3515FF-60D4-4676-90C9-6441C7BA46D0}" type="pres">
      <dgm:prSet presAssocID="{09F48C0A-CA16-4778-AF47-6806684B806A}" presName="composite" presStyleCnt="0"/>
      <dgm:spPr/>
    </dgm:pt>
    <dgm:pt modelId="{F7D62E1E-32A2-4D4B-B8AC-3351B44CFBEC}" type="pres">
      <dgm:prSet presAssocID="{09F48C0A-CA16-4778-AF47-6806684B806A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868FB-23A7-4654-A94A-4330D476F4B8}" type="pres">
      <dgm:prSet presAssocID="{09F48C0A-CA16-4778-AF47-6806684B806A}" presName="rect2" presStyleLbl="fgImgPlace1" presStyleIdx="1" presStyleCnt="4" custScaleX="154975" custScaleY="67878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  <dgm:t>
        <a:bodyPr/>
        <a:lstStyle/>
        <a:p>
          <a:endParaRPr lang="ru-RU"/>
        </a:p>
      </dgm:t>
    </dgm:pt>
    <dgm:pt modelId="{838A60BA-4209-4BBF-BB34-A4DD277A9F02}" type="pres">
      <dgm:prSet presAssocID="{A915E3F8-0327-45E9-94F1-96BE58143BBC}" presName="sibTrans" presStyleCnt="0"/>
      <dgm:spPr/>
    </dgm:pt>
    <dgm:pt modelId="{9F0223CC-0D8D-4C90-A1CE-D92F80413F02}" type="pres">
      <dgm:prSet presAssocID="{E5106D73-E8C0-4EF7-A517-7935B48EACB1}" presName="composite" presStyleCnt="0"/>
      <dgm:spPr/>
    </dgm:pt>
    <dgm:pt modelId="{0362F073-2C56-4E00-B8E0-BA414732F892}" type="pres">
      <dgm:prSet presAssocID="{E5106D73-E8C0-4EF7-A517-7935B48EACB1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8EFAE-AEEF-4A71-864D-2307CDB12059}" type="pres">
      <dgm:prSet presAssocID="{E5106D73-E8C0-4EF7-A517-7935B48EACB1}" presName="rect2" presStyleLbl="fgImgPlace1" presStyleIdx="2" presStyleCnt="4" custScaleX="153047" custScaleY="66781" custLinFactNeighborX="2933" custLinFactNeighborY="29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39976352-F100-4FEF-89A9-196455FA4F85}" type="pres">
      <dgm:prSet presAssocID="{C8314A7E-FB2C-4852-9826-5F91F50B0F93}" presName="sibTrans" presStyleCnt="0"/>
      <dgm:spPr/>
    </dgm:pt>
    <dgm:pt modelId="{5DC1365E-E2F9-4794-BCEA-4A090C97C0EC}" type="pres">
      <dgm:prSet presAssocID="{34BC9CB2-5CEA-4DCB-99AD-D82CC2A5137F}" presName="composite" presStyleCnt="0"/>
      <dgm:spPr/>
    </dgm:pt>
    <dgm:pt modelId="{57B6D664-DF62-4CDB-A275-C1EE1AD09215}" type="pres">
      <dgm:prSet presAssocID="{34BC9CB2-5CEA-4DCB-99AD-D82CC2A5137F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F045B-D5C7-4618-A63F-47B40404D47C}" type="pres">
      <dgm:prSet presAssocID="{34BC9CB2-5CEA-4DCB-99AD-D82CC2A5137F}" presName="rect2" presStyleLbl="fgImgPlace1" presStyleIdx="3" presStyleCnt="4" custScaleX="151085" custScaleY="73199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</dgm:ptLst>
  <dgm:cxnLst>
    <dgm:cxn modelId="{CDBD3938-2AB5-4B51-9652-E765CE8EBF6A}" type="presOf" srcId="{09F48C0A-CA16-4778-AF47-6806684B806A}" destId="{F7D62E1E-32A2-4D4B-B8AC-3351B44CFBEC}" srcOrd="0" destOrd="0" presId="urn:microsoft.com/office/officeart/2008/layout/PictureStrips"/>
    <dgm:cxn modelId="{E5FDF0EB-2FBD-4983-A782-5B168817092B}" type="presOf" srcId="{0C93CEA0-46EB-4131-95A1-575C66003D4B}" destId="{114D0119-3370-4E3B-AA16-88E3C84FFF10}" srcOrd="0" destOrd="0" presId="urn:microsoft.com/office/officeart/2008/layout/PictureStrips"/>
    <dgm:cxn modelId="{EB7DECBD-3B6C-481E-B888-D80E177FE1B0}" type="presOf" srcId="{9C9B35EF-70DC-45CC-A936-8804481377E1}" destId="{5969EA99-17F9-4F65-9161-0B23D4250444}" srcOrd="0" destOrd="0" presId="urn:microsoft.com/office/officeart/2008/layout/PictureStrips"/>
    <dgm:cxn modelId="{04641FB6-A8A2-471B-87B8-DEBC46F41DEE}" srcId="{9C9B35EF-70DC-45CC-A936-8804481377E1}" destId="{34BC9CB2-5CEA-4DCB-99AD-D82CC2A5137F}" srcOrd="3" destOrd="0" parTransId="{243D2A8B-CA5E-4765-8813-3B2BD63B7082}" sibTransId="{88FBA2FA-8586-4F85-8EF7-918F88216D63}"/>
    <dgm:cxn modelId="{A9518ACE-FD27-41E0-A9A8-EB325ED110B8}" type="presOf" srcId="{34BC9CB2-5CEA-4DCB-99AD-D82CC2A5137F}" destId="{57B6D664-DF62-4CDB-A275-C1EE1AD09215}" srcOrd="0" destOrd="0" presId="urn:microsoft.com/office/officeart/2008/layout/PictureStrips"/>
    <dgm:cxn modelId="{99728FB5-28B5-4F46-B43A-CE8332C5753F}" srcId="{9C9B35EF-70DC-45CC-A936-8804481377E1}" destId="{09F48C0A-CA16-4778-AF47-6806684B806A}" srcOrd="1" destOrd="0" parTransId="{7BF96A56-2451-4AE0-8029-DCCB01BB6C7C}" sibTransId="{A915E3F8-0327-45E9-94F1-96BE58143BBC}"/>
    <dgm:cxn modelId="{5D17A2EC-F8BE-42E1-8068-59619CAB77B6}" type="presOf" srcId="{E5106D73-E8C0-4EF7-A517-7935B48EACB1}" destId="{0362F073-2C56-4E00-B8E0-BA414732F892}" srcOrd="0" destOrd="0" presId="urn:microsoft.com/office/officeart/2008/layout/PictureStrips"/>
    <dgm:cxn modelId="{27E78B84-F2B1-43A5-A32D-9DD3E6641C03}" srcId="{9C9B35EF-70DC-45CC-A936-8804481377E1}" destId="{E5106D73-E8C0-4EF7-A517-7935B48EACB1}" srcOrd="2" destOrd="0" parTransId="{85D10234-D9D9-4FF1-8AC0-A968F58D9E85}" sibTransId="{C8314A7E-FB2C-4852-9826-5F91F50B0F93}"/>
    <dgm:cxn modelId="{C2E0F517-1958-4674-BCF8-54C77921FAB2}" srcId="{9C9B35EF-70DC-45CC-A936-8804481377E1}" destId="{0C93CEA0-46EB-4131-95A1-575C66003D4B}" srcOrd="0" destOrd="0" parTransId="{6D24D91D-2A7E-4E2D-8431-B94F7481C9A8}" sibTransId="{FE93A866-AB1B-4E62-8FCA-3D35AF483E65}"/>
    <dgm:cxn modelId="{371F43FF-5F47-450D-BC4F-970362E8A3D6}" type="presParOf" srcId="{5969EA99-17F9-4F65-9161-0B23D4250444}" destId="{77D0F8D0-11BD-4876-BF04-4C5F279E3C7B}" srcOrd="0" destOrd="0" presId="urn:microsoft.com/office/officeart/2008/layout/PictureStrips"/>
    <dgm:cxn modelId="{31D5132D-B092-4628-9F86-5293F5E9C12B}" type="presParOf" srcId="{77D0F8D0-11BD-4876-BF04-4C5F279E3C7B}" destId="{114D0119-3370-4E3B-AA16-88E3C84FFF10}" srcOrd="0" destOrd="0" presId="urn:microsoft.com/office/officeart/2008/layout/PictureStrips"/>
    <dgm:cxn modelId="{534F8E13-61CB-4ACA-956E-29E739570766}" type="presParOf" srcId="{77D0F8D0-11BD-4876-BF04-4C5F279E3C7B}" destId="{82B9D3B8-35B8-4584-91D9-5F84CBAD53EE}" srcOrd="1" destOrd="0" presId="urn:microsoft.com/office/officeart/2008/layout/PictureStrips"/>
    <dgm:cxn modelId="{F99FF737-BDF8-4CC3-97FC-3922B87982C1}" type="presParOf" srcId="{5969EA99-17F9-4F65-9161-0B23D4250444}" destId="{59620D76-06CC-4456-9A33-D6DE72759AB3}" srcOrd="1" destOrd="0" presId="urn:microsoft.com/office/officeart/2008/layout/PictureStrips"/>
    <dgm:cxn modelId="{CE82D6F7-96D1-4F4F-83A1-16BD75224CAF}" type="presParOf" srcId="{5969EA99-17F9-4F65-9161-0B23D4250444}" destId="{3D3515FF-60D4-4676-90C9-6441C7BA46D0}" srcOrd="2" destOrd="0" presId="urn:microsoft.com/office/officeart/2008/layout/PictureStrips"/>
    <dgm:cxn modelId="{0A04FB97-C9A6-496B-957A-FC69FB686C25}" type="presParOf" srcId="{3D3515FF-60D4-4676-90C9-6441C7BA46D0}" destId="{F7D62E1E-32A2-4D4B-B8AC-3351B44CFBEC}" srcOrd="0" destOrd="0" presId="urn:microsoft.com/office/officeart/2008/layout/PictureStrips"/>
    <dgm:cxn modelId="{8337A89E-7F3B-43C1-BE7B-DD87D4E8445A}" type="presParOf" srcId="{3D3515FF-60D4-4676-90C9-6441C7BA46D0}" destId="{DA7868FB-23A7-4654-A94A-4330D476F4B8}" srcOrd="1" destOrd="0" presId="urn:microsoft.com/office/officeart/2008/layout/PictureStrips"/>
    <dgm:cxn modelId="{12F3FD9E-FAF4-4981-B244-819BD15C17E4}" type="presParOf" srcId="{5969EA99-17F9-4F65-9161-0B23D4250444}" destId="{838A60BA-4209-4BBF-BB34-A4DD277A9F02}" srcOrd="3" destOrd="0" presId="urn:microsoft.com/office/officeart/2008/layout/PictureStrips"/>
    <dgm:cxn modelId="{D49A30BC-8F7E-4349-B14E-371E8ECDA60D}" type="presParOf" srcId="{5969EA99-17F9-4F65-9161-0B23D4250444}" destId="{9F0223CC-0D8D-4C90-A1CE-D92F80413F02}" srcOrd="4" destOrd="0" presId="urn:microsoft.com/office/officeart/2008/layout/PictureStrips"/>
    <dgm:cxn modelId="{8EDF32B7-5908-483D-9686-8365A6EEF253}" type="presParOf" srcId="{9F0223CC-0D8D-4C90-A1CE-D92F80413F02}" destId="{0362F073-2C56-4E00-B8E0-BA414732F892}" srcOrd="0" destOrd="0" presId="urn:microsoft.com/office/officeart/2008/layout/PictureStrips"/>
    <dgm:cxn modelId="{DFCABA4F-77A2-45F5-8BC1-199CCF6B34AF}" type="presParOf" srcId="{9F0223CC-0D8D-4C90-A1CE-D92F80413F02}" destId="{3178EFAE-AEEF-4A71-864D-2307CDB12059}" srcOrd="1" destOrd="0" presId="urn:microsoft.com/office/officeart/2008/layout/PictureStrips"/>
    <dgm:cxn modelId="{EDC75C02-2125-463B-94FC-67053F087393}" type="presParOf" srcId="{5969EA99-17F9-4F65-9161-0B23D4250444}" destId="{39976352-F100-4FEF-89A9-196455FA4F85}" srcOrd="5" destOrd="0" presId="urn:microsoft.com/office/officeart/2008/layout/PictureStrips"/>
    <dgm:cxn modelId="{8B216F79-9400-462F-986D-74BEFF9ADDBC}" type="presParOf" srcId="{5969EA99-17F9-4F65-9161-0B23D4250444}" destId="{5DC1365E-E2F9-4794-BCEA-4A090C97C0EC}" srcOrd="6" destOrd="0" presId="urn:microsoft.com/office/officeart/2008/layout/PictureStrips"/>
    <dgm:cxn modelId="{E7290815-A407-45B1-83D6-25F187EEE667}" type="presParOf" srcId="{5DC1365E-E2F9-4794-BCEA-4A090C97C0EC}" destId="{57B6D664-DF62-4CDB-A275-C1EE1AD09215}" srcOrd="0" destOrd="0" presId="urn:microsoft.com/office/officeart/2008/layout/PictureStrips"/>
    <dgm:cxn modelId="{5CAD8E8D-A237-4B65-A29A-07FF79D0C147}" type="presParOf" srcId="{5DC1365E-E2F9-4794-BCEA-4A090C97C0EC}" destId="{A78F045B-D5C7-4618-A63F-47B40404D47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D0119-3370-4E3B-AA16-88E3C84FFF10}">
      <dsp:nvSpPr>
        <dsp:cNvPr id="0" name=""/>
        <dsp:cNvSpPr/>
      </dsp:nvSpPr>
      <dsp:spPr>
        <a:xfrm>
          <a:off x="697946" y="400027"/>
          <a:ext cx="2850733" cy="89085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4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Видеоконференция/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Mirapolis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7946" y="400027"/>
        <a:ext cx="2850733" cy="890854"/>
      </dsp:txXfrm>
    </dsp:sp>
    <dsp:sp modelId="{82B9D3B8-35B8-4584-91D9-5F84CBAD53EE}">
      <dsp:nvSpPr>
        <dsp:cNvPr id="0" name=""/>
        <dsp:cNvSpPr/>
      </dsp:nvSpPr>
      <dsp:spPr>
        <a:xfrm>
          <a:off x="373368" y="419547"/>
          <a:ext cx="960584" cy="73306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62E1E-32A2-4D4B-B8AC-3351B44CFBEC}">
      <dsp:nvSpPr>
        <dsp:cNvPr id="0" name=""/>
        <dsp:cNvSpPr/>
      </dsp:nvSpPr>
      <dsp:spPr>
        <a:xfrm>
          <a:off x="699405" y="1392834"/>
          <a:ext cx="2850733" cy="89085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4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Личные</a:t>
          </a:r>
          <a:r>
            <a:rPr lang="ru-RU" sz="1800" kern="1200" dirty="0" smtClean="0"/>
            <a:t>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сообщения</a:t>
          </a:r>
        </a:p>
      </dsp:txBody>
      <dsp:txXfrm>
        <a:off x="699405" y="1392834"/>
        <a:ext cx="2850733" cy="890854"/>
      </dsp:txXfrm>
    </dsp:sp>
    <dsp:sp modelId="{DA7868FB-23A7-4654-A94A-4330D476F4B8}">
      <dsp:nvSpPr>
        <dsp:cNvPr id="0" name=""/>
        <dsp:cNvSpPr/>
      </dsp:nvSpPr>
      <dsp:spPr>
        <a:xfrm>
          <a:off x="409213" y="1414389"/>
          <a:ext cx="966420" cy="63492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2F073-2C56-4E00-B8E0-BA414732F892}">
      <dsp:nvSpPr>
        <dsp:cNvPr id="0" name=""/>
        <dsp:cNvSpPr/>
      </dsp:nvSpPr>
      <dsp:spPr>
        <a:xfrm>
          <a:off x="696399" y="2385642"/>
          <a:ext cx="2850733" cy="89085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4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Вопрос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дня</a:t>
          </a:r>
        </a:p>
      </dsp:txBody>
      <dsp:txXfrm>
        <a:off x="696399" y="2385642"/>
        <a:ext cx="2850733" cy="890854"/>
      </dsp:txXfrm>
    </dsp:sp>
    <dsp:sp modelId="{3178EFAE-AEEF-4A71-864D-2307CDB12059}">
      <dsp:nvSpPr>
        <dsp:cNvPr id="0" name=""/>
        <dsp:cNvSpPr/>
      </dsp:nvSpPr>
      <dsp:spPr>
        <a:xfrm>
          <a:off x="430509" y="2439763"/>
          <a:ext cx="954397" cy="6246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6D664-DF62-4CDB-A275-C1EE1AD09215}">
      <dsp:nvSpPr>
        <dsp:cNvPr id="0" name=""/>
        <dsp:cNvSpPr/>
      </dsp:nvSpPr>
      <dsp:spPr>
        <a:xfrm>
          <a:off x="694070" y="3381780"/>
          <a:ext cx="2850733" cy="89085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40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Органайзер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4070" y="3381780"/>
        <a:ext cx="2850733" cy="890854"/>
      </dsp:txXfrm>
    </dsp:sp>
    <dsp:sp modelId="{A78F045B-D5C7-4618-A63F-47B40404D47C}">
      <dsp:nvSpPr>
        <dsp:cNvPr id="0" name=""/>
        <dsp:cNvSpPr/>
      </dsp:nvSpPr>
      <dsp:spPr>
        <a:xfrm>
          <a:off x="416007" y="3378449"/>
          <a:ext cx="942162" cy="68470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6AFA-F0F9-4E27-BE42-CA3FDF86D024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C8B63-02CF-4F5A-9197-EA9336C0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3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12792-BF02-4BB6-AAD3-E6F949B6F00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99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f3cf245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f3cf245e4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940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C8B63-02CF-4F5A-9197-EA9336C02B6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2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3EE2AA-AAC0-4AAC-A7EE-9AE23FEAB177}" type="slidenum">
              <a:rPr lang="ru-RU" altLang="ru-RU" sz="1200" b="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ownloads\Sl_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4"/>
            <a:ext cx="9144000" cy="687429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Заголовок 69"/>
          <p:cNvSpPr>
            <a:spLocks noGrp="1"/>
          </p:cNvSpPr>
          <p:nvPr>
            <p:ph type="title" hasCustomPrompt="1"/>
          </p:nvPr>
        </p:nvSpPr>
        <p:spPr>
          <a:xfrm>
            <a:off x="179512" y="2640664"/>
            <a:ext cx="8712968" cy="1499616"/>
          </a:xfrm>
        </p:spPr>
        <p:txBody>
          <a:bodyPr/>
          <a:lstStyle>
            <a:lvl1pPr algn="ctr">
              <a:lnSpc>
                <a:spcPct val="100000"/>
              </a:lnSpc>
              <a:defRPr lang="ru-RU" sz="3200" b="1" kern="1200" cap="none" spc="0">
                <a:ln w="18415" cmpd="sng">
                  <a:solidFill>
                    <a:schemeClr val="tx1">
                      <a:lumMod val="90000"/>
                      <a:lumOff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0825" y="6165850"/>
            <a:ext cx="8642350" cy="5762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577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052376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4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5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76672"/>
            <a:ext cx="7570787" cy="7200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159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59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18" y="476672"/>
            <a:ext cx="8311793" cy="72008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418" y="1258664"/>
            <a:ext cx="8311792" cy="52448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4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6174"/>
            <a:ext cx="9144000" cy="42226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61950" y="0"/>
            <a:ext cx="8782050" cy="469900"/>
            <a:chOff x="361950" y="0"/>
            <a:chExt cx="8782050" cy="46990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8658225" y="0"/>
              <a:ext cx="485775" cy="4699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 userDrawn="1"/>
          </p:nvSpPr>
          <p:spPr>
            <a:xfrm>
              <a:off x="361950" y="0"/>
              <a:ext cx="8782050" cy="469900"/>
            </a:xfrm>
            <a:prstGeom prst="roundRect">
              <a:avLst>
                <a:gd name="adj" fmla="val 50000"/>
              </a:avLst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361950" y="0"/>
              <a:ext cx="485775" cy="22860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Picture 6" descr="T:\Полищук\Фирменный стиль\invert_logo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73096" y="102374"/>
              <a:ext cx="1203935" cy="265153"/>
            </a:xfrm>
            <a:prstGeom prst="rect">
              <a:avLst/>
            </a:prstGeom>
            <a:noFill/>
          </p:spPr>
        </p:pic>
        <p:sp>
          <p:nvSpPr>
            <p:cNvPr id="16" name="TextBox 33"/>
            <p:cNvSpPr txBox="1"/>
            <p:nvPr userDrawn="1"/>
          </p:nvSpPr>
          <p:spPr>
            <a:xfrm>
              <a:off x="5964633" y="81062"/>
              <a:ext cx="1506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www.mob-edu.ru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9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8268400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358096"/>
            <a:ext cx="4010728" cy="49512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358096"/>
            <a:ext cx="4366260" cy="49512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358096"/>
            <a:ext cx="4082736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342400"/>
            <a:ext cx="4082736" cy="3966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362028"/>
            <a:ext cx="43662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342400"/>
            <a:ext cx="4366260" cy="39669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76672"/>
            <a:ext cx="7290054" cy="72008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2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0375"/>
            <a:ext cx="9144000" cy="736377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471509"/>
            <a:ext cx="2817812" cy="1737360"/>
          </a:xfrm>
        </p:spPr>
        <p:txBody>
          <a:bodyPr>
            <a:noAutofit/>
          </a:bodyPr>
          <a:lstStyle>
            <a:lvl1pPr algn="r">
              <a:lnSpc>
                <a:spcPct val="80000"/>
              </a:lnSpc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620688"/>
            <a:ext cx="6120680" cy="597666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 bwMode="auto">
          <a:xfrm>
            <a:off x="0" y="441325"/>
            <a:ext cx="2781300" cy="6416675"/>
          </a:xfrm>
          <a:prstGeom prst="rect">
            <a:avLst/>
          </a:prstGeom>
          <a:solidFill>
            <a:srgbClr val="85DBE9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548680"/>
            <a:ext cx="2628354" cy="1463040"/>
          </a:xfrm>
        </p:spPr>
        <p:txBody>
          <a:bodyPr anchor="ctr">
            <a:noAutofit/>
          </a:bodyPr>
          <a:lstStyle>
            <a:lvl1pPr algn="r">
              <a:defRPr sz="24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43808" y="534255"/>
            <a:ext cx="6048672" cy="403774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43808" y="4797152"/>
            <a:ext cx="5904656" cy="1655674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92480" y="4869160"/>
            <a:ext cx="0" cy="158417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9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8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60375"/>
            <a:ext cx="7290054" cy="736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340768"/>
            <a:ext cx="7290055" cy="496859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0EF6D53-7245-4635-9BED-C04DCACB2E34}" type="datetimeFigureOut">
              <a:rPr lang="ru-RU" smtClean="0"/>
              <a:t>19.03.2020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60EF0E17-F9BE-4C34-81F2-15B280B08CE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2800" b="1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etod@mob-edu.ru" TargetMode="External"/><Relationship Id="rId2" Type="http://schemas.openxmlformats.org/officeDocument/2006/relationships/hyperlink" Target="mailto:tech-support@mob-edu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metod.mob-edu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etod@mob-edu.ru" TargetMode="External"/><Relationship Id="rId5" Type="http://schemas.openxmlformats.org/officeDocument/2006/relationships/hyperlink" Target="mailto:tech-support@mob-edu.ru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-16328"/>
            <a:ext cx="914082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1227667"/>
            <a:ext cx="4140200" cy="872066"/>
          </a:xfrm>
          <a:custGeom>
            <a:avLst/>
            <a:gdLst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691467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  <a:gd name="connsiteX0" fmla="*/ 0 w 3691467"/>
              <a:gd name="connsiteY0" fmla="*/ 0 h 999066"/>
              <a:gd name="connsiteX1" fmla="*/ 3691467 w 3691467"/>
              <a:gd name="connsiteY1" fmla="*/ 0 h 999066"/>
              <a:gd name="connsiteX2" fmla="*/ 3217334 w 3691467"/>
              <a:gd name="connsiteY2" fmla="*/ 999066 h 999066"/>
              <a:gd name="connsiteX3" fmla="*/ 0 w 3691467"/>
              <a:gd name="connsiteY3" fmla="*/ 999066 h 999066"/>
              <a:gd name="connsiteX4" fmla="*/ 0 w 3691467"/>
              <a:gd name="connsiteY4" fmla="*/ 0 h 9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1467" h="999066">
                <a:moveTo>
                  <a:pt x="0" y="0"/>
                </a:moveTo>
                <a:lnTo>
                  <a:pt x="3691467" y="0"/>
                </a:lnTo>
                <a:lnTo>
                  <a:pt x="3217334" y="999066"/>
                </a:lnTo>
                <a:lnTo>
                  <a:pt x="0" y="9990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1" y="1385167"/>
            <a:ext cx="2541822" cy="548595"/>
          </a:xfrm>
          <a:prstGeom prst="rect">
            <a:avLst/>
          </a:prstGeom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 rot="5400000">
            <a:off x="3294100" y="4444433"/>
            <a:ext cx="185131" cy="270933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64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5800" y="5706532"/>
            <a:ext cx="2260600" cy="185131"/>
          </a:xfrm>
          <a:custGeom>
            <a:avLst/>
            <a:gdLst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2260600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819348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  <a:gd name="connsiteX0" fmla="*/ 0 w 2260600"/>
              <a:gd name="connsiteY0" fmla="*/ 0 h 185131"/>
              <a:gd name="connsiteX1" fmla="*/ 2260600 w 2260600"/>
              <a:gd name="connsiteY1" fmla="*/ 0 h 185131"/>
              <a:gd name="connsiteX2" fmla="*/ 1760869 w 2260600"/>
              <a:gd name="connsiteY2" fmla="*/ 185131 h 185131"/>
              <a:gd name="connsiteX3" fmla="*/ 0 w 2260600"/>
              <a:gd name="connsiteY3" fmla="*/ 185131 h 185131"/>
              <a:gd name="connsiteX4" fmla="*/ 0 w 2260600"/>
              <a:gd name="connsiteY4" fmla="*/ 0 h 18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0600" h="185131">
                <a:moveTo>
                  <a:pt x="0" y="0"/>
                </a:moveTo>
                <a:lnTo>
                  <a:pt x="2260600" y="0"/>
                </a:lnTo>
                <a:lnTo>
                  <a:pt x="1760869" y="185131"/>
                </a:lnTo>
                <a:lnTo>
                  <a:pt x="0" y="185131"/>
                </a:lnTo>
                <a:lnTo>
                  <a:pt x="0" y="0"/>
                </a:lnTo>
                <a:close/>
              </a:path>
            </a:pathLst>
          </a:custGeom>
          <a:solidFill>
            <a:srgbClr val="CF4A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4248"/>
            <a:ext cx="9144000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3200" dirty="0" smtClean="0">
                <a:latin typeface="Calibri" pitchFamily="34" charset="0"/>
                <a:cs typeface="Arial" panose="020B0604020202020204" pitchFamily="34" charset="0"/>
              </a:rPr>
              <a:t>ОБРАЗОВАНИЕ БЕЗ ГРАНИЦ</a:t>
            </a:r>
            <a:endParaRPr lang="ru-RU" sz="3200" dirty="0"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 txBox="1">
            <a:spLocks/>
          </p:cNvSpPr>
          <p:nvPr/>
        </p:nvSpPr>
        <p:spPr>
          <a:xfrm>
            <a:off x="0" y="4870299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>
              <a:lnSpc>
                <a:spcPct val="10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дистанционного обучения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>
              <a:lnSpc>
                <a:spcPct val="10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цифровой образовательной среде МЭО</a:t>
            </a:r>
          </a:p>
          <a:p>
            <a:pPr marL="432000">
              <a:lnSpc>
                <a:spcPct val="100000"/>
              </a:lnSpc>
            </a:pPr>
            <a:endParaRPr lang="ru-RU" cap="none" dirty="0">
              <a:latin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>
            <a:extLst>
              <a:ext uri="{FF2B5EF4-FFF2-40B4-BE49-F238E27FC236}">
                <a16:creationId xmlns:a16="http://schemas.microsoft.com/office/drawing/2014/main" xmlns="" id="{E74E81F0-F589-4C7F-8A10-7C0AB9583237}"/>
              </a:ext>
            </a:extLst>
          </p:cNvPr>
          <p:cNvSpPr/>
          <p:nvPr/>
        </p:nvSpPr>
        <p:spPr>
          <a:xfrm>
            <a:off x="3180799" y="1166737"/>
            <a:ext cx="2827075" cy="1326086"/>
          </a:xfrm>
          <a:prstGeom prst="cloud">
            <a:avLst/>
          </a:prstGeom>
          <a:ln w="19050">
            <a:solidFill>
              <a:srgbClr val="066B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ОНЛАЙН-УРОК</a:t>
            </a:r>
            <a:endParaRPr lang="ru-RU" b="1" dirty="0">
              <a:solidFill>
                <a:srgbClr val="0A2A30"/>
              </a:solidFill>
              <a:latin typeface="Calibri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13"/>
            <a:ext cx="9144000" cy="720080"/>
          </a:xfrm>
        </p:spPr>
        <p:txBody>
          <a:bodyPr>
            <a:noAutofit/>
          </a:bodyPr>
          <a:lstStyle/>
          <a:p>
            <a:pPr marL="432000"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организации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онлайн-уроков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26" y="2912526"/>
            <a:ext cx="3320895" cy="119181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1000" b="1" dirty="0" smtClean="0">
              <a:solidFill>
                <a:srgbClr val="0A2A30"/>
              </a:solidFill>
              <a:latin typeface="Calibri" pitchFamily="34" charset="0"/>
            </a:endParaRPr>
          </a:p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КЛАССИЧЕСКАЯ МОДЕЛЬ –  </a:t>
            </a:r>
          </a:p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КЛАССНО-УРОЧНАЯ СИСТЕМА</a:t>
            </a:r>
          </a:p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(фронтальная работа)</a:t>
            </a:r>
            <a:endParaRPr lang="ru-RU" sz="700" b="1" dirty="0">
              <a:solidFill>
                <a:srgbClr val="0A2A3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7" y="2852936"/>
            <a:ext cx="3168353" cy="7491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800" b="1" dirty="0" smtClean="0">
              <a:solidFill>
                <a:srgbClr val="0A2A30"/>
              </a:solidFill>
              <a:latin typeface="Calibri" pitchFamily="34" charset="0"/>
            </a:endParaRPr>
          </a:p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«ПЕРЕВЕРНУТЫЙ КЛАСС»</a:t>
            </a:r>
          </a:p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10" name="Прямая со стрелкой 9"/>
          <p:cNvCxnSpPr>
            <a:stCxn id="4" idx="1"/>
          </p:cNvCxnSpPr>
          <p:nvPr/>
        </p:nvCxnSpPr>
        <p:spPr>
          <a:xfrm flipH="1">
            <a:off x="1979712" y="2491411"/>
            <a:ext cx="2614625" cy="3615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1"/>
          </p:cNvCxnSpPr>
          <p:nvPr/>
        </p:nvCxnSpPr>
        <p:spPr>
          <a:xfrm>
            <a:off x="4594338" y="2491411"/>
            <a:ext cx="2209911" cy="3137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авая фигурная скобка 4"/>
          <p:cNvSpPr/>
          <p:nvPr/>
        </p:nvSpPr>
        <p:spPr>
          <a:xfrm rot="5400000">
            <a:off x="6214516" y="1932782"/>
            <a:ext cx="360040" cy="5373264"/>
          </a:xfrm>
          <a:prstGeom prst="righ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85674" y="4997152"/>
            <a:ext cx="5417111" cy="102155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A2A30"/>
                </a:solidFill>
                <a:latin typeface="Calibri" pitchFamily="34" charset="0"/>
              </a:rPr>
              <a:t>Учитель проверяет домашнее задание, отрабатывает во время онлайн урока изученный материал  </a:t>
            </a:r>
            <a:endParaRPr lang="ru-RU" b="1" dirty="0">
              <a:solidFill>
                <a:srgbClr val="0A2A30"/>
              </a:solidFill>
              <a:latin typeface="Calibri" pitchFamily="34" charset="0"/>
            </a:endParaRPr>
          </a:p>
        </p:txBody>
      </p:sp>
      <p:cxnSp>
        <p:nvCxnSpPr>
          <p:cNvPr id="14" name="Прямая со стрелкой 13"/>
          <p:cNvCxnSpPr>
            <a:stCxn id="16" idx="2"/>
            <a:endCxn id="17" idx="0"/>
          </p:cNvCxnSpPr>
          <p:nvPr/>
        </p:nvCxnSpPr>
        <p:spPr>
          <a:xfrm flipH="1">
            <a:off x="4879774" y="3602077"/>
            <a:ext cx="1780460" cy="2586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6" idx="2"/>
            <a:endCxn id="18" idx="0"/>
          </p:cNvCxnSpPr>
          <p:nvPr/>
        </p:nvCxnSpPr>
        <p:spPr>
          <a:xfrm>
            <a:off x="6660234" y="3602077"/>
            <a:ext cx="1062859" cy="2547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0873" y="3860731"/>
            <a:ext cx="2697801" cy="4767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A2A30"/>
                </a:solidFill>
                <a:latin typeface="Calibri" pitchFamily="34" charset="0"/>
              </a:rPr>
              <a:t>КЛАССИЧЕСКИЙ</a:t>
            </a:r>
          </a:p>
          <a:p>
            <a:pPr algn="ctr"/>
            <a:r>
              <a:rPr lang="ru-RU" sz="1400" b="1" dirty="0" smtClean="0">
                <a:solidFill>
                  <a:srgbClr val="0A2A30"/>
                </a:solidFill>
                <a:latin typeface="Calibri" pitchFamily="34" charset="0"/>
              </a:rPr>
              <a:t> «ПЕРЕВЕРНУТЫЙ КЛАСС»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37193" y="3856828"/>
            <a:ext cx="2771799" cy="4767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A2A30"/>
                </a:solidFill>
                <a:latin typeface="Calibri" pitchFamily="34" charset="0"/>
              </a:rPr>
              <a:t> «ПЕРЕВЕРНУТЫЙ КЛАСС»</a:t>
            </a:r>
          </a:p>
          <a:p>
            <a:pPr algn="ctr"/>
            <a:r>
              <a:rPr lang="ru-RU" sz="1400" b="1" dirty="0" smtClean="0">
                <a:solidFill>
                  <a:srgbClr val="0A2A30"/>
                </a:solidFill>
                <a:latin typeface="Calibri" pitchFamily="34" charset="0"/>
              </a:rPr>
              <a:t>С ДЕЛЕНИЕМ НА ГРУППЫ </a:t>
            </a:r>
          </a:p>
        </p:txBody>
      </p:sp>
      <p:sp>
        <p:nvSpPr>
          <p:cNvPr id="23" name="Правая фигурная скобка 22"/>
          <p:cNvSpPr/>
          <p:nvPr/>
        </p:nvSpPr>
        <p:spPr>
          <a:xfrm rot="5400000">
            <a:off x="1574122" y="2980502"/>
            <a:ext cx="387663" cy="3320895"/>
          </a:xfrm>
          <a:prstGeom prst="rightBrac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5508" y="5013175"/>
            <a:ext cx="3425733" cy="14642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A2A30"/>
                </a:solidFill>
                <a:latin typeface="Calibri" pitchFamily="34" charset="0"/>
              </a:rPr>
              <a:t>Учитель объясняет новый материал, закрепляет новый материал, организует проверку усвоения учебного материала, задает домашнее задание</a:t>
            </a:r>
            <a:endParaRPr lang="ru-RU" sz="1600" b="1" dirty="0">
              <a:solidFill>
                <a:srgbClr val="0A2A3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«Перевернутый класс»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/>
          <a:stretch/>
        </p:blipFill>
        <p:spPr>
          <a:xfrm>
            <a:off x="579976" y="2544496"/>
            <a:ext cx="1806608" cy="1581729"/>
          </a:xfrm>
          <a:ln w="1905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0" y="4389120"/>
            <a:ext cx="3765636" cy="22880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12988" y="1234391"/>
            <a:ext cx="5530427" cy="1508105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Calibri" pitchFamily="34" charset="0"/>
                <a:cs typeface="Times New Roman" panose="02020603050405020304" pitchFamily="18" charset="0"/>
              </a:rPr>
              <a:t>Работа с учителем в онлайн: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«Личные сообщения»;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«Вопрос дня»;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 видеоконференция для малой группы (низкая мотивация к учению, ОВЗ)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0"/>
          <a:stretch/>
        </p:blipFill>
        <p:spPr>
          <a:xfrm>
            <a:off x="4038431" y="3476625"/>
            <a:ext cx="5004983" cy="259035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5428" y="1234391"/>
            <a:ext cx="3127248" cy="1200329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latin typeface="Calibri" pitchFamily="34" charset="0"/>
                <a:cs typeface="Times New Roman" panose="02020603050405020304" pitchFamily="18" charset="0"/>
              </a:rPr>
              <a:t>Ученик</a:t>
            </a:r>
          </a:p>
          <a:p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Самостоятельное изучение части учебного материала урока.</a:t>
            </a:r>
            <a:endParaRPr lang="ru-RU" b="1" u="sng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172968" y="2742496"/>
            <a:ext cx="1446657" cy="164662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895975" y="2742496"/>
            <a:ext cx="545509" cy="73412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6" y="1412778"/>
            <a:ext cx="4320479" cy="1368152"/>
          </a:xfrm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ClrTx/>
            </a:pPr>
            <a:r>
              <a:rPr lang="ru-RU" sz="1800" b="1" dirty="0" smtClean="0">
                <a:latin typeface="Calibri" pitchFamily="34" charset="0"/>
                <a:cs typeface="Times New Roman" panose="02020603050405020304" pitchFamily="18" charset="0"/>
              </a:rPr>
              <a:t>Учитель делит класс </a:t>
            </a:r>
            <a:r>
              <a:rPr lang="ru-RU" sz="1800" b="1" dirty="0">
                <a:latin typeface="Calibri" pitchFamily="34" charset="0"/>
                <a:cs typeface="Times New Roman" panose="02020603050405020304" pitchFamily="18" charset="0"/>
              </a:rPr>
              <a:t>на группы. </a:t>
            </a:r>
            <a:r>
              <a:rPr lang="ru-RU" sz="1800" b="1" dirty="0" smtClean="0">
                <a:latin typeface="Calibri" pitchFamily="34" charset="0"/>
                <a:cs typeface="Times New Roman" panose="02020603050405020304" pitchFamily="18" charset="0"/>
              </a:rPr>
              <a:t>Ученики самостоятельно изучают часть </a:t>
            </a:r>
            <a:r>
              <a:rPr lang="ru-RU" sz="1800" b="1" dirty="0">
                <a:latin typeface="Calibri" pitchFamily="34" charset="0"/>
                <a:cs typeface="Times New Roman" panose="02020603050405020304" pitchFamily="18" charset="0"/>
              </a:rPr>
              <a:t>учебного материала </a:t>
            </a:r>
            <a:r>
              <a:rPr lang="ru-RU" sz="1800" b="1" dirty="0" smtClean="0">
                <a:latin typeface="Calibri" pitchFamily="34" charset="0"/>
                <a:cs typeface="Times New Roman" panose="02020603050405020304" pitchFamily="18" charset="0"/>
              </a:rPr>
              <a:t>урока в соответствии с заданием учителя дома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8031" y="1412777"/>
            <a:ext cx="4000615" cy="258532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A2A30"/>
                </a:solidFill>
                <a:latin typeface="Calibri" pitchFamily="34" charset="0"/>
              </a:rPr>
              <a:t>В системе «Личные сообщения» создаются </a:t>
            </a:r>
            <a:r>
              <a:rPr lang="ru-RU" dirty="0" smtClean="0">
                <a:solidFill>
                  <a:srgbClr val="0A2A30"/>
                </a:solidFill>
                <a:latin typeface="Calibri" pitchFamily="34" charset="0"/>
              </a:rPr>
              <a:t>тематические ветки для каждой группы, </a:t>
            </a:r>
            <a:r>
              <a:rPr lang="ru-RU" dirty="0">
                <a:solidFill>
                  <a:srgbClr val="0A2A30"/>
                </a:solidFill>
                <a:latin typeface="Calibri" pitchFamily="34" charset="0"/>
              </a:rPr>
              <a:t>в которых организуется работа </a:t>
            </a:r>
            <a:r>
              <a:rPr lang="ru-RU" dirty="0" smtClean="0">
                <a:solidFill>
                  <a:srgbClr val="0A2A30"/>
                </a:solidFill>
                <a:latin typeface="Calibri" pitchFamily="34" charset="0"/>
              </a:rPr>
              <a:t>учащихся. </a:t>
            </a:r>
            <a:r>
              <a:rPr lang="ru-RU" dirty="0">
                <a:solidFill>
                  <a:srgbClr val="0A2A30"/>
                </a:solidFill>
                <a:latin typeface="Calibri" pitchFamily="34" charset="0"/>
              </a:rPr>
              <a:t>Подведение итогов урока и рефлексия может быть организована в подсистеме </a:t>
            </a:r>
            <a:r>
              <a:rPr lang="ru-RU" dirty="0" smtClean="0">
                <a:solidFill>
                  <a:srgbClr val="0A2A30"/>
                </a:solidFill>
                <a:latin typeface="Calibri" pitchFamily="34" charset="0"/>
              </a:rPr>
              <a:t>«Конференция», «Вопрос </a:t>
            </a:r>
            <a:r>
              <a:rPr lang="ru-RU" dirty="0">
                <a:solidFill>
                  <a:srgbClr val="0A2A30"/>
                </a:solidFill>
                <a:latin typeface="Calibri" pitchFamily="34" charset="0"/>
              </a:rPr>
              <a:t>дня». </a:t>
            </a:r>
            <a:r>
              <a:rPr lang="ru-RU" u="sng" dirty="0">
                <a:solidFill>
                  <a:srgbClr val="0A2A30"/>
                </a:solidFill>
                <a:latin typeface="Calibri" pitchFamily="34" charset="0"/>
              </a:rPr>
              <a:t>Обязательное дозирование времени работы учащихся в группах.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 txBox="1">
            <a:spLocks/>
          </p:cNvSpPr>
          <p:nvPr/>
        </p:nvSpPr>
        <p:spPr>
          <a:xfrm>
            <a:off x="0" y="462913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«Перевернутый класс»</a:t>
            </a:r>
            <a:b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ДЕЛЕНИЕМ НА ГРУППЫ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1" t="40188" r="16143" b="29906"/>
          <a:stretch/>
        </p:blipFill>
        <p:spPr bwMode="auto">
          <a:xfrm>
            <a:off x="107505" y="3062105"/>
            <a:ext cx="4555935" cy="211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4622" y="-48984"/>
            <a:ext cx="6617492" cy="58521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«Перевернутый класс». </a:t>
            </a:r>
            <a:b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НАЧАЛЬНОЕ ОБЩЕЕ ОБРАЗОВАНИЕ</a:t>
            </a:r>
            <a:endParaRPr lang="ru-RU" sz="2000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12" y="505241"/>
            <a:ext cx="3566104" cy="693768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Самостоятельное изучение учебного материала дома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70" y="3226405"/>
            <a:ext cx="4365625" cy="1328668"/>
          </a:xfrm>
          <a:prstGeom prst="rect">
            <a:avLst/>
          </a:prstGeom>
          <a:ln w="190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66863" y="513240"/>
            <a:ext cx="4041775" cy="639762"/>
          </a:xfrm>
        </p:spPr>
        <p:txBody>
          <a:bodyPr/>
          <a:lstStyle/>
          <a:p>
            <a:r>
              <a:rPr lang="ru-RU" sz="2000" b="1" dirty="0">
                <a:latin typeface="Calibri" pitchFamily="34" charset="0"/>
                <a:cs typeface="Times New Roman" panose="02020603050405020304" pitchFamily="18" charset="0"/>
              </a:rPr>
              <a:t>Работа</a:t>
            </a:r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 с учителем </a:t>
            </a:r>
            <a:r>
              <a:rPr lang="ru-RU" b="1" dirty="0" smtClean="0">
                <a:latin typeface="Calibri" pitchFamily="34" charset="0"/>
                <a:cs typeface="Times New Roman" panose="02020603050405020304" pitchFamily="18" charset="0"/>
              </a:rPr>
              <a:t>онлайн</a:t>
            </a:r>
            <a:endParaRPr lang="ru-RU" b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24676" r="53134" b="21990"/>
          <a:stretch/>
        </p:blipFill>
        <p:spPr bwMode="auto">
          <a:xfrm>
            <a:off x="233345" y="1226065"/>
            <a:ext cx="3818121" cy="2981517"/>
          </a:xfrm>
          <a:prstGeom prst="rect">
            <a:avLst/>
          </a:prstGeom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5284" r="27415" b="9840"/>
          <a:stretch/>
        </p:blipFill>
        <p:spPr bwMode="auto">
          <a:xfrm>
            <a:off x="233345" y="4384060"/>
            <a:ext cx="3818122" cy="2291436"/>
          </a:xfrm>
          <a:prstGeom prst="rect">
            <a:avLst/>
          </a:prstGeom>
          <a:ln w="190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27637" r="27009" b="24920"/>
          <a:stretch/>
        </p:blipFill>
        <p:spPr bwMode="auto">
          <a:xfrm>
            <a:off x="4426370" y="1310076"/>
            <a:ext cx="4126562" cy="1760521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70" y="4723654"/>
            <a:ext cx="3594594" cy="1851258"/>
          </a:xfrm>
          <a:prstGeom prst="rect">
            <a:avLst/>
          </a:prstGeom>
          <a:ln w="190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2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53493" r="28757" b="23254"/>
          <a:stretch/>
        </p:blipFill>
        <p:spPr bwMode="auto">
          <a:xfrm>
            <a:off x="146360" y="1269158"/>
            <a:ext cx="3902053" cy="985856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4" t="38498" r="1243" b="10000"/>
          <a:stretch/>
        </p:blipFill>
        <p:spPr bwMode="auto">
          <a:xfrm>
            <a:off x="146360" y="2347067"/>
            <a:ext cx="2167043" cy="295797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2" t="32926" r="5025" b="50629"/>
          <a:stretch/>
        </p:blipFill>
        <p:spPr bwMode="auto">
          <a:xfrm>
            <a:off x="150945" y="5440049"/>
            <a:ext cx="2507671" cy="1335188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219512" y="505241"/>
            <a:ext cx="3566104" cy="693768"/>
          </a:xfrm>
          <a:prstGeom prst="rect">
            <a:avLst/>
          </a:prstGeom>
        </p:spPr>
        <p:txBody>
          <a:bodyPr vert="horz" lIns="137160" tIns="45720" rIns="137160" bIns="45720" rtlCol="0" anchor="ctr"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2200" b="0" kern="1200" cap="none" baseline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Самостоятельное изучение учебного материала дома</a:t>
            </a:r>
          </a:p>
        </p:txBody>
      </p:sp>
      <p:sp>
        <p:nvSpPr>
          <p:cNvPr id="18" name="Текст 4"/>
          <p:cNvSpPr txBox="1">
            <a:spLocks/>
          </p:cNvSpPr>
          <p:nvPr/>
        </p:nvSpPr>
        <p:spPr>
          <a:xfrm>
            <a:off x="4566863" y="513240"/>
            <a:ext cx="4041775" cy="639762"/>
          </a:xfrm>
          <a:prstGeom prst="rect">
            <a:avLst/>
          </a:prstGeom>
        </p:spPr>
        <p:txBody>
          <a:bodyPr vert="horz" lIns="137160" tIns="45720" rIns="137160" bIns="45720" rtlCol="0" anchor="ctr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lang="en-US" sz="2200" b="0" kern="1200" cap="none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Calibri" pitchFamily="34" charset="0"/>
                <a:cs typeface="Times New Roman" panose="02020603050405020304" pitchFamily="18" charset="0"/>
              </a:rPr>
              <a:t>Работа</a:t>
            </a:r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 с учителем </a:t>
            </a:r>
            <a:r>
              <a:rPr lang="ru-RU" b="1" dirty="0" smtClean="0">
                <a:latin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itchFamily="34" charset="0"/>
                <a:cs typeface="Times New Roman" panose="02020603050405020304" pitchFamily="18" charset="0"/>
              </a:rPr>
              <a:t>онлайн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23" y="1341200"/>
            <a:ext cx="4169664" cy="217597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97" y="3826052"/>
            <a:ext cx="4182923" cy="1802683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7" y="5926287"/>
            <a:ext cx="5684520" cy="56388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34622" y="-57148"/>
            <a:ext cx="6617492" cy="58521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«Перевернутый класс». </a:t>
            </a:r>
            <a:b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ОСНОВНОЕ ОБЩЕЕ ОБРАЗОВАНИЕ</a:t>
            </a:r>
            <a:endParaRPr lang="ru-RU" sz="2000" dirty="0">
              <a:latin typeface="Calibri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2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DC9779-C5F9-481F-8282-BAE61CE1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Инструменты учителя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10" y="2639043"/>
            <a:ext cx="1598438" cy="145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8F6D4E-794B-44DD-B8A5-EA725F5ABB00}"/>
              </a:ext>
            </a:extLst>
          </p:cNvPr>
          <p:cNvSpPr txBox="1"/>
          <p:nvPr/>
        </p:nvSpPr>
        <p:spPr>
          <a:xfrm>
            <a:off x="823487" y="4478066"/>
            <a:ext cx="762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660A7"/>
                </a:solidFill>
                <a:latin typeface="Calibri" pitchFamily="34" charset="0"/>
                <a:cs typeface="Times New Roman" panose="02020603050405020304" pitchFamily="18" charset="0"/>
              </a:rPr>
              <a:t>Содержание учебных онлайн-курсов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26DCB631-6327-434E-918F-BF2915684B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838594"/>
              </p:ext>
            </p:extLst>
          </p:nvPr>
        </p:nvGraphicFramePr>
        <p:xfrm>
          <a:off x="757236" y="5380264"/>
          <a:ext cx="7862480" cy="139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6" y="2070026"/>
            <a:ext cx="1696128" cy="1435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59" y="1361800"/>
            <a:ext cx="1610867" cy="1416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2586228"/>
            <a:ext cx="1664207" cy="1512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1329774"/>
            <a:ext cx="1581332" cy="137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7"/>
          <p:cNvSpPr txBox="1"/>
          <p:nvPr/>
        </p:nvSpPr>
        <p:spPr>
          <a:xfrm>
            <a:off x="0" y="6606474"/>
            <a:ext cx="9143999" cy="2299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6910" marR="668655" indent="-635" algn="ctr">
              <a:lnSpc>
                <a:spcPct val="132000"/>
              </a:lnSpc>
              <a:spcBef>
                <a:spcPts val="100"/>
              </a:spcBef>
            </a:pPr>
            <a:r>
              <a:rPr lang="ru-RU" sz="1200" dirty="0" smtClean="0">
                <a:latin typeface="Arial Narrow"/>
                <a:cs typeface="Arial Narrow"/>
              </a:rPr>
              <a:t>*ЗОО – Задание с открытым ответом</a:t>
            </a:r>
            <a:endParaRPr sz="12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863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Инструмент </a:t>
            </a:r>
            <a:br>
              <a:rPr lang="ru-RU" dirty="0"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«Матрица назначения заданий»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"/>
          <a:stretch/>
        </p:blipFill>
        <p:spPr>
          <a:xfrm>
            <a:off x="329184" y="1377569"/>
            <a:ext cx="6016752" cy="253512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4084269"/>
            <a:ext cx="5971031" cy="25894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53200" y="1371601"/>
            <a:ext cx="2333625" cy="224676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 соответствии  ТП по предмету организует работу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в дистанционной форме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448175"/>
            <a:ext cx="2243137" cy="193899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представление выполнения заданий учащимися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472" y="-106132"/>
            <a:ext cx="7290054" cy="7200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Личные сообщения. </a:t>
            </a:r>
            <a:b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Групповая </a:t>
            </a:r>
            <a:r>
              <a:rPr lang="ru-RU" sz="2000" dirty="0">
                <a:latin typeface="Calibri" pitchFamily="34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7492" y="620509"/>
            <a:ext cx="8193024" cy="948594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ru-RU" sz="2000" b="1" dirty="0">
                <a:latin typeface="Calibri" pitchFamily="34" charset="0"/>
                <a:cs typeface="Times New Roman" panose="02020603050405020304" pitchFamily="18" charset="0"/>
              </a:rPr>
              <a:t>Группа №1 Работа с учителем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ru-RU" sz="2000" b="1" dirty="0">
                <a:latin typeface="Calibri" pitchFamily="34" charset="0"/>
                <a:cs typeface="Times New Roman" panose="02020603050405020304" pitchFamily="18" charset="0"/>
              </a:rPr>
              <a:t>Группа №2 Самостоятельное изучение материала.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ru-RU" sz="2000" b="1" dirty="0">
                <a:latin typeface="Calibri" pitchFamily="34" charset="0"/>
                <a:cs typeface="Times New Roman" panose="02020603050405020304" pitchFamily="18" charset="0"/>
              </a:rPr>
              <a:t>Группа №3 Подведение итогов урока и рефлексия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ru-RU" sz="2000" b="1" dirty="0">
              <a:latin typeface="Calibri" pitchFamily="34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ru-RU" sz="2000" b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5" y="2967876"/>
            <a:ext cx="5342622" cy="127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83" y="4078586"/>
            <a:ext cx="3565525" cy="255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5925" y="1347725"/>
            <a:ext cx="8896864" cy="121723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Calibri" pitchFamily="34" charset="0"/>
              </a:rPr>
              <a:t>В системе «Личные сообщения» создаются 2 -3 группы (тематические ветки), в которых организуется работа онлайн. Подведение итогов урока и рефлексия может быть организована в подсистеме «Вопрос дня». </a:t>
            </a:r>
            <a:r>
              <a:rPr lang="ru-RU" u="sng" dirty="0">
                <a:latin typeface="Calibri" pitchFamily="34" charset="0"/>
              </a:rPr>
              <a:t>Обязательное дозирование времени работы учащихся в группах.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5675" y="2611987"/>
            <a:ext cx="1108509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Группа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0142" y="3784358"/>
            <a:ext cx="1108509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Группа 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1" y="4366006"/>
            <a:ext cx="4590288" cy="234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11420" y="4253488"/>
            <a:ext cx="110850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Группа 3</a:t>
            </a:r>
          </a:p>
        </p:txBody>
      </p:sp>
    </p:spTree>
    <p:extLst>
      <p:ext uri="{BB962C8B-B14F-4D97-AF65-F5344CB8AC3E}">
        <p14:creationId xmlns:p14="http://schemas.microsoft.com/office/powerpoint/2010/main" val="5531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FDF79F-74AE-4224-B164-F886CE11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177"/>
            <a:ext cx="9144000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Calibri" pitchFamily="34" charset="0"/>
              </a:rPr>
              <a:t>МЭО. </a:t>
            </a:r>
            <a:r>
              <a:rPr lang="ru-RU" sz="2400" dirty="0" smtClean="0">
                <a:latin typeface="Calibri" pitchFamily="34" charset="0"/>
              </a:rPr>
              <a:t>Видеоконференция </a:t>
            </a:r>
            <a:r>
              <a:rPr lang="ru-RU" sz="2400" dirty="0" smtClean="0">
                <a:latin typeface="Calibri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latin typeface="Calibri" pitchFamily="34" charset="0"/>
                <a:cs typeface="Arial" panose="020B0604020202020204" pitchFamily="34" charset="0"/>
              </a:rPr>
              <a:t>проведение онлайн уроков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6AD96FC-7876-4B15-BFC7-9BF380093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9" y="1664899"/>
            <a:ext cx="8678213" cy="4253653"/>
          </a:xfrm>
          <a:prstGeom prst="rect">
            <a:avLst/>
          </a:prstGeom>
          <a:ln w="127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6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0952" r="17053" b="12223"/>
          <a:stretch/>
        </p:blipFill>
        <p:spPr bwMode="auto">
          <a:xfrm>
            <a:off x="0" y="1186542"/>
            <a:ext cx="4043494" cy="268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94" y="1217839"/>
            <a:ext cx="3080657" cy="231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47302" r="44197" b="12698"/>
          <a:stretch/>
        </p:blipFill>
        <p:spPr bwMode="auto">
          <a:xfrm>
            <a:off x="0" y="3158964"/>
            <a:ext cx="3733800" cy="216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t="53176" r="46786" b="12222"/>
          <a:stretch/>
        </p:blipFill>
        <p:spPr bwMode="auto">
          <a:xfrm>
            <a:off x="5410202" y="3528332"/>
            <a:ext cx="3429000" cy="23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50000" r="46518" b="15770"/>
          <a:stretch/>
        </p:blipFill>
        <p:spPr bwMode="auto">
          <a:xfrm>
            <a:off x="3708635" y="4952626"/>
            <a:ext cx="2943117" cy="16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xmlns="" id="{27FDF79F-74AE-4224-B164-F886CE114350}"/>
              </a:ext>
            </a:extLst>
          </p:cNvPr>
          <p:cNvSpPr txBox="1">
            <a:spLocks/>
          </p:cNvSpPr>
          <p:nvPr/>
        </p:nvSpPr>
        <p:spPr>
          <a:xfrm>
            <a:off x="0" y="511177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>
                <a:latin typeface="Calibri" pitchFamily="34" charset="0"/>
              </a:rPr>
              <a:t>МЭО. Видеоконференция </a:t>
            </a:r>
            <a:r>
              <a:rPr lang="ru-RU" sz="2400" smtClean="0">
                <a:latin typeface="Calibri" pitchFamily="34" charset="0"/>
                <a:cs typeface="Arial" panose="020B0604020202020204" pitchFamily="34" charset="0"/>
              </a:rPr>
              <a:t>– проведение онлайн уроков</a:t>
            </a:r>
            <a:endParaRPr lang="ru-RU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079"/>
            <a:ext cx="9144000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МЭО. Миссия компании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436" y="1559707"/>
            <a:ext cx="6249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социальных проектов, направленных на поддержку систем образования субъектов РФ </a:t>
            </a: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безопасной цифровой образовательной среды, формирование цифровой грамотности (сетевой компетентности)</a:t>
            </a: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доступности качественного образования, в том числе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организации дистанционного обучения для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всех категорий обучающихся, в том числе обучающихся с ОВЗ, высокомотивированных и одаренных детей</a:t>
            </a: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условий для организации персонифицированного образовательного процесса обучающихся в соответствии с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образовательными потребностями и способностями, перспективными запросами региональной экономики</a:t>
            </a: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B6452D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Выстраивание системы непрерывного профессионального педагогического роста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559707"/>
            <a:ext cx="2463800" cy="49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67600" y="611900"/>
            <a:ext cx="5100300" cy="23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14519E8-0B93-47CF-919E-B24EC039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47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Альтернативные системы организации видеоконференций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m.berkovich\Desktop\КП\папкет карантин 2\Без имен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409"/>
            <a:ext cx="9143999" cy="50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0" y="5655733"/>
            <a:ext cx="9143999" cy="1202266"/>
          </a:xfrm>
          <a:prstGeom prst="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подробной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видеоинструкцией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настройке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видеокнференций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посредствам альтернативных систем организаций видеоконференций можно ознакомится по ссылке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https://mob-edu-distant.bitrix24.site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www.youtube.com/channel/UCBThpm2jWYPrMzEawsxcH7g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13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B222F81-6F3A-4663-B3EC-C8ABC66C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Calibri" pitchFamily="34" charset="0"/>
              </a:rPr>
              <a:t>МЭО. органайзер</a:t>
            </a:r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8DE987B-83E5-4573-A7A8-79FB102AE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392666"/>
            <a:ext cx="8312150" cy="497754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8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7DC9779-C5F9-481F-8282-BAE61CE1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работы классного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99E4550F-A5D7-41DB-B422-0CCC485EDA3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1963639"/>
              </p:ext>
            </p:extLst>
          </p:nvPr>
        </p:nvGraphicFramePr>
        <p:xfrm>
          <a:off x="182880" y="1463040"/>
          <a:ext cx="3959352" cy="4645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004733" y="1171656"/>
            <a:ext cx="4992963" cy="5686343"/>
          </a:xfr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ученику информацию об организации учебного процесса.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Координирует расписание занятий и   информирует учеников об изменениях.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Поддерживает общение с учениками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Осуществляет наблюдение за ходом текущей учебной деятельности.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формировании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образовательной траектории,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корректировки темпа обучения.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Выявляет уровень навыка самоорганизации учеников.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6752" y="2523744"/>
            <a:ext cx="1581912" cy="53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8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660" y="-74428"/>
            <a:ext cx="7469340" cy="73364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МЭО.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Расписания онлайн-уроков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337" y="6019877"/>
            <a:ext cx="857707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расписании необходимо учитывать небольшое количество онлайн-уроков в одно время, что бы не перегружать Интернет-трафик.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" y="482598"/>
            <a:ext cx="9174712" cy="5401733"/>
          </a:xfrm>
        </p:spPr>
      </p:pic>
    </p:spTree>
    <p:extLst>
      <p:ext uri="{BB962C8B-B14F-4D97-AF65-F5344CB8AC3E}">
        <p14:creationId xmlns:p14="http://schemas.microsoft.com/office/powerpoint/2010/main" val="33109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Расписание уроков</a:t>
            </a:r>
            <a:br>
              <a:rPr lang="ru-RU" dirty="0"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" pitchFamily="34" charset="0"/>
                <a:cs typeface="Times New Roman" panose="02020603050405020304" pitchFamily="18" charset="0"/>
              </a:rPr>
              <a:t>по темам и датам проведения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" b="51330"/>
          <a:stretch/>
        </p:blipFill>
        <p:spPr>
          <a:xfrm>
            <a:off x="380780" y="1765566"/>
            <a:ext cx="7329453" cy="16634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5"/>
          <a:stretch/>
        </p:blipFill>
        <p:spPr>
          <a:xfrm>
            <a:off x="2611146" y="3736280"/>
            <a:ext cx="6425350" cy="240003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6" y="4083419"/>
            <a:ext cx="1997643" cy="19976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484692"/>
            <a:ext cx="9144000" cy="291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6910" marR="668655" indent="-635" algn="ctr">
              <a:lnSpc>
                <a:spcPct val="132000"/>
              </a:lnSpc>
              <a:spcBef>
                <a:spcPts val="100"/>
              </a:spcBef>
            </a:pPr>
            <a:r>
              <a:rPr lang="ru-RU" sz="1100" dirty="0" smtClean="0">
                <a:latin typeface="Arial Narrow"/>
                <a:cs typeface="Arial Narrow"/>
              </a:rPr>
              <a:t>*</a:t>
            </a:r>
            <a:r>
              <a:rPr lang="ru-RU" sz="1100" dirty="0">
                <a:latin typeface="Arial Narrow"/>
                <a:cs typeface="Arial Narrow"/>
              </a:rPr>
              <a:t>ИУ – </a:t>
            </a:r>
            <a:r>
              <a:rPr lang="ru-RU" sz="1100" dirty="0" smtClean="0">
                <a:latin typeface="Arial Narrow"/>
                <a:cs typeface="Arial Narrow"/>
              </a:rPr>
              <a:t>интернет-урок</a:t>
            </a:r>
            <a:endParaRPr lang="ru-RU" sz="11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87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B222F81-6F3A-4663-B3EC-C8ABC66C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00" y="492142"/>
            <a:ext cx="8311793" cy="720080"/>
          </a:xfrm>
        </p:spPr>
        <p:txBody>
          <a:bodyPr/>
          <a:lstStyle/>
          <a:p>
            <a:pPr algn="ctr"/>
            <a:r>
              <a:rPr lang="ru-RU" dirty="0">
                <a:latin typeface="Calibri" pitchFamily="34" charset="0"/>
              </a:rPr>
              <a:t>МЭО. </a:t>
            </a:r>
            <a:r>
              <a:rPr lang="ru-RU" dirty="0" smtClean="0">
                <a:latin typeface="Calibri" pitchFamily="34" charset="0"/>
              </a:rPr>
              <a:t>Мы всегда на связи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4" y="1207965"/>
            <a:ext cx="8896864" cy="203132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Calibri" pitchFamily="34" charset="0"/>
                <a:cs typeface="Times New Roman" pitchFamily="18" charset="0"/>
              </a:rPr>
              <a:t>       В техническую или методическую поддержку МЭО можно обратиться напрямую из аккаунта в любое время.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en-US" dirty="0" smtClean="0">
                <a:latin typeface="Calibri" pitchFamily="34" charset="0"/>
                <a:cs typeface="Times New Roman" pitchFamily="18" charset="0"/>
              </a:rPr>
            </a:br>
            <a:r>
              <a:rPr lang="ru-RU" dirty="0" smtClean="0">
                <a:latin typeface="Calibri" pitchFamily="34" charset="0"/>
                <a:cs typeface="Times New Roman" pitchFamily="18" charset="0"/>
              </a:rPr>
              <a:t>Адреса  технической </a:t>
            </a:r>
            <a:r>
              <a:rPr lang="ru-RU" dirty="0">
                <a:latin typeface="Calibri" pitchFamily="34" charset="0"/>
                <a:cs typeface="Times New Roman" pitchFamily="18" charset="0"/>
              </a:rPr>
              <a:t>и методической поддержки: </a:t>
            </a:r>
            <a:endParaRPr lang="ru-RU" dirty="0" smtClean="0">
              <a:latin typeface="Calibri" pitchFamily="34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  <a:cs typeface="Times New Roman" pitchFamily="18" charset="0"/>
                <a:hlinkClick r:id="rId2"/>
              </a:rPr>
              <a:t>tech-support@mob-edu.ru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Calibri" pitchFamily="34" charset="0"/>
                <a:cs typeface="Times New Roman" pitchFamily="18" charset="0"/>
                <a:hlinkClick r:id="rId3"/>
              </a:rPr>
              <a:t>metod@mob-edu.ru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.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Calibri" pitchFamily="34" charset="0"/>
                <a:cs typeface="Times New Roman" pitchFamily="18" charset="0"/>
              </a:rPr>
            </a:br>
            <a:r>
              <a:rPr lang="ru-RU" dirty="0" smtClean="0">
                <a:latin typeface="Calibri" pitchFamily="34" charset="0"/>
                <a:cs typeface="Times New Roman" pitchFamily="18" charset="0"/>
              </a:rPr>
              <a:t>А на сайте </a:t>
            </a:r>
            <a:r>
              <a:rPr lang="en-US" dirty="0">
                <a:latin typeface="Calibri" pitchFamily="34" charset="0"/>
                <a:cs typeface="Times New Roman" pitchFamily="18" charset="0"/>
                <a:hlinkClick r:id="rId4"/>
              </a:rPr>
              <a:t>https://metod.mob-edu.ru</a:t>
            </a:r>
            <a:r>
              <a:rPr lang="en-US" dirty="0" smtClean="0">
                <a:latin typeface="Calibri" pitchFamily="34" charset="0"/>
                <a:cs typeface="Times New Roman" pitchFamily="18" charset="0"/>
                <a:hlinkClick r:id="rId4"/>
              </a:rPr>
              <a:t>/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 публикуется актуальная информация, расписание </a:t>
            </a:r>
            <a:r>
              <a:rPr lang="ru-RU" dirty="0" err="1" smtClean="0">
                <a:latin typeface="Calibri" pitchFamily="34" charset="0"/>
                <a:cs typeface="Times New Roman" pitchFamily="18" charset="0"/>
              </a:rPr>
              <a:t>вебинаров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 и многое другое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49" y="3315086"/>
            <a:ext cx="5381501" cy="339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8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 bwMode="auto">
          <a:xfrm>
            <a:off x="0" y="-19050"/>
            <a:ext cx="9144000" cy="459718"/>
          </a:xfrm>
          <a:prstGeom prst="rect">
            <a:avLst/>
          </a:prstGeom>
          <a:gradFill flip="none" rotWithShape="1">
            <a:gsLst>
              <a:gs pos="75000">
                <a:srgbClr val="83DAE8"/>
              </a:gs>
              <a:gs pos="0">
                <a:srgbClr val="0BB6D2"/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36000" bIns="36000" anchor="ctr"/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endParaRPr lang="ru-RU">
              <a:solidFill>
                <a:srgbClr val="008000"/>
              </a:solidFill>
            </a:endParaRPr>
          </a:p>
        </p:txBody>
      </p:sp>
      <p:pic>
        <p:nvPicPr>
          <p:cNvPr id="49161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3813"/>
            <a:ext cx="17287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одержимое 4"/>
          <p:cNvSpPr txBox="1">
            <a:spLocks/>
          </p:cNvSpPr>
          <p:nvPr/>
        </p:nvSpPr>
        <p:spPr bwMode="auto">
          <a:xfrm>
            <a:off x="0" y="2528888"/>
            <a:ext cx="9144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61925" indent="-161925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+mn-lt"/>
                <a:ea typeface="+mn-ea"/>
                <a:cs typeface="+mn-cs"/>
              </a:defRPr>
            </a:lvl1pPr>
            <a:lvl2pPr marL="344488" indent="-180975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+mn-lt"/>
                <a:cs typeface="+mn-cs"/>
              </a:defRPr>
            </a:lvl2pPr>
            <a:lvl3pPr marL="536575" indent="-1905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+mn-lt"/>
                <a:cs typeface="+mn-cs"/>
              </a:defRPr>
            </a:lvl3pPr>
            <a:lvl4pPr marL="709613" indent="-17145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+mn-lt"/>
                <a:cs typeface="+mn-cs"/>
              </a:defRPr>
            </a:lvl4pPr>
            <a:lvl5pPr marL="876300" indent="-161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5pPr>
            <a:lvl6pPr marL="13335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6pPr>
            <a:lvl7pPr marL="17907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7pPr>
            <a:lvl8pPr marL="22479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8pPr>
            <a:lvl9pPr marL="2705100" indent="-161925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3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altLang="ru-RU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AD7AF33-1D2E-4980-B6A2-1B1E1A840047}"/>
              </a:ext>
            </a:extLst>
          </p:cNvPr>
          <p:cNvSpPr txBox="1">
            <a:spLocks/>
          </p:cNvSpPr>
          <p:nvPr/>
        </p:nvSpPr>
        <p:spPr bwMode="auto">
          <a:xfrm>
            <a:off x="5406" y="5526877"/>
            <a:ext cx="598051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700">
              <a:lnSpc>
                <a:spcPct val="100000"/>
              </a:lnSpc>
              <a:spcBef>
                <a:spcPts val="805"/>
              </a:spcBef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ru-RU" sz="1200" b="1" u="sng" spc="60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СЛУЖБА ТЕХНИЧЕСКОЙ </a:t>
            </a:r>
            <a:r>
              <a:rPr lang="ru-RU" sz="1200" b="1" u="sng" spc="60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ПОДДЕРЖКИ:</a:t>
            </a:r>
            <a:r>
              <a:rPr lang="en-US" sz="1200" b="1" spc="60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lang="en-US" sz="1200" b="1" spc="60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</a:t>
            </a:r>
            <a:r>
              <a:rPr lang="en-US" sz="1200" b="1" spc="60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                                       </a:t>
            </a:r>
            <a:r>
              <a:rPr lang="ru-RU" sz="1200" u="sng" spc="60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5"/>
              </a:rPr>
              <a:t>tech-support@mob-edu.ru</a:t>
            </a:r>
            <a:r>
              <a:rPr lang="en-US" sz="1200" spc="60" dirty="0" smtClean="0">
                <a:solidFill>
                  <a:srgbClr val="2B3977"/>
                </a:solidFill>
                <a:latin typeface="Tahoma"/>
                <a:cs typeface="Tahoma"/>
              </a:rPr>
              <a:t>                                                                  </a:t>
            </a:r>
            <a:r>
              <a:rPr lang="ru-RU" sz="1200" spc="-70" dirty="0" smtClean="0">
                <a:solidFill>
                  <a:srgbClr val="2B3977"/>
                </a:solidFill>
                <a:latin typeface="Tahoma"/>
                <a:cs typeface="Tahoma"/>
              </a:rPr>
              <a:t>Тел</a:t>
            </a:r>
            <a:r>
              <a:rPr lang="ru-RU" sz="1200" spc="-70" dirty="0">
                <a:solidFill>
                  <a:srgbClr val="2B3977"/>
                </a:solidFill>
                <a:latin typeface="Tahoma"/>
                <a:cs typeface="Tahoma"/>
              </a:rPr>
              <a:t>.: +7 </a:t>
            </a:r>
            <a:r>
              <a:rPr lang="ru-RU" sz="1200" spc="10" dirty="0">
                <a:solidFill>
                  <a:srgbClr val="2B3977"/>
                </a:solidFill>
                <a:latin typeface="Tahoma"/>
                <a:cs typeface="Tahoma"/>
              </a:rPr>
              <a:t>(495)</a:t>
            </a:r>
            <a:r>
              <a:rPr lang="ru-RU" sz="1200" spc="125" dirty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r>
              <a:rPr lang="ru-RU" sz="1200" spc="30" dirty="0" smtClean="0">
                <a:solidFill>
                  <a:srgbClr val="2B3977"/>
                </a:solidFill>
                <a:latin typeface="Tahoma"/>
                <a:cs typeface="Tahoma"/>
              </a:rPr>
              <a:t>249-90-11</a:t>
            </a:r>
            <a:r>
              <a:rPr lang="en-US" sz="1200" dirty="0">
                <a:latin typeface="Tahoma"/>
                <a:cs typeface="Tahoma"/>
              </a:rPr>
              <a:t> </a:t>
            </a:r>
            <a:r>
              <a:rPr lang="en-US" sz="1200" dirty="0" smtClean="0">
                <a:latin typeface="Tahoma"/>
                <a:cs typeface="Tahoma"/>
              </a:rPr>
              <a:t>(</a:t>
            </a:r>
            <a:r>
              <a:rPr lang="ru-RU" sz="1200" spc="60" dirty="0" smtClean="0">
                <a:solidFill>
                  <a:srgbClr val="2B3977"/>
                </a:solidFill>
                <a:latin typeface="Arial"/>
                <a:cs typeface="Arial"/>
              </a:rPr>
              <a:t>доб</a:t>
            </a:r>
            <a:r>
              <a:rPr lang="ru-RU" sz="1200" spc="60" dirty="0">
                <a:solidFill>
                  <a:srgbClr val="2B3977"/>
                </a:solidFill>
                <a:latin typeface="Arial"/>
                <a:cs typeface="Arial"/>
              </a:rPr>
              <a:t>.</a:t>
            </a:r>
            <a:r>
              <a:rPr lang="ru-RU" sz="1200" spc="-80" dirty="0">
                <a:solidFill>
                  <a:srgbClr val="2B3977"/>
                </a:solidFill>
                <a:latin typeface="Arial"/>
                <a:cs typeface="Arial"/>
              </a:rPr>
              <a:t> 139, </a:t>
            </a:r>
            <a:r>
              <a:rPr lang="ru-RU" sz="1200" spc="-80" dirty="0" smtClean="0">
                <a:solidFill>
                  <a:srgbClr val="2B3977"/>
                </a:solidFill>
                <a:latin typeface="Arial"/>
                <a:cs typeface="Arial"/>
              </a:rPr>
              <a:t>140</a:t>
            </a:r>
            <a:r>
              <a:rPr lang="en-US" sz="1200" spc="-80" dirty="0" smtClean="0">
                <a:solidFill>
                  <a:srgbClr val="2B3977"/>
                </a:solidFill>
                <a:latin typeface="Arial"/>
                <a:cs typeface="Arial"/>
              </a:rPr>
              <a:t>)</a:t>
            </a:r>
            <a:r>
              <a:rPr lang="ru-RU" sz="1200" b="1" u="sng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endParaRPr lang="en-US" sz="1200" b="1" u="sng" spc="55" dirty="0" smtClean="0">
              <a:solidFill>
                <a:srgbClr val="124652"/>
              </a:solidFill>
              <a:uFill>
                <a:solidFill>
                  <a:srgbClr val="124652"/>
                </a:solidFill>
              </a:uFill>
              <a:latin typeface="Tahoma"/>
              <a:cs typeface="Tahoma"/>
              <a:hlinkClick r:id="rId6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  <a:buClr>
                <a:srgbClr val="2F446B"/>
              </a:buClr>
              <a:buNone/>
              <a:tabLst>
                <a:tab pos="354965" algn="l"/>
                <a:tab pos="355600" algn="l"/>
              </a:tabLst>
            </a:pPr>
            <a:r>
              <a:rPr lang="ru-RU" sz="1200" b="1" u="sng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СЛУЖБА </a:t>
            </a:r>
            <a:r>
              <a:rPr lang="ru-RU" sz="1200" b="1" u="sng" spc="55" dirty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МЕТОДИЧЕСКОЙ </a:t>
            </a:r>
            <a:r>
              <a:rPr lang="ru-RU" sz="1200" b="1" u="sng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ПОДДЕРЖКИ:</a:t>
            </a:r>
            <a:r>
              <a:rPr lang="en-US" sz="1200" b="1" u="sng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 </a:t>
            </a:r>
            <a:r>
              <a:rPr lang="en-US" sz="1200" b="1" u="sng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</a:rPr>
              <a:t>                                 </a:t>
            </a:r>
            <a:r>
              <a:rPr lang="ru-RU" sz="1200" u="sng" spc="55" dirty="0" smtClean="0">
                <a:solidFill>
                  <a:srgbClr val="124652"/>
                </a:solidFill>
                <a:uFill>
                  <a:solidFill>
                    <a:srgbClr val="124652"/>
                  </a:solidFill>
                </a:uFill>
                <a:latin typeface="Tahoma"/>
                <a:cs typeface="Tahoma"/>
                <a:hlinkClick r:id="rId6"/>
              </a:rPr>
              <a:t>metod@mob-edu.ru</a:t>
            </a:r>
            <a:r>
              <a:rPr lang="en-US" sz="1200" spc="55" dirty="0" smtClean="0">
                <a:solidFill>
                  <a:srgbClr val="2B3977"/>
                </a:solidFill>
                <a:latin typeface="Tahoma"/>
                <a:cs typeface="Tahoma"/>
              </a:rPr>
              <a:t>                                                                           </a:t>
            </a:r>
            <a:r>
              <a:rPr lang="ru-RU" sz="1200" spc="-70" dirty="0" smtClean="0">
                <a:solidFill>
                  <a:srgbClr val="2B3977"/>
                </a:solidFill>
                <a:latin typeface="Tahoma"/>
                <a:cs typeface="Tahoma"/>
              </a:rPr>
              <a:t>Тел</a:t>
            </a:r>
            <a:r>
              <a:rPr lang="ru-RU" sz="1200" spc="-70" dirty="0">
                <a:solidFill>
                  <a:srgbClr val="2B3977"/>
                </a:solidFill>
                <a:latin typeface="Tahoma"/>
                <a:cs typeface="Tahoma"/>
              </a:rPr>
              <a:t>.: +7 </a:t>
            </a:r>
            <a:r>
              <a:rPr lang="ru-RU" sz="1200" spc="10" dirty="0">
                <a:solidFill>
                  <a:srgbClr val="2B3977"/>
                </a:solidFill>
                <a:latin typeface="Tahoma"/>
                <a:cs typeface="Tahoma"/>
              </a:rPr>
              <a:t>(495)</a:t>
            </a:r>
            <a:r>
              <a:rPr lang="ru-RU" sz="1200" spc="125" dirty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r>
              <a:rPr lang="ru-RU" sz="1200" spc="30" dirty="0" smtClean="0">
                <a:solidFill>
                  <a:srgbClr val="2B3977"/>
                </a:solidFill>
                <a:latin typeface="Tahoma"/>
                <a:cs typeface="Tahoma"/>
              </a:rPr>
              <a:t>249-90-11</a:t>
            </a:r>
            <a:r>
              <a:rPr lang="en-US" sz="1200" dirty="0" smtClean="0">
                <a:latin typeface="Tahoma"/>
                <a:cs typeface="Tahoma"/>
              </a:rPr>
              <a:t> (</a:t>
            </a:r>
            <a:r>
              <a:rPr lang="ru-RU" sz="1200" spc="60" dirty="0" smtClean="0">
                <a:solidFill>
                  <a:srgbClr val="2B3977"/>
                </a:solidFill>
                <a:latin typeface="Arial"/>
                <a:cs typeface="Arial"/>
              </a:rPr>
              <a:t>доб</a:t>
            </a:r>
            <a:r>
              <a:rPr lang="ru-RU" sz="1200" spc="60" dirty="0">
                <a:solidFill>
                  <a:srgbClr val="2B3977"/>
                </a:solidFill>
                <a:latin typeface="Arial"/>
                <a:cs typeface="Arial"/>
              </a:rPr>
              <a:t>.</a:t>
            </a:r>
            <a:r>
              <a:rPr lang="ru-RU" sz="1200" spc="-80" dirty="0">
                <a:solidFill>
                  <a:srgbClr val="2B3977"/>
                </a:solidFill>
                <a:latin typeface="Arial"/>
                <a:cs typeface="Arial"/>
              </a:rPr>
              <a:t> 119, </a:t>
            </a:r>
            <a:r>
              <a:rPr lang="ru-RU" sz="1200" spc="120" dirty="0">
                <a:solidFill>
                  <a:srgbClr val="2B3977"/>
                </a:solidFill>
                <a:latin typeface="Arial"/>
                <a:cs typeface="Arial"/>
              </a:rPr>
              <a:t>1</a:t>
            </a:r>
            <a:r>
              <a:rPr lang="ru-RU" sz="1200" spc="120" dirty="0">
                <a:solidFill>
                  <a:srgbClr val="2B3977"/>
                </a:solidFill>
                <a:latin typeface="Tahoma"/>
                <a:cs typeface="Tahoma"/>
              </a:rPr>
              <a:t>21, 162, </a:t>
            </a:r>
            <a:r>
              <a:rPr lang="ru-RU" sz="1200" spc="120" dirty="0" smtClean="0">
                <a:solidFill>
                  <a:srgbClr val="2B3977"/>
                </a:solidFill>
                <a:latin typeface="Tahoma"/>
                <a:cs typeface="Tahoma"/>
              </a:rPr>
              <a:t>163</a:t>
            </a:r>
            <a:r>
              <a:rPr lang="en-US" sz="1200" spc="120" dirty="0" smtClean="0">
                <a:solidFill>
                  <a:srgbClr val="2B3977"/>
                </a:solidFill>
                <a:latin typeface="Tahoma"/>
                <a:cs typeface="Tahoma"/>
              </a:rPr>
              <a:t>)</a:t>
            </a:r>
            <a:r>
              <a:rPr lang="ru-RU" sz="1200" spc="120" dirty="0" smtClean="0">
                <a:solidFill>
                  <a:srgbClr val="2B3977"/>
                </a:solidFill>
                <a:latin typeface="Tahoma"/>
                <a:cs typeface="Tahoma"/>
              </a:rPr>
              <a:t> </a:t>
            </a:r>
            <a:endParaRPr lang="ru-RU" sz="1200" dirty="0">
              <a:latin typeface="Tahoma"/>
              <a:cs typeface="Tahoma"/>
            </a:endParaRPr>
          </a:p>
          <a:p>
            <a:pPr marL="12065">
              <a:lnSpc>
                <a:spcPct val="100000"/>
              </a:lnSpc>
              <a:spcBef>
                <a:spcPts val="805"/>
              </a:spcBef>
              <a:buClr>
                <a:srgbClr val="2F446B"/>
              </a:buClr>
              <a:tabLst>
                <a:tab pos="299085" algn="l"/>
                <a:tab pos="299720" algn="l"/>
              </a:tabLst>
            </a:pPr>
            <a:endParaRPr lang="ru-RU" sz="1200" spc="-80" dirty="0">
              <a:solidFill>
                <a:srgbClr val="2B3977"/>
              </a:solidFill>
              <a:latin typeface="Arial"/>
              <a:cs typeface="Arial"/>
            </a:endParaRPr>
          </a:p>
          <a:p>
            <a:pPr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altLang="ru-RU" sz="1200" b="0" dirty="0">
              <a:solidFill>
                <a:srgbClr val="000000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07497F7B-3141-412D-8B8E-AE6AA8BDF626}"/>
              </a:ext>
            </a:extLst>
          </p:cNvPr>
          <p:cNvSpPr txBox="1">
            <a:spLocks/>
          </p:cNvSpPr>
          <p:nvPr/>
        </p:nvSpPr>
        <p:spPr bwMode="auto">
          <a:xfrm>
            <a:off x="4897702" y="5679283"/>
            <a:ext cx="3767138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Тел.: </a:t>
            </a:r>
            <a:r>
              <a:rPr lang="ru-RU" sz="1200" b="1" dirty="0"/>
              <a:t>+7 (495) 249-90-11 доб. </a:t>
            </a:r>
            <a:r>
              <a:rPr lang="ru-RU" sz="1200" b="1" dirty="0" smtClean="0"/>
              <a:t>1</a:t>
            </a:r>
            <a:r>
              <a:rPr lang="en-US" sz="1200" b="1" dirty="0" smtClean="0"/>
              <a:t>10</a:t>
            </a:r>
            <a:endParaRPr lang="ru-RU" sz="1200" b="1" dirty="0"/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/>
              <a:t>Моб: </a:t>
            </a:r>
            <a:r>
              <a:rPr lang="ru-RU" sz="1200" b="1" dirty="0"/>
              <a:t>+7 </a:t>
            </a:r>
            <a:r>
              <a:rPr lang="ru-RU" sz="1200" b="1" dirty="0" smtClean="0"/>
              <a:t>(</a:t>
            </a:r>
            <a:r>
              <a:rPr lang="en-US" sz="1200" b="1" dirty="0" smtClean="0"/>
              <a:t>904</a:t>
            </a:r>
            <a:r>
              <a:rPr lang="ru-RU" sz="1200" b="1" dirty="0" smtClean="0"/>
              <a:t>) </a:t>
            </a:r>
            <a:r>
              <a:rPr lang="en-US" sz="1200" b="1" dirty="0" smtClean="0"/>
              <a:t>302-91-13</a:t>
            </a:r>
            <a:endParaRPr lang="ru-RU" sz="1200" b="1" dirty="0"/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0" dirty="0" smtClean="0">
                <a:solidFill>
                  <a:srgbClr val="066B7C"/>
                </a:solidFill>
              </a:rPr>
              <a:t>www.mob-edu.ru</a:t>
            </a:r>
            <a:endParaRPr lang="en-US" altLang="ru-RU" sz="1200" dirty="0">
              <a:solidFill>
                <a:srgbClr val="066B7C"/>
              </a:solidFill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066B7C"/>
                </a:solidFill>
              </a:rPr>
              <a:t>https</a:t>
            </a:r>
            <a:r>
              <a:rPr lang="en-US" sz="1200" dirty="0">
                <a:solidFill>
                  <a:srgbClr val="066B7C"/>
                </a:solidFill>
              </a:rPr>
              <a:t>://</a:t>
            </a:r>
            <a:r>
              <a:rPr lang="en-US" sz="1200" dirty="0" smtClean="0">
                <a:solidFill>
                  <a:srgbClr val="066B7C"/>
                </a:solidFill>
              </a:rPr>
              <a:t>mob-edu-distant.bitrix24.site</a:t>
            </a:r>
            <a:endParaRPr lang="ru-RU" sz="1200" dirty="0">
              <a:solidFill>
                <a:srgbClr val="066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0" y="1200150"/>
            <a:ext cx="9144000" cy="5657850"/>
          </a:xfrm>
          <a:prstGeom prst="rect">
            <a:avLst/>
          </a:prstGeom>
        </p:spPr>
      </p:pic>
      <p:cxnSp>
        <p:nvCxnSpPr>
          <p:cNvPr id="87" name="Прямая соединительная линия 74"/>
          <p:cNvCxnSpPr>
            <a:cxnSpLocks noChangeShapeType="1"/>
          </p:cNvCxnSpPr>
          <p:nvPr/>
        </p:nvCxnSpPr>
        <p:spPr bwMode="auto">
          <a:xfrm flipV="1">
            <a:off x="1264850" y="3849779"/>
            <a:ext cx="299631" cy="759456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Прямая соединительная линия 89"/>
          <p:cNvCxnSpPr>
            <a:cxnSpLocks noChangeShapeType="1"/>
            <a:endCxn id="76" idx="1"/>
          </p:cNvCxnSpPr>
          <p:nvPr/>
        </p:nvCxnSpPr>
        <p:spPr bwMode="auto">
          <a:xfrm>
            <a:off x="2322254" y="3546039"/>
            <a:ext cx="746384" cy="207599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Прямая соединительная линия 91"/>
          <p:cNvCxnSpPr>
            <a:cxnSpLocks noChangeShapeType="1"/>
          </p:cNvCxnSpPr>
          <p:nvPr/>
        </p:nvCxnSpPr>
        <p:spPr bwMode="auto">
          <a:xfrm flipV="1">
            <a:off x="5416460" y="3518325"/>
            <a:ext cx="754971" cy="325804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Прямая соединительная линия 93"/>
          <p:cNvCxnSpPr>
            <a:cxnSpLocks noChangeShapeType="1"/>
          </p:cNvCxnSpPr>
          <p:nvPr/>
        </p:nvCxnSpPr>
        <p:spPr bwMode="auto">
          <a:xfrm flipV="1">
            <a:off x="1640088" y="5168198"/>
            <a:ext cx="745081" cy="203374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Прямая соединительная линия 95"/>
          <p:cNvCxnSpPr>
            <a:cxnSpLocks noChangeShapeType="1"/>
          </p:cNvCxnSpPr>
          <p:nvPr/>
        </p:nvCxnSpPr>
        <p:spPr bwMode="auto">
          <a:xfrm>
            <a:off x="3204478" y="4806512"/>
            <a:ext cx="2333792" cy="457376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Прямая соединительная линия 98"/>
          <p:cNvCxnSpPr>
            <a:cxnSpLocks noChangeShapeType="1"/>
          </p:cNvCxnSpPr>
          <p:nvPr/>
        </p:nvCxnSpPr>
        <p:spPr bwMode="auto">
          <a:xfrm flipV="1">
            <a:off x="6505575" y="4975756"/>
            <a:ext cx="1012825" cy="103187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Прямая соединительная линия 100"/>
          <p:cNvCxnSpPr>
            <a:cxnSpLocks noChangeShapeType="1"/>
          </p:cNvCxnSpPr>
          <p:nvPr/>
        </p:nvCxnSpPr>
        <p:spPr bwMode="auto">
          <a:xfrm flipH="1" flipV="1">
            <a:off x="6837363" y="3862654"/>
            <a:ext cx="937738" cy="1026689"/>
          </a:xfrm>
          <a:prstGeom prst="line">
            <a:avLst/>
          </a:prstGeom>
          <a:noFill/>
          <a:ln w="444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6FA1F1-BD3C-494E-BBB6-81CD03D2B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3999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МЭО. Комплекс решений</a:t>
            </a:r>
          </a:p>
        </p:txBody>
      </p:sp>
      <p:grpSp>
        <p:nvGrpSpPr>
          <p:cNvPr id="46" name="Группа 3"/>
          <p:cNvGrpSpPr>
            <a:grpSpLocks/>
          </p:cNvGrpSpPr>
          <p:nvPr/>
        </p:nvGrpSpPr>
        <p:grpSpPr bwMode="auto">
          <a:xfrm>
            <a:off x="215900" y="4506912"/>
            <a:ext cx="1836738" cy="1700212"/>
            <a:chOff x="404743" y="4710113"/>
            <a:chExt cx="1836423" cy="1700212"/>
          </a:xfrm>
        </p:grpSpPr>
        <p:sp>
          <p:nvSpPr>
            <p:cNvPr id="47" name="Скругленный прямоугольник 46"/>
            <p:cNvSpPr/>
            <p:nvPr/>
          </p:nvSpPr>
          <p:spPr bwMode="auto">
            <a:xfrm>
              <a:off x="404743" y="5859463"/>
              <a:ext cx="1836423" cy="5508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8" name="TextBox 25"/>
            <p:cNvSpPr txBox="1">
              <a:spLocks noChangeArrowheads="1"/>
            </p:cNvSpPr>
            <p:nvPr/>
          </p:nvSpPr>
          <p:spPr bwMode="auto">
            <a:xfrm>
              <a:off x="406627" y="5877285"/>
              <a:ext cx="1832654" cy="49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400" dirty="0">
                  <a:solidFill>
                    <a:srgbClr val="066B7C"/>
                  </a:solidFill>
                </a:rPr>
                <a:t>Цифровой</a:t>
              </a:r>
              <a:r>
                <a:rPr lang="en-US" altLang="ru-RU" sz="1200" dirty="0">
                  <a:solidFill>
                    <a:srgbClr val="066B7C"/>
                  </a:solidFill>
                </a:rPr>
                <a:t> </a:t>
              </a:r>
              <a:r>
                <a:rPr lang="ru-RU" altLang="ru-RU" sz="1200" dirty="0">
                  <a:solidFill>
                    <a:srgbClr val="066B7C"/>
                  </a:solidFill>
                </a:rPr>
                <a:t>контент для 1-11 класса</a:t>
              </a:r>
            </a:p>
          </p:txBody>
        </p:sp>
        <p:grpSp>
          <p:nvGrpSpPr>
            <p:cNvPr id="49" name="Группа 29"/>
            <p:cNvGrpSpPr>
              <a:grpSpLocks/>
            </p:cNvGrpSpPr>
            <p:nvPr/>
          </p:nvGrpSpPr>
          <p:grpSpPr bwMode="auto">
            <a:xfrm>
              <a:off x="746887" y="4710113"/>
              <a:ext cx="1152134" cy="1152643"/>
              <a:chOff x="771112" y="4530601"/>
              <a:chExt cx="1152128" cy="1152128"/>
            </a:xfrm>
          </p:grpSpPr>
          <p:sp>
            <p:nvSpPr>
              <p:cNvPr id="50" name="Овал 49"/>
              <p:cNvSpPr/>
              <p:nvPr/>
            </p:nvSpPr>
            <p:spPr bwMode="auto">
              <a:xfrm>
                <a:off x="771112" y="4530601"/>
                <a:ext cx="1152128" cy="1152128"/>
              </a:xfrm>
              <a:prstGeom prst="ellipse">
                <a:avLst/>
              </a:prstGeom>
              <a:solidFill>
                <a:srgbClr val="61BB57"/>
              </a:solidFill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114300" dir="5400000" rotWithShape="0">
                  <a:schemeClr val="bg1"/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>
                  <a:solidFill>
                    <a:srgbClr val="008000"/>
                  </a:solidFill>
                </a:endParaRPr>
              </a:p>
            </p:txBody>
          </p:sp>
          <p:pic>
            <p:nvPicPr>
              <p:cNvPr id="51" name="Picture 5" descr="T:\Полищук\Презентации\Презентация МЭО краткая июль 2016\mmo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403" y="4673237"/>
                <a:ext cx="863546" cy="864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2" name="Группа 40"/>
          <p:cNvGrpSpPr>
            <a:grpSpLocks/>
          </p:cNvGrpSpPr>
          <p:nvPr/>
        </p:nvGrpSpPr>
        <p:grpSpPr bwMode="auto">
          <a:xfrm>
            <a:off x="2149475" y="4500562"/>
            <a:ext cx="1414463" cy="1706562"/>
            <a:chOff x="2605548" y="4530601"/>
            <a:chExt cx="1415575" cy="1706713"/>
          </a:xfrm>
        </p:grpSpPr>
        <p:sp>
          <p:nvSpPr>
            <p:cNvPr id="53" name="Скругленный прямоугольник 52"/>
            <p:cNvSpPr/>
            <p:nvPr/>
          </p:nvSpPr>
          <p:spPr bwMode="auto">
            <a:xfrm>
              <a:off x="2605548" y="5680053"/>
              <a:ext cx="1415575" cy="5572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4" name="TextBox 19"/>
            <p:cNvSpPr txBox="1">
              <a:spLocks noChangeArrowheads="1"/>
            </p:cNvSpPr>
            <p:nvPr/>
          </p:nvSpPr>
          <p:spPr bwMode="auto">
            <a:xfrm>
              <a:off x="2641277" y="5727898"/>
              <a:ext cx="1344117" cy="461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200" dirty="0">
                  <a:solidFill>
                    <a:srgbClr val="066B7C"/>
                  </a:solidFill>
                </a:rPr>
                <a:t>Лицензионное</a:t>
              </a:r>
            </a:p>
            <a:p>
              <a:pPr algn="ctr"/>
              <a:r>
                <a:rPr lang="ru-RU" altLang="ru-RU" sz="1200" dirty="0">
                  <a:solidFill>
                    <a:srgbClr val="066B7C"/>
                  </a:solidFill>
                </a:rPr>
                <a:t>ПО</a:t>
              </a:r>
            </a:p>
          </p:txBody>
        </p:sp>
        <p:grpSp>
          <p:nvGrpSpPr>
            <p:cNvPr id="55" name="Группа 28"/>
            <p:cNvGrpSpPr>
              <a:grpSpLocks/>
            </p:cNvGrpSpPr>
            <p:nvPr/>
          </p:nvGrpSpPr>
          <p:grpSpPr bwMode="auto">
            <a:xfrm>
              <a:off x="2737271" y="4530601"/>
              <a:ext cx="1152128" cy="1152128"/>
              <a:chOff x="2737271" y="4530601"/>
              <a:chExt cx="1152128" cy="1152128"/>
            </a:xfrm>
          </p:grpSpPr>
          <p:sp>
            <p:nvSpPr>
              <p:cNvPr id="56" name="Овал 55"/>
              <p:cNvSpPr/>
              <p:nvPr/>
            </p:nvSpPr>
            <p:spPr bwMode="auto">
              <a:xfrm>
                <a:off x="2737271" y="4530601"/>
                <a:ext cx="1152128" cy="1152128"/>
              </a:xfrm>
              <a:prstGeom prst="ellipse">
                <a:avLst/>
              </a:prstGeom>
              <a:solidFill>
                <a:srgbClr val="0BB6D2"/>
              </a:solidFill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114300" dir="5400000" rotWithShape="0">
                  <a:schemeClr val="bg1"/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>
                  <a:solidFill>
                    <a:srgbClr val="008000"/>
                  </a:solidFill>
                </a:endParaRPr>
              </a:p>
            </p:txBody>
          </p:sp>
          <p:pic>
            <p:nvPicPr>
              <p:cNvPr id="57" name="Picture 3" descr="T:\Полищук\Презентации\Презентация МЭО краткая июль 2016\copywrite white icon png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5633" y="4698965"/>
                <a:ext cx="815406" cy="815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" name="Группа 4"/>
          <p:cNvGrpSpPr>
            <a:grpSpLocks/>
          </p:cNvGrpSpPr>
          <p:nvPr/>
        </p:nvGrpSpPr>
        <p:grpSpPr bwMode="auto">
          <a:xfrm>
            <a:off x="4716463" y="4492624"/>
            <a:ext cx="2427287" cy="1706563"/>
            <a:chOff x="4676675" y="4695825"/>
            <a:chExt cx="2427639" cy="1706563"/>
          </a:xfrm>
        </p:grpSpPr>
        <p:sp>
          <p:nvSpPr>
            <p:cNvPr id="59" name="Скругленный прямоугольник 58"/>
            <p:cNvSpPr/>
            <p:nvPr/>
          </p:nvSpPr>
          <p:spPr bwMode="auto">
            <a:xfrm>
              <a:off x="4676675" y="5811838"/>
              <a:ext cx="2427639" cy="5905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0" name="TextBox 15"/>
            <p:cNvSpPr txBox="1">
              <a:spLocks noChangeArrowheads="1"/>
            </p:cNvSpPr>
            <p:nvPr/>
          </p:nvSpPr>
          <p:spPr bwMode="auto">
            <a:xfrm>
              <a:off x="4706661" y="5871234"/>
              <a:ext cx="2367666" cy="46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200" dirty="0">
                  <a:solidFill>
                    <a:srgbClr val="066B7C"/>
                  </a:solidFill>
                </a:rPr>
                <a:t>Комплекс образовательных услуг и сервисов</a:t>
              </a:r>
            </a:p>
          </p:txBody>
        </p:sp>
        <p:grpSp>
          <p:nvGrpSpPr>
            <p:cNvPr id="61" name="Группа 21"/>
            <p:cNvGrpSpPr>
              <a:grpSpLocks/>
            </p:cNvGrpSpPr>
            <p:nvPr/>
          </p:nvGrpSpPr>
          <p:grpSpPr bwMode="auto">
            <a:xfrm>
              <a:off x="5314599" y="4695825"/>
              <a:ext cx="1151791" cy="1152027"/>
              <a:chOff x="4626005" y="5259065"/>
              <a:chExt cx="1152128" cy="1152128"/>
            </a:xfrm>
          </p:grpSpPr>
          <p:sp>
            <p:nvSpPr>
              <p:cNvPr id="62" name="Овал 61"/>
              <p:cNvSpPr/>
              <p:nvPr/>
            </p:nvSpPr>
            <p:spPr bwMode="auto">
              <a:xfrm>
                <a:off x="4626005" y="5259065"/>
                <a:ext cx="1152128" cy="1152128"/>
              </a:xfrm>
              <a:prstGeom prst="ellipse">
                <a:avLst/>
              </a:prstGeom>
              <a:solidFill>
                <a:srgbClr val="500000"/>
              </a:solidFill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114300" dir="5400000" rotWithShape="0">
                  <a:schemeClr val="bg1"/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>
                  <a:solidFill>
                    <a:srgbClr val="008000"/>
                  </a:solidFill>
                </a:endParaRPr>
              </a:p>
            </p:txBody>
          </p:sp>
          <p:pic>
            <p:nvPicPr>
              <p:cNvPr id="63" name="Picture 2" descr="T:\Полищук\Презентации\Презентация МЭО краткая июль 2016\comments white icon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5809" y="5512047"/>
                <a:ext cx="753581" cy="616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4" name="Группа 48"/>
          <p:cNvGrpSpPr>
            <a:grpSpLocks/>
          </p:cNvGrpSpPr>
          <p:nvPr/>
        </p:nvGrpSpPr>
        <p:grpSpPr bwMode="auto">
          <a:xfrm>
            <a:off x="7222132" y="4506911"/>
            <a:ext cx="1780582" cy="1693485"/>
            <a:chOff x="7088610" y="4530601"/>
            <a:chExt cx="1781224" cy="1692484"/>
          </a:xfrm>
        </p:grpSpPr>
        <p:sp>
          <p:nvSpPr>
            <p:cNvPr id="65" name="Скругленный прямоугольник 64"/>
            <p:cNvSpPr/>
            <p:nvPr/>
          </p:nvSpPr>
          <p:spPr bwMode="auto">
            <a:xfrm>
              <a:off x="7102309" y="5658646"/>
              <a:ext cx="1675417" cy="5568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6" name="TextBox 23"/>
            <p:cNvSpPr txBox="1">
              <a:spLocks noChangeArrowheads="1"/>
            </p:cNvSpPr>
            <p:nvPr/>
          </p:nvSpPr>
          <p:spPr bwMode="auto">
            <a:xfrm>
              <a:off x="7088610" y="5687871"/>
              <a:ext cx="1781224" cy="53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ru-RU" altLang="ru-RU" sz="1200" dirty="0">
                  <a:solidFill>
                    <a:srgbClr val="066B7C"/>
                  </a:solidFill>
                </a:rPr>
                <a:t>Современные образовательные </a:t>
              </a:r>
            </a:p>
            <a:p>
              <a:pPr algn="ctr">
                <a:lnSpc>
                  <a:spcPct val="80000"/>
                </a:lnSpc>
              </a:pPr>
              <a:r>
                <a:rPr lang="ru-RU" altLang="ru-RU" sz="1200" dirty="0">
                  <a:solidFill>
                    <a:srgbClr val="066B7C"/>
                  </a:solidFill>
                </a:rPr>
                <a:t>технологии</a:t>
              </a:r>
            </a:p>
          </p:txBody>
        </p:sp>
        <p:grpSp>
          <p:nvGrpSpPr>
            <p:cNvPr id="67" name="Группа 30"/>
            <p:cNvGrpSpPr>
              <a:grpSpLocks/>
            </p:cNvGrpSpPr>
            <p:nvPr/>
          </p:nvGrpSpPr>
          <p:grpSpPr bwMode="auto">
            <a:xfrm>
              <a:off x="7363953" y="4530601"/>
              <a:ext cx="1152128" cy="1152128"/>
              <a:chOff x="7226090" y="4530601"/>
              <a:chExt cx="1152128" cy="1152128"/>
            </a:xfrm>
          </p:grpSpPr>
          <p:sp>
            <p:nvSpPr>
              <p:cNvPr id="68" name="Овал 67"/>
              <p:cNvSpPr/>
              <p:nvPr/>
            </p:nvSpPr>
            <p:spPr bwMode="auto">
              <a:xfrm>
                <a:off x="7226090" y="4530601"/>
                <a:ext cx="1152128" cy="115212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114300" dir="5400000" rotWithShape="0">
                  <a:schemeClr val="bg1"/>
                </a:outerShdw>
              </a:effectLst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dirty="0">
                  <a:solidFill>
                    <a:srgbClr val="008000"/>
                  </a:solidFill>
                </a:endParaRPr>
              </a:p>
            </p:txBody>
          </p:sp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503916" y="4807137"/>
                <a:ext cx="596476" cy="596472"/>
              </a:xfrm>
              <a:prstGeom prst="rect">
                <a:avLst/>
              </a:prstGeom>
              <a:solidFill>
                <a:srgbClr val="FFC000"/>
              </a:solidFill>
              <a:ln w="25400" cmpd="sng">
                <a:solidFill>
                  <a:schemeClr val="bg1"/>
                </a:solidFill>
              </a:ln>
            </p:spPr>
          </p:pic>
        </p:grpSp>
      </p:grpSp>
      <p:grpSp>
        <p:nvGrpSpPr>
          <p:cNvPr id="70" name="Группа 64"/>
          <p:cNvGrpSpPr>
            <a:grpSpLocks/>
          </p:cNvGrpSpPr>
          <p:nvPr/>
        </p:nvGrpSpPr>
        <p:grpSpPr bwMode="auto">
          <a:xfrm>
            <a:off x="633413" y="1851019"/>
            <a:ext cx="1862137" cy="2114550"/>
            <a:chOff x="837560" y="2200880"/>
            <a:chExt cx="1862232" cy="2113971"/>
          </a:xfrm>
        </p:grpSpPr>
        <p:pic>
          <p:nvPicPr>
            <p:cNvPr id="71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60" y="2200880"/>
              <a:ext cx="1862232" cy="176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Скругленный прямоугольник 71"/>
            <p:cNvSpPr/>
            <p:nvPr/>
          </p:nvSpPr>
          <p:spPr bwMode="auto">
            <a:xfrm>
              <a:off x="897888" y="3664154"/>
              <a:ext cx="1695536" cy="650697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73" name="Подзаголовок 2"/>
            <p:cNvSpPr txBox="1">
              <a:spLocks/>
            </p:cNvSpPr>
            <p:nvPr/>
          </p:nvSpPr>
          <p:spPr bwMode="auto">
            <a:xfrm>
              <a:off x="1017573" y="3732321"/>
              <a:ext cx="1457128" cy="472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ru-RU" altLang="ru-RU" sz="1400" dirty="0">
                  <a:solidFill>
                    <a:srgbClr val="066B7C"/>
                  </a:solidFill>
                </a:rPr>
                <a:t>Интуитивные инструменты</a:t>
              </a:r>
              <a:endParaRPr lang="ru-RU" altLang="ru-RU" sz="1400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4" name="Группа 62"/>
          <p:cNvGrpSpPr>
            <a:grpSpLocks/>
          </p:cNvGrpSpPr>
          <p:nvPr/>
        </p:nvGrpSpPr>
        <p:grpSpPr bwMode="auto">
          <a:xfrm>
            <a:off x="3068638" y="1681157"/>
            <a:ext cx="2435225" cy="2284412"/>
            <a:chOff x="3210220" y="2188734"/>
            <a:chExt cx="2434952" cy="2284382"/>
          </a:xfrm>
        </p:grpSpPr>
        <p:pic>
          <p:nvPicPr>
            <p:cNvPr id="75" name="Рисунок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852" y="2188734"/>
              <a:ext cx="2367972" cy="224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Скругленный прямоугольник 75"/>
            <p:cNvSpPr/>
            <p:nvPr/>
          </p:nvSpPr>
          <p:spPr bwMode="auto">
            <a:xfrm>
              <a:off x="3210220" y="4049260"/>
              <a:ext cx="2434952" cy="42385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77" name="Подзаголовок 2"/>
            <p:cNvSpPr txBox="1">
              <a:spLocks/>
            </p:cNvSpPr>
            <p:nvPr/>
          </p:nvSpPr>
          <p:spPr bwMode="auto">
            <a:xfrm>
              <a:off x="3321333" y="4115405"/>
              <a:ext cx="2212727" cy="249235"/>
            </a:xfrm>
            <a:prstGeom prst="rect">
              <a:avLst/>
            </a:prstGeom>
            <a:solidFill>
              <a:srgbClr val="F8F8F8">
                <a:alpha val="69020"/>
              </a:srgbClr>
            </a:solidFill>
            <a:ln>
              <a:noFill/>
            </a:ln>
            <a:effectLst/>
          </p:spPr>
          <p:txBody>
            <a:bodyPr/>
            <a:lstStyle>
              <a:lvl1pPr marL="161925" indent="-161925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Char char="•"/>
                <a:defRPr sz="2000">
                  <a:solidFill>
                    <a:srgbClr val="292929"/>
                  </a:solidFill>
                  <a:latin typeface="+mn-lt"/>
                  <a:ea typeface="+mn-ea"/>
                  <a:cs typeface="+mn-cs"/>
                </a:defRPr>
              </a:lvl1pPr>
              <a:lvl2pPr marL="344488" indent="-180975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chemeClr val="folHlink"/>
                </a:buClr>
                <a:buChar char="•"/>
                <a:defRPr>
                  <a:solidFill>
                    <a:srgbClr val="292929"/>
                  </a:solidFill>
                  <a:latin typeface="+mn-lt"/>
                  <a:cs typeface="+mn-cs"/>
                </a:defRPr>
              </a:lvl2pPr>
              <a:lvl3pPr marL="536575" indent="-1905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Char char="•"/>
                <a:defRPr sz="1600">
                  <a:solidFill>
                    <a:srgbClr val="292929"/>
                  </a:solidFill>
                  <a:latin typeface="+mn-lt"/>
                  <a:cs typeface="+mn-cs"/>
                </a:defRPr>
              </a:lvl3pPr>
              <a:lvl4pPr marL="709613" indent="-17145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Char char="•"/>
                <a:defRPr sz="1400">
                  <a:solidFill>
                    <a:srgbClr val="292929"/>
                  </a:solidFill>
                  <a:latin typeface="+mn-lt"/>
                  <a:cs typeface="+mn-cs"/>
                </a:defRPr>
              </a:lvl4pPr>
              <a:lvl5pPr marL="876300" indent="-1619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rgbClr val="292929"/>
                  </a:solidFill>
                  <a:latin typeface="+mn-lt"/>
                  <a:cs typeface="+mn-cs"/>
                </a:defRPr>
              </a:lvl5pPr>
              <a:lvl6pPr marL="1333500" indent="-16192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rgbClr val="292929"/>
                  </a:solidFill>
                  <a:latin typeface="+mn-lt"/>
                  <a:cs typeface="+mn-cs"/>
                </a:defRPr>
              </a:lvl6pPr>
              <a:lvl7pPr marL="1790700" indent="-16192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rgbClr val="292929"/>
                  </a:solidFill>
                  <a:latin typeface="+mn-lt"/>
                  <a:cs typeface="+mn-cs"/>
                </a:defRPr>
              </a:lvl7pPr>
              <a:lvl8pPr marL="2247900" indent="-16192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rgbClr val="292929"/>
                  </a:solidFill>
                  <a:latin typeface="+mn-lt"/>
                  <a:cs typeface="+mn-cs"/>
                </a:defRPr>
              </a:lvl8pPr>
              <a:lvl9pPr marL="2705100" indent="-16192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200">
                  <a:solidFill>
                    <a:srgbClr val="292929"/>
                  </a:solidFill>
                  <a:latin typeface="+mn-lt"/>
                  <a:cs typeface="+mn-cs"/>
                </a:defRPr>
              </a:lvl9pPr>
            </a:lstStyle>
            <a:p>
              <a:pPr marL="0" indent="0" algn="ctr">
                <a:buFontTx/>
                <a:buNone/>
                <a:defRPr/>
              </a:pPr>
              <a:r>
                <a:rPr lang="ru-RU" sz="1400" b="1" kern="0" dirty="0">
                  <a:solidFill>
                    <a:srgbClr val="066B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Облачные технологии</a:t>
              </a:r>
              <a:endParaRPr lang="ru-RU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Группа 69"/>
          <p:cNvGrpSpPr>
            <a:grpSpLocks/>
          </p:cNvGrpSpPr>
          <p:nvPr/>
        </p:nvGrpSpPr>
        <p:grpSpPr bwMode="auto">
          <a:xfrm>
            <a:off x="6075363" y="1747832"/>
            <a:ext cx="2435225" cy="2217737"/>
            <a:chOff x="6280156" y="2065210"/>
            <a:chExt cx="2434952" cy="2218299"/>
          </a:xfrm>
        </p:grpSpPr>
        <p:pic>
          <p:nvPicPr>
            <p:cNvPr id="79" name="Рисунок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3273" y="2065210"/>
              <a:ext cx="1923449" cy="1826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Скругленный прямоугольник 79"/>
            <p:cNvSpPr/>
            <p:nvPr/>
          </p:nvSpPr>
          <p:spPr bwMode="auto">
            <a:xfrm>
              <a:off x="6280156" y="3607063"/>
              <a:ext cx="2434952" cy="67644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81" name="Подзаголовок 2"/>
            <p:cNvSpPr txBox="1">
              <a:spLocks/>
            </p:cNvSpPr>
            <p:nvPr/>
          </p:nvSpPr>
          <p:spPr bwMode="auto">
            <a:xfrm>
              <a:off x="6403283" y="3693017"/>
              <a:ext cx="2188699" cy="504057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ts val="1000"/>
                </a:spcBef>
              </a:pPr>
              <a:r>
                <a:rPr lang="ru-RU" altLang="ru-RU" sz="1400" dirty="0">
                  <a:solidFill>
                    <a:srgbClr val="066B7C"/>
                  </a:solidFill>
                </a:rPr>
                <a:t>Кроссплатформенное решение</a:t>
              </a:r>
              <a:endParaRPr lang="ru-RU" altLang="ru-RU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2" name="Группа 7"/>
          <p:cNvGrpSpPr>
            <a:grpSpLocks/>
          </p:cNvGrpSpPr>
          <p:nvPr/>
        </p:nvGrpSpPr>
        <p:grpSpPr bwMode="auto">
          <a:xfrm>
            <a:off x="3562350" y="4498974"/>
            <a:ext cx="1150938" cy="1706563"/>
            <a:chOff x="3527884" y="4702569"/>
            <a:chExt cx="1151713" cy="1706562"/>
          </a:xfrm>
        </p:grpSpPr>
        <p:sp>
          <p:nvSpPr>
            <p:cNvPr id="83" name="Скругленный прямоугольник 82"/>
            <p:cNvSpPr/>
            <p:nvPr/>
          </p:nvSpPr>
          <p:spPr bwMode="auto">
            <a:xfrm>
              <a:off x="3604135" y="5839218"/>
              <a:ext cx="999210" cy="5699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84" name="TextBox 19"/>
            <p:cNvSpPr txBox="1">
              <a:spLocks noChangeArrowheads="1"/>
            </p:cNvSpPr>
            <p:nvPr/>
          </p:nvSpPr>
          <p:spPr bwMode="auto">
            <a:xfrm>
              <a:off x="3630033" y="5992026"/>
              <a:ext cx="9474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200" dirty="0">
                  <a:solidFill>
                    <a:srgbClr val="066B7C"/>
                  </a:solidFill>
                </a:rPr>
                <a:t>Кадры</a:t>
              </a:r>
            </a:p>
          </p:txBody>
        </p:sp>
        <p:sp>
          <p:nvSpPr>
            <p:cNvPr id="85" name="Овал 84"/>
            <p:cNvSpPr/>
            <p:nvPr/>
          </p:nvSpPr>
          <p:spPr bwMode="auto">
            <a:xfrm>
              <a:off x="3527884" y="4702569"/>
              <a:ext cx="1151713" cy="115202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114300" dir="5400000" rotWithShape="0">
                <a:schemeClr val="bg1"/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dirty="0">
                <a:solidFill>
                  <a:srgbClr val="008000"/>
                </a:solidFill>
              </a:endParaRPr>
            </a:p>
          </p:txBody>
        </p:sp>
        <p:pic>
          <p:nvPicPr>
            <p:cNvPr id="86" name="Рисунок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789" y="4893311"/>
              <a:ext cx="859902" cy="65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36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1190159"/>
            <a:ext cx="3930163" cy="5667841"/>
          </a:xfrm>
          <a:prstGeom prst="rect">
            <a:avLst/>
          </a:prstGeom>
          <a:solidFill>
            <a:schemeClr val="tx1">
              <a:lumMod val="10000"/>
              <a:lumOff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079"/>
            <a:ext cx="9144000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МЭО. Цифровая образовательная среда. Основные характеристики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5997" y="1979735"/>
            <a:ext cx="3121265" cy="410454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Интуитивность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Персонализация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Междисциплинарность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Мотивация  к познанию 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Позитивная социализация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навыков </a:t>
            </a:r>
            <a:b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компетенций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</a:t>
            </a:r>
          </a:p>
          <a:p>
            <a:pPr marL="288000" indent="-28800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B6452D"/>
              </a:buClr>
              <a:buFont typeface="Wingdings" panose="05000000000000000000" pitchFamily="2" charset="2"/>
              <a:buChar char="§"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:\Полищук\Сайт\Субъектам РФ\Страница Апробация\Апробация МЭ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269" y="1436339"/>
            <a:ext cx="4548125" cy="341109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64268" y="5138363"/>
            <a:ext cx="48797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образовательного процесса</a:t>
            </a:r>
          </a:p>
          <a:p>
            <a:pPr marL="288000" indent="-288000">
              <a:spcBef>
                <a:spcPts val="1200"/>
              </a:spcBef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и учебно-исследовательская деятельность </a:t>
            </a:r>
          </a:p>
          <a:p>
            <a:pPr marL="285750" indent="-285750">
              <a:spcBef>
                <a:spcPts val="1200"/>
              </a:spcBef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Формирующая и констатирующая система оценивания</a:t>
            </a:r>
          </a:p>
          <a:p>
            <a:pPr marL="285750" indent="-285750">
              <a:spcBef>
                <a:spcPts val="1200"/>
              </a:spcBef>
              <a:buClr>
                <a:srgbClr val="B6452D"/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деятельность и сотрудничество</a:t>
            </a:r>
          </a:p>
          <a:p>
            <a:pPr marL="285750" indent="-285750">
              <a:spcBef>
                <a:spcPts val="1200"/>
              </a:spcBef>
              <a:buClr>
                <a:srgbClr val="B6452D"/>
              </a:buClr>
              <a:buFont typeface="Wingdings" panose="05000000000000000000" pitchFamily="2" charset="2"/>
              <a:buChar char="§"/>
            </a:pPr>
            <a:endParaRPr lang="ru-RU" sz="13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Цифровая образовательная среда МЭО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9963" y="1635498"/>
            <a:ext cx="4125183" cy="4847495"/>
          </a:xfrm>
        </p:spPr>
        <p:txBody>
          <a:bodyPr/>
          <a:lstStyle/>
          <a:p>
            <a:pPr>
              <a:buClrTx/>
            </a:pPr>
            <a:r>
              <a:rPr lang="ru-RU" dirty="0" smtClean="0"/>
              <a:t>Представление теоретического материала в разных формах </a:t>
            </a:r>
            <a:r>
              <a:rPr lang="ru-RU" dirty="0"/>
              <a:t> </a:t>
            </a:r>
            <a:r>
              <a:rPr lang="ru-RU" dirty="0" smtClean="0"/>
              <a:t>     (текст, мультимедиа, интерактивность и др.);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ru-RU" dirty="0" smtClean="0"/>
              <a:t> Освоение учебного материала обучающимися  организована через деятельность;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ru-RU" dirty="0"/>
              <a:t> </a:t>
            </a:r>
            <a:r>
              <a:rPr lang="ru-RU" dirty="0" smtClean="0"/>
              <a:t>Создание успешности учащихся (персонализация,  индивидуализация, коммуникация со всеми участниками образовательного процесса, социализация</a:t>
            </a:r>
            <a:r>
              <a:rPr lang="ru-RU" dirty="0"/>
              <a:t>, </a:t>
            </a:r>
            <a:r>
              <a:rPr lang="ru-RU" dirty="0" smtClean="0"/>
              <a:t>навыки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smtClean="0"/>
              <a:t>компетенции </a:t>
            </a:r>
            <a:r>
              <a:rPr lang="ru-RU" dirty="0"/>
              <a:t>XXI </a:t>
            </a:r>
            <a:r>
              <a:rPr lang="ru-RU" dirty="0" smtClean="0"/>
              <a:t>века и т.д.)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02" y="2191836"/>
            <a:ext cx="3936929" cy="2510886"/>
          </a:xfrm>
          <a:prstGeom prst="rect">
            <a:avLst/>
          </a:prstGeom>
          <a:ln w="19050" cap="sq">
            <a:solidFill>
              <a:srgbClr val="3660A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6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C7869F-A9B0-4A7B-BF40-062891AB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6672"/>
            <a:ext cx="9144000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Мэо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Образование без границ</a:t>
            </a: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2" y="1563689"/>
            <a:ext cx="8582025" cy="479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7"/>
          <p:cNvGrpSpPr>
            <a:grpSpLocks/>
          </p:cNvGrpSpPr>
          <p:nvPr/>
        </p:nvGrpSpPr>
        <p:grpSpPr bwMode="auto">
          <a:xfrm>
            <a:off x="209299" y="1554896"/>
            <a:ext cx="8712439" cy="4799867"/>
            <a:chOff x="176210" y="1884090"/>
            <a:chExt cx="8712439" cy="480041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76214" y="1884091"/>
              <a:ext cx="2246215" cy="1976212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Непрерывное профессиональное  развитие</a:t>
              </a:r>
            </a:p>
            <a:p>
              <a:pPr marL="144000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формирование сетевого профессионального педагогического сообщества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521018" y="3916236"/>
              <a:ext cx="2492908" cy="621125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lnSpc>
                  <a:spcPct val="80000"/>
                </a:lnSpc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Одарённые и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высоко</a:t>
              </a: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мотивированные  дети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512649" y="1884090"/>
              <a:ext cx="2068513" cy="1247917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8000" indent="-216000">
                <a:lnSpc>
                  <a:spcPct val="80000"/>
                </a:lnSpc>
                <a:spcBef>
                  <a:spcPts val="800"/>
                </a:spcBef>
                <a:buFont typeface="Wingdings" panose="05000000000000000000" pitchFamily="2" charset="2"/>
                <a:buChar char="§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Сельские школы</a:t>
              </a:r>
            </a:p>
            <a:p>
              <a:pPr marL="288000" indent="-216000">
                <a:lnSpc>
                  <a:spcPct val="80000"/>
                </a:lnSpc>
                <a:spcBef>
                  <a:spcPts val="800"/>
                </a:spcBef>
                <a:buFont typeface="Wingdings" panose="05000000000000000000" pitchFamily="2" charset="2"/>
                <a:buChar char="§"/>
                <a:defRPr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Школы, находящиеся в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труднодоступных районах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76210" y="3902033"/>
              <a:ext cx="2246214" cy="1124079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defRPr/>
              </a:pPr>
              <a:r>
                <a:rPr lang="ru-RU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Школы,</a:t>
              </a:r>
            </a:p>
            <a:p>
              <a:pPr marL="144000">
                <a:defRPr/>
              </a:pPr>
              <a:r>
                <a:rPr lang="ru-RU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показывающие</a:t>
              </a:r>
            </a:p>
            <a:p>
              <a:pPr marL="144000">
                <a:defRPr/>
              </a:pPr>
              <a:r>
                <a:rPr lang="ru-RU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стабильно низкие</a:t>
              </a:r>
            </a:p>
            <a:p>
              <a:pPr marL="144000">
                <a:defRPr/>
              </a:pPr>
              <a:r>
                <a:rPr lang="ru-RU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628714" y="1884090"/>
              <a:ext cx="2259935" cy="1247918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72000"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Соотечественники </a:t>
              </a:r>
              <a:b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рубежом</a:t>
              </a:r>
            </a:p>
          </p:txBody>
        </p:sp>
        <p:sp>
          <p:nvSpPr>
            <p:cNvPr id="35" name="TextBox 36"/>
            <p:cNvSpPr txBox="1">
              <a:spLocks noChangeArrowheads="1"/>
            </p:cNvSpPr>
            <p:nvPr/>
          </p:nvSpPr>
          <p:spPr bwMode="auto">
            <a:xfrm>
              <a:off x="7052649" y="3569802"/>
              <a:ext cx="1836000" cy="80031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216000" indent="-144000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altLang="ru-RU" sz="1200" dirty="0">
                  <a:solidFill>
                    <a:schemeClr val="bg1"/>
                  </a:solidFill>
                </a:rPr>
                <a:t>Семейное</a:t>
              </a:r>
              <a:r>
                <a:rPr lang="en-US" altLang="ru-RU" sz="1200" dirty="0">
                  <a:solidFill>
                    <a:schemeClr val="bg1"/>
                  </a:solidFill>
                </a:rPr>
                <a:t> </a:t>
              </a:r>
              <a:r>
                <a:rPr lang="ru-RU" altLang="ru-RU" sz="1200" dirty="0">
                  <a:solidFill>
                    <a:schemeClr val="bg1"/>
                  </a:solidFill>
                </a:rPr>
                <a:t>обучение</a:t>
              </a:r>
            </a:p>
            <a:p>
              <a:pPr marL="216000" indent="-144000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altLang="ru-RU" sz="1200" dirty="0">
                  <a:solidFill>
                    <a:schemeClr val="bg1"/>
                  </a:solidFill>
                </a:rPr>
                <a:t>Самообразование </a:t>
              </a: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4511179" y="3189122"/>
              <a:ext cx="2502747" cy="721150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44000">
                <a:spcBef>
                  <a:spcPts val="1200"/>
                </a:spcBef>
                <a:defRPr/>
              </a:pP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Обучение детей с ОВЗ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52649" y="5658010"/>
              <a:ext cx="1835999" cy="1026497"/>
            </a:xfrm>
            <a:prstGeom prst="rect">
              <a:avLst/>
            </a:prstGeom>
            <a:solidFill>
              <a:srgbClr val="61BB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16000">
                <a:defRPr/>
              </a:pPr>
              <a:r>
                <a:rPr lang="ru-RU" sz="1600" b="1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Подготовка </a:t>
              </a:r>
              <a:br>
                <a:rPr lang="ru-RU" sz="1600" b="1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 ОГЭ,ЕГЭ, ВПР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511179" y="6093889"/>
              <a:ext cx="2502747" cy="590618"/>
            </a:xfrm>
            <a:prstGeom prst="rect">
              <a:avLst/>
            </a:prstGeom>
            <a:solidFill>
              <a:srgbClr val="FDC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Репетитор-онлайн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052649" y="4793025"/>
              <a:ext cx="1836000" cy="828095"/>
            </a:xfrm>
            <a:prstGeom prst="rect">
              <a:avLst/>
            </a:prstGeom>
            <a:solidFill>
              <a:srgbClr val="0BB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72000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Дополнительное образование</a:t>
              </a:r>
            </a:p>
          </p:txBody>
        </p:sp>
        <p:sp>
          <p:nvSpPr>
            <p:cNvPr id="33" name="TextBox 44"/>
            <p:cNvSpPr txBox="1">
              <a:spLocks noChangeArrowheads="1"/>
            </p:cNvSpPr>
            <p:nvPr/>
          </p:nvSpPr>
          <p:spPr bwMode="auto">
            <a:xfrm>
              <a:off x="2555776" y="2024844"/>
              <a:ext cx="17641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800" dirty="0">
                  <a:solidFill>
                    <a:schemeClr val="bg1"/>
                  </a:solidFill>
                </a:rPr>
                <a:t>МАССОВАЯ ШКОЛА</a:t>
              </a:r>
            </a:p>
          </p:txBody>
        </p:sp>
      </p:grpSp>
      <p:sp>
        <p:nvSpPr>
          <p:cNvPr id="36" name="Прямоугольник 35"/>
          <p:cNvSpPr/>
          <p:nvPr/>
        </p:nvSpPr>
        <p:spPr bwMode="auto">
          <a:xfrm>
            <a:off x="202593" y="4747075"/>
            <a:ext cx="2246214" cy="577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000">
              <a:defRPr/>
            </a:pP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образование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9" y="5374958"/>
            <a:ext cx="2239508" cy="979805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 bwMode="auto">
          <a:xfrm>
            <a:off x="202594" y="5374958"/>
            <a:ext cx="2246214" cy="979805"/>
          </a:xfrm>
          <a:prstGeom prst="rect">
            <a:avLst/>
          </a:prstGeom>
          <a:solidFill>
            <a:schemeClr val="tx1">
              <a:lumMod val="90000"/>
              <a:lumOff val="1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000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Среднее Профессиональное Образование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2487530" y="4747075"/>
            <a:ext cx="2006926" cy="1616480"/>
          </a:xfrm>
          <a:prstGeom prst="rect">
            <a:avLst/>
          </a:prstGeom>
          <a:solidFill>
            <a:srgbClr val="0B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2000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Дистанционное обучение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4544268" y="4977800"/>
            <a:ext cx="2502747" cy="746628"/>
          </a:xfrm>
          <a:prstGeom prst="rect">
            <a:avLst/>
          </a:prstGeom>
          <a:solidFill>
            <a:srgbClr val="0B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4000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Школы, показывающие</a:t>
            </a:r>
          </a:p>
          <a:p>
            <a:pPr marL="144000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 высокие</a:t>
            </a:r>
          </a:p>
          <a:p>
            <a:pPr marL="144000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4544267" y="4203782"/>
            <a:ext cx="2502747" cy="774018"/>
          </a:xfrm>
          <a:prstGeom prst="rect">
            <a:avLst/>
          </a:prstGeom>
          <a:solidFill>
            <a:srgbClr val="FDC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Обучающиеся с низкой мотивацией к учению</a:t>
            </a:r>
          </a:p>
        </p:txBody>
      </p:sp>
    </p:spTree>
    <p:extLst>
      <p:ext uri="{BB962C8B-B14F-4D97-AF65-F5344CB8AC3E}">
        <p14:creationId xmlns:p14="http://schemas.microsoft.com/office/powerpoint/2010/main" val="15439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12"/>
            <a:ext cx="9144000" cy="720080"/>
          </a:xfrm>
        </p:spPr>
        <p:txBody>
          <a:bodyPr>
            <a:noAutofit/>
          </a:bodyPr>
          <a:lstStyle/>
          <a:p>
            <a:pPr marL="432000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rPr>
              <a:t>МЭО. Дистанционное обучение в школах </a:t>
            </a:r>
            <a:r>
              <a:rPr lang="ru-RU" sz="2400" dirty="0" err="1"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rPr>
              <a:t>россии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xmlns="" id="{E74E81F0-F589-4C7F-8A10-7C0AB9583237}"/>
              </a:ext>
            </a:extLst>
          </p:cNvPr>
          <p:cNvSpPr/>
          <p:nvPr/>
        </p:nvSpPr>
        <p:spPr>
          <a:xfrm rot="443772">
            <a:off x="2690274" y="1234013"/>
            <a:ext cx="3875088" cy="2755900"/>
          </a:xfrm>
          <a:prstGeom prst="cloud">
            <a:avLst/>
          </a:prstGeom>
          <a:ln w="19050">
            <a:solidFill>
              <a:srgbClr val="066B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800" dirty="0">
              <a:solidFill>
                <a:srgbClr val="066B7C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285FFC3A-C6B9-43D0-B1B2-417CE9E7B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63" y="3312544"/>
            <a:ext cx="2703717" cy="3372928"/>
          </a:xfrm>
          <a:prstGeom prst="roundRect">
            <a:avLst>
              <a:gd name="adj" fmla="val 9606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ru-RU" altLang="ru-RU" sz="1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ru-RU" altLang="ru-RU" sz="1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Система  организации и управления образовательным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процессом:</a:t>
            </a:r>
            <a:endParaRPr lang="ru-RU" altLang="ru-RU" sz="14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</a:rPr>
              <a:t>- </a:t>
            </a:r>
            <a:r>
              <a:rPr lang="ru-RU" altLang="ru-RU" sz="1200" dirty="0">
                <a:solidFill>
                  <a:srgbClr val="000000"/>
                </a:solidFill>
              </a:rPr>
              <a:t>Органайзер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Матрица назначения индивидуальных заданий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Индивидуальная образовательная траектория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Система </a:t>
            </a:r>
            <a:r>
              <a:rPr lang="ru-RU" altLang="ru-RU" sz="1200" dirty="0" smtClean="0">
                <a:solidFill>
                  <a:srgbClr val="000000"/>
                </a:solidFill>
              </a:rPr>
              <a:t>оценивания 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0000"/>
                </a:solidFill>
              </a:rPr>
              <a:t>И </a:t>
            </a:r>
            <a:r>
              <a:rPr lang="ru-RU" altLang="ru-RU" sz="1200" dirty="0">
                <a:solidFill>
                  <a:srgbClr val="000000"/>
                </a:solidFill>
              </a:rPr>
              <a:t>др.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endParaRPr lang="ru-RU" altLang="ru-RU" sz="1600" dirty="0">
              <a:solidFill>
                <a:srgbClr val="000000"/>
              </a:solidFill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xmlns="" id="{FA6287D5-F508-40AA-9525-FADB8081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374" y="4629664"/>
            <a:ext cx="2358539" cy="1841327"/>
          </a:xfrm>
          <a:prstGeom prst="roundRect">
            <a:avLst>
              <a:gd name="adj" fmla="val 9081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90000"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600" b="1" dirty="0">
                <a:solidFill>
                  <a:srgbClr val="000000"/>
                </a:solidFill>
              </a:rPr>
              <a:t>Цифровые инструменты для организации коммуникаций:</a:t>
            </a:r>
          </a:p>
          <a:p>
            <a:pPr marL="285750" indent="-285750" algn="r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600" dirty="0">
                <a:solidFill>
                  <a:srgbClr val="000000"/>
                </a:solidFill>
              </a:rPr>
              <a:t>Система видеоконференций</a:t>
            </a:r>
          </a:p>
          <a:p>
            <a:pPr marL="285750" indent="-285750" algn="r">
              <a:spcBef>
                <a:spcPct val="0"/>
              </a:spcBef>
              <a:spcAft>
                <a:spcPct val="0"/>
              </a:spcAft>
              <a:buClrTx/>
              <a:buFontTx/>
              <a:buChar char="-"/>
              <a:defRPr/>
            </a:pPr>
            <a:r>
              <a:rPr lang="ru-RU" altLang="ru-RU" sz="1600" b="0" dirty="0">
                <a:solidFill>
                  <a:srgbClr val="000000"/>
                </a:solidFill>
              </a:rPr>
              <a:t>Мессенджер</a:t>
            </a:r>
          </a:p>
        </p:txBody>
      </p:sp>
      <p:sp>
        <p:nvSpPr>
          <p:cNvPr id="12" name="Двойная стрелка вверх/вниз 11">
            <a:extLst>
              <a:ext uri="{FF2B5EF4-FFF2-40B4-BE49-F238E27FC236}">
                <a16:creationId xmlns:a16="http://schemas.microsoft.com/office/drawing/2014/main" xmlns="" id="{281AF823-0C07-48E9-A20E-D22041EA7453}"/>
              </a:ext>
            </a:extLst>
          </p:cNvPr>
          <p:cNvSpPr/>
          <p:nvPr/>
        </p:nvSpPr>
        <p:spPr>
          <a:xfrm rot="18500108" flipV="1">
            <a:off x="6865408" y="2955556"/>
            <a:ext cx="328613" cy="1741424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Двойная стрелка вверх/вниз 12">
            <a:extLst>
              <a:ext uri="{FF2B5EF4-FFF2-40B4-BE49-F238E27FC236}">
                <a16:creationId xmlns:a16="http://schemas.microsoft.com/office/drawing/2014/main" xmlns="" id="{CA47F3D3-A50C-42B5-945F-A87B04118E70}"/>
              </a:ext>
            </a:extLst>
          </p:cNvPr>
          <p:cNvSpPr/>
          <p:nvPr/>
        </p:nvSpPr>
        <p:spPr>
          <a:xfrm rot="14697870" flipH="1">
            <a:off x="1933837" y="2464355"/>
            <a:ext cx="374539" cy="1098550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Двойная стрелка вверх/вниз 15">
            <a:extLst>
              <a:ext uri="{FF2B5EF4-FFF2-40B4-BE49-F238E27FC236}">
                <a16:creationId xmlns:a16="http://schemas.microsoft.com/office/drawing/2014/main" xmlns="" id="{108F151C-A69D-47EF-8998-FE2FED53BDAD}"/>
              </a:ext>
            </a:extLst>
          </p:cNvPr>
          <p:cNvSpPr/>
          <p:nvPr/>
        </p:nvSpPr>
        <p:spPr>
          <a:xfrm>
            <a:off x="4375358" y="4043652"/>
            <a:ext cx="393284" cy="586013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одержимое 4">
            <a:extLst>
              <a:ext uri="{FF2B5EF4-FFF2-40B4-BE49-F238E27FC236}">
                <a16:creationId xmlns:a16="http://schemas.microsoft.com/office/drawing/2014/main" xmlns="" id="{6D2EB5D4-086B-48E4-B7F9-B211D8E4FA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92461" y="1711741"/>
            <a:ext cx="2945872" cy="1455737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МЭО</a:t>
            </a:r>
          </a:p>
        </p:txBody>
      </p:sp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xmlns="" id="{2DBD5871-BD7A-418A-B129-550693914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1" y="4629665"/>
            <a:ext cx="3173833" cy="1841327"/>
          </a:xfrm>
          <a:prstGeom prst="roundRect">
            <a:avLst>
              <a:gd name="adj" fmla="val 9606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altLang="ru-RU" sz="1600" b="1" dirty="0"/>
              <a:t>Цифровой образовательный контент: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altLang="ru-RU" sz="1600" dirty="0"/>
              <a:t>Учебные онлайн курсы 1-11 класс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altLang="ru-RU" sz="1600" b="0" dirty="0"/>
              <a:t>Онлайн курсы для дошкольников 3-7 лет</a:t>
            </a:r>
          </a:p>
        </p:txBody>
      </p:sp>
    </p:spTree>
    <p:extLst>
      <p:ext uri="{BB962C8B-B14F-4D97-AF65-F5344CB8AC3E}">
        <p14:creationId xmlns:p14="http://schemas.microsoft.com/office/powerpoint/2010/main" val="42844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>
            <a:extLst>
              <a:ext uri="{FF2B5EF4-FFF2-40B4-BE49-F238E27FC236}">
                <a16:creationId xmlns:a16="http://schemas.microsoft.com/office/drawing/2014/main" xmlns="" id="{E74E81F0-F589-4C7F-8A10-7C0AB9583237}"/>
              </a:ext>
            </a:extLst>
          </p:cNvPr>
          <p:cNvSpPr/>
          <p:nvPr/>
        </p:nvSpPr>
        <p:spPr>
          <a:xfrm>
            <a:off x="3417817" y="1292210"/>
            <a:ext cx="2269621" cy="1614118"/>
          </a:xfrm>
          <a:prstGeom prst="cloud">
            <a:avLst/>
          </a:prstGeom>
          <a:ln w="19050">
            <a:solidFill>
              <a:srgbClr val="066B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dirty="0">
                <a:solidFill>
                  <a:schemeClr val="tx1"/>
                </a:solidFill>
              </a:rPr>
              <a:t>Модели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12"/>
            <a:ext cx="9144000" cy="720080"/>
          </a:xfrm>
        </p:spPr>
        <p:txBody>
          <a:bodyPr>
            <a:noAutofit/>
          </a:bodyPr>
          <a:lstStyle/>
          <a:p>
            <a:pPr marL="432000" algn="ctr"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rPr>
              <a:t>Модели организации образовательного процесса в условиях дистанционного обучения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285FFC3A-C6B9-43D0-B1B2-417CE9E7B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03" y="2708841"/>
            <a:ext cx="2483816" cy="1146467"/>
          </a:xfrm>
          <a:prstGeom prst="roundRect">
            <a:avLst>
              <a:gd name="adj" fmla="val 9606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</a:rPr>
              <a:t>Смешанное обучение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ru-RU" altLang="ru-RU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</a:rPr>
              <a:t>«Перевёрнутый класс»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xmlns="" id="{FA6287D5-F508-40AA-9525-FADB8081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468" y="2690959"/>
            <a:ext cx="2450412" cy="1164349"/>
          </a:xfrm>
          <a:prstGeom prst="roundRect">
            <a:avLst>
              <a:gd name="adj" fmla="val 9081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90000" anchor="ctr"/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600" b="0" dirty="0">
                <a:solidFill>
                  <a:srgbClr val="000000"/>
                </a:solidFill>
              </a:rPr>
              <a:t>Фронтальная работа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</a:rPr>
              <a:t>Онлайн уроки с классом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1600" b="0" dirty="0">
                <a:solidFill>
                  <a:srgbClr val="000000"/>
                </a:solidFill>
              </a:rPr>
              <a:t>Лекция на поток</a:t>
            </a:r>
          </a:p>
        </p:txBody>
      </p:sp>
      <p:sp>
        <p:nvSpPr>
          <p:cNvPr id="12" name="Двойная стрелка вверх/вниз 11">
            <a:extLst>
              <a:ext uri="{FF2B5EF4-FFF2-40B4-BE49-F238E27FC236}">
                <a16:creationId xmlns:a16="http://schemas.microsoft.com/office/drawing/2014/main" xmlns="" id="{281AF823-0C07-48E9-A20E-D22041EA7453}"/>
              </a:ext>
            </a:extLst>
          </p:cNvPr>
          <p:cNvSpPr/>
          <p:nvPr/>
        </p:nvSpPr>
        <p:spPr>
          <a:xfrm rot="17752743" flipV="1">
            <a:off x="6320853" y="1757268"/>
            <a:ext cx="328613" cy="1094153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Двойная стрелка вверх/вниз 12">
            <a:extLst>
              <a:ext uri="{FF2B5EF4-FFF2-40B4-BE49-F238E27FC236}">
                <a16:creationId xmlns:a16="http://schemas.microsoft.com/office/drawing/2014/main" xmlns="" id="{CA47F3D3-A50C-42B5-945F-A87B04118E70}"/>
              </a:ext>
            </a:extLst>
          </p:cNvPr>
          <p:cNvSpPr/>
          <p:nvPr/>
        </p:nvSpPr>
        <p:spPr>
          <a:xfrm rot="14697870" flipH="1">
            <a:off x="2369961" y="1777535"/>
            <a:ext cx="330200" cy="1098550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4">
            <a:extLst>
              <a:ext uri="{FF2B5EF4-FFF2-40B4-BE49-F238E27FC236}">
                <a16:creationId xmlns:a16="http://schemas.microsoft.com/office/drawing/2014/main" xmlns="" id="{2DBD5871-BD7A-418A-B129-550693914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719" y="4629665"/>
            <a:ext cx="3305818" cy="1841327"/>
          </a:xfrm>
          <a:prstGeom prst="roundRect">
            <a:avLst>
              <a:gd name="adj" fmla="val 9606"/>
            </a:avLst>
          </a:prstGeom>
          <a:solidFill>
            <a:srgbClr val="85DBE9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altLang="ru-RU" sz="1600" dirty="0"/>
              <a:t>Персонализация учебной деятельности обучающихся:</a:t>
            </a:r>
          </a:p>
          <a:p>
            <a:pPr algn="ctr">
              <a:buFontTx/>
              <a:buNone/>
              <a:defRPr/>
            </a:pPr>
            <a:r>
              <a:rPr lang="ru-RU" altLang="ru-RU" sz="1600" dirty="0"/>
              <a:t>Назначение через «Матрицу» ДЗ, ЗОО + проверка</a:t>
            </a:r>
          </a:p>
        </p:txBody>
      </p:sp>
      <p:sp>
        <p:nvSpPr>
          <p:cNvPr id="11" name="Двойная стрелка вверх/вниз 10">
            <a:extLst>
              <a:ext uri="{FF2B5EF4-FFF2-40B4-BE49-F238E27FC236}">
                <a16:creationId xmlns:a16="http://schemas.microsoft.com/office/drawing/2014/main" xmlns="" id="{CA47F3D3-A50C-42B5-945F-A87B04118E70}"/>
              </a:ext>
            </a:extLst>
          </p:cNvPr>
          <p:cNvSpPr/>
          <p:nvPr/>
        </p:nvSpPr>
        <p:spPr>
          <a:xfrm rot="18025589" flipH="1">
            <a:off x="3252715" y="3685415"/>
            <a:ext cx="330200" cy="1098550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Двойная стрелка вверх/вниз 13">
            <a:extLst>
              <a:ext uri="{FF2B5EF4-FFF2-40B4-BE49-F238E27FC236}">
                <a16:creationId xmlns:a16="http://schemas.microsoft.com/office/drawing/2014/main" xmlns="" id="{281AF823-0C07-48E9-A20E-D22041EA7453}"/>
              </a:ext>
            </a:extLst>
          </p:cNvPr>
          <p:cNvSpPr/>
          <p:nvPr/>
        </p:nvSpPr>
        <p:spPr>
          <a:xfrm rot="14536364" flipV="1">
            <a:off x="5756923" y="3713876"/>
            <a:ext cx="328613" cy="1094153"/>
          </a:xfrm>
          <a:prstGeom prst="upDownArrow">
            <a:avLst/>
          </a:prstGeom>
          <a:solidFill>
            <a:srgbClr val="85DBE9"/>
          </a:solidFill>
          <a:ln w="63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9" t="36396" r="52" b="12706"/>
          <a:stretch/>
        </p:blipFill>
        <p:spPr bwMode="auto">
          <a:xfrm>
            <a:off x="6316276" y="4198925"/>
            <a:ext cx="2691535" cy="227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Изображение выглядит как ноутбук, человек, внутренний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CF1CCA5-434B-44C9-876E-3D2309D82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903" y="3936161"/>
            <a:ext cx="1661020" cy="2534831"/>
          </a:xfrm>
          <a:prstGeom prst="rect">
            <a:avLst/>
          </a:prstGeom>
        </p:spPr>
      </p:pic>
      <p:sp>
        <p:nvSpPr>
          <p:cNvPr id="16" name="object 7"/>
          <p:cNvSpPr txBox="1"/>
          <p:nvPr/>
        </p:nvSpPr>
        <p:spPr>
          <a:xfrm>
            <a:off x="0" y="6547205"/>
            <a:ext cx="9143999" cy="3378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6910" marR="668655" indent="-635" algn="ctr">
              <a:lnSpc>
                <a:spcPct val="132000"/>
              </a:lnSpc>
              <a:spcBef>
                <a:spcPts val="100"/>
              </a:spcBef>
            </a:pPr>
            <a:r>
              <a:rPr lang="ru-RU" sz="1600" dirty="0" smtClean="0">
                <a:latin typeface="Arial Narrow"/>
                <a:cs typeface="Arial Narrow"/>
              </a:rPr>
              <a:t>*ЗОО – Задание с открытым ответом, *ДЗ – Домашнее задание</a:t>
            </a:r>
            <a:endParaRPr sz="16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944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>
            <a:extLst>
              <a:ext uri="{FF2B5EF4-FFF2-40B4-BE49-F238E27FC236}">
                <a16:creationId xmlns:a16="http://schemas.microsoft.com/office/drawing/2014/main" xmlns="" id="{E74E81F0-F589-4C7F-8A10-7C0AB9583237}"/>
              </a:ext>
            </a:extLst>
          </p:cNvPr>
          <p:cNvSpPr/>
          <p:nvPr/>
        </p:nvSpPr>
        <p:spPr>
          <a:xfrm>
            <a:off x="3131840" y="1290492"/>
            <a:ext cx="2699615" cy="1614118"/>
          </a:xfrm>
          <a:prstGeom prst="cloud">
            <a:avLst/>
          </a:prstGeom>
          <a:ln w="19050">
            <a:solidFill>
              <a:srgbClr val="066B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A2A30"/>
                </a:solidFill>
              </a:rPr>
              <a:t>ОНЛАЙН-УРОК</a:t>
            </a:r>
            <a:endParaRPr lang="ru-RU" sz="1600" b="1" dirty="0">
              <a:solidFill>
                <a:srgbClr val="0A2A3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B428A8-D80F-49C0-AA74-0BB05239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2913"/>
            <a:ext cx="9144000" cy="720080"/>
          </a:xfrm>
        </p:spPr>
        <p:txBody>
          <a:bodyPr>
            <a:noAutofit/>
          </a:bodyPr>
          <a:lstStyle/>
          <a:p>
            <a:pPr marL="432000" algn="ctr">
              <a:lnSpc>
                <a:spcPct val="100000"/>
              </a:lnSpc>
            </a:pPr>
            <a:r>
              <a:rPr lang="ru-RU" dirty="0" smtClean="0">
                <a:solidFill>
                  <a:schemeClr val="tx1"/>
                </a:solidFill>
                <a:latin typeface="Calibri" pitchFamily="34" charset="0"/>
                <a:cs typeface="Arial" panose="020B0604020202020204" pitchFamily="34" charset="0"/>
              </a:rPr>
              <a:t>Модели организации онлайн-уроков</a:t>
            </a:r>
            <a:endParaRPr lang="ru-RU" dirty="0">
              <a:solidFill>
                <a:schemeClr val="tx1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32" y="3284984"/>
            <a:ext cx="4070935" cy="34011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A2A30"/>
                </a:solidFill>
              </a:rPr>
              <a:t>Классическая модель</a:t>
            </a:r>
          </a:p>
          <a:p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Структура урока в соответствии со ФГОС: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мотивирование на учебную работу;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актуализация знаний;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целеполагание;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поиск путей решения проблемы;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решение проблемы;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коррекция;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самостоятельная работа с использованием полученных знаний;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>
                <a:solidFill>
                  <a:srgbClr val="0A2A30"/>
                </a:solidFill>
                <a:latin typeface="Calibri" pitchFamily="34" charset="0"/>
              </a:rPr>
              <a:t>объяснение домашнего задания;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оценивание;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solidFill>
                  <a:srgbClr val="0A2A30"/>
                </a:solidFill>
                <a:latin typeface="Calibri" pitchFamily="34" charset="0"/>
              </a:rPr>
              <a:t>рефлексия учебной деятельности.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8024" y="3248908"/>
            <a:ext cx="4104456" cy="34732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A2A30"/>
                </a:solidFill>
              </a:rPr>
              <a:t>Перевернутый </a:t>
            </a:r>
            <a:r>
              <a:rPr lang="ru-RU" b="1" dirty="0" smtClean="0">
                <a:solidFill>
                  <a:srgbClr val="0A2A30"/>
                </a:solidFill>
              </a:rPr>
              <a:t>класс</a:t>
            </a:r>
          </a:p>
          <a:p>
            <a:pPr algn="ctr"/>
            <a:endParaRPr lang="ru-RU" b="1" dirty="0">
              <a:solidFill>
                <a:srgbClr val="0A2A30"/>
              </a:solidFill>
            </a:endParaRPr>
          </a:p>
          <a:p>
            <a:pPr algn="ctr"/>
            <a:endParaRPr lang="ru-RU" b="1" dirty="0" smtClean="0">
              <a:solidFill>
                <a:srgbClr val="0A2A30"/>
              </a:solidFill>
            </a:endParaRPr>
          </a:p>
          <a:p>
            <a:pPr algn="ctr"/>
            <a:endParaRPr lang="ru-RU" b="1" dirty="0">
              <a:solidFill>
                <a:srgbClr val="0A2A30"/>
              </a:solidFill>
            </a:endParaRPr>
          </a:p>
          <a:p>
            <a:pPr algn="ctr"/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  <a:p>
            <a:endParaRPr lang="ru-RU" b="1" dirty="0">
              <a:solidFill>
                <a:srgbClr val="0A2A30"/>
              </a:solidFill>
            </a:endParaRPr>
          </a:p>
        </p:txBody>
      </p:sp>
      <p:cxnSp>
        <p:nvCxnSpPr>
          <p:cNvPr id="10" name="Прямая со стрелкой 9"/>
          <p:cNvCxnSpPr>
            <a:stCxn id="4" idx="1"/>
            <a:endCxn id="3" idx="0"/>
          </p:cNvCxnSpPr>
          <p:nvPr/>
        </p:nvCxnSpPr>
        <p:spPr>
          <a:xfrm flipH="1">
            <a:off x="2284100" y="2902891"/>
            <a:ext cx="2197548" cy="38209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1"/>
            <a:endCxn id="16" idx="0"/>
          </p:cNvCxnSpPr>
          <p:nvPr/>
        </p:nvCxnSpPr>
        <p:spPr>
          <a:xfrm>
            <a:off x="4481648" y="2902891"/>
            <a:ext cx="2358604" cy="34601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5076056" y="3861048"/>
            <a:ext cx="3668012" cy="2554554"/>
            <a:chOff x="4884674" y="4046582"/>
            <a:chExt cx="3668012" cy="255455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6" t="16554" r="16103" b="12322"/>
            <a:stretch/>
          </p:blipFill>
          <p:spPr bwMode="auto">
            <a:xfrm>
              <a:off x="4884674" y="4077073"/>
              <a:ext cx="3668012" cy="252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84674" y="4046582"/>
              <a:ext cx="1591215" cy="26161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Работа дома</a:t>
              </a:r>
              <a:endParaRPr lang="ru-RU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19216" y="4046583"/>
              <a:ext cx="1964461" cy="26161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1100" dirty="0" smtClean="0"/>
                <a:t>Работа онлайн с учителем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57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МЭО">
      <a:dk1>
        <a:srgbClr val="0A2A30"/>
      </a:dk1>
      <a:lt1>
        <a:sysClr val="window" lastClr="FFFFFF"/>
      </a:lt1>
      <a:dk2>
        <a:srgbClr val="323232"/>
      </a:dk2>
      <a:lt2>
        <a:srgbClr val="FFFFFF"/>
      </a:lt2>
      <a:accent1>
        <a:srgbClr val="49AEC3"/>
      </a:accent1>
      <a:accent2>
        <a:srgbClr val="F1BE49"/>
      </a:accent2>
      <a:accent3>
        <a:srgbClr val="CA4E44"/>
      </a:accent3>
      <a:accent4>
        <a:srgbClr val="64B161"/>
      </a:accent4>
      <a:accent5>
        <a:srgbClr val="2EB8D3"/>
      </a:accent5>
      <a:accent6>
        <a:srgbClr val="476D2D"/>
      </a:accent6>
      <a:hlink>
        <a:srgbClr val="124752"/>
      </a:hlink>
      <a:folHlink>
        <a:srgbClr val="64B161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онкие сплошные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Выявление межпредметных связей с использованием заданий с открытым</Template>
  <TotalTime>2108</TotalTime>
  <Words>975</Words>
  <Application>Microsoft Office PowerPoint</Application>
  <PresentationFormat>Экран (4:3)</PresentationFormat>
  <Paragraphs>201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Интеграл</vt:lpstr>
      <vt:lpstr>ОБРАЗОВАНИЕ БЕЗ ГРАНИЦ</vt:lpstr>
      <vt:lpstr>МЭО. Миссия компании</vt:lpstr>
      <vt:lpstr>МЭО. Комплекс решений</vt:lpstr>
      <vt:lpstr>МЭО. Цифровая образовательная среда. Основные характеристики</vt:lpstr>
      <vt:lpstr>Цифровая образовательная среда МЭО</vt:lpstr>
      <vt:lpstr>Мэо. Образование без границ</vt:lpstr>
      <vt:lpstr>МЭО. Дистанционное обучение в школах россии</vt:lpstr>
      <vt:lpstr>Модели организации образовательного процесса в условиях дистанционного обучения</vt:lpstr>
      <vt:lpstr>Модели организации онлайн-уроков</vt:lpstr>
      <vt:lpstr>Модели организации онлайн-уроков</vt:lpstr>
      <vt:lpstr>«Перевернутый класс»</vt:lpstr>
      <vt:lpstr>Презентация PowerPoint</vt:lpstr>
      <vt:lpstr>«Перевернутый класс».  НАЧАЛЬНОЕ ОБЩЕЕ ОБРАЗОВАНИЕ</vt:lpstr>
      <vt:lpstr>«Перевернутый класс».  ОСНОВНОЕ ОБЩЕЕ ОБРАЗОВАНИЕ</vt:lpstr>
      <vt:lpstr>Инструменты учителя</vt:lpstr>
      <vt:lpstr>Инструмент  «Матрица назначения заданий»</vt:lpstr>
      <vt:lpstr>Личные сообщения.  Групповая работа</vt:lpstr>
      <vt:lpstr>МЭО. Видеоконференция – проведение онлайн уроков</vt:lpstr>
      <vt:lpstr>Презентация PowerPoint</vt:lpstr>
      <vt:lpstr>Альтернативные системы организации видеоконференций</vt:lpstr>
      <vt:lpstr>МЭО. органайзер</vt:lpstr>
      <vt:lpstr>Инструменты работы классного руководителя</vt:lpstr>
      <vt:lpstr>    МЭО. Пример Расписания онлайн-уроков</vt:lpstr>
      <vt:lpstr>Расписание уроков по темам и датам проведения</vt:lpstr>
      <vt:lpstr>МЭО. Мы всегда на связи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Долгова Татьяна</dc:creator>
  <cp:lastModifiedBy>Беркович Максим</cp:lastModifiedBy>
  <cp:revision>237</cp:revision>
  <cp:lastPrinted>2020-03-12T14:28:06Z</cp:lastPrinted>
  <dcterms:created xsi:type="dcterms:W3CDTF">2018-06-15T09:46:19Z</dcterms:created>
  <dcterms:modified xsi:type="dcterms:W3CDTF">2020-03-19T14:42:22Z</dcterms:modified>
</cp:coreProperties>
</file>