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4"/>
  </p:notesMasterIdLst>
  <p:sldIdLst>
    <p:sldId id="256" r:id="rId2"/>
    <p:sldId id="268" r:id="rId3"/>
    <p:sldId id="269" r:id="rId4"/>
    <p:sldId id="270" r:id="rId5"/>
    <p:sldId id="271" r:id="rId6"/>
    <p:sldId id="272" r:id="rId7"/>
    <p:sldId id="273" r:id="rId8"/>
    <p:sldId id="274" r:id="rId9"/>
    <p:sldId id="275" r:id="rId10"/>
    <p:sldId id="276" r:id="rId11"/>
    <p:sldId id="277" r:id="rId12"/>
    <p:sldId id="291" r:id="rId13"/>
    <p:sldId id="290" r:id="rId14"/>
    <p:sldId id="293" r:id="rId15"/>
    <p:sldId id="295" r:id="rId16"/>
    <p:sldId id="297" r:id="rId17"/>
    <p:sldId id="299" r:id="rId18"/>
    <p:sldId id="301" r:id="rId19"/>
    <p:sldId id="303" r:id="rId20"/>
    <p:sldId id="305" r:id="rId21"/>
    <p:sldId id="307" r:id="rId22"/>
    <p:sldId id="309" r:id="rId23"/>
    <p:sldId id="311" r:id="rId24"/>
    <p:sldId id="313" r:id="rId25"/>
    <p:sldId id="315" r:id="rId26"/>
    <p:sldId id="278" r:id="rId27"/>
    <p:sldId id="317" r:id="rId28"/>
    <p:sldId id="318" r:id="rId29"/>
    <p:sldId id="279" r:id="rId30"/>
    <p:sldId id="280" r:id="rId31"/>
    <p:sldId id="281" r:id="rId32"/>
    <p:sldId id="282" r:id="rId33"/>
    <p:sldId id="260" r:id="rId34"/>
    <p:sldId id="283" r:id="rId35"/>
    <p:sldId id="259" r:id="rId36"/>
    <p:sldId id="261" r:id="rId37"/>
    <p:sldId id="262" r:id="rId38"/>
    <p:sldId id="285" r:id="rId39"/>
    <p:sldId id="286" r:id="rId40"/>
    <p:sldId id="266" r:id="rId41"/>
    <p:sldId id="287" r:id="rId42"/>
    <p:sldId id="316" r:id="rId4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9" d="100"/>
          <a:sy n="69" d="100"/>
        </p:scale>
        <p:origin x="-420" y="2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3858"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35D6A-4E81-4A44-90F3-2815F0D9F1AF}" type="datetimeFigureOut">
              <a:rPr lang="ru-RU" smtClean="0"/>
              <a:pPr/>
              <a:t>28.03.2014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31ADE4-FF9B-4475-8D87-AF35253962E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1ADE4-FF9B-4475-8D87-AF35253962ED}"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22C613D1-85AA-4E27-A823-F0F7E561952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4D584B-0F90-4F52-B2AF-789B9B5EFB0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644421-3587-42F6-BD48-C9BC9FA642D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endParaRPr lang="ru-RU"/>
          </a:p>
        </p:txBody>
      </p:sp>
      <p:sp>
        <p:nvSpPr>
          <p:cNvPr id="9" name="Номер слайда 8"/>
          <p:cNvSpPr>
            <a:spLocks noGrp="1"/>
          </p:cNvSpPr>
          <p:nvPr>
            <p:ph type="sldNum" sz="quarter" idx="15"/>
          </p:nvPr>
        </p:nvSpPr>
        <p:spPr/>
        <p:txBody>
          <a:bodyPr rtlCol="0"/>
          <a:lstStyle/>
          <a:p>
            <a:fld id="{6647D4B8-EFDF-4806-BCDD-8DBF8D48FF3D}"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E2E7BBBE-664B-4209-84EB-7D67F25B104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8164F16-39C8-4040-8915-9C7B5343BACD}"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115B50C-E860-4350-BBBD-A57B6A52BC92}"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endParaRPr lang="ru-RU"/>
          </a:p>
        </p:txBody>
      </p:sp>
      <p:sp>
        <p:nvSpPr>
          <p:cNvPr id="7" name="Номер слайда 6"/>
          <p:cNvSpPr>
            <a:spLocks noGrp="1"/>
          </p:cNvSpPr>
          <p:nvPr>
            <p:ph type="sldNum" sz="quarter" idx="11"/>
          </p:nvPr>
        </p:nvSpPr>
        <p:spPr/>
        <p:txBody>
          <a:bodyPr rtlCol="0"/>
          <a:lstStyle/>
          <a:p>
            <a:fld id="{60D27464-8D19-46D5-B8B7-024A607D4356}"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85DB207-FE9F-4A4F-98AA-1ADFF8538E3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endParaRPr lang="ru-RU"/>
          </a:p>
        </p:txBody>
      </p:sp>
      <p:sp>
        <p:nvSpPr>
          <p:cNvPr id="22" name="Номер слайда 21"/>
          <p:cNvSpPr>
            <a:spLocks noGrp="1"/>
          </p:cNvSpPr>
          <p:nvPr>
            <p:ph type="sldNum" sz="quarter" idx="15"/>
          </p:nvPr>
        </p:nvSpPr>
        <p:spPr/>
        <p:txBody>
          <a:bodyPr rtlCol="0"/>
          <a:lstStyle/>
          <a:p>
            <a:fld id="{FD694522-D636-4376-8EF9-E1B913E13F2C}"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endParaRPr lang="ru-RU"/>
          </a:p>
        </p:txBody>
      </p:sp>
      <p:sp>
        <p:nvSpPr>
          <p:cNvPr id="18" name="Номер слайда 17"/>
          <p:cNvSpPr>
            <a:spLocks noGrp="1"/>
          </p:cNvSpPr>
          <p:nvPr>
            <p:ph type="sldNum" sz="quarter" idx="11"/>
          </p:nvPr>
        </p:nvSpPr>
        <p:spPr/>
        <p:txBody>
          <a:bodyPr rtlCol="0"/>
          <a:lstStyle/>
          <a:p>
            <a:fld id="{BEB0E3DA-54C4-45F0-A87E-6D482950C967}"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CF6656B-948B-4EFE-8450-5897A47BDD6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57400" y="2133600"/>
            <a:ext cx="6248400" cy="1600200"/>
          </a:xfrm>
          <a:solidFill>
            <a:srgbClr val="00B0F0"/>
          </a:solidFill>
        </p:spPr>
        <p:txBody>
          <a:bodyPr>
            <a:normAutofit/>
          </a:bodyPr>
          <a:lstStyle/>
          <a:p>
            <a:pPr algn="ctr"/>
            <a:r>
              <a:rPr lang="ru-RU" sz="3200" dirty="0" smtClean="0">
                <a:solidFill>
                  <a:srgbClr val="002060"/>
                </a:solidFill>
              </a:rPr>
              <a:t>Организация работы с «трудными подростками» в период летних каникул.</a:t>
            </a:r>
            <a:endParaRPr lang="ru-RU" sz="3200"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25562"/>
          </a:xfrm>
        </p:spPr>
        <p:txBody>
          <a:bodyPr>
            <a:normAutofit fontScale="90000"/>
          </a:bodyPr>
          <a:lstStyle/>
          <a:p>
            <a:pPr algn="ctr"/>
            <a:r>
              <a:rPr lang="ru-RU" b="1" dirty="0" smtClean="0">
                <a:solidFill>
                  <a:srgbClr val="002060"/>
                </a:solidFill>
              </a:rPr>
              <a:t>Результативно-деятельный этап предполагает:</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lstStyle/>
          <a:p>
            <a:pPr algn="just"/>
            <a:r>
              <a:rPr lang="ru-RU" dirty="0" smtClean="0"/>
              <a:t>ежедневное посещение на дому, с целью выявления занятости «трудных подростков»</a:t>
            </a:r>
          </a:p>
          <a:p>
            <a:pPr algn="just"/>
            <a:r>
              <a:rPr lang="ru-RU" dirty="0" smtClean="0"/>
              <a:t>посещение </a:t>
            </a:r>
            <a:r>
              <a:rPr lang="ru-RU" dirty="0" err="1" smtClean="0"/>
              <a:t>досуговых</a:t>
            </a:r>
            <a:r>
              <a:rPr lang="ru-RU" dirty="0" smtClean="0"/>
              <a:t> и спортивных площадок с целью контроля занятости подростков в вечернее время</a:t>
            </a:r>
          </a:p>
          <a:p>
            <a:pPr algn="just"/>
            <a:r>
              <a:rPr lang="ru-RU" dirty="0" smtClean="0"/>
              <a:t>проведение рейдов по микрорайону в вечернее время совместно с инспектором ОДН</a:t>
            </a:r>
          </a:p>
          <a:p>
            <a:pPr algn="just"/>
            <a:r>
              <a:rPr lang="ru-RU" dirty="0" smtClean="0"/>
              <a:t>организация трудоустройства подростков</a:t>
            </a:r>
          </a:p>
          <a:p>
            <a:pPr algn="just"/>
            <a:r>
              <a:rPr lang="ru-RU" dirty="0" smtClean="0"/>
              <a:t>проведение индивидуальных бесед с несовершеннолетними и их родителями</a:t>
            </a:r>
          </a:p>
          <a:p>
            <a:pPr algn="just"/>
            <a:r>
              <a:rPr lang="ru-RU" dirty="0" smtClean="0"/>
              <a:t>привлечение «трудных подростков» к участию в городских мероприятиях и программах</a:t>
            </a:r>
          </a:p>
          <a:p>
            <a:pPr algn="just"/>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pPr algn="just"/>
            <a:r>
              <a:rPr lang="ru-RU" dirty="0" smtClean="0"/>
              <a:t>посещение неблагополучных семей, с целью контроля за детьми, проживающих в этих семьях и проверки санитарно-гигиенических условий их проживания</a:t>
            </a:r>
          </a:p>
          <a:p>
            <a:pPr algn="just"/>
            <a:r>
              <a:rPr lang="ru-RU" dirty="0" smtClean="0"/>
              <a:t> проведение заседаний штабов профилактики (по необходимости)</a:t>
            </a:r>
          </a:p>
          <a:p>
            <a:pPr algn="just"/>
            <a:r>
              <a:rPr lang="ru-RU" dirty="0" smtClean="0"/>
              <a:t>сверка списков детей и подростков, состоящих на различных видах учета</a:t>
            </a:r>
          </a:p>
          <a:p>
            <a:pPr algn="just"/>
            <a:r>
              <a:rPr lang="ru-RU" dirty="0" smtClean="0"/>
              <a:t>сверка преступлений в ПДН УВД</a:t>
            </a:r>
          </a:p>
          <a:p>
            <a:pPr algn="just"/>
            <a:r>
              <a:rPr lang="ru-RU" dirty="0" smtClean="0"/>
              <a:t>составление отчета о проделанной работе</a:t>
            </a:r>
          </a:p>
          <a:p>
            <a:pPr algn="just"/>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152400"/>
            <a:ext cx="8686800" cy="6705600"/>
          </a:xfrm>
          <a:solidFill>
            <a:schemeClr val="bg1"/>
          </a:solidFill>
        </p:spPr>
        <p:txBody>
          <a:bodyPr>
            <a:noAutofit/>
          </a:bodyPr>
          <a:lstStyle/>
          <a:p>
            <a:r>
              <a:rPr lang="ru-RU" sz="1050" b="1" dirty="0" smtClean="0"/>
              <a:t/>
            </a:r>
            <a:br>
              <a:rPr lang="ru-RU" sz="1050" b="1" dirty="0" smtClean="0"/>
            </a:br>
            <a:r>
              <a:rPr lang="ru-RU" sz="1050" b="1" dirty="0" smtClean="0"/>
              <a:t/>
            </a:r>
            <a:br>
              <a:rPr lang="ru-RU" sz="1050" b="1" dirty="0" smtClean="0"/>
            </a:br>
            <a:r>
              <a:rPr lang="ru-RU" sz="1050" b="1" dirty="0" smtClean="0"/>
              <a:t/>
            </a:r>
            <a:br>
              <a:rPr lang="ru-RU" sz="1050" b="1" dirty="0" smtClean="0"/>
            </a:br>
            <a:r>
              <a:rPr lang="ru-RU" sz="1050" b="1" dirty="0" smtClean="0"/>
              <a:t/>
            </a:r>
            <a:br>
              <a:rPr lang="ru-RU" sz="1050" b="1" dirty="0" smtClean="0"/>
            </a:br>
            <a:r>
              <a:rPr lang="ru-RU" sz="1050" b="1" dirty="0" smtClean="0"/>
              <a:t> </a:t>
            </a:r>
            <a:br>
              <a:rPr lang="ru-RU" sz="1050" b="1" dirty="0" smtClean="0"/>
            </a:br>
            <a:r>
              <a:rPr lang="ru-RU" sz="1050" b="1" dirty="0" smtClean="0">
                <a:solidFill>
                  <a:schemeClr val="tx1"/>
                </a:solidFill>
              </a:rPr>
              <a:t>Муниципальное бюджетное общеобразовательное учреждение</a:t>
            </a:r>
            <a:br>
              <a:rPr lang="ru-RU" sz="1050" b="1" dirty="0" smtClean="0">
                <a:solidFill>
                  <a:schemeClr val="tx1"/>
                </a:solidFill>
              </a:rPr>
            </a:br>
            <a:r>
              <a:rPr lang="ru-RU" sz="1050" b="1" dirty="0" smtClean="0">
                <a:solidFill>
                  <a:schemeClr val="tx1"/>
                </a:solidFill>
              </a:rPr>
              <a:t>«Средняя общеобразовательная школа №13» </a:t>
            </a:r>
            <a:r>
              <a:rPr lang="ru-RU" sz="1050" b="1" dirty="0" smtClean="0"/>
              <a:t/>
            </a:r>
            <a:br>
              <a:rPr lang="ru-RU" sz="1050" b="1" dirty="0" smtClean="0"/>
            </a:br>
            <a:r>
              <a:rPr lang="ru-RU" sz="1100" b="1" dirty="0" smtClean="0"/>
              <a:t/>
            </a:r>
            <a:br>
              <a:rPr lang="ru-RU" sz="1100" b="1" dirty="0" smtClean="0"/>
            </a:br>
            <a:r>
              <a:rPr lang="ru-RU" sz="1100" b="1" dirty="0" smtClean="0">
                <a:solidFill>
                  <a:schemeClr val="tx1"/>
                </a:solidFill>
              </a:rPr>
              <a:t>ПРИКАЗ </a:t>
            </a:r>
            <a:r>
              <a:rPr lang="ru-RU" sz="1100" dirty="0" smtClean="0">
                <a:solidFill>
                  <a:schemeClr val="tx1"/>
                </a:solidFill>
              </a:rPr>
              <a:t/>
            </a:r>
            <a:br>
              <a:rPr lang="ru-RU" sz="1100" dirty="0" smtClean="0">
                <a:solidFill>
                  <a:schemeClr val="tx1"/>
                </a:solidFill>
              </a:rPr>
            </a:br>
            <a:r>
              <a:rPr lang="ru-RU" sz="1100" b="1" dirty="0" smtClean="0">
                <a:solidFill>
                  <a:schemeClr val="tx1"/>
                </a:solidFill>
              </a:rPr>
              <a:t> </a:t>
            </a:r>
            <a:r>
              <a:rPr lang="ru-RU" sz="1100" dirty="0" smtClean="0">
                <a:solidFill>
                  <a:schemeClr val="tx1"/>
                </a:solidFill>
              </a:rPr>
              <a:t/>
            </a:r>
            <a:br>
              <a:rPr lang="ru-RU" sz="1100" dirty="0" smtClean="0">
                <a:solidFill>
                  <a:schemeClr val="tx1"/>
                </a:solidFill>
              </a:rPr>
            </a:br>
            <a:r>
              <a:rPr lang="ru-RU" sz="1100" b="1" dirty="0" smtClean="0">
                <a:solidFill>
                  <a:schemeClr val="tx1"/>
                </a:solidFill>
              </a:rPr>
              <a:t>№ 191								от22.04.2013г.</a:t>
            </a:r>
            <a:r>
              <a:rPr lang="ru-RU" sz="1100" dirty="0" smtClean="0">
                <a:solidFill>
                  <a:schemeClr val="tx1"/>
                </a:solidFill>
              </a:rPr>
              <a:t/>
            </a:r>
            <a:br>
              <a:rPr lang="ru-RU" sz="1100" dirty="0" smtClean="0">
                <a:solidFill>
                  <a:schemeClr val="tx1"/>
                </a:solidFill>
              </a:rPr>
            </a:br>
            <a:r>
              <a:rPr lang="ru-RU" sz="1100" dirty="0" smtClean="0">
                <a:solidFill>
                  <a:schemeClr val="tx1"/>
                </a:solidFill>
              </a:rPr>
              <a:t>                                        </a:t>
            </a:r>
            <a:br>
              <a:rPr lang="ru-RU" sz="1100" dirty="0" smtClean="0">
                <a:solidFill>
                  <a:schemeClr val="tx1"/>
                </a:solidFill>
              </a:rPr>
            </a:br>
            <a:r>
              <a:rPr lang="ru-RU" sz="1100" b="1" u="sng" dirty="0" smtClean="0">
                <a:solidFill>
                  <a:schemeClr val="tx1"/>
                </a:solidFill>
              </a:rPr>
              <a:t>«Об организации летнего труда и отдыха учащихся за 2012/2013 учебный год»</a:t>
            </a:r>
            <a:r>
              <a:rPr lang="ru-RU" sz="1100" dirty="0" smtClean="0">
                <a:solidFill>
                  <a:schemeClr val="tx1"/>
                </a:solidFill>
              </a:rPr>
              <a:t/>
            </a:r>
            <a:br>
              <a:rPr lang="ru-RU" sz="1100" dirty="0" smtClean="0">
                <a:solidFill>
                  <a:schemeClr val="tx1"/>
                </a:solidFill>
              </a:rPr>
            </a:br>
            <a:r>
              <a:rPr lang="ru-RU" sz="1100" b="1" u="sng" dirty="0" smtClean="0">
                <a:solidFill>
                  <a:schemeClr val="tx1"/>
                </a:solidFill>
              </a:rPr>
              <a:t>С целью успешной организации летнего труда и отдыха учащихся</a:t>
            </a:r>
            <a:r>
              <a:rPr lang="ru-RU" sz="1100" dirty="0" smtClean="0">
                <a:solidFill>
                  <a:schemeClr val="tx1"/>
                </a:solidFill>
              </a:rPr>
              <a:t/>
            </a:r>
            <a:br>
              <a:rPr lang="ru-RU" sz="1100" dirty="0" smtClean="0">
                <a:solidFill>
                  <a:schemeClr val="tx1"/>
                </a:solidFill>
              </a:rPr>
            </a:br>
            <a:r>
              <a:rPr lang="ru-RU" sz="1100" b="1" dirty="0" smtClean="0">
                <a:solidFill>
                  <a:schemeClr val="tx1"/>
                </a:solidFill>
              </a:rPr>
              <a:t> </a:t>
            </a:r>
            <a:r>
              <a:rPr lang="ru-RU" sz="1100" dirty="0" smtClean="0">
                <a:solidFill>
                  <a:schemeClr val="tx1"/>
                </a:solidFill>
              </a:rPr>
              <a:t/>
            </a:r>
            <a:br>
              <a:rPr lang="ru-RU" sz="1100" dirty="0" smtClean="0">
                <a:solidFill>
                  <a:schemeClr val="tx1"/>
                </a:solidFill>
              </a:rPr>
            </a:br>
            <a:r>
              <a:rPr lang="ru-RU" sz="1100" b="1" dirty="0" smtClean="0">
                <a:solidFill>
                  <a:schemeClr val="tx1"/>
                </a:solidFill>
              </a:rPr>
              <a:t>Приказываю: </a:t>
            </a:r>
            <a:r>
              <a:rPr lang="ru-RU" sz="1100" dirty="0" smtClean="0">
                <a:solidFill>
                  <a:schemeClr val="tx1"/>
                </a:solidFill>
              </a:rPr>
              <a:t/>
            </a:r>
            <a:br>
              <a:rPr lang="ru-RU" sz="1100" dirty="0" smtClean="0">
                <a:solidFill>
                  <a:schemeClr val="tx1"/>
                </a:solidFill>
              </a:rPr>
            </a:br>
            <a:r>
              <a:rPr lang="ru-RU" sz="1100" dirty="0" smtClean="0">
                <a:solidFill>
                  <a:schemeClr val="tx1"/>
                </a:solidFill>
              </a:rPr>
              <a:t>Назначить ответственными за </a:t>
            </a:r>
            <a:r>
              <a:rPr lang="ru-RU" sz="1100" dirty="0" err="1" smtClean="0">
                <a:solidFill>
                  <a:schemeClr val="tx1"/>
                </a:solidFill>
              </a:rPr>
              <a:t>досуговые</a:t>
            </a:r>
            <a:r>
              <a:rPr lang="ru-RU" sz="1100" dirty="0" smtClean="0">
                <a:solidFill>
                  <a:schemeClr val="tx1"/>
                </a:solidFill>
              </a:rPr>
              <a:t> площадки следующих педагогов:</a:t>
            </a:r>
            <a:br>
              <a:rPr lang="ru-RU" sz="1100" dirty="0" smtClean="0">
                <a:solidFill>
                  <a:schemeClr val="tx1"/>
                </a:solidFill>
              </a:rPr>
            </a:br>
            <a:r>
              <a:rPr lang="ru-RU" sz="1100" dirty="0" smtClean="0">
                <a:solidFill>
                  <a:schemeClr val="tx1"/>
                </a:solidFill>
              </a:rPr>
              <a:t>июнь – Харитонову Н.М.,</a:t>
            </a:r>
            <a:br>
              <a:rPr lang="ru-RU" sz="1100" dirty="0" smtClean="0">
                <a:solidFill>
                  <a:schemeClr val="tx1"/>
                </a:solidFill>
              </a:rPr>
            </a:br>
            <a:r>
              <a:rPr lang="ru-RU" sz="1100" dirty="0" smtClean="0">
                <a:solidFill>
                  <a:schemeClr val="tx1"/>
                </a:solidFill>
              </a:rPr>
              <a:t>июль – </a:t>
            </a:r>
            <a:r>
              <a:rPr lang="ru-RU" sz="1100" dirty="0" err="1" smtClean="0">
                <a:solidFill>
                  <a:schemeClr val="tx1"/>
                </a:solidFill>
              </a:rPr>
              <a:t>Хузину</a:t>
            </a:r>
            <a:r>
              <a:rPr lang="ru-RU" sz="1100" dirty="0" smtClean="0">
                <a:solidFill>
                  <a:schemeClr val="tx1"/>
                </a:solidFill>
              </a:rPr>
              <a:t> Г.М.,</a:t>
            </a:r>
            <a:br>
              <a:rPr lang="ru-RU" sz="1100" dirty="0" smtClean="0">
                <a:solidFill>
                  <a:schemeClr val="tx1"/>
                </a:solidFill>
              </a:rPr>
            </a:br>
            <a:r>
              <a:rPr lang="ru-RU" sz="1100" dirty="0" smtClean="0">
                <a:solidFill>
                  <a:schemeClr val="tx1"/>
                </a:solidFill>
              </a:rPr>
              <a:t>август – Гончарову Л.А.</a:t>
            </a:r>
            <a:br>
              <a:rPr lang="ru-RU" sz="1100" dirty="0" smtClean="0">
                <a:solidFill>
                  <a:schemeClr val="tx1"/>
                </a:solidFill>
              </a:rPr>
            </a:br>
            <a:r>
              <a:rPr lang="ru-RU" sz="1100" dirty="0" smtClean="0">
                <a:solidFill>
                  <a:schemeClr val="tx1"/>
                </a:solidFill>
              </a:rPr>
              <a:t> </a:t>
            </a:r>
            <a:br>
              <a:rPr lang="ru-RU" sz="1100" dirty="0" smtClean="0">
                <a:solidFill>
                  <a:schemeClr val="tx1"/>
                </a:solidFill>
              </a:rPr>
            </a:br>
            <a:r>
              <a:rPr lang="ru-RU" sz="1100" dirty="0" smtClean="0">
                <a:solidFill>
                  <a:schemeClr val="tx1"/>
                </a:solidFill>
              </a:rPr>
              <a:t>Назначить начальником пришкольного лагеря - </a:t>
            </a:r>
            <a:r>
              <a:rPr lang="ru-RU" sz="1100" dirty="0" err="1" smtClean="0">
                <a:solidFill>
                  <a:schemeClr val="tx1"/>
                </a:solidFill>
              </a:rPr>
              <a:t>Амирову</a:t>
            </a:r>
            <a:r>
              <a:rPr lang="ru-RU" sz="1100" dirty="0" smtClean="0">
                <a:solidFill>
                  <a:schemeClr val="tx1"/>
                </a:solidFill>
              </a:rPr>
              <a:t> М.М., старшей вожатой - </a:t>
            </a:r>
            <a:r>
              <a:rPr lang="ru-RU" sz="1100" dirty="0" err="1" smtClean="0">
                <a:solidFill>
                  <a:schemeClr val="tx1"/>
                </a:solidFill>
              </a:rPr>
              <a:t>Ковалинскую</a:t>
            </a:r>
            <a:r>
              <a:rPr lang="ru-RU" sz="1100" dirty="0" smtClean="0">
                <a:solidFill>
                  <a:schemeClr val="tx1"/>
                </a:solidFill>
              </a:rPr>
              <a:t> Р.С., воспитателей: </a:t>
            </a:r>
            <a:r>
              <a:rPr lang="ru-RU" sz="1100" dirty="0" err="1" smtClean="0">
                <a:solidFill>
                  <a:schemeClr val="tx1"/>
                </a:solidFill>
              </a:rPr>
              <a:t>Сарварову</a:t>
            </a:r>
            <a:r>
              <a:rPr lang="ru-RU" sz="1100" dirty="0" smtClean="0">
                <a:solidFill>
                  <a:schemeClr val="tx1"/>
                </a:solidFill>
              </a:rPr>
              <a:t> Г.Ф., </a:t>
            </a:r>
            <a:r>
              <a:rPr lang="ru-RU" sz="1100" dirty="0" err="1" smtClean="0">
                <a:solidFill>
                  <a:schemeClr val="tx1"/>
                </a:solidFill>
              </a:rPr>
              <a:t>Латыпову</a:t>
            </a:r>
            <a:r>
              <a:rPr lang="ru-RU" sz="1100" dirty="0" smtClean="0">
                <a:solidFill>
                  <a:schemeClr val="tx1"/>
                </a:solidFill>
              </a:rPr>
              <a:t> Э.Г., </a:t>
            </a:r>
            <a:r>
              <a:rPr lang="ru-RU" sz="1100" dirty="0" err="1" smtClean="0">
                <a:solidFill>
                  <a:schemeClr val="tx1"/>
                </a:solidFill>
              </a:rPr>
              <a:t>Конюкову</a:t>
            </a:r>
            <a:r>
              <a:rPr lang="ru-RU" sz="1100" dirty="0" smtClean="0">
                <a:solidFill>
                  <a:schemeClr val="tx1"/>
                </a:solidFill>
              </a:rPr>
              <a:t> Л.И., </a:t>
            </a:r>
            <a:r>
              <a:rPr lang="ru-RU" sz="1100" dirty="0" err="1" smtClean="0">
                <a:solidFill>
                  <a:schemeClr val="tx1"/>
                </a:solidFill>
              </a:rPr>
              <a:t>Жиляеву</a:t>
            </a:r>
            <a:r>
              <a:rPr lang="ru-RU" sz="1100" dirty="0" smtClean="0">
                <a:solidFill>
                  <a:schemeClr val="tx1"/>
                </a:solidFill>
              </a:rPr>
              <a:t> В.И., Ибрагимову Э.И., </a:t>
            </a:r>
            <a:r>
              <a:rPr lang="ru-RU" sz="1100" dirty="0" err="1" smtClean="0">
                <a:solidFill>
                  <a:schemeClr val="tx1"/>
                </a:solidFill>
              </a:rPr>
              <a:t>Долбнину</a:t>
            </a:r>
            <a:r>
              <a:rPr lang="ru-RU" sz="1100" dirty="0" smtClean="0">
                <a:solidFill>
                  <a:schemeClr val="tx1"/>
                </a:solidFill>
              </a:rPr>
              <a:t> Л.Л., </a:t>
            </a:r>
            <a:r>
              <a:rPr lang="ru-RU" sz="1100" dirty="0" err="1" smtClean="0">
                <a:solidFill>
                  <a:schemeClr val="tx1"/>
                </a:solidFill>
              </a:rPr>
              <a:t>Кашапову</a:t>
            </a:r>
            <a:r>
              <a:rPr lang="ru-RU" sz="1100" dirty="0" smtClean="0">
                <a:solidFill>
                  <a:schemeClr val="tx1"/>
                </a:solidFill>
              </a:rPr>
              <a:t> Ф.А., </a:t>
            </a:r>
            <a:r>
              <a:rPr lang="ru-RU" sz="1100" dirty="0" err="1" smtClean="0">
                <a:solidFill>
                  <a:schemeClr val="tx1"/>
                </a:solidFill>
              </a:rPr>
              <a:t>Ильмурзину</a:t>
            </a:r>
            <a:r>
              <a:rPr lang="ru-RU" sz="1100" dirty="0" smtClean="0">
                <a:solidFill>
                  <a:schemeClr val="tx1"/>
                </a:solidFill>
              </a:rPr>
              <a:t> С.М.</a:t>
            </a:r>
            <a:br>
              <a:rPr lang="ru-RU" sz="1100" dirty="0" smtClean="0">
                <a:solidFill>
                  <a:schemeClr val="tx1"/>
                </a:solidFill>
              </a:rPr>
            </a:br>
            <a:r>
              <a:rPr lang="ru-RU" sz="1100" dirty="0" smtClean="0">
                <a:solidFill>
                  <a:schemeClr val="tx1"/>
                </a:solidFill>
              </a:rPr>
              <a:t>Руководителями профильных отрядов:</a:t>
            </a:r>
            <a:br>
              <a:rPr lang="ru-RU" sz="1100" dirty="0" smtClean="0">
                <a:solidFill>
                  <a:schemeClr val="tx1"/>
                </a:solidFill>
              </a:rPr>
            </a:br>
            <a:r>
              <a:rPr lang="ru-RU" sz="1100" dirty="0" smtClean="0">
                <a:solidFill>
                  <a:schemeClr val="tx1"/>
                </a:solidFill>
              </a:rPr>
              <a:t>трудовой №1 – Кузнецову Н.А.,</a:t>
            </a:r>
            <a:br>
              <a:rPr lang="ru-RU" sz="1100" dirty="0" smtClean="0">
                <a:solidFill>
                  <a:schemeClr val="tx1"/>
                </a:solidFill>
              </a:rPr>
            </a:br>
            <a:r>
              <a:rPr lang="ru-RU" sz="1100" dirty="0" smtClean="0">
                <a:solidFill>
                  <a:schemeClr val="tx1"/>
                </a:solidFill>
              </a:rPr>
              <a:t>тимуровский – </a:t>
            </a:r>
            <a:r>
              <a:rPr lang="ru-RU" sz="1100" dirty="0" err="1" smtClean="0">
                <a:solidFill>
                  <a:schemeClr val="tx1"/>
                </a:solidFill>
              </a:rPr>
              <a:t>Жиляеву</a:t>
            </a:r>
            <a:r>
              <a:rPr lang="ru-RU" sz="1100" dirty="0" smtClean="0">
                <a:solidFill>
                  <a:schemeClr val="tx1"/>
                </a:solidFill>
              </a:rPr>
              <a:t> В.И. (на базе 4Б класса),</a:t>
            </a:r>
            <a:br>
              <a:rPr lang="ru-RU" sz="1100" dirty="0" smtClean="0">
                <a:solidFill>
                  <a:schemeClr val="tx1"/>
                </a:solidFill>
              </a:rPr>
            </a:br>
            <a:r>
              <a:rPr lang="ru-RU" sz="1100" dirty="0" smtClean="0">
                <a:solidFill>
                  <a:schemeClr val="tx1"/>
                </a:solidFill>
              </a:rPr>
              <a:t>экологический – Сафиуллину Т.Х.,</a:t>
            </a:r>
            <a:br>
              <a:rPr lang="ru-RU" sz="1100" dirty="0" smtClean="0">
                <a:solidFill>
                  <a:schemeClr val="tx1"/>
                </a:solidFill>
              </a:rPr>
            </a:br>
            <a:r>
              <a:rPr lang="ru-RU" sz="1100" dirty="0" smtClean="0">
                <a:solidFill>
                  <a:schemeClr val="tx1"/>
                </a:solidFill>
              </a:rPr>
              <a:t>юные инспектора движения (ЮИД) – </a:t>
            </a:r>
            <a:r>
              <a:rPr lang="ru-RU" sz="1100" dirty="0" err="1" smtClean="0">
                <a:solidFill>
                  <a:schemeClr val="tx1"/>
                </a:solidFill>
              </a:rPr>
              <a:t>Амирову</a:t>
            </a:r>
            <a:r>
              <a:rPr lang="ru-RU" sz="1100" dirty="0" smtClean="0">
                <a:solidFill>
                  <a:schemeClr val="tx1"/>
                </a:solidFill>
              </a:rPr>
              <a:t> М.М.</a:t>
            </a:r>
            <a:br>
              <a:rPr lang="ru-RU" sz="1100" dirty="0" smtClean="0">
                <a:solidFill>
                  <a:schemeClr val="tx1"/>
                </a:solidFill>
              </a:rPr>
            </a:br>
            <a:r>
              <a:rPr lang="ru-RU" sz="1100" dirty="0" smtClean="0">
                <a:solidFill>
                  <a:schemeClr val="tx1"/>
                </a:solidFill>
              </a:rPr>
              <a:t> </a:t>
            </a:r>
            <a:br>
              <a:rPr lang="ru-RU" sz="1100" dirty="0" smtClean="0">
                <a:solidFill>
                  <a:schemeClr val="tx1"/>
                </a:solidFill>
              </a:rPr>
            </a:br>
            <a:r>
              <a:rPr lang="ru-RU" sz="1100" dirty="0" smtClean="0">
                <a:solidFill>
                  <a:schemeClr val="tx1"/>
                </a:solidFill>
              </a:rPr>
              <a:t>Назначить ответственными за трудоустройство учащихся в летний период:</a:t>
            </a:r>
            <a:br>
              <a:rPr lang="ru-RU" sz="1100" dirty="0" smtClean="0">
                <a:solidFill>
                  <a:schemeClr val="tx1"/>
                </a:solidFill>
              </a:rPr>
            </a:br>
            <a:r>
              <a:rPr lang="ru-RU" sz="1100" dirty="0" smtClean="0">
                <a:solidFill>
                  <a:schemeClr val="tx1"/>
                </a:solidFill>
              </a:rPr>
              <a:t>май-июнь – Романову Л.В.- 89625742261</a:t>
            </a:r>
            <a:br>
              <a:rPr lang="ru-RU" sz="1100" dirty="0" smtClean="0">
                <a:solidFill>
                  <a:schemeClr val="tx1"/>
                </a:solidFill>
              </a:rPr>
            </a:br>
            <a:r>
              <a:rPr lang="ru-RU" sz="1100" dirty="0" smtClean="0">
                <a:solidFill>
                  <a:schemeClr val="tx1"/>
                </a:solidFill>
              </a:rPr>
              <a:t>июль –  </a:t>
            </a:r>
            <a:r>
              <a:rPr lang="ru-RU" sz="1100" dirty="0" err="1" smtClean="0">
                <a:solidFill>
                  <a:schemeClr val="tx1"/>
                </a:solidFill>
              </a:rPr>
              <a:t>Михлееву</a:t>
            </a:r>
            <a:r>
              <a:rPr lang="ru-RU" sz="1100" dirty="0" smtClean="0">
                <a:solidFill>
                  <a:schemeClr val="tx1"/>
                </a:solidFill>
              </a:rPr>
              <a:t> Е.В.- 89061182541</a:t>
            </a:r>
            <a:br>
              <a:rPr lang="ru-RU" sz="1100" dirty="0" smtClean="0">
                <a:solidFill>
                  <a:schemeClr val="tx1"/>
                </a:solidFill>
              </a:rPr>
            </a:br>
            <a:r>
              <a:rPr lang="ru-RU" sz="1100" dirty="0" smtClean="0">
                <a:solidFill>
                  <a:schemeClr val="tx1"/>
                </a:solidFill>
              </a:rPr>
              <a:t>август – </a:t>
            </a:r>
            <a:r>
              <a:rPr lang="ru-RU" sz="1100" dirty="0" err="1" smtClean="0">
                <a:solidFill>
                  <a:schemeClr val="tx1"/>
                </a:solidFill>
              </a:rPr>
              <a:t>Ганчину</a:t>
            </a:r>
            <a:r>
              <a:rPr lang="ru-RU" sz="1100" dirty="0" smtClean="0">
                <a:solidFill>
                  <a:schemeClr val="tx1"/>
                </a:solidFill>
              </a:rPr>
              <a:t> М.М.-89274576890</a:t>
            </a:r>
            <a:br>
              <a:rPr lang="ru-RU" sz="1100" dirty="0" smtClean="0">
                <a:solidFill>
                  <a:schemeClr val="tx1"/>
                </a:solidFill>
              </a:rPr>
            </a:br>
            <a:r>
              <a:rPr lang="ru-RU" sz="1100" dirty="0" smtClean="0">
                <a:solidFill>
                  <a:schemeClr val="tx1"/>
                </a:solidFill>
              </a:rPr>
              <a:t> </a:t>
            </a:r>
            <a:br>
              <a:rPr lang="ru-RU" sz="1100" dirty="0" smtClean="0">
                <a:solidFill>
                  <a:schemeClr val="tx1"/>
                </a:solidFill>
              </a:rPr>
            </a:br>
            <a:r>
              <a:rPr lang="ru-RU" sz="1100" dirty="0" smtClean="0">
                <a:solidFill>
                  <a:schemeClr val="tx1"/>
                </a:solidFill>
              </a:rPr>
              <a:t>Назначить заведующими пришкольного участка и организаторов работы с учащимися: </a:t>
            </a:r>
            <a:br>
              <a:rPr lang="ru-RU" sz="1100" dirty="0" smtClean="0">
                <a:solidFill>
                  <a:schemeClr val="tx1"/>
                </a:solidFill>
              </a:rPr>
            </a:br>
            <a:r>
              <a:rPr lang="ru-RU" sz="1100" dirty="0" smtClean="0">
                <a:solidFill>
                  <a:schemeClr val="tx1"/>
                </a:solidFill>
              </a:rPr>
              <a:t>июнь – Кузнецову Н.А.</a:t>
            </a:r>
            <a:br>
              <a:rPr lang="ru-RU" sz="1100" dirty="0" smtClean="0">
                <a:solidFill>
                  <a:schemeClr val="tx1"/>
                </a:solidFill>
              </a:rPr>
            </a:br>
            <a:r>
              <a:rPr lang="ru-RU" sz="1100" dirty="0" smtClean="0">
                <a:solidFill>
                  <a:schemeClr val="tx1"/>
                </a:solidFill>
              </a:rPr>
              <a:t>Организаторы: Романову Л.В., Маркова Е.В., </a:t>
            </a:r>
            <a:r>
              <a:rPr lang="ru-RU" sz="1100" dirty="0" err="1" smtClean="0">
                <a:solidFill>
                  <a:schemeClr val="tx1"/>
                </a:solidFill>
              </a:rPr>
              <a:t>Хазиева</a:t>
            </a:r>
            <a:r>
              <a:rPr lang="ru-RU" sz="1100" dirty="0" smtClean="0">
                <a:solidFill>
                  <a:schemeClr val="tx1"/>
                </a:solidFill>
              </a:rPr>
              <a:t> А.З. </a:t>
            </a:r>
            <a:br>
              <a:rPr lang="ru-RU" sz="1100" dirty="0" smtClean="0">
                <a:solidFill>
                  <a:schemeClr val="tx1"/>
                </a:solidFill>
              </a:rPr>
            </a:br>
            <a:r>
              <a:rPr lang="ru-RU" sz="1100" dirty="0" smtClean="0">
                <a:solidFill>
                  <a:schemeClr val="tx1"/>
                </a:solidFill>
              </a:rPr>
              <a:t>июль – Салихову Ф.А.</a:t>
            </a:r>
            <a:br>
              <a:rPr lang="ru-RU" sz="1100" dirty="0" smtClean="0">
                <a:solidFill>
                  <a:schemeClr val="tx1"/>
                </a:solidFill>
              </a:rPr>
            </a:br>
            <a:r>
              <a:rPr lang="ru-RU" sz="1100" dirty="0" smtClean="0">
                <a:solidFill>
                  <a:schemeClr val="tx1"/>
                </a:solidFill>
              </a:rPr>
              <a:t>Организаторы: </a:t>
            </a:r>
            <a:r>
              <a:rPr lang="ru-RU" sz="1100" dirty="0" err="1" smtClean="0">
                <a:solidFill>
                  <a:schemeClr val="tx1"/>
                </a:solidFill>
              </a:rPr>
              <a:t>Хузина</a:t>
            </a:r>
            <a:r>
              <a:rPr lang="ru-RU" sz="1100" dirty="0" smtClean="0">
                <a:solidFill>
                  <a:schemeClr val="tx1"/>
                </a:solidFill>
              </a:rPr>
              <a:t> Г.М., </a:t>
            </a:r>
            <a:r>
              <a:rPr lang="ru-RU" sz="1100" dirty="0" err="1" smtClean="0">
                <a:solidFill>
                  <a:schemeClr val="tx1"/>
                </a:solidFill>
              </a:rPr>
              <a:t>Саутина</a:t>
            </a:r>
            <a:r>
              <a:rPr lang="ru-RU" sz="1100" dirty="0" smtClean="0">
                <a:solidFill>
                  <a:schemeClr val="tx1"/>
                </a:solidFill>
              </a:rPr>
              <a:t> Т.В., </a:t>
            </a:r>
            <a:r>
              <a:rPr lang="ru-RU" sz="1100" dirty="0" err="1" smtClean="0">
                <a:solidFill>
                  <a:schemeClr val="tx1"/>
                </a:solidFill>
              </a:rPr>
              <a:t>Михлеева</a:t>
            </a:r>
            <a:r>
              <a:rPr lang="ru-RU" sz="1100" dirty="0" smtClean="0">
                <a:solidFill>
                  <a:schemeClr val="tx1"/>
                </a:solidFill>
              </a:rPr>
              <a:t> Е.В.</a:t>
            </a:r>
            <a:br>
              <a:rPr lang="ru-RU" sz="1100" dirty="0" smtClean="0">
                <a:solidFill>
                  <a:schemeClr val="tx1"/>
                </a:solidFill>
              </a:rPr>
            </a:br>
            <a:r>
              <a:rPr lang="ru-RU" sz="1100" dirty="0" smtClean="0">
                <a:solidFill>
                  <a:schemeClr val="tx1"/>
                </a:solidFill>
              </a:rPr>
              <a:t>август – </a:t>
            </a:r>
            <a:r>
              <a:rPr lang="ru-RU" sz="1100" dirty="0" err="1" smtClean="0">
                <a:solidFill>
                  <a:schemeClr val="tx1"/>
                </a:solidFill>
              </a:rPr>
              <a:t>Хазиеву</a:t>
            </a:r>
            <a:r>
              <a:rPr lang="ru-RU" sz="1100" dirty="0" smtClean="0">
                <a:solidFill>
                  <a:schemeClr val="tx1"/>
                </a:solidFill>
              </a:rPr>
              <a:t> Р.А.</a:t>
            </a:r>
            <a:br>
              <a:rPr lang="ru-RU" sz="1100" dirty="0" smtClean="0">
                <a:solidFill>
                  <a:schemeClr val="tx1"/>
                </a:solidFill>
              </a:rPr>
            </a:br>
            <a:r>
              <a:rPr lang="ru-RU" sz="1100" dirty="0" smtClean="0">
                <a:solidFill>
                  <a:schemeClr val="tx1"/>
                </a:solidFill>
              </a:rPr>
              <a:t>Организаторы: </a:t>
            </a:r>
            <a:r>
              <a:rPr lang="ru-RU" sz="1100" dirty="0" err="1" smtClean="0">
                <a:solidFill>
                  <a:schemeClr val="tx1"/>
                </a:solidFill>
              </a:rPr>
              <a:t>Гафанову</a:t>
            </a:r>
            <a:r>
              <a:rPr lang="ru-RU" sz="1100" dirty="0" smtClean="0">
                <a:solidFill>
                  <a:schemeClr val="tx1"/>
                </a:solidFill>
              </a:rPr>
              <a:t> Ф.Д., </a:t>
            </a:r>
            <a:r>
              <a:rPr lang="ru-RU" sz="1100" dirty="0" err="1" smtClean="0">
                <a:solidFill>
                  <a:schemeClr val="tx1"/>
                </a:solidFill>
              </a:rPr>
              <a:t>Ямалиеву</a:t>
            </a:r>
            <a:r>
              <a:rPr lang="ru-RU" sz="1100" dirty="0" smtClean="0">
                <a:solidFill>
                  <a:schemeClr val="tx1"/>
                </a:solidFill>
              </a:rPr>
              <a:t> А.М., Гончарову Л.А., </a:t>
            </a:r>
            <a:r>
              <a:rPr lang="ru-RU" sz="1100" dirty="0" err="1" smtClean="0">
                <a:solidFill>
                  <a:schemeClr val="tx1"/>
                </a:solidFill>
              </a:rPr>
              <a:t>Ганчину</a:t>
            </a:r>
            <a:r>
              <a:rPr lang="ru-RU" sz="1100" dirty="0" smtClean="0">
                <a:solidFill>
                  <a:schemeClr val="tx1"/>
                </a:solidFill>
              </a:rPr>
              <a:t> М.М.</a:t>
            </a:r>
            <a:br>
              <a:rPr lang="ru-RU" sz="1100" dirty="0" smtClean="0">
                <a:solidFill>
                  <a:schemeClr val="tx1"/>
                </a:solidFill>
              </a:rPr>
            </a:br>
            <a:r>
              <a:rPr lang="ru-RU" sz="1100" dirty="0" smtClean="0">
                <a:solidFill>
                  <a:schemeClr val="tx1"/>
                </a:solidFill>
              </a:rPr>
              <a:t> </a:t>
            </a:r>
            <a:r>
              <a:rPr lang="ru-RU" sz="1050" dirty="0" smtClean="0"/>
              <a:t/>
            </a:r>
            <a:br>
              <a:rPr lang="ru-RU" sz="1050" dirty="0" smtClean="0"/>
            </a:br>
            <a:endParaRPr lang="ru-RU" sz="10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0"/>
            <a:ext cx="8686800" cy="6858000"/>
          </a:xfrm>
          <a:solidFill>
            <a:schemeClr val="bg1"/>
          </a:solidFill>
        </p:spPr>
        <p:txBody>
          <a:bodyPr>
            <a:noAutofit/>
          </a:bodyPr>
          <a:lstStyle/>
          <a:p>
            <a:pPr lvl="0"/>
            <a:r>
              <a:rPr lang="ru-RU" sz="1200" dirty="0" smtClean="0">
                <a:solidFill>
                  <a:srgbClr val="FF0000"/>
                </a:solidFill>
              </a:rPr>
              <a:t>5.Назначить ответственными за работу с учащимися из группы риска:</a:t>
            </a:r>
            <a:br>
              <a:rPr lang="ru-RU" sz="1200" dirty="0" smtClean="0">
                <a:solidFill>
                  <a:srgbClr val="FF0000"/>
                </a:solidFill>
              </a:rPr>
            </a:br>
            <a:r>
              <a:rPr lang="ru-RU" sz="1200" dirty="0" smtClean="0">
                <a:solidFill>
                  <a:srgbClr val="FF0000"/>
                </a:solidFill>
              </a:rPr>
              <a:t>июнь – Карташову А.В.-89600595437</a:t>
            </a:r>
            <a:br>
              <a:rPr lang="ru-RU" sz="1200" dirty="0" smtClean="0">
                <a:solidFill>
                  <a:srgbClr val="FF0000"/>
                </a:solidFill>
              </a:rPr>
            </a:br>
            <a:r>
              <a:rPr lang="ru-RU" sz="1200" dirty="0" smtClean="0">
                <a:solidFill>
                  <a:srgbClr val="FF0000"/>
                </a:solidFill>
              </a:rPr>
              <a:t>июль – </a:t>
            </a:r>
            <a:r>
              <a:rPr lang="ru-RU" sz="1200" dirty="0" err="1" smtClean="0">
                <a:solidFill>
                  <a:srgbClr val="FF0000"/>
                </a:solidFill>
              </a:rPr>
              <a:t>Гарифуллину</a:t>
            </a:r>
            <a:r>
              <a:rPr lang="ru-RU" sz="1200" dirty="0" smtClean="0">
                <a:solidFill>
                  <a:srgbClr val="FF0000"/>
                </a:solidFill>
              </a:rPr>
              <a:t> Ю.Ф.-89061178907</a:t>
            </a:r>
            <a:br>
              <a:rPr lang="ru-RU" sz="1200" dirty="0" smtClean="0">
                <a:solidFill>
                  <a:srgbClr val="FF0000"/>
                </a:solidFill>
              </a:rPr>
            </a:br>
            <a:r>
              <a:rPr lang="ru-RU" sz="1200" dirty="0" smtClean="0">
                <a:solidFill>
                  <a:srgbClr val="FF0000"/>
                </a:solidFill>
              </a:rPr>
              <a:t>август – </a:t>
            </a:r>
            <a:r>
              <a:rPr lang="ru-RU" sz="1200" dirty="0" err="1" smtClean="0">
                <a:solidFill>
                  <a:srgbClr val="FF0000"/>
                </a:solidFill>
              </a:rPr>
              <a:t>Мазунину</a:t>
            </a:r>
            <a:r>
              <a:rPr lang="ru-RU" sz="1200" dirty="0" smtClean="0">
                <a:solidFill>
                  <a:srgbClr val="FF0000"/>
                </a:solidFill>
              </a:rPr>
              <a:t> В.Д.-89274884924</a:t>
            </a:r>
            <a:r>
              <a:rPr lang="ru-RU" sz="1200" dirty="0" smtClean="0"/>
              <a:t/>
            </a:r>
            <a:br>
              <a:rPr lang="ru-RU" sz="1200" dirty="0" smtClean="0"/>
            </a:br>
            <a:r>
              <a:rPr lang="ru-RU" sz="1200" dirty="0" smtClean="0"/>
              <a:t> </a:t>
            </a:r>
            <a:br>
              <a:rPr lang="ru-RU" sz="1200" dirty="0" smtClean="0"/>
            </a:br>
            <a:r>
              <a:rPr lang="ru-RU" sz="1200" dirty="0" smtClean="0">
                <a:solidFill>
                  <a:schemeClr val="tx1"/>
                </a:solidFill>
              </a:rPr>
              <a:t>6.Назначить ответственными за работу с учащимися на </a:t>
            </a:r>
            <a:r>
              <a:rPr lang="ru-RU" sz="1200" dirty="0" err="1" smtClean="0">
                <a:solidFill>
                  <a:schemeClr val="tx1"/>
                </a:solidFill>
              </a:rPr>
              <a:t>горзеленхозе</a:t>
            </a:r>
            <a:r>
              <a:rPr lang="ru-RU" sz="1200" dirty="0" smtClean="0">
                <a:solidFill>
                  <a:schemeClr val="tx1"/>
                </a:solidFill>
              </a:rPr>
              <a:t>:</a:t>
            </a:r>
            <a:br>
              <a:rPr lang="ru-RU" sz="1200" dirty="0" smtClean="0">
                <a:solidFill>
                  <a:schemeClr val="tx1"/>
                </a:solidFill>
              </a:rPr>
            </a:br>
            <a:r>
              <a:rPr lang="ru-RU" sz="1200" dirty="0" smtClean="0">
                <a:solidFill>
                  <a:schemeClr val="tx1"/>
                </a:solidFill>
              </a:rPr>
              <a:t>июнь – </a:t>
            </a:r>
            <a:r>
              <a:rPr lang="ru-RU" sz="1200" dirty="0" err="1" smtClean="0">
                <a:solidFill>
                  <a:schemeClr val="tx1"/>
                </a:solidFill>
              </a:rPr>
              <a:t>Хазеева</a:t>
            </a:r>
            <a:r>
              <a:rPr lang="ru-RU" sz="1200" dirty="0" smtClean="0">
                <a:solidFill>
                  <a:schemeClr val="tx1"/>
                </a:solidFill>
              </a:rPr>
              <a:t> А.З.,</a:t>
            </a:r>
            <a:br>
              <a:rPr lang="ru-RU" sz="1200" dirty="0" smtClean="0">
                <a:solidFill>
                  <a:schemeClr val="tx1"/>
                </a:solidFill>
              </a:rPr>
            </a:br>
            <a:r>
              <a:rPr lang="ru-RU" sz="1200" dirty="0" smtClean="0">
                <a:solidFill>
                  <a:schemeClr val="tx1"/>
                </a:solidFill>
              </a:rPr>
              <a:t>июль – </a:t>
            </a:r>
            <a:r>
              <a:rPr lang="ru-RU" sz="1200" dirty="0" err="1" smtClean="0">
                <a:solidFill>
                  <a:schemeClr val="tx1"/>
                </a:solidFill>
              </a:rPr>
              <a:t>Усманова</a:t>
            </a:r>
            <a:r>
              <a:rPr lang="ru-RU" sz="1200" dirty="0" smtClean="0">
                <a:solidFill>
                  <a:schemeClr val="tx1"/>
                </a:solidFill>
              </a:rPr>
              <a:t> Э.А.,</a:t>
            </a:r>
            <a:br>
              <a:rPr lang="ru-RU" sz="1200" dirty="0" smtClean="0">
                <a:solidFill>
                  <a:schemeClr val="tx1"/>
                </a:solidFill>
              </a:rPr>
            </a:br>
            <a:r>
              <a:rPr lang="ru-RU" sz="1200" dirty="0" smtClean="0">
                <a:solidFill>
                  <a:schemeClr val="tx1"/>
                </a:solidFill>
              </a:rPr>
              <a:t> </a:t>
            </a:r>
            <a:br>
              <a:rPr lang="ru-RU" sz="1200" dirty="0" smtClean="0">
                <a:solidFill>
                  <a:schemeClr val="tx1"/>
                </a:solidFill>
              </a:rPr>
            </a:br>
            <a:r>
              <a:rPr lang="ru-RU" sz="1200" dirty="0" smtClean="0">
                <a:solidFill>
                  <a:schemeClr val="tx1"/>
                </a:solidFill>
              </a:rPr>
              <a:t> </a:t>
            </a:r>
            <a:br>
              <a:rPr lang="ru-RU" sz="1200" dirty="0" smtClean="0">
                <a:solidFill>
                  <a:schemeClr val="tx1"/>
                </a:solidFill>
              </a:rPr>
            </a:br>
            <a:r>
              <a:rPr lang="ru-RU" sz="1200" dirty="0" smtClean="0">
                <a:solidFill>
                  <a:schemeClr val="tx1"/>
                </a:solidFill>
              </a:rPr>
              <a:t>7.Назначить организаторами спортивной работы на пришкольной площадке:</a:t>
            </a:r>
            <a:br>
              <a:rPr lang="ru-RU" sz="1200" dirty="0" smtClean="0">
                <a:solidFill>
                  <a:schemeClr val="tx1"/>
                </a:solidFill>
              </a:rPr>
            </a:br>
            <a:r>
              <a:rPr lang="ru-RU" sz="1200" dirty="0" smtClean="0">
                <a:solidFill>
                  <a:schemeClr val="tx1"/>
                </a:solidFill>
              </a:rPr>
              <a:t>июнь – </a:t>
            </a:r>
            <a:r>
              <a:rPr lang="ru-RU" sz="1200" dirty="0" err="1" smtClean="0">
                <a:solidFill>
                  <a:schemeClr val="tx1"/>
                </a:solidFill>
              </a:rPr>
              <a:t>Шавалиева</a:t>
            </a:r>
            <a:r>
              <a:rPr lang="ru-RU" sz="1200" dirty="0" smtClean="0">
                <a:solidFill>
                  <a:schemeClr val="tx1"/>
                </a:solidFill>
              </a:rPr>
              <a:t> В.Х.-89372934411</a:t>
            </a:r>
            <a:br>
              <a:rPr lang="ru-RU" sz="1200" dirty="0" smtClean="0">
                <a:solidFill>
                  <a:schemeClr val="tx1"/>
                </a:solidFill>
              </a:rPr>
            </a:br>
            <a:r>
              <a:rPr lang="ru-RU" sz="1200" dirty="0" smtClean="0">
                <a:solidFill>
                  <a:schemeClr val="tx1"/>
                </a:solidFill>
              </a:rPr>
              <a:t>июль – </a:t>
            </a:r>
            <a:r>
              <a:rPr lang="ru-RU" sz="1200" dirty="0" err="1" smtClean="0">
                <a:solidFill>
                  <a:schemeClr val="tx1"/>
                </a:solidFill>
              </a:rPr>
              <a:t>Назмиева</a:t>
            </a:r>
            <a:r>
              <a:rPr lang="ru-RU" sz="1200" dirty="0" smtClean="0">
                <a:solidFill>
                  <a:schemeClr val="tx1"/>
                </a:solidFill>
              </a:rPr>
              <a:t> И.М.-89274607583</a:t>
            </a:r>
            <a:br>
              <a:rPr lang="ru-RU" sz="1200" dirty="0" smtClean="0">
                <a:solidFill>
                  <a:schemeClr val="tx1"/>
                </a:solidFill>
              </a:rPr>
            </a:br>
            <a:r>
              <a:rPr lang="ru-RU" sz="1200" dirty="0" smtClean="0">
                <a:solidFill>
                  <a:schemeClr val="tx1"/>
                </a:solidFill>
              </a:rPr>
              <a:t>август – </a:t>
            </a:r>
            <a:r>
              <a:rPr lang="ru-RU" sz="1200" dirty="0" err="1" smtClean="0">
                <a:solidFill>
                  <a:schemeClr val="tx1"/>
                </a:solidFill>
              </a:rPr>
              <a:t>Галимухаметова</a:t>
            </a:r>
            <a:r>
              <a:rPr lang="ru-RU" sz="1200" dirty="0" smtClean="0">
                <a:solidFill>
                  <a:schemeClr val="tx1"/>
                </a:solidFill>
              </a:rPr>
              <a:t> Р.Г.-89172905632</a:t>
            </a:r>
            <a:br>
              <a:rPr lang="ru-RU" sz="1200" dirty="0" smtClean="0">
                <a:solidFill>
                  <a:schemeClr val="tx1"/>
                </a:solidFill>
              </a:rPr>
            </a:br>
            <a:r>
              <a:rPr lang="ru-RU" sz="1200" dirty="0" smtClean="0">
                <a:solidFill>
                  <a:schemeClr val="tx1"/>
                </a:solidFill>
              </a:rPr>
              <a:t> </a:t>
            </a:r>
            <a:br>
              <a:rPr lang="ru-RU" sz="1200" dirty="0" smtClean="0">
                <a:solidFill>
                  <a:schemeClr val="tx1"/>
                </a:solidFill>
              </a:rPr>
            </a:br>
            <a:r>
              <a:rPr lang="ru-RU" sz="1200" dirty="0" smtClean="0">
                <a:solidFill>
                  <a:schemeClr val="tx1"/>
                </a:solidFill>
              </a:rPr>
              <a:t>8. Возложить ответственность за жизнь и здоровье учащихся во время работы на каждом участке в летний период выше перечисленных педагогов. </a:t>
            </a:r>
            <a:br>
              <a:rPr lang="ru-RU" sz="1200" dirty="0" smtClean="0">
                <a:solidFill>
                  <a:schemeClr val="tx1"/>
                </a:solidFill>
              </a:rPr>
            </a:br>
            <a:r>
              <a:rPr lang="ru-RU" sz="1200" dirty="0" smtClean="0">
                <a:solidFill>
                  <a:schemeClr val="tx1"/>
                </a:solidFill>
              </a:rPr>
              <a:t> </a:t>
            </a:r>
            <a:br>
              <a:rPr lang="ru-RU" sz="1200" dirty="0" smtClean="0">
                <a:solidFill>
                  <a:schemeClr val="tx1"/>
                </a:solidFill>
              </a:rPr>
            </a:br>
            <a:r>
              <a:rPr lang="ru-RU" sz="1200" dirty="0" smtClean="0">
                <a:solidFill>
                  <a:schemeClr val="tx1"/>
                </a:solidFill>
              </a:rPr>
              <a:t> 	</a:t>
            </a:r>
            <a:r>
              <a:rPr lang="ru-RU" sz="1200" b="1" dirty="0" smtClean="0">
                <a:solidFill>
                  <a:schemeClr val="tx1"/>
                </a:solidFill>
              </a:rPr>
              <a:t>Директор школы №13:                                                                               А.Б. Шакурова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Ознакомлены:		                                                                          Л.А. Гончарова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С.М. </a:t>
            </a:r>
            <a:r>
              <a:rPr lang="ru-RU" sz="1200" b="1" dirty="0" err="1" smtClean="0">
                <a:solidFill>
                  <a:schemeClr val="tx1"/>
                </a:solidFill>
              </a:rPr>
              <a:t>Ильмурзина</a:t>
            </a:r>
            <a:r>
              <a:rPr lang="ru-RU" sz="1200" b="1" dirty="0" smtClean="0">
                <a:solidFill>
                  <a:schemeClr val="tx1"/>
                </a:solidFill>
              </a:rPr>
              <a:t>					   В.Д. </a:t>
            </a:r>
            <a:r>
              <a:rPr lang="ru-RU" sz="1200" b="1" dirty="0" err="1" smtClean="0">
                <a:solidFill>
                  <a:schemeClr val="tx1"/>
                </a:solidFill>
              </a:rPr>
              <a:t>Мазунина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Э.Г. </a:t>
            </a:r>
            <a:r>
              <a:rPr lang="ru-RU" sz="1200" b="1" dirty="0" err="1" smtClean="0">
                <a:solidFill>
                  <a:schemeClr val="tx1"/>
                </a:solidFill>
              </a:rPr>
              <a:t>Латыпова</a:t>
            </a:r>
            <a:r>
              <a:rPr lang="ru-RU" sz="1200" b="1" dirty="0" smtClean="0">
                <a:solidFill>
                  <a:schemeClr val="tx1"/>
                </a:solidFill>
              </a:rPr>
              <a:t>					   Н.А. Кузнецова </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Л.Л. </a:t>
            </a:r>
            <a:r>
              <a:rPr lang="ru-RU" sz="1200" b="1" dirty="0" err="1" smtClean="0">
                <a:solidFill>
                  <a:schemeClr val="tx1"/>
                </a:solidFill>
              </a:rPr>
              <a:t>Долбнина</a:t>
            </a:r>
            <a:r>
              <a:rPr lang="ru-RU" sz="1200" b="1" dirty="0" smtClean="0">
                <a:solidFill>
                  <a:schemeClr val="tx1"/>
                </a:solidFill>
              </a:rPr>
              <a:t>					  Ф.Д. </a:t>
            </a:r>
            <a:r>
              <a:rPr lang="ru-RU" sz="1200" b="1" dirty="0" err="1" smtClean="0">
                <a:solidFill>
                  <a:schemeClr val="tx1"/>
                </a:solidFill>
              </a:rPr>
              <a:t>Гафанова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Г.Ф. </a:t>
            </a:r>
            <a:r>
              <a:rPr lang="ru-RU" sz="1200" b="1" dirty="0" err="1" smtClean="0">
                <a:solidFill>
                  <a:schemeClr val="tx1"/>
                </a:solidFill>
              </a:rPr>
              <a:t>Сарварова</a:t>
            </a:r>
            <a:r>
              <a:rPr lang="ru-RU" sz="1200" b="1" dirty="0" smtClean="0">
                <a:solidFill>
                  <a:schemeClr val="tx1"/>
                </a:solidFill>
              </a:rPr>
              <a:t>					  Т.Х Сафиуллина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В.И. </a:t>
            </a:r>
            <a:r>
              <a:rPr lang="ru-RU" sz="1200" b="1" dirty="0" err="1" smtClean="0">
                <a:solidFill>
                  <a:schemeClr val="tx1"/>
                </a:solidFill>
              </a:rPr>
              <a:t>Жиляева</a:t>
            </a:r>
            <a:r>
              <a:rPr lang="ru-RU" sz="1200" b="1" dirty="0" smtClean="0">
                <a:solidFill>
                  <a:schemeClr val="tx1"/>
                </a:solidFill>
              </a:rPr>
              <a:t>				                           Е.В. Маркова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Э.И. Ибрагимова					  А.З. </a:t>
            </a:r>
            <a:r>
              <a:rPr lang="ru-RU" sz="1200" b="1" dirty="0" err="1" smtClean="0">
                <a:solidFill>
                  <a:schemeClr val="tx1"/>
                </a:solidFill>
              </a:rPr>
              <a:t>Хазеева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Р.С. </a:t>
            </a:r>
            <a:r>
              <a:rPr lang="ru-RU" sz="1200" b="1" dirty="0" err="1" smtClean="0">
                <a:solidFill>
                  <a:schemeClr val="tx1"/>
                </a:solidFill>
              </a:rPr>
              <a:t>Ковалинская</a:t>
            </a:r>
            <a:r>
              <a:rPr lang="ru-RU" sz="1200" b="1" dirty="0" smtClean="0">
                <a:solidFill>
                  <a:schemeClr val="tx1"/>
                </a:solidFill>
              </a:rPr>
              <a:t>					  Л.В. Романова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М.М. </a:t>
            </a:r>
            <a:r>
              <a:rPr lang="ru-RU" sz="1200" b="1" dirty="0" err="1" smtClean="0">
                <a:solidFill>
                  <a:schemeClr val="tx1"/>
                </a:solidFill>
              </a:rPr>
              <a:t>Амирова</a:t>
            </a:r>
            <a:r>
              <a:rPr lang="ru-RU" sz="1200" b="1" dirty="0" smtClean="0">
                <a:solidFill>
                  <a:schemeClr val="tx1"/>
                </a:solidFill>
              </a:rPr>
              <a:t>					  Н.М. Харитонова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Ф.А. </a:t>
            </a:r>
            <a:r>
              <a:rPr lang="ru-RU" sz="1200" b="1" dirty="0" err="1" smtClean="0">
                <a:solidFill>
                  <a:schemeClr val="tx1"/>
                </a:solidFill>
              </a:rPr>
              <a:t>Кашапова</a:t>
            </a:r>
            <a:r>
              <a:rPr lang="ru-RU" sz="1200" b="1" dirty="0" smtClean="0">
                <a:solidFill>
                  <a:schemeClr val="tx1"/>
                </a:solidFill>
              </a:rPr>
              <a:t>					   Р.Г. </a:t>
            </a:r>
            <a:r>
              <a:rPr lang="ru-RU" sz="1200" b="1" dirty="0" err="1" smtClean="0">
                <a:solidFill>
                  <a:schemeClr val="tx1"/>
                </a:solidFill>
              </a:rPr>
              <a:t>Галимухаметов</a:t>
            </a:r>
            <a:r>
              <a:rPr lang="ru-RU" sz="1200" b="1" dirty="0" smtClean="0">
                <a:solidFill>
                  <a:schemeClr val="tx1"/>
                </a:solidFill>
              </a:rPr>
              <a:t>  </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Л.И. </a:t>
            </a:r>
            <a:r>
              <a:rPr lang="ru-RU" sz="1200" b="1" dirty="0" err="1" smtClean="0">
                <a:solidFill>
                  <a:schemeClr val="tx1"/>
                </a:solidFill>
              </a:rPr>
              <a:t>Конюкова</a:t>
            </a:r>
            <a:r>
              <a:rPr lang="ru-RU" sz="1200" b="1" dirty="0" smtClean="0">
                <a:solidFill>
                  <a:schemeClr val="tx1"/>
                </a:solidFill>
              </a:rPr>
              <a:t>					  А.В. Карташова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Г.М. </a:t>
            </a:r>
            <a:r>
              <a:rPr lang="ru-RU" sz="1200" b="1" dirty="0" err="1" smtClean="0">
                <a:solidFill>
                  <a:schemeClr val="tx1"/>
                </a:solidFill>
              </a:rPr>
              <a:t>Хузина</a:t>
            </a:r>
            <a:r>
              <a:rPr lang="ru-RU" sz="1200" b="1" dirty="0" smtClean="0">
                <a:solidFill>
                  <a:schemeClr val="tx1"/>
                </a:solidFill>
              </a:rPr>
              <a:t>			                                                  М.М. </a:t>
            </a:r>
            <a:r>
              <a:rPr lang="ru-RU" sz="1200" b="1" dirty="0" err="1" smtClean="0">
                <a:solidFill>
                  <a:schemeClr val="tx1"/>
                </a:solidFill>
              </a:rPr>
              <a:t>Ганчина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Ю.Ф. </a:t>
            </a:r>
            <a:r>
              <a:rPr lang="ru-RU" sz="1200" b="1" dirty="0" err="1" smtClean="0">
                <a:solidFill>
                  <a:schemeClr val="tx1"/>
                </a:solidFill>
              </a:rPr>
              <a:t>Гарифуллину</a:t>
            </a:r>
            <a:r>
              <a:rPr lang="ru-RU" sz="1200" b="1" dirty="0" smtClean="0">
                <a:solidFill>
                  <a:schemeClr val="tx1"/>
                </a:solidFill>
              </a:rPr>
              <a:t>				                         Ф.А. </a:t>
            </a:r>
            <a:r>
              <a:rPr lang="ru-RU" sz="1200" b="1" dirty="0" err="1" smtClean="0">
                <a:solidFill>
                  <a:schemeClr val="tx1"/>
                </a:solidFill>
              </a:rPr>
              <a:t>Кашапова</a:t>
            </a:r>
            <a:r>
              <a:rPr lang="ru-RU" sz="1200" b="1" dirty="0" smtClean="0">
                <a:solidFill>
                  <a:schemeClr val="tx1"/>
                </a:solidFill>
              </a:rPr>
              <a:t>	                                      В.Х. </a:t>
            </a:r>
            <a:r>
              <a:rPr lang="ru-RU" sz="1200" b="1" dirty="0" err="1" smtClean="0">
                <a:solidFill>
                  <a:schemeClr val="tx1"/>
                </a:solidFill>
              </a:rPr>
              <a:t>Шавалиев</a:t>
            </a:r>
            <a:r>
              <a:rPr lang="ru-RU" sz="1200" b="1" dirty="0" smtClean="0">
                <a:solidFill>
                  <a:schemeClr val="tx1"/>
                </a:solidFill>
              </a:rPr>
              <a:t>		                           	                          Е.В. </a:t>
            </a:r>
            <a:r>
              <a:rPr lang="ru-RU" sz="1200" b="1" dirty="0" err="1" smtClean="0">
                <a:solidFill>
                  <a:schemeClr val="tx1"/>
                </a:solidFill>
              </a:rPr>
              <a:t>Михлеева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Э.А. </a:t>
            </a:r>
            <a:r>
              <a:rPr lang="ru-RU" sz="1200" b="1" dirty="0" err="1" smtClean="0">
                <a:solidFill>
                  <a:schemeClr val="tx1"/>
                </a:solidFill>
              </a:rPr>
              <a:t>Усманова</a:t>
            </a:r>
            <a:r>
              <a:rPr lang="ru-RU" sz="1200" b="1" dirty="0" smtClean="0">
                <a:solidFill>
                  <a:schemeClr val="tx1"/>
                </a:solidFill>
              </a:rPr>
              <a:t>					  Т.В. </a:t>
            </a:r>
            <a:r>
              <a:rPr lang="ru-RU" sz="1200" b="1" dirty="0" err="1" smtClean="0">
                <a:solidFill>
                  <a:schemeClr val="tx1"/>
                </a:solidFill>
              </a:rPr>
              <a:t>Саутина</a:t>
            </a:r>
            <a:r>
              <a:rPr lang="ru-RU" sz="1200" dirty="0" smtClean="0">
                <a:solidFill>
                  <a:schemeClr val="tx1"/>
                </a:solidFill>
              </a:rPr>
              <a:t/>
            </a:r>
            <a:br>
              <a:rPr lang="ru-RU" sz="1200" dirty="0" smtClean="0">
                <a:solidFill>
                  <a:schemeClr val="tx1"/>
                </a:solidFill>
              </a:rPr>
            </a:br>
            <a:r>
              <a:rPr lang="ru-RU" sz="1200" b="1" dirty="0" smtClean="0">
                <a:solidFill>
                  <a:schemeClr val="tx1"/>
                </a:solidFill>
              </a:rPr>
              <a:t> Р.А. </a:t>
            </a:r>
            <a:r>
              <a:rPr lang="ru-RU" sz="1200" b="1" dirty="0" err="1" smtClean="0">
                <a:solidFill>
                  <a:schemeClr val="tx1"/>
                </a:solidFill>
              </a:rPr>
              <a:t>Хазиева</a:t>
            </a:r>
            <a:r>
              <a:rPr lang="ru-RU" sz="1200" b="1" dirty="0" smtClean="0">
                <a:solidFill>
                  <a:schemeClr val="tx1"/>
                </a:solidFill>
              </a:rPr>
              <a:t>					  Ф.А. Салихова</a:t>
            </a:r>
            <a:r>
              <a:rPr lang="ru-RU" sz="1200" dirty="0" smtClean="0">
                <a:solidFill>
                  <a:schemeClr val="tx1"/>
                </a:solidFill>
              </a:rPr>
              <a:t/>
            </a:r>
            <a:br>
              <a:rPr lang="ru-RU" sz="1200" dirty="0" smtClean="0">
                <a:solidFill>
                  <a:schemeClr val="tx1"/>
                </a:solidFill>
              </a:rPr>
            </a:br>
            <a:r>
              <a:rPr lang="ru-RU" sz="1200" b="1" dirty="0" smtClean="0"/>
              <a:t>А.М. </a:t>
            </a:r>
            <a:r>
              <a:rPr lang="ru-RU" sz="1200" b="1" dirty="0" err="1" smtClean="0"/>
              <a:t>Ямалиева</a:t>
            </a:r>
            <a:r>
              <a:rPr lang="ru-RU" sz="1200" b="1" dirty="0" smtClean="0"/>
              <a:t>					  И.М. </a:t>
            </a:r>
            <a:r>
              <a:rPr lang="ru-RU" sz="1200" b="1" dirty="0" err="1" smtClean="0"/>
              <a:t>Назмиев</a:t>
            </a:r>
            <a:r>
              <a:rPr lang="ru-RU" sz="1200" dirty="0" smtClean="0"/>
              <a:t/>
            </a:r>
            <a:br>
              <a:rPr lang="ru-RU" sz="1200" dirty="0" smtClean="0"/>
            </a:br>
            <a:endParaRPr lang="ru-RU"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752600" y="381000"/>
            <a:ext cx="5486400" cy="63059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4294967295"/>
          </p:nvPr>
        </p:nvPicPr>
        <p:blipFill>
          <a:blip r:embed="rId2" cstate="print"/>
          <a:srcRect/>
          <a:stretch>
            <a:fillRect/>
          </a:stretch>
        </p:blipFill>
        <p:spPr bwMode="auto">
          <a:xfrm>
            <a:off x="2286000" y="80338"/>
            <a:ext cx="4800600" cy="66687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52400" y="228600"/>
            <a:ext cx="4386263" cy="6477000"/>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724400" y="228600"/>
            <a:ext cx="4166689" cy="647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28600" y="304800"/>
            <a:ext cx="8315325" cy="59436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52400" y="228600"/>
            <a:ext cx="5156445" cy="2971800"/>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3657600" y="3124200"/>
            <a:ext cx="4667250" cy="270181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304800" y="609601"/>
            <a:ext cx="7924799" cy="510539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467600" cy="1417638"/>
          </a:xfrm>
        </p:spPr>
        <p:txBody>
          <a:bodyPr>
            <a:normAutofit fontScale="90000"/>
          </a:bodyPr>
          <a:lstStyle/>
          <a:p>
            <a:pPr algn="ctr"/>
            <a:r>
              <a:rPr lang="ru-RU" b="1" dirty="0" smtClean="0">
                <a:solidFill>
                  <a:srgbClr val="002060"/>
                </a:solidFill>
              </a:rPr>
              <a:t>Основной целью работы «трудными подростками» является:</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lstStyle/>
          <a:p>
            <a:pPr algn="just"/>
            <a:r>
              <a:rPr lang="ru-RU" sz="2800" dirty="0" smtClean="0"/>
              <a:t>Создание условий для оздоровления, отдыха и занятости подростков, профилактики безнадзорности и роста преступности, эстетического и нравственного воспитания, укрепления ценностей, необходимых для позитивного развития личности.</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28600" y="304800"/>
            <a:ext cx="6019800" cy="327660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2743200" y="3429000"/>
            <a:ext cx="5553075" cy="31242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228600" y="228600"/>
            <a:ext cx="8334375" cy="64008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cstate="print"/>
          <a:srcRect/>
          <a:stretch>
            <a:fillRect/>
          </a:stretch>
        </p:blipFill>
        <p:spPr bwMode="auto">
          <a:xfrm>
            <a:off x="457200" y="381000"/>
            <a:ext cx="7938592" cy="54102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228601" y="228600"/>
            <a:ext cx="4114800" cy="6236438"/>
          </a:xfrm>
          <a:prstGeom prst="rect">
            <a:avLst/>
          </a:prstGeom>
          <a:noFill/>
          <a:ln w="9525">
            <a:noFill/>
            <a:miter lim="800000"/>
            <a:headEnd/>
            <a:tailEnd/>
          </a:ln>
        </p:spPr>
      </p:pic>
      <p:pic>
        <p:nvPicPr>
          <p:cNvPr id="12292" name="Picture 4"/>
          <p:cNvPicPr>
            <a:picLocks noChangeAspect="1" noChangeArrowheads="1"/>
          </p:cNvPicPr>
          <p:nvPr/>
        </p:nvPicPr>
        <p:blipFill>
          <a:blip r:embed="rId3" cstate="print"/>
          <a:srcRect/>
          <a:stretch>
            <a:fillRect/>
          </a:stretch>
        </p:blipFill>
        <p:spPr bwMode="auto">
          <a:xfrm>
            <a:off x="4572000" y="228600"/>
            <a:ext cx="4230450" cy="62484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25562"/>
          </a:xfrm>
        </p:spPr>
        <p:txBody>
          <a:bodyPr>
            <a:normAutofit fontScale="90000"/>
          </a:bodyPr>
          <a:lstStyle/>
          <a:p>
            <a:pPr algn="ctr"/>
            <a:r>
              <a:rPr lang="ru-RU" b="1" dirty="0" smtClean="0">
                <a:solidFill>
                  <a:srgbClr val="002060"/>
                </a:solidFill>
              </a:rPr>
              <a:t>Результативно-деятельный этап предполагает:</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lstStyle/>
          <a:p>
            <a:pPr algn="just"/>
            <a:r>
              <a:rPr lang="ru-RU" dirty="0" smtClean="0"/>
              <a:t>ежедневное посещение на дому, с целью выявления занятости «трудных подростков»</a:t>
            </a:r>
          </a:p>
          <a:p>
            <a:pPr algn="just"/>
            <a:r>
              <a:rPr lang="ru-RU" dirty="0" smtClean="0"/>
              <a:t>посещение </a:t>
            </a:r>
            <a:r>
              <a:rPr lang="ru-RU" dirty="0" err="1" smtClean="0"/>
              <a:t>досуговых</a:t>
            </a:r>
            <a:r>
              <a:rPr lang="ru-RU" dirty="0" smtClean="0"/>
              <a:t> и спортивных площадок с целью контроля занятости подростков в вечернее время</a:t>
            </a:r>
          </a:p>
          <a:p>
            <a:pPr algn="just"/>
            <a:r>
              <a:rPr lang="ru-RU" dirty="0" smtClean="0"/>
              <a:t>проведение рейдов по микрорайону в вечернее время совместно с инспектором ОДН</a:t>
            </a:r>
          </a:p>
          <a:p>
            <a:pPr algn="just"/>
            <a:r>
              <a:rPr lang="ru-RU" dirty="0" smtClean="0"/>
              <a:t>организация трудоустройства подростков</a:t>
            </a:r>
          </a:p>
          <a:p>
            <a:pPr algn="just"/>
            <a:r>
              <a:rPr lang="ru-RU" dirty="0" smtClean="0"/>
              <a:t>проведение индивидуальных бесед с несовершеннолетними и их родителями</a:t>
            </a:r>
          </a:p>
          <a:p>
            <a:pPr algn="just"/>
            <a:r>
              <a:rPr lang="ru-RU" dirty="0" smtClean="0"/>
              <a:t>привлечение «трудных подростков» к участию в городских мероприятиях и программах</a:t>
            </a:r>
          </a:p>
          <a:p>
            <a:pPr algn="just"/>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a:xfrm>
            <a:off x="457200" y="1447800"/>
            <a:ext cx="7467600" cy="5026152"/>
          </a:xfrm>
        </p:spPr>
        <p:txBody>
          <a:bodyPr/>
          <a:lstStyle/>
          <a:p>
            <a:pPr algn="just"/>
            <a:r>
              <a:rPr lang="ru-RU" dirty="0" smtClean="0"/>
              <a:t>посещение неблагополучных семей, с целью контроля за детьми, проживающих в этих семьях и проверки санитарно-гигиенических условий их проживания</a:t>
            </a:r>
          </a:p>
          <a:p>
            <a:pPr algn="just"/>
            <a:r>
              <a:rPr lang="ru-RU" dirty="0" smtClean="0"/>
              <a:t> проведение заседаний штабов профилактики (по необходимости)</a:t>
            </a:r>
          </a:p>
          <a:p>
            <a:pPr algn="just"/>
            <a:r>
              <a:rPr lang="ru-RU" dirty="0" smtClean="0"/>
              <a:t>сверка списков детей и подростков, состоящих на различных видах учета</a:t>
            </a:r>
          </a:p>
          <a:p>
            <a:pPr algn="just"/>
            <a:r>
              <a:rPr lang="ru-RU" dirty="0" smtClean="0"/>
              <a:t>сверка преступлений в ПДН УВД</a:t>
            </a:r>
          </a:p>
          <a:p>
            <a:pPr algn="just"/>
            <a:r>
              <a:rPr lang="ru-RU" dirty="0" smtClean="0"/>
              <a:t>составление отчета о проделанной работе</a:t>
            </a:r>
          </a:p>
          <a:p>
            <a:pPr algn="just"/>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25562"/>
          </a:xfrm>
        </p:spPr>
        <p:txBody>
          <a:bodyPr>
            <a:normAutofit fontScale="90000"/>
          </a:bodyPr>
          <a:lstStyle/>
          <a:p>
            <a:pPr algn="ctr"/>
            <a:r>
              <a:rPr lang="ru-RU" b="1" dirty="0" smtClean="0">
                <a:solidFill>
                  <a:srgbClr val="002060"/>
                </a:solidFill>
              </a:rPr>
              <a:t>Контрольно-аналитический этап предполагает:</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lstStyle/>
          <a:p>
            <a:pPr algn="just"/>
            <a:r>
              <a:rPr lang="ru-RU" sz="2800" dirty="0" smtClean="0"/>
              <a:t>отчет о проделанной работе за неделю на административной планерке</a:t>
            </a:r>
          </a:p>
          <a:p>
            <a:pPr algn="just"/>
            <a:endParaRPr lang="ru-RU" sz="2800" dirty="0" smtClean="0"/>
          </a:p>
          <a:p>
            <a:pPr algn="just"/>
            <a:r>
              <a:rPr lang="ru-RU" sz="2800" dirty="0" smtClean="0"/>
              <a:t>отчет по проделанной работе за месяц </a:t>
            </a:r>
          </a:p>
          <a:p>
            <a:pPr algn="just"/>
            <a:endParaRPr lang="ru-RU" sz="2800" dirty="0" smtClean="0"/>
          </a:p>
          <a:p>
            <a:pPr algn="just"/>
            <a:r>
              <a:rPr lang="ru-RU" sz="2800" dirty="0" smtClean="0"/>
              <a:t>анализ по работе «трудными подростками» за лето</a:t>
            </a: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4294967295"/>
          </p:nvPr>
        </p:nvPicPr>
        <p:blipFill>
          <a:blip r:embed="rId2" cstate="print"/>
          <a:srcRect/>
          <a:stretch>
            <a:fillRect/>
          </a:stretch>
        </p:blipFill>
        <p:spPr bwMode="auto">
          <a:xfrm>
            <a:off x="381000" y="457200"/>
            <a:ext cx="8217886"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52400" y="152400"/>
            <a:ext cx="4259737" cy="64008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495800" y="152400"/>
            <a:ext cx="4220534"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4800"/>
            <a:ext cx="7467600" cy="1676400"/>
          </a:xfrm>
        </p:spPr>
        <p:txBody>
          <a:bodyPr>
            <a:normAutofit fontScale="90000"/>
          </a:bodyPr>
          <a:lstStyle/>
          <a:p>
            <a:pPr algn="ctr"/>
            <a:r>
              <a:rPr lang="ru-RU" b="1" dirty="0" smtClean="0">
                <a:solidFill>
                  <a:srgbClr val="002060"/>
                </a:solidFill>
              </a:rPr>
              <a:t>Основные направления организации работы с «трудными подростками» в летний период.</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a:xfrm>
            <a:off x="457200" y="1905000"/>
            <a:ext cx="7467600" cy="4568952"/>
          </a:xfrm>
        </p:spPr>
        <p:txBody>
          <a:bodyPr>
            <a:normAutofit lnSpcReduction="10000"/>
          </a:bodyPr>
          <a:lstStyle/>
          <a:p>
            <a:pPr algn="just"/>
            <a:r>
              <a:rPr lang="ru-RU" sz="2800" dirty="0" smtClean="0"/>
              <a:t>трудоустройство;</a:t>
            </a:r>
          </a:p>
          <a:p>
            <a:pPr algn="just"/>
            <a:endParaRPr lang="ru-RU" sz="2800" dirty="0" smtClean="0"/>
          </a:p>
          <a:p>
            <a:pPr algn="just"/>
            <a:r>
              <a:rPr lang="ru-RU" sz="2800" dirty="0" smtClean="0"/>
              <a:t> отдых в пришкольных и загородных оздоровительных лагерях;</a:t>
            </a:r>
          </a:p>
          <a:p>
            <a:pPr algn="just"/>
            <a:endParaRPr lang="ru-RU" sz="2800" dirty="0" smtClean="0"/>
          </a:p>
          <a:p>
            <a:pPr algn="just"/>
            <a:r>
              <a:rPr lang="ru-RU" sz="2800" dirty="0" smtClean="0"/>
              <a:t>занятость мероприятиями на спортивных и </a:t>
            </a:r>
            <a:r>
              <a:rPr lang="ru-RU" sz="2800" dirty="0" err="1" smtClean="0"/>
              <a:t>досуговых</a:t>
            </a:r>
            <a:r>
              <a:rPr lang="ru-RU" sz="2800" dirty="0" smtClean="0"/>
              <a:t> площадках;</a:t>
            </a:r>
          </a:p>
          <a:p>
            <a:pPr algn="just"/>
            <a:endParaRPr lang="ru-RU" sz="2800" dirty="0" smtClean="0"/>
          </a:p>
          <a:p>
            <a:pPr algn="just"/>
            <a:r>
              <a:rPr lang="ru-RU" sz="2800" dirty="0" smtClean="0"/>
              <a:t> участие в городских мероприятиях и программах.</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467600" cy="1600200"/>
          </a:xfrm>
        </p:spPr>
        <p:txBody>
          <a:bodyPr>
            <a:normAutofit/>
          </a:bodyPr>
          <a:lstStyle/>
          <a:p>
            <a:pPr algn="ctr"/>
            <a:r>
              <a:rPr lang="ru-RU" b="1" dirty="0" smtClean="0">
                <a:solidFill>
                  <a:srgbClr val="002060"/>
                </a:solidFill>
              </a:rPr>
              <a:t>При организации данной работы мы решаем следующие задачи:</a:t>
            </a:r>
            <a:r>
              <a:rPr lang="ru-RU" dirty="0" smtClean="0">
                <a:solidFill>
                  <a:srgbClr val="002060"/>
                </a:solidFill>
              </a:rPr>
              <a:t/>
            </a:r>
            <a:br>
              <a:rPr lang="ru-RU" dirty="0" smtClean="0">
                <a:solidFill>
                  <a:srgbClr val="002060"/>
                </a:solidFill>
              </a:rPr>
            </a:br>
            <a:r>
              <a:rPr lang="ru-RU" b="1" dirty="0" smtClean="0">
                <a:solidFill>
                  <a:srgbClr val="002060"/>
                </a:solidFill>
                <a:cs typeface="Aharoni" pitchFamily="2" charset="-79"/>
              </a:rPr>
              <a:t> </a:t>
            </a:r>
            <a:endParaRPr lang="ru-RU" b="1" dirty="0">
              <a:solidFill>
                <a:srgbClr val="002060"/>
              </a:solidFill>
              <a:cs typeface="Aharoni" pitchFamily="2" charset="-79"/>
            </a:endParaRPr>
          </a:p>
        </p:txBody>
      </p:sp>
      <p:sp>
        <p:nvSpPr>
          <p:cNvPr id="3" name="Содержимое 2"/>
          <p:cNvSpPr>
            <a:spLocks noGrp="1"/>
          </p:cNvSpPr>
          <p:nvPr>
            <p:ph sz="quarter" idx="1"/>
          </p:nvPr>
        </p:nvSpPr>
        <p:spPr/>
        <p:txBody>
          <a:bodyPr/>
          <a:lstStyle/>
          <a:p>
            <a:pPr algn="just"/>
            <a:r>
              <a:rPr lang="ru-RU" sz="2800" dirty="0" smtClean="0"/>
              <a:t>организация социально-значимой деятельности для подростков, воспитание трудовой культуры;</a:t>
            </a:r>
          </a:p>
          <a:p>
            <a:pPr algn="just"/>
            <a:r>
              <a:rPr lang="ru-RU" sz="2800" dirty="0" smtClean="0"/>
              <a:t>максимальный охват оздоровлением, отдыхом и занятостью подростков, нуждающихся в поддержке;</a:t>
            </a:r>
          </a:p>
          <a:p>
            <a:pPr algn="just"/>
            <a:r>
              <a:rPr lang="ru-RU" sz="2800" dirty="0" smtClean="0"/>
              <a:t>укрепление здоровья подростков и формирование у них навыков здорового образа жизни.</a:t>
            </a:r>
          </a:p>
          <a:p>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304800"/>
            <a:ext cx="7467600" cy="1143000"/>
          </a:xfrm>
        </p:spPr>
        <p:txBody>
          <a:bodyPr/>
          <a:lstStyle/>
          <a:p>
            <a:pPr algn="ctr"/>
            <a:r>
              <a:rPr lang="ru-RU" b="1" dirty="0" smtClean="0">
                <a:solidFill>
                  <a:srgbClr val="002060"/>
                </a:solidFill>
              </a:rPr>
              <a:t>Организация занятости «трудных подростков» в трудовые бригады</a:t>
            </a:r>
            <a:endParaRPr lang="ru-RU" b="1" dirty="0">
              <a:solidFill>
                <a:srgbClr val="002060"/>
              </a:solidFill>
            </a:endParaRPr>
          </a:p>
        </p:txBody>
      </p:sp>
      <p:pic>
        <p:nvPicPr>
          <p:cNvPr id="23553" name="Picture 1" descr="F:\Выборочно\DSC00211.JPG"/>
          <p:cNvPicPr>
            <a:picLocks noGrp="1" noChangeAspect="1" noChangeArrowheads="1"/>
          </p:cNvPicPr>
          <p:nvPr>
            <p:ph sz="quarter" idx="1"/>
          </p:nvPr>
        </p:nvPicPr>
        <p:blipFill>
          <a:blip r:embed="rId2" cstate="print"/>
          <a:srcRect/>
          <a:stretch>
            <a:fillRect/>
          </a:stretch>
        </p:blipFill>
        <p:spPr bwMode="auto">
          <a:xfrm>
            <a:off x="152400" y="1752600"/>
            <a:ext cx="3962400" cy="4191000"/>
          </a:xfrm>
          <a:prstGeom prst="rect">
            <a:avLst/>
          </a:prstGeom>
          <a:noFill/>
        </p:spPr>
      </p:pic>
      <p:pic>
        <p:nvPicPr>
          <p:cNvPr id="23554" name="Picture 2" descr="C:\Users\наталья\Desktop\Новая папка\DSC03323.JPG"/>
          <p:cNvPicPr>
            <a:picLocks noGrp="1" noChangeAspect="1" noChangeArrowheads="1"/>
          </p:cNvPicPr>
          <p:nvPr>
            <p:ph sz="quarter" idx="2"/>
          </p:nvPr>
        </p:nvPicPr>
        <p:blipFill>
          <a:blip r:embed="rId3" cstate="print"/>
          <a:srcRect/>
          <a:stretch>
            <a:fillRect/>
          </a:stretch>
        </p:blipFill>
        <p:spPr bwMode="auto">
          <a:xfrm>
            <a:off x="4270374" y="1752600"/>
            <a:ext cx="4035426" cy="41910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Организация занятости подростков в профильных отрядах пришкольных лагерей</a:t>
            </a:r>
            <a:endParaRPr lang="ru-RU" b="1" dirty="0">
              <a:solidFill>
                <a:srgbClr val="002060"/>
              </a:solidFill>
            </a:endParaRPr>
          </a:p>
        </p:txBody>
      </p:sp>
      <p:pic>
        <p:nvPicPr>
          <p:cNvPr id="22529" name="Picture 1" descr="F:\Выборочно\S6300432.JPG"/>
          <p:cNvPicPr>
            <a:picLocks noGrp="1" noChangeAspect="1" noChangeArrowheads="1"/>
          </p:cNvPicPr>
          <p:nvPr>
            <p:ph sz="quarter" idx="1"/>
          </p:nvPr>
        </p:nvPicPr>
        <p:blipFill>
          <a:blip r:embed="rId2" cstate="print"/>
          <a:srcRect/>
          <a:stretch>
            <a:fillRect/>
          </a:stretch>
        </p:blipFill>
        <p:spPr bwMode="auto">
          <a:xfrm>
            <a:off x="152400" y="1676400"/>
            <a:ext cx="4114800" cy="4572000"/>
          </a:xfrm>
          <a:prstGeom prst="rect">
            <a:avLst/>
          </a:prstGeom>
          <a:noFill/>
        </p:spPr>
      </p:pic>
      <p:pic>
        <p:nvPicPr>
          <p:cNvPr id="22530" name="Picture 2" descr="F:\Выборочно\DSC00215.JPG"/>
          <p:cNvPicPr>
            <a:picLocks noGrp="1" noChangeAspect="1" noChangeArrowheads="1"/>
          </p:cNvPicPr>
          <p:nvPr>
            <p:ph sz="quarter" idx="2"/>
          </p:nvPr>
        </p:nvPicPr>
        <p:blipFill>
          <a:blip r:embed="rId3" cstate="print"/>
          <a:srcRect/>
          <a:stretch>
            <a:fillRect/>
          </a:stretch>
        </p:blipFill>
        <p:spPr bwMode="auto">
          <a:xfrm>
            <a:off x="4343400" y="1676400"/>
            <a:ext cx="4267200" cy="45720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Организация занятости подростков в профильные смены в загородных лагерях</a:t>
            </a:r>
            <a:endParaRPr lang="ru-RU" b="1" dirty="0">
              <a:solidFill>
                <a:srgbClr val="002060"/>
              </a:solidFill>
            </a:endParaRPr>
          </a:p>
        </p:txBody>
      </p:sp>
      <p:pic>
        <p:nvPicPr>
          <p:cNvPr id="25601" name="Picture 1" descr="C:\Users\наталья\Desktop\Новая папка\Фото-0013.jpg"/>
          <p:cNvPicPr>
            <a:picLocks noGrp="1" noChangeAspect="1" noChangeArrowheads="1"/>
          </p:cNvPicPr>
          <p:nvPr>
            <p:ph sz="quarter" idx="1"/>
          </p:nvPr>
        </p:nvPicPr>
        <p:blipFill>
          <a:blip r:embed="rId2" cstate="print"/>
          <a:srcRect/>
          <a:stretch>
            <a:fillRect/>
          </a:stretch>
        </p:blipFill>
        <p:spPr bwMode="auto">
          <a:xfrm>
            <a:off x="381000" y="1524000"/>
            <a:ext cx="3733800" cy="3733800"/>
          </a:xfrm>
          <a:prstGeom prst="rect">
            <a:avLst/>
          </a:prstGeom>
          <a:noFill/>
        </p:spPr>
      </p:pic>
      <p:pic>
        <p:nvPicPr>
          <p:cNvPr id="25602" name="Picture 2" descr="C:\Users\наталья\Desktop\Новая папка\Фото-0014.jpg"/>
          <p:cNvPicPr>
            <a:picLocks noGrp="1" noChangeAspect="1" noChangeArrowheads="1"/>
          </p:cNvPicPr>
          <p:nvPr>
            <p:ph sz="quarter" idx="2"/>
          </p:nvPr>
        </p:nvPicPr>
        <p:blipFill>
          <a:blip r:embed="rId3" cstate="print"/>
          <a:srcRect/>
          <a:stretch>
            <a:fillRect/>
          </a:stretch>
        </p:blipFill>
        <p:spPr bwMode="auto">
          <a:xfrm>
            <a:off x="4270374" y="1524000"/>
            <a:ext cx="3959225" cy="37338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Привлечение подростков на мероприятия </a:t>
            </a:r>
            <a:r>
              <a:rPr lang="ru-RU" b="1" dirty="0" err="1" smtClean="0">
                <a:solidFill>
                  <a:srgbClr val="002060"/>
                </a:solidFill>
              </a:rPr>
              <a:t>досуговых</a:t>
            </a:r>
            <a:r>
              <a:rPr lang="ru-RU" b="1" dirty="0" smtClean="0">
                <a:solidFill>
                  <a:srgbClr val="002060"/>
                </a:solidFill>
              </a:rPr>
              <a:t> площадок</a:t>
            </a:r>
            <a:endParaRPr lang="ru-RU" b="1" dirty="0">
              <a:solidFill>
                <a:srgbClr val="002060"/>
              </a:solidFill>
            </a:endParaRPr>
          </a:p>
        </p:txBody>
      </p:sp>
      <p:pic>
        <p:nvPicPr>
          <p:cNvPr id="26625" name="Picture 1" descr="C:\Users\наталья\Desktop\Новая папка\DSC07395.JPG"/>
          <p:cNvPicPr>
            <a:picLocks noGrp="1" noChangeAspect="1" noChangeArrowheads="1"/>
          </p:cNvPicPr>
          <p:nvPr>
            <p:ph sz="quarter" idx="1"/>
          </p:nvPr>
        </p:nvPicPr>
        <p:blipFill>
          <a:blip r:embed="rId2" cstate="print"/>
          <a:srcRect/>
          <a:stretch>
            <a:fillRect/>
          </a:stretch>
        </p:blipFill>
        <p:spPr bwMode="auto">
          <a:xfrm>
            <a:off x="941916" y="1600200"/>
            <a:ext cx="6498167" cy="4873625"/>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Организация занятости подростков на мероприятия спортивных площадок</a:t>
            </a:r>
            <a:endParaRPr lang="ru-RU" b="1" dirty="0">
              <a:solidFill>
                <a:srgbClr val="002060"/>
              </a:solidFill>
            </a:endParaRPr>
          </a:p>
        </p:txBody>
      </p:sp>
      <p:pic>
        <p:nvPicPr>
          <p:cNvPr id="24577" name="Picture 1" descr="C:\Users\наталья\Desktop\Новая папка\DSC06644.JPG"/>
          <p:cNvPicPr>
            <a:picLocks noGrp="1" noChangeAspect="1" noChangeArrowheads="1"/>
          </p:cNvPicPr>
          <p:nvPr>
            <p:ph sz="quarter" idx="1"/>
          </p:nvPr>
        </p:nvPicPr>
        <p:blipFill>
          <a:blip r:embed="rId2" cstate="print"/>
          <a:srcRect/>
          <a:stretch>
            <a:fillRect/>
          </a:stretch>
        </p:blipFill>
        <p:spPr bwMode="auto">
          <a:xfrm>
            <a:off x="228600" y="1676400"/>
            <a:ext cx="3886200" cy="4343400"/>
          </a:xfrm>
          <a:prstGeom prst="rect">
            <a:avLst/>
          </a:prstGeom>
          <a:noFill/>
        </p:spPr>
      </p:pic>
      <p:pic>
        <p:nvPicPr>
          <p:cNvPr id="24578" name="Picture 2" descr="C:\Users\наталья\Desktop\Новая папка\DSC06651.JPG"/>
          <p:cNvPicPr>
            <a:picLocks noGrp="1" noChangeAspect="1" noChangeArrowheads="1"/>
          </p:cNvPicPr>
          <p:nvPr>
            <p:ph sz="quarter" idx="2"/>
          </p:nvPr>
        </p:nvPicPr>
        <p:blipFill>
          <a:blip r:embed="rId3" cstate="print"/>
          <a:srcRect/>
          <a:stretch>
            <a:fillRect/>
          </a:stretch>
        </p:blipFill>
        <p:spPr bwMode="auto">
          <a:xfrm>
            <a:off x="4270374" y="1676400"/>
            <a:ext cx="3883025" cy="441960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400" b="1" dirty="0" smtClean="0">
                <a:solidFill>
                  <a:srgbClr val="002060"/>
                </a:solidFill>
              </a:rPr>
              <a:t>Организация «трудных подростков»  на выездные мероприятия по программе «Камские виражи» совместно ПДН УВД</a:t>
            </a:r>
            <a:endParaRPr lang="ru-RU" sz="2400" b="1" dirty="0">
              <a:solidFill>
                <a:srgbClr val="002060"/>
              </a:solidFill>
            </a:endParaRPr>
          </a:p>
        </p:txBody>
      </p:sp>
      <p:pic>
        <p:nvPicPr>
          <p:cNvPr id="27649" name="Picture 1" descr="C:\Users\наталья\Desktop\Новая папка\DSC07419.JPG"/>
          <p:cNvPicPr>
            <a:picLocks noGrp="1" noChangeAspect="1" noChangeArrowheads="1"/>
          </p:cNvPicPr>
          <p:nvPr>
            <p:ph sz="quarter" idx="1"/>
          </p:nvPr>
        </p:nvPicPr>
        <p:blipFill>
          <a:blip r:embed="rId2" cstate="print"/>
          <a:srcRect/>
          <a:stretch>
            <a:fillRect/>
          </a:stretch>
        </p:blipFill>
        <p:spPr bwMode="auto">
          <a:xfrm>
            <a:off x="228600" y="1524000"/>
            <a:ext cx="3886200" cy="2971800"/>
          </a:xfrm>
          <a:prstGeom prst="rect">
            <a:avLst/>
          </a:prstGeom>
          <a:noFill/>
        </p:spPr>
      </p:pic>
      <p:pic>
        <p:nvPicPr>
          <p:cNvPr id="27650" name="Picture 2" descr="C:\Users\наталья\Desktop\Новая папка\DSC07428.JPG"/>
          <p:cNvPicPr>
            <a:picLocks noGrp="1" noChangeAspect="1" noChangeArrowheads="1"/>
          </p:cNvPicPr>
          <p:nvPr>
            <p:ph sz="quarter" idx="2"/>
          </p:nvPr>
        </p:nvPicPr>
        <p:blipFill>
          <a:blip r:embed="rId3" cstate="print"/>
          <a:srcRect/>
          <a:stretch>
            <a:fillRect/>
          </a:stretch>
        </p:blipFill>
        <p:spPr bwMode="auto">
          <a:xfrm>
            <a:off x="4270375" y="1524000"/>
            <a:ext cx="4187826" cy="3048000"/>
          </a:xfrm>
          <a:prstGeom prst="rect">
            <a:avLst/>
          </a:prstGeom>
          <a:noFill/>
        </p:spPr>
      </p:pic>
      <p:pic>
        <p:nvPicPr>
          <p:cNvPr id="27652" name="Picture 4" descr="C:\Users\наталья\Desktop\Новая папка\DSC07433.JPG"/>
          <p:cNvPicPr>
            <a:picLocks noChangeAspect="1" noChangeArrowheads="1"/>
          </p:cNvPicPr>
          <p:nvPr/>
        </p:nvPicPr>
        <p:blipFill>
          <a:blip r:embed="rId4" cstate="print"/>
          <a:srcRect/>
          <a:stretch>
            <a:fillRect/>
          </a:stretch>
        </p:blipFill>
        <p:spPr bwMode="auto">
          <a:xfrm rot="10800000" flipV="1">
            <a:off x="2286000" y="3581400"/>
            <a:ext cx="4191000" cy="31242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Организация занятости подростков в профильные смены в загородных лагерях</a:t>
            </a:r>
            <a:endParaRPr lang="ru-RU" b="1" dirty="0">
              <a:solidFill>
                <a:srgbClr val="002060"/>
              </a:solidFill>
            </a:endParaRPr>
          </a:p>
        </p:txBody>
      </p:sp>
      <p:pic>
        <p:nvPicPr>
          <p:cNvPr id="25601" name="Picture 1" descr="C:\Users\наталья\Desktop\Новая папка\Фото-0013.jpg"/>
          <p:cNvPicPr>
            <a:picLocks noGrp="1" noChangeAspect="1" noChangeArrowheads="1"/>
          </p:cNvPicPr>
          <p:nvPr>
            <p:ph sz="quarter" idx="1"/>
          </p:nvPr>
        </p:nvPicPr>
        <p:blipFill>
          <a:blip r:embed="rId2" cstate="print"/>
          <a:srcRect/>
          <a:stretch>
            <a:fillRect/>
          </a:stretch>
        </p:blipFill>
        <p:spPr bwMode="auto">
          <a:xfrm>
            <a:off x="381000" y="1524000"/>
            <a:ext cx="3733800" cy="3733800"/>
          </a:xfrm>
          <a:prstGeom prst="rect">
            <a:avLst/>
          </a:prstGeom>
          <a:noFill/>
        </p:spPr>
      </p:pic>
      <p:pic>
        <p:nvPicPr>
          <p:cNvPr id="25602" name="Picture 2" descr="C:\Users\наталья\Desktop\Новая папка\Фото-0014.jpg"/>
          <p:cNvPicPr>
            <a:picLocks noGrp="1" noChangeAspect="1" noChangeArrowheads="1"/>
          </p:cNvPicPr>
          <p:nvPr>
            <p:ph sz="quarter" idx="2"/>
          </p:nvPr>
        </p:nvPicPr>
        <p:blipFill>
          <a:blip r:embed="rId3" cstate="print"/>
          <a:srcRect/>
          <a:stretch>
            <a:fillRect/>
          </a:stretch>
        </p:blipFill>
        <p:spPr bwMode="auto">
          <a:xfrm>
            <a:off x="4270374" y="1524000"/>
            <a:ext cx="3959225" cy="37338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Организация занятости подростков на мероприятия спортивных площадок</a:t>
            </a:r>
            <a:endParaRPr lang="ru-RU" b="1" dirty="0">
              <a:solidFill>
                <a:srgbClr val="002060"/>
              </a:solidFill>
            </a:endParaRPr>
          </a:p>
        </p:txBody>
      </p:sp>
      <p:pic>
        <p:nvPicPr>
          <p:cNvPr id="24577" name="Picture 1" descr="C:\Users\наталья\Desktop\Новая папка\DSC06644.JPG"/>
          <p:cNvPicPr>
            <a:picLocks noGrp="1" noChangeAspect="1" noChangeArrowheads="1"/>
          </p:cNvPicPr>
          <p:nvPr>
            <p:ph sz="quarter" idx="1"/>
          </p:nvPr>
        </p:nvPicPr>
        <p:blipFill>
          <a:blip r:embed="rId2" cstate="print"/>
          <a:srcRect/>
          <a:stretch>
            <a:fillRect/>
          </a:stretch>
        </p:blipFill>
        <p:spPr bwMode="auto">
          <a:xfrm>
            <a:off x="228600" y="1676400"/>
            <a:ext cx="3886200" cy="4343400"/>
          </a:xfrm>
          <a:prstGeom prst="rect">
            <a:avLst/>
          </a:prstGeom>
          <a:noFill/>
        </p:spPr>
      </p:pic>
      <p:pic>
        <p:nvPicPr>
          <p:cNvPr id="24578" name="Picture 2" descr="C:\Users\наталья\Desktop\Новая папка\DSC06651.JPG"/>
          <p:cNvPicPr>
            <a:picLocks noGrp="1" noChangeAspect="1" noChangeArrowheads="1"/>
          </p:cNvPicPr>
          <p:nvPr>
            <p:ph sz="quarter" idx="2"/>
          </p:nvPr>
        </p:nvPicPr>
        <p:blipFill>
          <a:blip r:embed="rId3" cstate="print"/>
          <a:srcRect/>
          <a:stretch>
            <a:fillRect/>
          </a:stretch>
        </p:blipFill>
        <p:spPr bwMode="auto">
          <a:xfrm>
            <a:off x="4270374" y="1676400"/>
            <a:ext cx="3883025" cy="44196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Привлечение «трудных подростков» к участию в программе «Сабантуй»</a:t>
            </a:r>
            <a:endParaRPr lang="ru-RU" b="1" dirty="0">
              <a:solidFill>
                <a:srgbClr val="002060"/>
              </a:solidFill>
            </a:endParaRPr>
          </a:p>
        </p:txBody>
      </p:sp>
      <p:pic>
        <p:nvPicPr>
          <p:cNvPr id="21506" name="Picture 2" descr="C:\Users\наталья\Desktop\Новая папка\DSC01699.JPG"/>
          <p:cNvPicPr>
            <a:picLocks noGrp="1" noChangeAspect="1" noChangeArrowheads="1"/>
          </p:cNvPicPr>
          <p:nvPr>
            <p:ph sz="quarter" idx="2"/>
          </p:nvPr>
        </p:nvPicPr>
        <p:blipFill>
          <a:blip r:embed="rId2" cstate="print"/>
          <a:srcRect/>
          <a:stretch>
            <a:fillRect/>
          </a:stretch>
        </p:blipFill>
        <p:spPr bwMode="auto">
          <a:xfrm>
            <a:off x="4270374" y="1676400"/>
            <a:ext cx="4187825" cy="4419600"/>
          </a:xfrm>
          <a:prstGeom prst="rect">
            <a:avLst/>
          </a:prstGeom>
          <a:noFill/>
        </p:spPr>
      </p:pic>
      <p:pic>
        <p:nvPicPr>
          <p:cNvPr id="21507" name="Picture 3" descr="C:\Users\наталья\Desktop\Новая папка\DSC01720.JPG"/>
          <p:cNvPicPr>
            <a:picLocks noGrp="1" noChangeAspect="1" noChangeArrowheads="1"/>
          </p:cNvPicPr>
          <p:nvPr>
            <p:ph sz="quarter" idx="1"/>
          </p:nvPr>
        </p:nvPicPr>
        <p:blipFill>
          <a:blip r:embed="rId3" cstate="print"/>
          <a:srcRect/>
          <a:stretch>
            <a:fillRect/>
          </a:stretch>
        </p:blipFill>
        <p:spPr bwMode="auto">
          <a:xfrm>
            <a:off x="228600" y="1676400"/>
            <a:ext cx="3886200" cy="43434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002060"/>
                </a:solidFill>
              </a:rPr>
              <a:t>Организация для трудных подростков походов  выходного дня</a:t>
            </a:r>
            <a:endParaRPr lang="ru-RU" b="1" dirty="0">
              <a:solidFill>
                <a:srgbClr val="002060"/>
              </a:solidFill>
            </a:endParaRPr>
          </a:p>
        </p:txBody>
      </p:sp>
      <p:pic>
        <p:nvPicPr>
          <p:cNvPr id="19457" name="Picture 1" descr="F:\Выборочно\DSC08049.JPG"/>
          <p:cNvPicPr>
            <a:picLocks noGrp="1" noChangeAspect="1" noChangeArrowheads="1"/>
          </p:cNvPicPr>
          <p:nvPr>
            <p:ph sz="quarter" idx="1"/>
          </p:nvPr>
        </p:nvPicPr>
        <p:blipFill>
          <a:blip r:embed="rId2" cstate="print"/>
          <a:srcRect/>
          <a:stretch>
            <a:fillRect/>
          </a:stretch>
        </p:blipFill>
        <p:spPr bwMode="auto">
          <a:xfrm>
            <a:off x="228600" y="1600200"/>
            <a:ext cx="3886200" cy="4419600"/>
          </a:xfrm>
          <a:prstGeom prst="rect">
            <a:avLst/>
          </a:prstGeom>
          <a:noFill/>
        </p:spPr>
      </p:pic>
      <p:pic>
        <p:nvPicPr>
          <p:cNvPr id="19458" name="Picture 2" descr="F:\Выборочно\DSC08046.JPG"/>
          <p:cNvPicPr>
            <a:picLocks noGrp="1" noChangeAspect="1" noChangeArrowheads="1"/>
          </p:cNvPicPr>
          <p:nvPr>
            <p:ph sz="quarter" idx="2"/>
          </p:nvPr>
        </p:nvPicPr>
        <p:blipFill>
          <a:blip r:embed="rId3" cstate="print"/>
          <a:srcRect/>
          <a:stretch>
            <a:fillRect/>
          </a:stretch>
        </p:blipFill>
        <p:spPr bwMode="auto">
          <a:xfrm>
            <a:off x="4270374" y="1600200"/>
            <a:ext cx="3959225" cy="44196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706562"/>
          </a:xfrm>
        </p:spPr>
        <p:txBody>
          <a:bodyPr>
            <a:normAutofit fontScale="90000"/>
          </a:bodyPr>
          <a:lstStyle/>
          <a:p>
            <a:pPr algn="ctr"/>
            <a:r>
              <a:rPr lang="ru-RU" b="1" dirty="0" smtClean="0">
                <a:solidFill>
                  <a:srgbClr val="002060"/>
                </a:solidFill>
              </a:rPr>
              <a:t>Ожидаемые результаты работы с «трудными подростками» в летний период:</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a:xfrm>
            <a:off x="457200" y="1905000"/>
            <a:ext cx="7467600" cy="4568952"/>
          </a:xfrm>
        </p:spPr>
        <p:txBody>
          <a:bodyPr/>
          <a:lstStyle/>
          <a:p>
            <a:r>
              <a:rPr lang="ru-RU" sz="2800" dirty="0" smtClean="0"/>
              <a:t>Снижение правонарушений среди несовершеннолетних;</a:t>
            </a:r>
          </a:p>
          <a:p>
            <a:endParaRPr lang="ru-RU" sz="2800" dirty="0" smtClean="0"/>
          </a:p>
          <a:p>
            <a:r>
              <a:rPr lang="ru-RU" sz="2800" dirty="0" smtClean="0"/>
              <a:t>Повышение интереса к физической и трудовой культуре;</a:t>
            </a:r>
          </a:p>
          <a:p>
            <a:endParaRPr lang="ru-RU" sz="2800" dirty="0" smtClean="0"/>
          </a:p>
          <a:p>
            <a:r>
              <a:rPr lang="ru-RU" sz="2800" dirty="0" smtClean="0"/>
              <a:t>Снижение количества подростков, склонных к вредным привычкам.</a:t>
            </a:r>
          </a:p>
          <a:p>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002060"/>
                </a:solidFill>
                <a:latin typeface="Century Schoolbook" pitchFamily="18" charset="0"/>
              </a:rPr>
              <a:t>Приглашение инспекторов ПДН для профилактических бесед</a:t>
            </a:r>
            <a:endParaRPr lang="ru-RU" b="1" dirty="0">
              <a:solidFill>
                <a:srgbClr val="002060"/>
              </a:solidFill>
              <a:latin typeface="Century Schoolbook" pitchFamily="18" charset="0"/>
            </a:endParaRPr>
          </a:p>
        </p:txBody>
      </p:sp>
      <p:pic>
        <p:nvPicPr>
          <p:cNvPr id="20482" name="Picture 2" descr="C:\Users\наталья\Desktop\Новая папка\DSC01691.JPG"/>
          <p:cNvPicPr>
            <a:picLocks noGrp="1" noChangeAspect="1" noChangeArrowheads="1"/>
          </p:cNvPicPr>
          <p:nvPr>
            <p:ph sz="quarter" idx="1"/>
          </p:nvPr>
        </p:nvPicPr>
        <p:blipFill>
          <a:blip r:embed="rId2" cstate="print"/>
          <a:srcRect/>
          <a:stretch>
            <a:fillRect/>
          </a:stretch>
        </p:blipFill>
        <p:spPr bwMode="auto">
          <a:xfrm>
            <a:off x="941916" y="1600200"/>
            <a:ext cx="7059084" cy="4873625"/>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p:txBody>
          <a:bodyPr/>
          <a:lstStyle/>
          <a:p>
            <a:pPr algn="ctr">
              <a:buNone/>
            </a:pPr>
            <a:endParaRPr lang="ru-RU" sz="2800" dirty="0" smtClean="0">
              <a:solidFill>
                <a:srgbClr val="002060"/>
              </a:solidFill>
            </a:endParaRPr>
          </a:p>
          <a:p>
            <a:pPr algn="ctr">
              <a:buNone/>
            </a:pPr>
            <a:r>
              <a:rPr lang="ru-RU" sz="2800" b="1" dirty="0" smtClean="0">
                <a:solidFill>
                  <a:srgbClr val="002060"/>
                </a:solidFill>
              </a:rPr>
              <a:t>                                                                                                  </a:t>
            </a:r>
            <a:endParaRPr lang="ru-RU" sz="2800" dirty="0" smtClean="0">
              <a:solidFill>
                <a:srgbClr val="002060"/>
              </a:solidFill>
            </a:endParaRPr>
          </a:p>
          <a:p>
            <a:endParaRPr lang="ru-RU" dirty="0"/>
          </a:p>
        </p:txBody>
      </p:sp>
      <p:pic>
        <p:nvPicPr>
          <p:cNvPr id="1026" name="Picture 2" descr="C:\Users\наталья\Desktop\nastol.com.ua-1236[2].jpg"/>
          <p:cNvPicPr>
            <a:picLocks noChangeAspect="1" noChangeArrowheads="1"/>
          </p:cNvPicPr>
          <p:nvPr/>
        </p:nvPicPr>
        <p:blipFill>
          <a:blip r:embed="rId2" cstate="print"/>
          <a:srcRect/>
          <a:stretch>
            <a:fillRect/>
          </a:stretch>
        </p:blipFill>
        <p:spPr bwMode="auto">
          <a:xfrm>
            <a:off x="533400" y="228600"/>
            <a:ext cx="7772400" cy="5181600"/>
          </a:xfrm>
          <a:prstGeom prst="rect">
            <a:avLst/>
          </a:prstGeom>
          <a:noFill/>
        </p:spPr>
      </p:pic>
      <p:sp>
        <p:nvSpPr>
          <p:cNvPr id="1027" name="Rectangle 3"/>
          <p:cNvSpPr>
            <a:spLocks noGrp="1" noChangeArrowheads="1"/>
          </p:cNvSpPr>
          <p:nvPr>
            <p:ph type="title"/>
          </p:nvPr>
        </p:nvSpPr>
        <p:spPr bwMode="auto">
          <a:xfrm>
            <a:off x="0" y="5657671"/>
            <a:ext cx="8507875"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Arial Black" pitchFamily="34" charset="0"/>
                <a:ea typeface="Calibri" pitchFamily="34" charset="0"/>
                <a:cs typeface="Aharoni" pitchFamily="2" charset="-79"/>
              </a:rPr>
              <a:t>«Лучший способ сделать детей хорошими –</a:t>
            </a:r>
            <a:br>
              <a:rPr kumimoji="0" lang="ru-RU" sz="2400" b="1" i="0" u="none" strike="noStrike" cap="none" normalizeH="0" baseline="0" dirty="0" smtClean="0">
                <a:ln>
                  <a:noFill/>
                </a:ln>
                <a:solidFill>
                  <a:srgbClr val="002060"/>
                </a:solidFill>
                <a:effectLst/>
                <a:latin typeface="Arial Black" pitchFamily="34" charset="0"/>
                <a:ea typeface="Calibri" pitchFamily="34" charset="0"/>
                <a:cs typeface="Aharoni" pitchFamily="2" charset="-79"/>
              </a:rPr>
            </a:br>
            <a:r>
              <a:rPr kumimoji="0" lang="ru-RU" sz="2400" b="1" i="0" u="none" strike="noStrike" cap="none" normalizeH="0" baseline="0" dirty="0" smtClean="0">
                <a:ln>
                  <a:noFill/>
                </a:ln>
                <a:solidFill>
                  <a:srgbClr val="002060"/>
                </a:solidFill>
                <a:effectLst/>
                <a:latin typeface="Arial Black" pitchFamily="34" charset="0"/>
                <a:ea typeface="Calibri" pitchFamily="34" charset="0"/>
                <a:cs typeface="Aharoni" pitchFamily="2" charset="-79"/>
              </a:rPr>
              <a:t> это сделать их счастливыми.»  О. Уайльд</a:t>
            </a:r>
            <a:endParaRPr kumimoji="0" lang="ru-RU" sz="2400" b="0" i="0" u="none" strike="noStrike" cap="none" normalizeH="0" baseline="0" dirty="0" smtClean="0">
              <a:ln>
                <a:noFill/>
              </a:ln>
              <a:solidFill>
                <a:srgbClr val="002060"/>
              </a:solidFill>
              <a:effectLst/>
              <a:latin typeface="Arial Black" pitchFamily="34" charset="0"/>
              <a:cs typeface="Aharoni" pitchFamily="2" charset="-79"/>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Arial Black" pitchFamily="34" charset="0"/>
                <a:ea typeface="Calibri" pitchFamily="34" charset="0"/>
                <a:cs typeface="Times New Roman" pitchFamily="18" charset="0"/>
              </a:rPr>
              <a:t>                                                                                              </a:t>
            </a: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normAutofit/>
          </a:bodyPr>
          <a:lstStyle/>
          <a:p>
            <a:pPr algn="ctr">
              <a:buNone/>
            </a:pPr>
            <a:endParaRPr lang="ru-RU" sz="4800" dirty="0" smtClean="0">
              <a:solidFill>
                <a:srgbClr val="002060"/>
              </a:solidFill>
            </a:endParaRPr>
          </a:p>
          <a:p>
            <a:pPr algn="ctr">
              <a:buNone/>
            </a:pPr>
            <a:r>
              <a:rPr lang="ru-RU" sz="4800" smtClean="0">
                <a:solidFill>
                  <a:srgbClr val="002060"/>
                </a:solidFill>
              </a:rPr>
              <a:t>  Спасибо </a:t>
            </a:r>
            <a:r>
              <a:rPr lang="ru-RU" sz="4800" dirty="0" smtClean="0">
                <a:solidFill>
                  <a:srgbClr val="002060"/>
                </a:solidFill>
              </a:rPr>
              <a:t>за внимание</a:t>
            </a:r>
            <a:endParaRPr lang="ru-RU" sz="4800" dirty="0">
              <a:solidFill>
                <a:srgbClr val="00206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554162"/>
          </a:xfrm>
        </p:spPr>
        <p:txBody>
          <a:bodyPr>
            <a:normAutofit/>
          </a:bodyPr>
          <a:lstStyle/>
          <a:p>
            <a:pPr algn="ctr"/>
            <a:r>
              <a:rPr lang="ru-RU" b="1" dirty="0" smtClean="0">
                <a:solidFill>
                  <a:srgbClr val="002060"/>
                </a:solidFill>
              </a:rPr>
              <a:t>этапы работы ответственных с «трудными подростками»</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a:xfrm>
            <a:off x="457200" y="1981200"/>
            <a:ext cx="7467600" cy="4492752"/>
          </a:xfrm>
        </p:spPr>
        <p:txBody>
          <a:bodyPr>
            <a:normAutofit/>
          </a:bodyPr>
          <a:lstStyle/>
          <a:p>
            <a:r>
              <a:rPr lang="ru-RU" sz="2800" dirty="0" smtClean="0"/>
              <a:t>Подготовительный этап</a:t>
            </a:r>
          </a:p>
          <a:p>
            <a:r>
              <a:rPr lang="ru-RU" sz="2800" dirty="0" smtClean="0"/>
              <a:t>Организационный этап</a:t>
            </a:r>
          </a:p>
          <a:p>
            <a:r>
              <a:rPr lang="ru-RU" sz="2800" dirty="0" smtClean="0"/>
              <a:t>Результативно-деятельный этап</a:t>
            </a:r>
          </a:p>
          <a:p>
            <a:r>
              <a:rPr lang="ru-RU" sz="2800" dirty="0" smtClean="0"/>
              <a:t>Контрольно-аналитический этап</a:t>
            </a:r>
          </a:p>
          <a:p>
            <a:endParaRPr lang="ru-RU"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554162"/>
          </a:xfrm>
        </p:spPr>
        <p:txBody>
          <a:bodyPr>
            <a:normAutofit/>
          </a:bodyPr>
          <a:lstStyle/>
          <a:p>
            <a:pPr algn="ctr"/>
            <a:r>
              <a:rPr lang="ru-RU" b="1" dirty="0" smtClean="0">
                <a:solidFill>
                  <a:srgbClr val="002060"/>
                </a:solidFill>
              </a:rPr>
              <a:t>Подготовительный этап предполагает:</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noAutofit/>
          </a:bodyPr>
          <a:lstStyle/>
          <a:p>
            <a:pPr algn="just"/>
            <a:r>
              <a:rPr lang="ru-RU" dirty="0" smtClean="0"/>
              <a:t>издание приказа об организации летнего труда и отдыха обучающихся с назначением ответственных по направлениям;</a:t>
            </a:r>
          </a:p>
          <a:p>
            <a:pPr algn="just"/>
            <a:endParaRPr lang="ru-RU" dirty="0" smtClean="0"/>
          </a:p>
          <a:p>
            <a:pPr algn="just"/>
            <a:r>
              <a:rPr lang="ru-RU" dirty="0" smtClean="0"/>
              <a:t>ознакомление  ответственных с функциональными обязанностями по работе с «трудными подростками» в летний период;</a:t>
            </a:r>
          </a:p>
          <a:p>
            <a:pPr algn="just"/>
            <a:endParaRPr lang="ru-RU" dirty="0" smtClean="0"/>
          </a:p>
          <a:p>
            <a:pPr algn="just"/>
            <a:r>
              <a:rPr lang="ru-RU" dirty="0" smtClean="0"/>
              <a:t>прохождение инструктажа ответственного за работу с «трудными подростками» у секретаря комиссии по делам несовершеннолетних.</a:t>
            </a:r>
          </a:p>
          <a:p>
            <a:pPr algn="just"/>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002060"/>
                </a:solidFill>
              </a:rPr>
              <a:t>Организационный этап предполагает:</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normAutofit lnSpcReduction="10000"/>
          </a:bodyPr>
          <a:lstStyle/>
          <a:p>
            <a:r>
              <a:rPr lang="ru-RU" dirty="0" smtClean="0"/>
              <a:t>- сбор информации по летней занятости учащихся;</a:t>
            </a:r>
          </a:p>
          <a:p>
            <a:r>
              <a:rPr lang="ru-RU" dirty="0" smtClean="0"/>
              <a:t>- сверка списков обучающихся, состоящих на всех видах учета;</a:t>
            </a:r>
          </a:p>
          <a:p>
            <a:r>
              <a:rPr lang="ru-RU" dirty="0" smtClean="0"/>
              <a:t>- подготовка уведомлений родителям обучающихся, состоящих на различных видах учета, о предложениях школы на летний период;</a:t>
            </a:r>
          </a:p>
          <a:p>
            <a:r>
              <a:rPr lang="ru-RU" dirty="0" smtClean="0"/>
              <a:t>- сбор информации о предложениях КДН и ОДН по занятости подростков в летний период;</a:t>
            </a:r>
          </a:p>
          <a:p>
            <a:r>
              <a:rPr lang="ru-RU" dirty="0" smtClean="0"/>
              <a:t>- составление папки с документацией ответственного за работу с «трудными подростками».</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002060"/>
                </a:solidFill>
              </a:rPr>
              <a:t>Содержание папки с документацией:</a:t>
            </a:r>
            <a:r>
              <a:rPr lang="ru-RU" dirty="0" smtClean="0">
                <a:solidFill>
                  <a:srgbClr val="002060"/>
                </a:solidFill>
              </a:rPr>
              <a:t/>
            </a:r>
            <a:br>
              <a:rPr lang="ru-RU" dirty="0" smtClean="0">
                <a:solidFill>
                  <a:srgbClr val="002060"/>
                </a:solidFill>
              </a:rPr>
            </a:br>
            <a:endParaRPr lang="ru-RU" dirty="0">
              <a:solidFill>
                <a:srgbClr val="002060"/>
              </a:solidFill>
            </a:endParaRPr>
          </a:p>
        </p:txBody>
      </p:sp>
      <p:sp>
        <p:nvSpPr>
          <p:cNvPr id="3" name="Содержимое 2"/>
          <p:cNvSpPr>
            <a:spLocks noGrp="1"/>
          </p:cNvSpPr>
          <p:nvPr>
            <p:ph sz="quarter" idx="1"/>
          </p:nvPr>
        </p:nvSpPr>
        <p:spPr/>
        <p:txBody>
          <a:bodyPr>
            <a:normAutofit lnSpcReduction="10000"/>
          </a:bodyPr>
          <a:lstStyle/>
          <a:p>
            <a:pPr algn="just"/>
            <a:r>
              <a:rPr lang="ru-RU" b="1" dirty="0" smtClean="0"/>
              <a:t> </a:t>
            </a:r>
            <a:r>
              <a:rPr lang="ru-RU" dirty="0" smtClean="0"/>
              <a:t>приказ по организации летнего труда и отдыха учащихся с закреплением ответственных по каждому направлению. </a:t>
            </a:r>
          </a:p>
          <a:p>
            <a:pPr algn="just"/>
            <a:r>
              <a:rPr lang="ru-RU" dirty="0" smtClean="0"/>
              <a:t> функциональные обязанности педагогов отвечающих за работу с трудными в летний период.</a:t>
            </a:r>
          </a:p>
          <a:p>
            <a:pPr algn="just"/>
            <a:r>
              <a:rPr lang="ru-RU" dirty="0" smtClean="0"/>
              <a:t>план работы с «трудными учащимися» в летний период. </a:t>
            </a:r>
          </a:p>
          <a:p>
            <a:pPr algn="just"/>
            <a:r>
              <a:rPr lang="ru-RU" dirty="0" smtClean="0"/>
              <a:t> циклограмма работы с «трудными учащимися» в летний период на месяц, неделю. </a:t>
            </a:r>
          </a:p>
          <a:p>
            <a:pPr algn="just"/>
            <a:r>
              <a:rPr lang="ru-RU" dirty="0" smtClean="0"/>
              <a:t>списки «трудных учащихся», состоящих на всех видах профилактического учета, сверенные в КДН, ПДН. </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Содержимое 5"/>
          <p:cNvSpPr>
            <a:spLocks noGrp="1"/>
          </p:cNvSpPr>
          <p:nvPr>
            <p:ph sz="quarter" idx="1"/>
          </p:nvPr>
        </p:nvSpPr>
        <p:spPr>
          <a:xfrm>
            <a:off x="457200" y="1447800"/>
            <a:ext cx="7467600" cy="5026152"/>
          </a:xfrm>
        </p:spPr>
        <p:txBody>
          <a:bodyPr>
            <a:normAutofit/>
          </a:bodyPr>
          <a:lstStyle/>
          <a:p>
            <a:pPr algn="just"/>
            <a:r>
              <a:rPr lang="ru-RU" dirty="0" smtClean="0"/>
              <a:t>список занятости «трудных учащихся», состоящих на различных видах учета в летний период</a:t>
            </a:r>
          </a:p>
          <a:p>
            <a:pPr algn="just"/>
            <a:r>
              <a:rPr lang="ru-RU" dirty="0" smtClean="0"/>
              <a:t> папка с характеристиками на трудных учащихся</a:t>
            </a:r>
          </a:p>
          <a:p>
            <a:pPr algn="just"/>
            <a:r>
              <a:rPr lang="ru-RU" dirty="0" smtClean="0"/>
              <a:t> тетрадь по индивидуальной работе с «трудными учащимися» в летний период</a:t>
            </a:r>
          </a:p>
          <a:p>
            <a:pPr algn="just"/>
            <a:r>
              <a:rPr lang="ru-RU" dirty="0" smtClean="0"/>
              <a:t> планы работы спортивной площадки на летний период</a:t>
            </a:r>
          </a:p>
          <a:p>
            <a:pPr algn="just"/>
            <a:r>
              <a:rPr lang="ru-RU" dirty="0" smtClean="0"/>
              <a:t> журнал приема оперативных сообщений.</a:t>
            </a:r>
          </a:p>
          <a:p>
            <a:pPr algn="just"/>
            <a:r>
              <a:rPr lang="ru-RU" dirty="0" smtClean="0"/>
              <a:t>адреса и номера телефонов организаций, необходимых в различных ситуациях</a:t>
            </a:r>
          </a:p>
          <a:p>
            <a:pPr algn="just"/>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796</TotalTime>
  <Words>820</Words>
  <Application>Microsoft Office PowerPoint</Application>
  <PresentationFormat>Экран (4:3)</PresentationFormat>
  <Paragraphs>100</Paragraphs>
  <Slides>42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Эркер</vt:lpstr>
      <vt:lpstr>Организация работы с «трудными подростками» в период летних каникул.</vt:lpstr>
      <vt:lpstr>Основной целью работы «трудными подростками» является: </vt:lpstr>
      <vt:lpstr>При организации данной работы мы решаем следующие задачи:  </vt:lpstr>
      <vt:lpstr>Ожидаемые результаты работы с «трудными подростками» в летний период: </vt:lpstr>
      <vt:lpstr>этапы работы ответственных с «трудными подростками» </vt:lpstr>
      <vt:lpstr>Подготовительный этап предполагает: </vt:lpstr>
      <vt:lpstr>Организационный этап предполагает: </vt:lpstr>
      <vt:lpstr>Содержание папки с документацией: </vt:lpstr>
      <vt:lpstr>Слайд 9</vt:lpstr>
      <vt:lpstr>Результативно-деятельный этап предполагает: </vt:lpstr>
      <vt:lpstr>Слайд 11</vt:lpstr>
      <vt:lpstr>      Муниципальное бюджетное общеобразовательное учреждение «Средняя общеобразовательная школа №13»   ПРИКАЗ    № 191        от22.04.2013г.                                          «Об организации летнего труда и отдыха учащихся за 2012/2013 учебный год» С целью успешной организации летнего труда и отдыха учащихся   Приказываю:  Назначить ответственными за досуговые площадки следующих педагогов: июнь – Харитонову Н.М., июль – Хузину Г.М., август – Гончарову Л.А.   Назначить начальником пришкольного лагеря - Амирову М.М., старшей вожатой - Ковалинскую Р.С., воспитателей: Сарварову Г.Ф., Латыпову Э.Г., Конюкову Л.И., Жиляеву В.И., Ибрагимову Э.И., Долбнину Л.Л., Кашапову Ф.А., Ильмурзину С.М. Руководителями профильных отрядов: трудовой №1 – Кузнецову Н.А., тимуровский – Жиляеву В.И. (на базе 4Б класса), экологический – Сафиуллину Т.Х., юные инспектора движения (ЮИД) – Амирову М.М.   Назначить ответственными за трудоустройство учащихся в летний период: май-июнь – Романову Л.В.- 89625742261 июль –  Михлееву Е.В.- 89061182541 август – Ганчину М.М.-89274576890   Назначить заведующими пришкольного участка и организаторов работы с учащимися:  июнь – Кузнецову Н.А. Организаторы: Романову Л.В., Маркова Е.В., Хазиева А.З.  июль – Салихову Ф.А. Организаторы: Хузина Г.М., Саутина Т.В., Михлеева Е.В. август – Хазиеву Р.А. Организаторы: Гафанову Ф.Д., Ямалиеву А.М., Гончарову Л.А., Ганчину М.М.   </vt:lpstr>
      <vt:lpstr>5.Назначить ответственными за работу с учащимися из группы риска: июнь – Карташову А.В.-89600595437 июль – Гарифуллину Ю.Ф.-89061178907 август – Мазунину В.Д.-89274884924   6.Назначить ответственными за работу с учащимися на горзеленхозе: июнь – Хазеева А.З., июль – Усманова Э.А.,     7.Назначить организаторами спортивной работы на пришкольной площадке: июнь – Шавалиева В.Х.-89372934411 июль – Назмиева И.М.-89274607583 август – Галимухаметова Р.Г.-89172905632   8. Возложить ответственность за жизнь и здоровье учащихся во время работы на каждом участке в летний период выше перечисленных педагогов.      Директор школы №13:                                                                               А.Б. Шакурова Ознакомлены:                                                                            Л.А. Гончарова    С.М. Ильмурзина        В.Д. Мазунина    Э.Г. Латыпова        Н.А. Кузнецова     Л.Л. Долбнина       Ф.Д. Гафанова    Г.Ф. Сарварова       Т.Х Сафиуллина    В.И. Жиляева                               Е.В. Маркова   Э.И. Ибрагимова       А.З. Хазеева   Р.С. Ковалинская       Л.В. Романова   М.М. Амирова       Н.М. Харитонова   Ф.А. Кашапова        Р.Г. Галимухаметов     Л.И. Конюкова       А.В. Карташова   Г.М. Хузина                                                     М.М. Ганчина   Ю.Ф. Гарифуллину                             Ф.А. Кашапова                                       В.Х. Шавалиев                                                        Е.В. Михлеева  Э.А. Усманова       Т.В. Саутина  Р.А. Хазиева       Ф.А. Салихова А.М. Ямалиева       И.М. Назмиев </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Результативно-деятельный этап предполагает: </vt:lpstr>
      <vt:lpstr>Слайд 25</vt:lpstr>
      <vt:lpstr>Контрольно-аналитический этап предполагает: </vt:lpstr>
      <vt:lpstr>Слайд 27</vt:lpstr>
      <vt:lpstr>Слайд 28</vt:lpstr>
      <vt:lpstr>Основные направления организации работы с «трудными подростками» в летний период. </vt:lpstr>
      <vt:lpstr>Организация занятости «трудных подростков» в трудовые бригады</vt:lpstr>
      <vt:lpstr>Организация занятости подростков в профильных отрядах пришкольных лагерей</vt:lpstr>
      <vt:lpstr>Организация занятости подростков в профильные смены в загородных лагерях</vt:lpstr>
      <vt:lpstr>Привлечение подростков на мероприятия досуговых площадок</vt:lpstr>
      <vt:lpstr>Организация занятости подростков на мероприятия спортивных площадок</vt:lpstr>
      <vt:lpstr>Организация «трудных подростков»  на выездные мероприятия по программе «Камские виражи» совместно ПДН УВД</vt:lpstr>
      <vt:lpstr>Организация занятости подростков в профильные смены в загородных лагерях</vt:lpstr>
      <vt:lpstr>Организация занятости подростков на мероприятия спортивных площадок</vt:lpstr>
      <vt:lpstr>Привлечение «трудных подростков» к участию в программе «Сабантуй»</vt:lpstr>
      <vt:lpstr>Организация для трудных подростков походов  выходного дня</vt:lpstr>
      <vt:lpstr>Приглашение инспекторов ПДН для профилактических бесед</vt:lpstr>
      <vt:lpstr>«Лучший способ сделать детей хорошими –  это сделать их счастливыми.»  О. Уайльд                                                                                                 </vt:lpstr>
      <vt:lpstr>Слайд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Pasha</dc:creator>
  <cp:lastModifiedBy>user</cp:lastModifiedBy>
  <cp:revision>88</cp:revision>
  <cp:lastPrinted>1601-01-01T00:00:00Z</cp:lastPrinted>
  <dcterms:created xsi:type="dcterms:W3CDTF">2013-12-01T16:19:51Z</dcterms:created>
  <dcterms:modified xsi:type="dcterms:W3CDTF">2014-03-28T05:22:07Z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