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41"/>
  </p:notesMasterIdLst>
  <p:sldIdLst>
    <p:sldId id="376" r:id="rId2"/>
    <p:sldId id="361" r:id="rId3"/>
    <p:sldId id="362" r:id="rId4"/>
    <p:sldId id="363" r:id="rId5"/>
    <p:sldId id="364" r:id="rId6"/>
    <p:sldId id="379" r:id="rId7"/>
    <p:sldId id="380" r:id="rId8"/>
    <p:sldId id="265" r:id="rId9"/>
    <p:sldId id="278" r:id="rId10"/>
    <p:sldId id="266" r:id="rId11"/>
    <p:sldId id="366" r:id="rId12"/>
    <p:sldId id="299" r:id="rId13"/>
    <p:sldId id="268" r:id="rId14"/>
    <p:sldId id="269" r:id="rId15"/>
    <p:sldId id="301" r:id="rId16"/>
    <p:sldId id="303" r:id="rId17"/>
    <p:sldId id="308" r:id="rId18"/>
    <p:sldId id="309" r:id="rId19"/>
    <p:sldId id="367" r:id="rId20"/>
    <p:sldId id="313" r:id="rId21"/>
    <p:sldId id="315" r:id="rId22"/>
    <p:sldId id="290" r:id="rId23"/>
    <p:sldId id="368" r:id="rId24"/>
    <p:sldId id="295" r:id="rId25"/>
    <p:sldId id="323" r:id="rId26"/>
    <p:sldId id="377" r:id="rId27"/>
    <p:sldId id="330" r:id="rId28"/>
    <p:sldId id="370" r:id="rId29"/>
    <p:sldId id="334" r:id="rId30"/>
    <p:sldId id="371" r:id="rId31"/>
    <p:sldId id="357" r:id="rId32"/>
    <p:sldId id="381" r:id="rId33"/>
    <p:sldId id="341" r:id="rId34"/>
    <p:sldId id="347" r:id="rId35"/>
    <p:sldId id="378" r:id="rId36"/>
    <p:sldId id="372" r:id="rId37"/>
    <p:sldId id="373" r:id="rId38"/>
    <p:sldId id="374" r:id="rId39"/>
    <p:sldId id="37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57" d="100"/>
          <a:sy n="57" d="100"/>
        </p:scale>
        <p:origin x="-8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Направление работы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кружковое</c:v>
                </c:pt>
                <c:pt idx="1">
                  <c:v>Творческое</c:v>
                </c:pt>
                <c:pt idx="2">
                  <c:v>Трудовое</c:v>
                </c:pt>
                <c:pt idx="3">
                  <c:v>Эстетическое</c:v>
                </c:pt>
                <c:pt idx="4">
                  <c:v>Спортивно-оздоровительное</c:v>
                </c:pt>
                <c:pt idx="5">
                  <c:v>Патриотическое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70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218323490813934"/>
          <c:y val="4.4127706692913403E-2"/>
          <c:w val="0.33531676509186814"/>
          <c:h val="0.9558722933070894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DCF8C6-BA9D-4414-8D7E-003FB245A369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F0DC07-25D3-4E4D-91CF-86001B57B0D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FF00"/>
              </a:solidFill>
            </a:rPr>
            <a:t>Учреждения дополнительного образования</a:t>
          </a:r>
          <a:endParaRPr lang="ru-RU" sz="1400" dirty="0">
            <a:solidFill>
              <a:srgbClr val="FFFF00"/>
            </a:solidFill>
          </a:endParaRPr>
        </a:p>
      </dgm:t>
    </dgm:pt>
    <dgm:pt modelId="{06D3998C-22E7-4FD2-96B3-B9060AD4516F}" type="parTrans" cxnId="{DF2B2146-786C-44BC-8DC4-4BDD16D9027E}">
      <dgm:prSet/>
      <dgm:spPr/>
      <dgm:t>
        <a:bodyPr/>
        <a:lstStyle/>
        <a:p>
          <a:endParaRPr lang="ru-RU"/>
        </a:p>
      </dgm:t>
    </dgm:pt>
    <dgm:pt modelId="{2A97DAD3-74B2-4185-9A05-929207D64A2C}" type="sibTrans" cxnId="{DF2B2146-786C-44BC-8DC4-4BDD16D9027E}">
      <dgm:prSet/>
      <dgm:spPr/>
      <dgm:t>
        <a:bodyPr/>
        <a:lstStyle/>
        <a:p>
          <a:endParaRPr lang="ru-RU"/>
        </a:p>
      </dgm:t>
    </dgm:pt>
    <dgm:pt modelId="{4141BD53-1752-4746-9421-8D6A38CC6004}">
      <dgm:prSet phldrT="[Текст]" custT="1"/>
      <dgm:spPr/>
      <dgm:t>
        <a:bodyPr/>
        <a:lstStyle/>
        <a:p>
          <a:r>
            <a:rPr lang="ru-RU" sz="1600" b="1" dirty="0" err="1" smtClean="0">
              <a:solidFill>
                <a:srgbClr val="FFFF00"/>
              </a:solidFill>
            </a:rPr>
            <a:t>Автогородок</a:t>
          </a:r>
          <a:r>
            <a:rPr lang="ru-RU" sz="1600" b="1" dirty="0" smtClean="0">
              <a:solidFill>
                <a:srgbClr val="FFFF00"/>
              </a:solidFill>
            </a:rPr>
            <a:t> «</a:t>
          </a:r>
          <a:r>
            <a:rPr lang="ru-RU" sz="1600" b="1" dirty="0" err="1" smtClean="0">
              <a:solidFill>
                <a:srgbClr val="FFFF00"/>
              </a:solidFill>
            </a:rPr>
            <a:t>Юлдаш</a:t>
          </a:r>
          <a:r>
            <a:rPr lang="ru-RU" sz="1600" b="1" dirty="0" smtClean="0">
              <a:solidFill>
                <a:srgbClr val="FFFF00"/>
              </a:solidFill>
            </a:rPr>
            <a:t>»</a:t>
          </a:r>
          <a:endParaRPr lang="ru-RU" sz="1600" dirty="0">
            <a:solidFill>
              <a:srgbClr val="FFFF00"/>
            </a:solidFill>
          </a:endParaRPr>
        </a:p>
      </dgm:t>
    </dgm:pt>
    <dgm:pt modelId="{6210EDD6-DB45-4636-AB4B-167AD5639C4A}" type="parTrans" cxnId="{DF66470D-BCC5-46CB-B3F2-2024C25F16B4}">
      <dgm:prSet/>
      <dgm:spPr/>
      <dgm:t>
        <a:bodyPr/>
        <a:lstStyle/>
        <a:p>
          <a:endParaRPr lang="ru-RU"/>
        </a:p>
      </dgm:t>
    </dgm:pt>
    <dgm:pt modelId="{9A945C87-75E5-4C34-A54A-08DDCC675096}" type="sibTrans" cxnId="{DF66470D-BCC5-46CB-B3F2-2024C25F16B4}">
      <dgm:prSet/>
      <dgm:spPr/>
      <dgm:t>
        <a:bodyPr/>
        <a:lstStyle/>
        <a:p>
          <a:endParaRPr lang="ru-RU"/>
        </a:p>
      </dgm:t>
    </dgm:pt>
    <dgm:pt modelId="{4D26AB98-10F1-4C10-921A-67E14EFA718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Ледовый дворец</a:t>
          </a:r>
          <a:endParaRPr lang="ru-RU" sz="1600" b="1" dirty="0">
            <a:solidFill>
              <a:srgbClr val="FFFF00"/>
            </a:solidFill>
          </a:endParaRPr>
        </a:p>
      </dgm:t>
    </dgm:pt>
    <dgm:pt modelId="{584ECF46-0DF3-4BA7-B47B-FDD2EE5B4EBC}" type="parTrans" cxnId="{3C16C592-3262-4D05-ADE0-9AA6E5DB5D71}">
      <dgm:prSet/>
      <dgm:spPr/>
      <dgm:t>
        <a:bodyPr/>
        <a:lstStyle/>
        <a:p>
          <a:endParaRPr lang="ru-RU"/>
        </a:p>
      </dgm:t>
    </dgm:pt>
    <dgm:pt modelId="{09513D29-67CD-4D18-B6B0-0C00C0627FA9}" type="sibTrans" cxnId="{3C16C592-3262-4D05-ADE0-9AA6E5DB5D71}">
      <dgm:prSet/>
      <dgm:spPr/>
      <dgm:t>
        <a:bodyPr/>
        <a:lstStyle/>
        <a:p>
          <a:endParaRPr lang="ru-RU"/>
        </a:p>
      </dgm:t>
    </dgm:pt>
    <dgm:pt modelId="{6037E4D6-881B-4261-BD9F-599A4E18F44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</a:rPr>
            <a:t>Пришкольный лагерь</a:t>
          </a:r>
          <a:endParaRPr lang="ru-RU" sz="1800" b="1" dirty="0">
            <a:solidFill>
              <a:srgbClr val="FFFF00"/>
            </a:solidFill>
          </a:endParaRPr>
        </a:p>
      </dgm:t>
    </dgm:pt>
    <dgm:pt modelId="{69DF698C-F225-4232-BFFB-489F2DF8B5C9}" type="sibTrans" cxnId="{D60FB421-866C-4D21-AF9B-7972D50A57D5}">
      <dgm:prSet/>
      <dgm:spPr/>
      <dgm:t>
        <a:bodyPr/>
        <a:lstStyle/>
        <a:p>
          <a:endParaRPr lang="ru-RU"/>
        </a:p>
      </dgm:t>
    </dgm:pt>
    <dgm:pt modelId="{2D486B57-11D9-408F-8700-B4241BCDCCF2}" type="parTrans" cxnId="{D60FB421-866C-4D21-AF9B-7972D50A57D5}">
      <dgm:prSet/>
      <dgm:spPr/>
      <dgm:t>
        <a:bodyPr/>
        <a:lstStyle/>
        <a:p>
          <a:endParaRPr lang="ru-RU"/>
        </a:p>
      </dgm:t>
    </dgm:pt>
    <dgm:pt modelId="{B5AE5F4A-22AE-4551-8FD8-C023F5DC82A7}">
      <dgm:prSet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Городская библиотека</a:t>
          </a:r>
          <a:endParaRPr lang="ru-RU" sz="1600" dirty="0">
            <a:solidFill>
              <a:srgbClr val="FFFF00"/>
            </a:solidFill>
          </a:endParaRPr>
        </a:p>
      </dgm:t>
    </dgm:pt>
    <dgm:pt modelId="{6412BB44-8922-4C84-B97B-32934EAD7BE9}" type="parTrans" cxnId="{691DEBFB-8A7B-4EEE-A135-5BC8B1E5817C}">
      <dgm:prSet/>
      <dgm:spPr/>
      <dgm:t>
        <a:bodyPr/>
        <a:lstStyle/>
        <a:p>
          <a:endParaRPr lang="ru-RU"/>
        </a:p>
      </dgm:t>
    </dgm:pt>
    <dgm:pt modelId="{15A95A2A-B1CF-475F-8F94-49BF16435771}" type="sibTrans" cxnId="{691DEBFB-8A7B-4EEE-A135-5BC8B1E5817C}">
      <dgm:prSet/>
      <dgm:spPr/>
      <dgm:t>
        <a:bodyPr/>
        <a:lstStyle/>
        <a:p>
          <a:endParaRPr lang="ru-RU"/>
        </a:p>
      </dgm:t>
    </dgm:pt>
    <dgm:pt modelId="{97CF0C78-4CD4-4E85-AADA-9CC40F2F5875}">
      <dgm:prSet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Театр Кукол</a:t>
          </a:r>
          <a:endParaRPr lang="ru-RU" sz="1600" dirty="0">
            <a:solidFill>
              <a:srgbClr val="FFFF00"/>
            </a:solidFill>
          </a:endParaRPr>
        </a:p>
      </dgm:t>
    </dgm:pt>
    <dgm:pt modelId="{77E3AB23-50BB-413B-A612-311F4C785235}" type="parTrans" cxnId="{CE6CF1DD-1898-4A51-ABD4-E4C0D312E9EB}">
      <dgm:prSet/>
      <dgm:spPr/>
      <dgm:t>
        <a:bodyPr/>
        <a:lstStyle/>
        <a:p>
          <a:endParaRPr lang="ru-RU"/>
        </a:p>
      </dgm:t>
    </dgm:pt>
    <dgm:pt modelId="{2DFC4359-39B3-4390-B6F7-ED17257D2BFF}" type="sibTrans" cxnId="{CE6CF1DD-1898-4A51-ABD4-E4C0D312E9EB}">
      <dgm:prSet/>
      <dgm:spPr/>
      <dgm:t>
        <a:bodyPr/>
        <a:lstStyle/>
        <a:p>
          <a:endParaRPr lang="ru-RU"/>
        </a:p>
      </dgm:t>
    </dgm:pt>
    <dgm:pt modelId="{B09E4A8F-A394-4ABA-81DF-2E0937C848DD}">
      <dgm:prSet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Бассейн «Дельфин»</a:t>
          </a:r>
          <a:endParaRPr lang="ru-RU" sz="1600" dirty="0">
            <a:solidFill>
              <a:srgbClr val="FFFF00"/>
            </a:solidFill>
          </a:endParaRPr>
        </a:p>
      </dgm:t>
    </dgm:pt>
    <dgm:pt modelId="{AFB2FCCE-4DB5-43FF-BF3A-CF1357153390}" type="parTrans" cxnId="{2065DD9F-F127-4D87-BEF7-3A2E0299071E}">
      <dgm:prSet/>
      <dgm:spPr/>
      <dgm:t>
        <a:bodyPr/>
        <a:lstStyle/>
        <a:p>
          <a:endParaRPr lang="ru-RU"/>
        </a:p>
      </dgm:t>
    </dgm:pt>
    <dgm:pt modelId="{415AAEB7-EC5E-40E1-A5DE-46CA651770D8}" type="sibTrans" cxnId="{2065DD9F-F127-4D87-BEF7-3A2E0299071E}">
      <dgm:prSet/>
      <dgm:spPr/>
      <dgm:t>
        <a:bodyPr/>
        <a:lstStyle/>
        <a:p>
          <a:endParaRPr lang="ru-RU"/>
        </a:p>
      </dgm:t>
    </dgm:pt>
    <dgm:pt modelId="{40C3CF9B-2D67-4452-92B0-7B702B78CCDB}">
      <dgm:prSet custT="1"/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Трамвайное ДЭПО </a:t>
          </a:r>
          <a:r>
            <a:rPr lang="ru-RU" sz="1600" b="1" dirty="0" err="1" smtClean="0">
              <a:solidFill>
                <a:srgbClr val="FFFF00"/>
              </a:solidFill>
            </a:rPr>
            <a:t>г.Наб.Челны</a:t>
          </a:r>
          <a:endParaRPr lang="ru-RU" sz="1600" dirty="0">
            <a:solidFill>
              <a:srgbClr val="FFFF00"/>
            </a:solidFill>
          </a:endParaRPr>
        </a:p>
      </dgm:t>
    </dgm:pt>
    <dgm:pt modelId="{B5B5C454-D6B5-4202-B3B9-1278C0B24EA8}" type="parTrans" cxnId="{70C4BF30-B220-44B2-A3F2-C22166164E55}">
      <dgm:prSet/>
      <dgm:spPr/>
      <dgm:t>
        <a:bodyPr/>
        <a:lstStyle/>
        <a:p>
          <a:endParaRPr lang="ru-RU"/>
        </a:p>
      </dgm:t>
    </dgm:pt>
    <dgm:pt modelId="{2967819E-E31C-4E20-880A-44FB777B67C2}" type="sibTrans" cxnId="{70C4BF30-B220-44B2-A3F2-C22166164E55}">
      <dgm:prSet/>
      <dgm:spPr/>
      <dgm:t>
        <a:bodyPr/>
        <a:lstStyle/>
        <a:p>
          <a:endParaRPr lang="ru-RU"/>
        </a:p>
      </dgm:t>
    </dgm:pt>
    <dgm:pt modelId="{5BF4CCAD-A57B-47C3-95D1-D1F61C955C2D}" type="pres">
      <dgm:prSet presAssocID="{CDDCF8C6-BA9D-4414-8D7E-003FB245A36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B61FF7-097B-4F41-B9A2-7562246F75AA}" type="pres">
      <dgm:prSet presAssocID="{6037E4D6-881B-4261-BD9F-599A4E18F44D}" presName="centerShape" presStyleLbl="node0" presStyleIdx="0" presStyleCnt="1" custScaleX="165019" custScaleY="136696"/>
      <dgm:spPr/>
      <dgm:t>
        <a:bodyPr/>
        <a:lstStyle/>
        <a:p>
          <a:endParaRPr lang="ru-RU"/>
        </a:p>
      </dgm:t>
    </dgm:pt>
    <dgm:pt modelId="{BBBA48EB-32C3-4810-9B93-B595454E0BF0}" type="pres">
      <dgm:prSet presAssocID="{06D3998C-22E7-4FD2-96B3-B9060AD4516F}" presName="Name9" presStyleLbl="parChTrans1D2" presStyleIdx="0" presStyleCnt="7"/>
      <dgm:spPr/>
      <dgm:t>
        <a:bodyPr/>
        <a:lstStyle/>
        <a:p>
          <a:endParaRPr lang="ru-RU"/>
        </a:p>
      </dgm:t>
    </dgm:pt>
    <dgm:pt modelId="{CB0CD14C-DF35-4364-BE8A-3EBD10FBBA2C}" type="pres">
      <dgm:prSet presAssocID="{06D3998C-22E7-4FD2-96B3-B9060AD4516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228CCD58-D041-494F-BCBF-3F99FAD14A20}" type="pres">
      <dgm:prSet presAssocID="{B4F0DC07-25D3-4E4D-91CF-86001B57B0D9}" presName="node" presStyleLbl="node1" presStyleIdx="0" presStyleCnt="7" custScaleX="144938" custScaleY="115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F12DD-83FB-438B-8584-E615A1AEF6DC}" type="pres">
      <dgm:prSet presAssocID="{6210EDD6-DB45-4636-AB4B-167AD5639C4A}" presName="Name9" presStyleLbl="parChTrans1D2" presStyleIdx="1" presStyleCnt="7"/>
      <dgm:spPr/>
      <dgm:t>
        <a:bodyPr/>
        <a:lstStyle/>
        <a:p>
          <a:endParaRPr lang="ru-RU"/>
        </a:p>
      </dgm:t>
    </dgm:pt>
    <dgm:pt modelId="{293366FA-7240-4EBF-ABD0-41562B9F0DB1}" type="pres">
      <dgm:prSet presAssocID="{6210EDD6-DB45-4636-AB4B-167AD5639C4A}" presName="connTx" presStyleLbl="parChTrans1D2" presStyleIdx="1" presStyleCnt="7"/>
      <dgm:spPr/>
      <dgm:t>
        <a:bodyPr/>
        <a:lstStyle/>
        <a:p>
          <a:endParaRPr lang="ru-RU"/>
        </a:p>
      </dgm:t>
    </dgm:pt>
    <dgm:pt modelId="{BEDFFFDA-45CC-4D0F-AF70-076DD93168F6}" type="pres">
      <dgm:prSet presAssocID="{4141BD53-1752-4746-9421-8D6A38CC6004}" presName="node" presStyleLbl="node1" presStyleIdx="1" presStyleCnt="7" custScaleX="147915" custScaleY="139670" custRadScaleRad="101191" custRadScaleInc="7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6504F-BD2A-4260-A0A5-A548AD5C413C}" type="pres">
      <dgm:prSet presAssocID="{B5B5C454-D6B5-4202-B3B9-1278C0B24EA8}" presName="Name9" presStyleLbl="parChTrans1D2" presStyleIdx="2" presStyleCnt="7"/>
      <dgm:spPr/>
      <dgm:t>
        <a:bodyPr/>
        <a:lstStyle/>
        <a:p>
          <a:endParaRPr lang="ru-RU"/>
        </a:p>
      </dgm:t>
    </dgm:pt>
    <dgm:pt modelId="{1300C653-9BC6-499B-8379-8B908CECF360}" type="pres">
      <dgm:prSet presAssocID="{B5B5C454-D6B5-4202-B3B9-1278C0B24EA8}" presName="connTx" presStyleLbl="parChTrans1D2" presStyleIdx="2" presStyleCnt="7"/>
      <dgm:spPr/>
      <dgm:t>
        <a:bodyPr/>
        <a:lstStyle/>
        <a:p>
          <a:endParaRPr lang="ru-RU"/>
        </a:p>
      </dgm:t>
    </dgm:pt>
    <dgm:pt modelId="{0ED172FE-3AE3-4C59-AB47-D1D6A9C1BE14}" type="pres">
      <dgm:prSet presAssocID="{40C3CF9B-2D67-4452-92B0-7B702B78CCDB}" presName="node" presStyleLbl="node1" presStyleIdx="2" presStyleCnt="7" custScaleX="145305" custScaleY="132283" custRadScaleRad="106615" custRadScaleInc="5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F8577-211C-4493-81CF-455AA44D80EB}" type="pres">
      <dgm:prSet presAssocID="{AFB2FCCE-4DB5-43FF-BF3A-CF1357153390}" presName="Name9" presStyleLbl="parChTrans1D2" presStyleIdx="3" presStyleCnt="7"/>
      <dgm:spPr/>
      <dgm:t>
        <a:bodyPr/>
        <a:lstStyle/>
        <a:p>
          <a:endParaRPr lang="ru-RU"/>
        </a:p>
      </dgm:t>
    </dgm:pt>
    <dgm:pt modelId="{4AB2CD19-F70F-4E2E-9AD4-49D0A60FF177}" type="pres">
      <dgm:prSet presAssocID="{AFB2FCCE-4DB5-43FF-BF3A-CF1357153390}" presName="connTx" presStyleLbl="parChTrans1D2" presStyleIdx="3" presStyleCnt="7"/>
      <dgm:spPr/>
      <dgm:t>
        <a:bodyPr/>
        <a:lstStyle/>
        <a:p>
          <a:endParaRPr lang="ru-RU"/>
        </a:p>
      </dgm:t>
    </dgm:pt>
    <dgm:pt modelId="{9876C0CD-1F02-4AA1-91CA-07C5969338CA}" type="pres">
      <dgm:prSet presAssocID="{B09E4A8F-A394-4ABA-81DF-2E0937C848DD}" presName="node" presStyleLbl="node1" presStyleIdx="3" presStyleCnt="7" custScaleX="137022" custScaleY="131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DF2C6-F94A-472E-B9FB-8BF60727F573}" type="pres">
      <dgm:prSet presAssocID="{6412BB44-8922-4C84-B97B-32934EAD7BE9}" presName="Name9" presStyleLbl="parChTrans1D2" presStyleIdx="4" presStyleCnt="7"/>
      <dgm:spPr/>
      <dgm:t>
        <a:bodyPr/>
        <a:lstStyle/>
        <a:p>
          <a:endParaRPr lang="ru-RU"/>
        </a:p>
      </dgm:t>
    </dgm:pt>
    <dgm:pt modelId="{DB6F6F50-A89D-418A-9E0C-BAABA9528C17}" type="pres">
      <dgm:prSet presAssocID="{6412BB44-8922-4C84-B97B-32934EAD7BE9}" presName="connTx" presStyleLbl="parChTrans1D2" presStyleIdx="4" presStyleCnt="7"/>
      <dgm:spPr/>
      <dgm:t>
        <a:bodyPr/>
        <a:lstStyle/>
        <a:p>
          <a:endParaRPr lang="ru-RU"/>
        </a:p>
      </dgm:t>
    </dgm:pt>
    <dgm:pt modelId="{B50817CA-D699-4138-9586-077C5583F62A}" type="pres">
      <dgm:prSet presAssocID="{B5AE5F4A-22AE-4551-8FD8-C023F5DC82A7}" presName="node" presStyleLbl="node1" presStyleIdx="4" presStyleCnt="7" custScaleX="146487" custScaleY="1358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F1793-2869-4BB5-9D39-FE92FEDFB702}" type="pres">
      <dgm:prSet presAssocID="{77E3AB23-50BB-413B-A612-311F4C785235}" presName="Name9" presStyleLbl="parChTrans1D2" presStyleIdx="5" presStyleCnt="7"/>
      <dgm:spPr/>
      <dgm:t>
        <a:bodyPr/>
        <a:lstStyle/>
        <a:p>
          <a:endParaRPr lang="ru-RU"/>
        </a:p>
      </dgm:t>
    </dgm:pt>
    <dgm:pt modelId="{604F02D1-D294-4300-8CF9-9B665B653999}" type="pres">
      <dgm:prSet presAssocID="{77E3AB23-50BB-413B-A612-311F4C785235}" presName="connTx" presStyleLbl="parChTrans1D2" presStyleIdx="5" presStyleCnt="7"/>
      <dgm:spPr/>
      <dgm:t>
        <a:bodyPr/>
        <a:lstStyle/>
        <a:p>
          <a:endParaRPr lang="ru-RU"/>
        </a:p>
      </dgm:t>
    </dgm:pt>
    <dgm:pt modelId="{E74B085D-5ACC-4A7B-BB33-57892A0B2CF9}" type="pres">
      <dgm:prSet presAssocID="{97CF0C78-4CD4-4E85-AADA-9CC40F2F5875}" presName="node" presStyleLbl="node1" presStyleIdx="5" presStyleCnt="7" custScaleX="136246" custScaleY="130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32469-C950-4510-9B6D-3523B8262430}" type="pres">
      <dgm:prSet presAssocID="{584ECF46-0DF3-4BA7-B47B-FDD2EE5B4EBC}" presName="Name9" presStyleLbl="parChTrans1D2" presStyleIdx="6" presStyleCnt="7"/>
      <dgm:spPr/>
      <dgm:t>
        <a:bodyPr/>
        <a:lstStyle/>
        <a:p>
          <a:endParaRPr lang="ru-RU"/>
        </a:p>
      </dgm:t>
    </dgm:pt>
    <dgm:pt modelId="{8E802680-2555-4DD1-B4CE-A6D9C6CBB43C}" type="pres">
      <dgm:prSet presAssocID="{584ECF46-0DF3-4BA7-B47B-FDD2EE5B4EBC}" presName="connTx" presStyleLbl="parChTrans1D2" presStyleIdx="6" presStyleCnt="7"/>
      <dgm:spPr/>
      <dgm:t>
        <a:bodyPr/>
        <a:lstStyle/>
        <a:p>
          <a:endParaRPr lang="ru-RU"/>
        </a:p>
      </dgm:t>
    </dgm:pt>
    <dgm:pt modelId="{A6C1768C-9CA8-47F7-9D4F-C9E9DFECA388}" type="pres">
      <dgm:prSet presAssocID="{4D26AB98-10F1-4C10-921A-67E14EFA7183}" presName="node" presStyleLbl="node1" presStyleIdx="6" presStyleCnt="7" custScaleX="144159" custScaleY="132845" custRadScaleRad="102775" custRadScaleInc="-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7A6F61-DCF7-448F-9553-DE76D3057264}" type="presOf" srcId="{6210EDD6-DB45-4636-AB4B-167AD5639C4A}" destId="{531F12DD-83FB-438B-8584-E615A1AEF6DC}" srcOrd="0" destOrd="0" presId="urn:microsoft.com/office/officeart/2005/8/layout/radial1"/>
    <dgm:cxn modelId="{70C4BF30-B220-44B2-A3F2-C22166164E55}" srcId="{6037E4D6-881B-4261-BD9F-599A4E18F44D}" destId="{40C3CF9B-2D67-4452-92B0-7B702B78CCDB}" srcOrd="2" destOrd="0" parTransId="{B5B5C454-D6B5-4202-B3B9-1278C0B24EA8}" sibTransId="{2967819E-E31C-4E20-880A-44FB777B67C2}"/>
    <dgm:cxn modelId="{5D092F5E-E8A4-4EDC-AF4F-79850FFC6D76}" type="presOf" srcId="{B5B5C454-D6B5-4202-B3B9-1278C0B24EA8}" destId="{1300C653-9BC6-499B-8379-8B908CECF360}" srcOrd="1" destOrd="0" presId="urn:microsoft.com/office/officeart/2005/8/layout/radial1"/>
    <dgm:cxn modelId="{E3D6699E-7883-4E04-A85C-C809E48D86AC}" type="presOf" srcId="{B4F0DC07-25D3-4E4D-91CF-86001B57B0D9}" destId="{228CCD58-D041-494F-BCBF-3F99FAD14A20}" srcOrd="0" destOrd="0" presId="urn:microsoft.com/office/officeart/2005/8/layout/radial1"/>
    <dgm:cxn modelId="{3C16C592-3262-4D05-ADE0-9AA6E5DB5D71}" srcId="{6037E4D6-881B-4261-BD9F-599A4E18F44D}" destId="{4D26AB98-10F1-4C10-921A-67E14EFA7183}" srcOrd="6" destOrd="0" parTransId="{584ECF46-0DF3-4BA7-B47B-FDD2EE5B4EBC}" sibTransId="{09513D29-67CD-4D18-B6B0-0C00C0627FA9}"/>
    <dgm:cxn modelId="{9FC5BE49-F9CF-44EF-9E09-54FD1A7E53EF}" type="presOf" srcId="{06D3998C-22E7-4FD2-96B3-B9060AD4516F}" destId="{BBBA48EB-32C3-4810-9B93-B595454E0BF0}" srcOrd="0" destOrd="0" presId="urn:microsoft.com/office/officeart/2005/8/layout/radial1"/>
    <dgm:cxn modelId="{7161FE05-0DA9-48A7-913A-29E63D68F615}" type="presOf" srcId="{6210EDD6-DB45-4636-AB4B-167AD5639C4A}" destId="{293366FA-7240-4EBF-ABD0-41562B9F0DB1}" srcOrd="1" destOrd="0" presId="urn:microsoft.com/office/officeart/2005/8/layout/radial1"/>
    <dgm:cxn modelId="{D0171110-8F98-4E0D-BE12-D86513A11F5D}" type="presOf" srcId="{6037E4D6-881B-4261-BD9F-599A4E18F44D}" destId="{5FB61FF7-097B-4F41-B9A2-7562246F75AA}" srcOrd="0" destOrd="0" presId="urn:microsoft.com/office/officeart/2005/8/layout/radial1"/>
    <dgm:cxn modelId="{20112626-C243-489A-86B1-441F2F4437A8}" type="presOf" srcId="{77E3AB23-50BB-413B-A612-311F4C785235}" destId="{604F02D1-D294-4300-8CF9-9B665B653999}" srcOrd="1" destOrd="0" presId="urn:microsoft.com/office/officeart/2005/8/layout/radial1"/>
    <dgm:cxn modelId="{3E2BFF24-5298-4138-BA3F-6F7D80095108}" type="presOf" srcId="{AFB2FCCE-4DB5-43FF-BF3A-CF1357153390}" destId="{4AB2CD19-F70F-4E2E-9AD4-49D0A60FF177}" srcOrd="1" destOrd="0" presId="urn:microsoft.com/office/officeart/2005/8/layout/radial1"/>
    <dgm:cxn modelId="{7512C728-DA4B-41EE-8FF3-A51D2A56AD86}" type="presOf" srcId="{77E3AB23-50BB-413B-A612-311F4C785235}" destId="{A2BF1793-2869-4BB5-9D39-FE92FEDFB702}" srcOrd="0" destOrd="0" presId="urn:microsoft.com/office/officeart/2005/8/layout/radial1"/>
    <dgm:cxn modelId="{EC1008DF-B762-4822-8FD1-97B9CD373B8D}" type="presOf" srcId="{4141BD53-1752-4746-9421-8D6A38CC6004}" destId="{BEDFFFDA-45CC-4D0F-AF70-076DD93168F6}" srcOrd="0" destOrd="0" presId="urn:microsoft.com/office/officeart/2005/8/layout/radial1"/>
    <dgm:cxn modelId="{77BCFB5D-24AC-4D36-9162-59CA1DF57A58}" type="presOf" srcId="{CDDCF8C6-BA9D-4414-8D7E-003FB245A369}" destId="{5BF4CCAD-A57B-47C3-95D1-D1F61C955C2D}" srcOrd="0" destOrd="0" presId="urn:microsoft.com/office/officeart/2005/8/layout/radial1"/>
    <dgm:cxn modelId="{2065DD9F-F127-4D87-BEF7-3A2E0299071E}" srcId="{6037E4D6-881B-4261-BD9F-599A4E18F44D}" destId="{B09E4A8F-A394-4ABA-81DF-2E0937C848DD}" srcOrd="3" destOrd="0" parTransId="{AFB2FCCE-4DB5-43FF-BF3A-CF1357153390}" sibTransId="{415AAEB7-EC5E-40E1-A5DE-46CA651770D8}"/>
    <dgm:cxn modelId="{1B201B35-5776-483B-9BFF-A841FC09EB55}" type="presOf" srcId="{6412BB44-8922-4C84-B97B-32934EAD7BE9}" destId="{DB6F6F50-A89D-418A-9E0C-BAABA9528C17}" srcOrd="1" destOrd="0" presId="urn:microsoft.com/office/officeart/2005/8/layout/radial1"/>
    <dgm:cxn modelId="{2B29A153-7B8F-42FE-9BF7-D6BD7B07D2EA}" type="presOf" srcId="{6412BB44-8922-4C84-B97B-32934EAD7BE9}" destId="{A21DF2C6-F94A-472E-B9FB-8BF60727F573}" srcOrd="0" destOrd="0" presId="urn:microsoft.com/office/officeart/2005/8/layout/radial1"/>
    <dgm:cxn modelId="{F24CC138-3532-4273-91C8-B98FECFEA2A7}" type="presOf" srcId="{584ECF46-0DF3-4BA7-B47B-FDD2EE5B4EBC}" destId="{8E802680-2555-4DD1-B4CE-A6D9C6CBB43C}" srcOrd="1" destOrd="0" presId="urn:microsoft.com/office/officeart/2005/8/layout/radial1"/>
    <dgm:cxn modelId="{5B8D98E7-5CFE-419D-98A1-8774797ACE83}" type="presOf" srcId="{AFB2FCCE-4DB5-43FF-BF3A-CF1357153390}" destId="{3B1F8577-211C-4493-81CF-455AA44D80EB}" srcOrd="0" destOrd="0" presId="urn:microsoft.com/office/officeart/2005/8/layout/radial1"/>
    <dgm:cxn modelId="{C682227E-42E3-428C-84FC-EB1DD2C77747}" type="presOf" srcId="{584ECF46-0DF3-4BA7-B47B-FDD2EE5B4EBC}" destId="{9F532469-C950-4510-9B6D-3523B8262430}" srcOrd="0" destOrd="0" presId="urn:microsoft.com/office/officeart/2005/8/layout/radial1"/>
    <dgm:cxn modelId="{7BB37C23-4926-4185-8590-FD90E60C00A3}" type="presOf" srcId="{40C3CF9B-2D67-4452-92B0-7B702B78CCDB}" destId="{0ED172FE-3AE3-4C59-AB47-D1D6A9C1BE14}" srcOrd="0" destOrd="0" presId="urn:microsoft.com/office/officeart/2005/8/layout/radial1"/>
    <dgm:cxn modelId="{DBCC6926-5803-4590-A19D-300C3A3FF1F6}" type="presOf" srcId="{97CF0C78-4CD4-4E85-AADA-9CC40F2F5875}" destId="{E74B085D-5ACC-4A7B-BB33-57892A0B2CF9}" srcOrd="0" destOrd="0" presId="urn:microsoft.com/office/officeart/2005/8/layout/radial1"/>
    <dgm:cxn modelId="{DF66470D-BCC5-46CB-B3F2-2024C25F16B4}" srcId="{6037E4D6-881B-4261-BD9F-599A4E18F44D}" destId="{4141BD53-1752-4746-9421-8D6A38CC6004}" srcOrd="1" destOrd="0" parTransId="{6210EDD6-DB45-4636-AB4B-167AD5639C4A}" sibTransId="{9A945C87-75E5-4C34-A54A-08DDCC675096}"/>
    <dgm:cxn modelId="{566EBF94-244A-4976-A6E2-76F18E193035}" type="presOf" srcId="{06D3998C-22E7-4FD2-96B3-B9060AD4516F}" destId="{CB0CD14C-DF35-4364-BE8A-3EBD10FBBA2C}" srcOrd="1" destOrd="0" presId="urn:microsoft.com/office/officeart/2005/8/layout/radial1"/>
    <dgm:cxn modelId="{D360FBE6-6612-45FE-AD81-5BA9B37B3589}" type="presOf" srcId="{B5AE5F4A-22AE-4551-8FD8-C023F5DC82A7}" destId="{B50817CA-D699-4138-9586-077C5583F62A}" srcOrd="0" destOrd="0" presId="urn:microsoft.com/office/officeart/2005/8/layout/radial1"/>
    <dgm:cxn modelId="{E3363778-EAA1-43EB-907E-EC15218DF0E6}" type="presOf" srcId="{4D26AB98-10F1-4C10-921A-67E14EFA7183}" destId="{A6C1768C-9CA8-47F7-9D4F-C9E9DFECA388}" srcOrd="0" destOrd="0" presId="urn:microsoft.com/office/officeart/2005/8/layout/radial1"/>
    <dgm:cxn modelId="{B7A121F4-BF7C-4308-A0B9-4BF7D7A854E8}" type="presOf" srcId="{B09E4A8F-A394-4ABA-81DF-2E0937C848DD}" destId="{9876C0CD-1F02-4AA1-91CA-07C5969338CA}" srcOrd="0" destOrd="0" presId="urn:microsoft.com/office/officeart/2005/8/layout/radial1"/>
    <dgm:cxn modelId="{7AC590FE-8BE5-4BB5-89C0-E8C09F6AD1A6}" type="presOf" srcId="{B5B5C454-D6B5-4202-B3B9-1278C0B24EA8}" destId="{BE66504F-BD2A-4260-A0A5-A548AD5C413C}" srcOrd="0" destOrd="0" presId="urn:microsoft.com/office/officeart/2005/8/layout/radial1"/>
    <dgm:cxn modelId="{691DEBFB-8A7B-4EEE-A135-5BC8B1E5817C}" srcId="{6037E4D6-881B-4261-BD9F-599A4E18F44D}" destId="{B5AE5F4A-22AE-4551-8FD8-C023F5DC82A7}" srcOrd="4" destOrd="0" parTransId="{6412BB44-8922-4C84-B97B-32934EAD7BE9}" sibTransId="{15A95A2A-B1CF-475F-8F94-49BF16435771}"/>
    <dgm:cxn modelId="{CE6CF1DD-1898-4A51-ABD4-E4C0D312E9EB}" srcId="{6037E4D6-881B-4261-BD9F-599A4E18F44D}" destId="{97CF0C78-4CD4-4E85-AADA-9CC40F2F5875}" srcOrd="5" destOrd="0" parTransId="{77E3AB23-50BB-413B-A612-311F4C785235}" sibTransId="{2DFC4359-39B3-4390-B6F7-ED17257D2BFF}"/>
    <dgm:cxn modelId="{D60FB421-866C-4D21-AF9B-7972D50A57D5}" srcId="{CDDCF8C6-BA9D-4414-8D7E-003FB245A369}" destId="{6037E4D6-881B-4261-BD9F-599A4E18F44D}" srcOrd="0" destOrd="0" parTransId="{2D486B57-11D9-408F-8700-B4241BCDCCF2}" sibTransId="{69DF698C-F225-4232-BFFB-489F2DF8B5C9}"/>
    <dgm:cxn modelId="{DF2B2146-786C-44BC-8DC4-4BDD16D9027E}" srcId="{6037E4D6-881B-4261-BD9F-599A4E18F44D}" destId="{B4F0DC07-25D3-4E4D-91CF-86001B57B0D9}" srcOrd="0" destOrd="0" parTransId="{06D3998C-22E7-4FD2-96B3-B9060AD4516F}" sibTransId="{2A97DAD3-74B2-4185-9A05-929207D64A2C}"/>
    <dgm:cxn modelId="{65BB569B-7301-4EA1-A7DF-BCFB58F9498A}" type="presParOf" srcId="{5BF4CCAD-A57B-47C3-95D1-D1F61C955C2D}" destId="{5FB61FF7-097B-4F41-B9A2-7562246F75AA}" srcOrd="0" destOrd="0" presId="urn:microsoft.com/office/officeart/2005/8/layout/radial1"/>
    <dgm:cxn modelId="{34FFD722-A9B9-499B-BE77-2E79718535D3}" type="presParOf" srcId="{5BF4CCAD-A57B-47C3-95D1-D1F61C955C2D}" destId="{BBBA48EB-32C3-4810-9B93-B595454E0BF0}" srcOrd="1" destOrd="0" presId="urn:microsoft.com/office/officeart/2005/8/layout/radial1"/>
    <dgm:cxn modelId="{EE96BFBB-3A5A-4FA6-A6F0-B515EF436F48}" type="presParOf" srcId="{BBBA48EB-32C3-4810-9B93-B595454E0BF0}" destId="{CB0CD14C-DF35-4364-BE8A-3EBD10FBBA2C}" srcOrd="0" destOrd="0" presId="urn:microsoft.com/office/officeart/2005/8/layout/radial1"/>
    <dgm:cxn modelId="{B59B9941-293E-49AF-B1C0-7B4C8525459B}" type="presParOf" srcId="{5BF4CCAD-A57B-47C3-95D1-D1F61C955C2D}" destId="{228CCD58-D041-494F-BCBF-3F99FAD14A20}" srcOrd="2" destOrd="0" presId="urn:microsoft.com/office/officeart/2005/8/layout/radial1"/>
    <dgm:cxn modelId="{ACE89A51-58C2-4307-B431-D1D9A2C817C9}" type="presParOf" srcId="{5BF4CCAD-A57B-47C3-95D1-D1F61C955C2D}" destId="{531F12DD-83FB-438B-8584-E615A1AEF6DC}" srcOrd="3" destOrd="0" presId="urn:microsoft.com/office/officeart/2005/8/layout/radial1"/>
    <dgm:cxn modelId="{953BBF45-1F37-4D94-91E5-F18929D6548E}" type="presParOf" srcId="{531F12DD-83FB-438B-8584-E615A1AEF6DC}" destId="{293366FA-7240-4EBF-ABD0-41562B9F0DB1}" srcOrd="0" destOrd="0" presId="urn:microsoft.com/office/officeart/2005/8/layout/radial1"/>
    <dgm:cxn modelId="{1257A669-8F75-4AD5-9253-76F5152ED20B}" type="presParOf" srcId="{5BF4CCAD-A57B-47C3-95D1-D1F61C955C2D}" destId="{BEDFFFDA-45CC-4D0F-AF70-076DD93168F6}" srcOrd="4" destOrd="0" presId="urn:microsoft.com/office/officeart/2005/8/layout/radial1"/>
    <dgm:cxn modelId="{01F53464-4B56-4C50-B131-4E9CC6C235B3}" type="presParOf" srcId="{5BF4CCAD-A57B-47C3-95D1-D1F61C955C2D}" destId="{BE66504F-BD2A-4260-A0A5-A548AD5C413C}" srcOrd="5" destOrd="0" presId="urn:microsoft.com/office/officeart/2005/8/layout/radial1"/>
    <dgm:cxn modelId="{D12EBA5D-69CF-4C87-BDD6-AAC659537392}" type="presParOf" srcId="{BE66504F-BD2A-4260-A0A5-A548AD5C413C}" destId="{1300C653-9BC6-499B-8379-8B908CECF360}" srcOrd="0" destOrd="0" presId="urn:microsoft.com/office/officeart/2005/8/layout/radial1"/>
    <dgm:cxn modelId="{360193EA-DD24-4CDC-A305-DCADCE3935FB}" type="presParOf" srcId="{5BF4CCAD-A57B-47C3-95D1-D1F61C955C2D}" destId="{0ED172FE-3AE3-4C59-AB47-D1D6A9C1BE14}" srcOrd="6" destOrd="0" presId="urn:microsoft.com/office/officeart/2005/8/layout/radial1"/>
    <dgm:cxn modelId="{0DE04714-6B78-4A0A-B86D-7522F8BAC7B7}" type="presParOf" srcId="{5BF4CCAD-A57B-47C3-95D1-D1F61C955C2D}" destId="{3B1F8577-211C-4493-81CF-455AA44D80EB}" srcOrd="7" destOrd="0" presId="urn:microsoft.com/office/officeart/2005/8/layout/radial1"/>
    <dgm:cxn modelId="{1BEC7AC8-71A0-48E8-AF7C-EADA951EEAFC}" type="presParOf" srcId="{3B1F8577-211C-4493-81CF-455AA44D80EB}" destId="{4AB2CD19-F70F-4E2E-9AD4-49D0A60FF177}" srcOrd="0" destOrd="0" presId="urn:microsoft.com/office/officeart/2005/8/layout/radial1"/>
    <dgm:cxn modelId="{4C5AD6CA-6419-4B7E-B4A5-2E43271A7CA8}" type="presParOf" srcId="{5BF4CCAD-A57B-47C3-95D1-D1F61C955C2D}" destId="{9876C0CD-1F02-4AA1-91CA-07C5969338CA}" srcOrd="8" destOrd="0" presId="urn:microsoft.com/office/officeart/2005/8/layout/radial1"/>
    <dgm:cxn modelId="{743A267B-67A2-403F-8AB4-76AD7E579CA4}" type="presParOf" srcId="{5BF4CCAD-A57B-47C3-95D1-D1F61C955C2D}" destId="{A21DF2C6-F94A-472E-B9FB-8BF60727F573}" srcOrd="9" destOrd="0" presId="urn:microsoft.com/office/officeart/2005/8/layout/radial1"/>
    <dgm:cxn modelId="{C157F780-5847-45D8-8C54-13486DCEE635}" type="presParOf" srcId="{A21DF2C6-F94A-472E-B9FB-8BF60727F573}" destId="{DB6F6F50-A89D-418A-9E0C-BAABA9528C17}" srcOrd="0" destOrd="0" presId="urn:microsoft.com/office/officeart/2005/8/layout/radial1"/>
    <dgm:cxn modelId="{F1442C6F-22D4-4605-91F3-574EA7D2EF63}" type="presParOf" srcId="{5BF4CCAD-A57B-47C3-95D1-D1F61C955C2D}" destId="{B50817CA-D699-4138-9586-077C5583F62A}" srcOrd="10" destOrd="0" presId="urn:microsoft.com/office/officeart/2005/8/layout/radial1"/>
    <dgm:cxn modelId="{6B128CFE-AA97-49A6-850E-50F99138C0BD}" type="presParOf" srcId="{5BF4CCAD-A57B-47C3-95D1-D1F61C955C2D}" destId="{A2BF1793-2869-4BB5-9D39-FE92FEDFB702}" srcOrd="11" destOrd="0" presId="urn:microsoft.com/office/officeart/2005/8/layout/radial1"/>
    <dgm:cxn modelId="{DCBF5792-1621-430E-A745-A677597242F8}" type="presParOf" srcId="{A2BF1793-2869-4BB5-9D39-FE92FEDFB702}" destId="{604F02D1-D294-4300-8CF9-9B665B653999}" srcOrd="0" destOrd="0" presId="urn:microsoft.com/office/officeart/2005/8/layout/radial1"/>
    <dgm:cxn modelId="{1036F9D4-AEA5-4AA3-80B2-3FFB9951713E}" type="presParOf" srcId="{5BF4CCAD-A57B-47C3-95D1-D1F61C955C2D}" destId="{E74B085D-5ACC-4A7B-BB33-57892A0B2CF9}" srcOrd="12" destOrd="0" presId="urn:microsoft.com/office/officeart/2005/8/layout/radial1"/>
    <dgm:cxn modelId="{E5831C72-097A-477A-B0CF-7B315C45A356}" type="presParOf" srcId="{5BF4CCAD-A57B-47C3-95D1-D1F61C955C2D}" destId="{9F532469-C950-4510-9B6D-3523B8262430}" srcOrd="13" destOrd="0" presId="urn:microsoft.com/office/officeart/2005/8/layout/radial1"/>
    <dgm:cxn modelId="{AEC57AD1-0D86-4D1D-BE7A-8464A7F9749C}" type="presParOf" srcId="{9F532469-C950-4510-9B6D-3523B8262430}" destId="{8E802680-2555-4DD1-B4CE-A6D9C6CBB43C}" srcOrd="0" destOrd="0" presId="urn:microsoft.com/office/officeart/2005/8/layout/radial1"/>
    <dgm:cxn modelId="{9B32DEC3-02E0-47A7-A421-B25994D903FE}" type="presParOf" srcId="{5BF4CCAD-A57B-47C3-95D1-D1F61C955C2D}" destId="{A6C1768C-9CA8-47F7-9D4F-C9E9DFECA388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88395-8536-4BC3-83D1-1DF7D83582B4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3D18F-A48E-4FA4-A5B6-8646B05B5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757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3D18F-A48E-4FA4-A5B6-8646B05B551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7E861A0-6FC1-4EFC-ACF0-216CAA169FFA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8D85B0-3FAF-4C8F-9A63-331AD7069C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img1.liveinternet.ru/images/attach/c/2/73/781/73781987_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714489"/>
            <a:ext cx="650085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00CC"/>
                </a:solidFill>
                <a:latin typeface="Arial" charset="0"/>
              </a:rPr>
              <a:t>Формирование программы работы пришкольного лагеря </a:t>
            </a:r>
            <a:r>
              <a:rPr lang="ru-RU" sz="4000" b="1" dirty="0" smtClean="0">
                <a:solidFill>
                  <a:srgbClr val="6600CC"/>
                </a:solidFill>
                <a:latin typeface="Arial" charset="0"/>
              </a:rPr>
              <a:t>с </a:t>
            </a:r>
            <a:r>
              <a:rPr lang="ru-RU" sz="4000" b="1" smtClean="0">
                <a:solidFill>
                  <a:srgbClr val="6600CC"/>
                </a:solidFill>
                <a:latin typeface="Arial" charset="0"/>
              </a:rPr>
              <a:t>дневным пребыванием</a:t>
            </a:r>
            <a:endParaRPr lang="ru-RU" sz="4000" b="1" dirty="0" smtClean="0">
              <a:solidFill>
                <a:srgbClr val="6600CC"/>
              </a:solidFill>
              <a:latin typeface="Arial" charset="0"/>
            </a:endParaRPr>
          </a:p>
          <a:p>
            <a:pPr algn="ctr"/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714612" y="4429132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Начальник пришкольного лагеря  МБОУ «Средняя общеобразовательная школа</a:t>
            </a:r>
          </a:p>
          <a:p>
            <a:r>
              <a:rPr lang="ru-RU" b="1" dirty="0" smtClean="0"/>
              <a:t> № 37 с углубленным изучением отдельных предметов »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Мешковец</a:t>
            </a:r>
            <a:r>
              <a:rPr lang="ru-RU" b="1" dirty="0" smtClean="0"/>
              <a:t> Ольга Алексеевна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img1.liveinternet.ru/images/attach/c/2/73/781/73781987_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2000241"/>
            <a:ext cx="57150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Образец: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Главному государственному                                                                        Санитарному врачу по городу                                                                       Набережные Челны                                                                          И.Г.БАРИЕВУ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МБОУ «СОШ №______» просит Вас выдать санитарно-эпидемиологическое заключение на деятельность учреждения с дневным пребыванием детей в период каникул на базе _____ с   _  по_.2014 г. с количеством детей _____.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МП                                                                                               подпись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843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285728"/>
            <a:ext cx="6670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1592263" algn="l"/>
              </a:tabLs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План сетка пришкольного лагеря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1592263" algn="l"/>
              </a:tabLs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«Алые паруса» на июнь месяц 2014г.</a:t>
            </a:r>
            <a:endParaRPr lang="ru-RU" dirty="0" smtClean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857364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1071546"/>
          <a:ext cx="8358246" cy="5532581"/>
        </p:xfrm>
        <a:graphic>
          <a:graphicData uri="http://schemas.openxmlformats.org/drawingml/2006/table">
            <a:tbl>
              <a:tblPr/>
              <a:tblGrid>
                <a:gridCol w="2089280"/>
                <a:gridCol w="2089280"/>
                <a:gridCol w="2089843"/>
                <a:gridCol w="2089843"/>
              </a:tblGrid>
              <a:tr h="1769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03.06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latin typeface="Times New Roman"/>
                          <a:ea typeface="Calibri"/>
                        </a:rPr>
                        <a:t>Конкурсно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- игровая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программа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«Там, на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Неведомых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дорожках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(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библи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отека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50/02</a:t>
                      </a:r>
                      <a:r>
                        <a:rPr lang="ru-RU" sz="1050" b="0" dirty="0">
                          <a:latin typeface="Times New Roman"/>
                          <a:ea typeface="Calibri"/>
                        </a:rPr>
                        <a:t>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4.06 вторник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Операция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«Быт»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Бассейн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                    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Театр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кукол 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«Айболит»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5.06 среда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10.00 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№1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Экскурсия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«Время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колоколь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чиков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»(День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экологии)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Открытие лагеря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Свистать всех наверх!»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0490" algn="l"/>
                        </a:tabLst>
                      </a:pPr>
                      <a:r>
                        <a:rPr lang="ru-RU" sz="1200" b="1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06.06 </a:t>
                      </a: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четверг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10.00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№1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«Дорожный марафон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Экскурсия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на трамвае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19931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7.06 пятница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1945" algn="l"/>
                        </a:tabLs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анцевальная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программа                        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Стартин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                               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«Волшебная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кисточка»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(конкурс-выставка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по произведениям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А.С. Пушкина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8.06  суббота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Музыкальный час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«Радуга песен»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Соревнования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по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мини - футболу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10.06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  <a:endParaRPr lang="ru-RU" sz="1200" b="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Турнир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смекалистых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Соревнования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по армрестлингу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11.06 –вторник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Бассейн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Турнир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«Без промаха»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(игра в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Дартс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)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Выставка мастер – класс «Из бабушкиного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сундука»</a:t>
                      </a:r>
                      <a:endParaRPr lang="ru-RU" sz="1050" b="1" i="1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1769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13.06 четверг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Посещение бассейна</a:t>
                      </a: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                               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ГДТДиМ№1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Развлекательная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программа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 гостях у сказки»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14.06  пятница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10.30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онная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школа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 err="1">
                          <a:latin typeface="Times New Roman"/>
                          <a:ea typeface="Calibri"/>
                        </a:rPr>
                        <a:t>Тулпар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»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Конкурсная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программа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«Экипаж одна семья»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15. 06 суббота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Праздник            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15.30</a:t>
                      </a:r>
                      <a:endParaRPr lang="ru-RU" sz="1050" b="0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«Ярмарка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талантов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»</a:t>
                      </a:r>
                      <a:r>
                        <a:rPr lang="ru-RU" sz="1050" b="0" baseline="0" dirty="0" smtClean="0"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</a:rPr>
                        <a:t>        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Конкурс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       рисунков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на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асфальте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«Весёлый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        мелок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17.06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0" dirty="0">
                          <a:latin typeface="Times New Roman"/>
                          <a:ea typeface="Calibri"/>
                        </a:rPr>
                        <a:t>11.00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№1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Конкурсная программ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«Банное сражение»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15.30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№1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Экскурсия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                 «Мои Челны</a:t>
                      </a: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5604" name="Picture 4" descr="http://ds128.centerstart.ru/sites/default/files/u19/kQiksCq0e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143248"/>
            <a:ext cx="1609725" cy="30003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642918"/>
            <a:ext cx="707236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Директору МБОУ «СОШ № __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родителя ____________,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        проживающего по адресу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	                                               по комплексу _____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по прописке ______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заявление.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Прошу принять моего ребёнка _____ ученика (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цу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___________  класса ________ в  пришкольный   лагерь.  Дата рождения ребёнка: ___________________________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«____»_________________2014 г.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(подпись)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Мать: _____________________________________________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работы ______________________________________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Контактный телефон ________________________________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Отец: _____________________________________________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работы ______________________________________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Контактный телефон ________________________________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Согласие родителей на проведение оздоровительных  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процедур_________________________________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50004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Образец  заявления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785842"/>
            <a:ext cx="9143999" cy="7643842"/>
          </a:xfrm>
          <a:prstGeom prst="rect">
            <a:avLst/>
          </a:prstGeom>
          <a:noFill/>
        </p:spPr>
      </p:pic>
      <p:pic>
        <p:nvPicPr>
          <p:cNvPr id="25604" name="Picture 4" descr="http://ds128.centerstart.ru/sites/default/files/u19/kQiksCq0e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143248"/>
            <a:ext cx="1609725" cy="3000396"/>
          </a:xfrm>
          <a:prstGeom prst="rect">
            <a:avLst/>
          </a:prstGeom>
          <a:noFill/>
        </p:spPr>
      </p:pic>
      <p:pic>
        <p:nvPicPr>
          <p:cNvPr id="1026" name="Picture 2" descr="C:\Users\Ольга Алексеевна\Desktop\сканирование лагерь\IMG_0001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8908" y="714356"/>
            <a:ext cx="5006183" cy="52864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0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Перечень набора медикаментов и перевязочного материала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469106/data/images/img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1500174"/>
            <a:ext cx="74295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Справка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МБОУ«Средняя общеобразовательная школа №__»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к летнему оздоровительному лагерю имеет: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Моющие средства: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Сода-1мешок.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Порошок-1мешок.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Ника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Экстра-М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-2 штуки  по 5 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Ника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Супер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-5 штук по 5л.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Ника хлор в таблетках-2 банки по1кг.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Мыло хозяйственное-30 штук.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Директор __________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Зам. директора по АХЧ________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8" descr="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71810"/>
            <a:ext cx="171451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469106/data/images/img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1428735"/>
            <a:ext cx="742955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Справка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Столовая МБОУ «Средняя общеобразовательная школа №»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к летнему оздоровительному лагерю имеет: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Тарелки1 блюда -160шт.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Тарелки2 блюда-150шт.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Тарелки пирожковые (под салаты)-150шт.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Стаканы-150шт.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Вилки нержавейки-110шт.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Подносы-10шт.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Котлы нержавеющие под первое (20л)-1 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Котлы нержавеющие под второе (40л)-1 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Ведро эмалированное (12л)-1шт.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Разделочные доски-5шт.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Столы-36шт.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Стулья-67 шт.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Директор __________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Зам. директора по АХЧ________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8" descr="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71810"/>
            <a:ext cx="1285883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img1.liveinternet.ru/images/attach/c/2/73/781/73781987_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1571612"/>
            <a:ext cx="62151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Образец: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Директору МАОУ  ДОД «ДФОЦ №8 «Дельфин»</a:t>
            </a: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Цыганову  И.В.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Заявление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МБОУ «СОШ  № » просит Вас разрешить посещение  оздоровительных занятий по плаванию пришкольного лагеря с дневным пребыванием детей  в период летних каникул с _  по _</a:t>
            </a: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МП                                                                                               подпись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6625" name="Picture 1" descr="C:\Users\Ольга Алексеевна\Desktop\сканирование лагерь\IMG_000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1071546"/>
            <a:ext cx="6286545" cy="52864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5984" y="357166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Договор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5601" name="Picture 1" descr="C:\Users\Ольга Алексеевна\Desktop\сканирование лагерь\IMG_000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1" y="785794"/>
            <a:ext cx="6643733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-fotki.yandex.ru/get/5014/131709560.0/0_63ff9_518ad53e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pic>
        <p:nvPicPr>
          <p:cNvPr id="1026" name="Picture 2" descr="C:\Users\Ольга Алексеевна\Desktop\фото лагерь\IMG_15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476672"/>
            <a:ext cx="3096344" cy="20128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 descr="C:\Users\Ольга Алексеевна\Desktop\фото лагерь\IMG_15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548680"/>
            <a:ext cx="2664296" cy="20756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8" name="Picture 4" descr="C:\Users\Ольга Алексеевна\Desktop\фото лагерь\IMG_15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149080"/>
            <a:ext cx="3312368" cy="209202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9" name="Picture 5" descr="C:\Users\Ольга Алексеевна\Desktop\фото лагерь\IMG_16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149080"/>
            <a:ext cx="3420379" cy="21602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755576" y="2564904"/>
            <a:ext cx="7818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Программа пришкольного лагеря.</a:t>
            </a:r>
            <a:endParaRPr lang="ru-RU" sz="44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-fotki.yandex.ru/get/5014/131709560.0/0_63ff9_518ad53e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84" y="0"/>
            <a:ext cx="9076816" cy="6858000"/>
          </a:xfrm>
          <a:prstGeom prst="rect">
            <a:avLst/>
          </a:prstGeom>
          <a:noFill/>
        </p:spPr>
      </p:pic>
      <p:pic>
        <p:nvPicPr>
          <p:cNvPr id="4" name="Содержимое 4" descr="IMG_15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88640"/>
            <a:ext cx="4104456" cy="2572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Содержимое 5" descr="IMG_15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3717032"/>
            <a:ext cx="4968552" cy="30243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79512" y="2636912"/>
            <a:ext cx="85896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Arial Black" pitchFamily="34" charset="0"/>
              </a:rPr>
              <a:t>Пришкольный оздоровительный лагерь с дневным пребыванием детей</a:t>
            </a:r>
            <a:endParaRPr lang="ru-RU" sz="32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player.myshared.ru/469106/data/images/img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1428736"/>
            <a:ext cx="70009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Титульный лист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Пояснительная записка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Модель организации лагеря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Цели и задачи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Основное содержание программы и                           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пути реализации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План-сетка лагерной смены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Примерный распорядок дня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Механизмы реализации программы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Результаты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285728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Структура программы:</a:t>
            </a:r>
            <a:endParaRPr lang="ru-RU" sz="4800" kern="10" dirty="0">
              <a:ln w="9525">
                <a:noFill/>
                <a:round/>
                <a:headEnd/>
                <a:tailEnd/>
              </a:ln>
              <a:solidFill>
                <a:srgbClr val="00206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player.myshared.ru/469106/data/images/img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Рисунок 5" descr="http://img1.cliparto.com/pic/xl/185941/3489081-sailboat-with-scarlet-sai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2857496"/>
            <a:ext cx="4500594" cy="2071702"/>
          </a:xfrm>
          <a:prstGeom prst="rect">
            <a:avLst/>
          </a:prstGeom>
          <a:noFill/>
          <a:ln>
            <a:noFill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214290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 бюджетное общеобразовательное учреждение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«Средняя общеобразовательная школа № ___ с углубленным изучением отдельных предметов».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785794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Утверждаю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Директор МБОУ СОШ №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_________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Приказ №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_____от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«__»_____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14546" y="2000240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Segoe Print" pitchFamily="2" charset="0"/>
              </a:rPr>
              <a:t>Программа оздоровительного лагеря с дневным пребыванием детей</a:t>
            </a:r>
            <a:endParaRPr lang="ru-RU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71736" y="5214950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Составила_____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Набережные Челны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2014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357166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00034" y="0"/>
            <a:ext cx="8286808" cy="626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Пояснительная записка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Летние каникулы – это пора время, когда у детей происходит разрядка  накопившейся напряжённости за прошедший учебный год.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Лагерь – это новый образ жизни детей, новый режим. Это сфера активного отдыха. Центром воспитательной работы лагеря является ребёнок и его стремление к реализации.  Пребывания здесь для каждого ребёнка – время получения новых знаний, приобретения навыков и жизненного опыта. В тоже время посещая пришкольный лагерь, ребёнок не отрывается от семьи, находится под присмотром педагогов, своевременно накормлен, занят интересными делами, а вечером и в выходные дни в кругу семьи. Ещё один момент – это возможность общения ребёнка с привычным кругом  друзей.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Ежегодно для учащихся проводится летняя  смена дневного пребывания на базе средней школ № __. В нём отдыхают учащиеся 7-11 лет.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Самый лучший способ – вовлечь детей в разноплановую деятельность. В такую деятельность, которая объединяет различные направления оздоровления, отдыха и воспитания.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На основе этих подходов разработана данная программа работы лагеря.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Программа реализуется через игры соревновательного характера, интеллектуальные игры, игры на развитие сотрудничества и взаимопомощи.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Над реализацией программы лагеря работает педагогический коллектив школы, медицинская сестра, учреждения дополнительного образования.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разработана с учетом следующих законодательных нормативно-правовых документов: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Конвенция о правах ребенка.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Конституция Российской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Федерации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Федеральный закон № 124-ФЗ от 24.07.1998 г. "Об основных гарантиях прав ребенка в РФ".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Санитарно-эпидемиологические требования к устройству, содержанию и организации режима работы загородных стационарных учреждений отдыха и оздоровления детей. Санитарно-эпидемиологические правила и нормативы 2.4.4.1204 - 10 (введены в действие постановлением Главного государственного санитарного врача Российской Федерации от 26 апреля 2010 г. N 29).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player.myshared.ru/469106/data/images/img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7072290"/>
          </a:xfrm>
          <a:prstGeom prst="rect">
            <a:avLst/>
          </a:prstGeom>
          <a:noFill/>
        </p:spPr>
      </p:pic>
      <p:graphicFrame>
        <p:nvGraphicFramePr>
          <p:cNvPr id="11" name="Схема 10"/>
          <p:cNvGraphicFramePr/>
          <p:nvPr/>
        </p:nvGraphicFramePr>
        <p:xfrm>
          <a:off x="714348" y="1285860"/>
          <a:ext cx="7429552" cy="5572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0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Взаимодействия с учреждениями города: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28662" y="1000108"/>
            <a:ext cx="778674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Создать благоприятные условия для укрепления здоровья и организации досуга учащихся во время летних каникул, развития творческого и интеллектуального потенциала личности, ее индивидуальных способностей и дарований, творческой активности с учетом собственных интересов, наклонностей и возможностей.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Создание условий для организованного отдыха детей.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Приобщение ребят к творческим видам деятельности, развитие творческого мышления.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Формирование культурного поведения, санитарно-гигиенической культуры.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Создание благоприятных условий для укрепления здоровья детей, использование окружающей природы в качестве источника оздоровления ребёнка.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Организация среды, предоставляющей ребенку возможность для самореализации на индивидуальном личностном потенциале.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 Формирование у ребят навыков общения и толерантности.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30153" y="285728"/>
            <a:ext cx="34564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Times New Roman"/>
                <a:cs typeface="Times New Roman"/>
              </a:rPr>
              <a:t>Цель: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714612" y="785794"/>
            <a:ext cx="60007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1142984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285852" y="785794"/>
          <a:ext cx="757242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2" descr="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500306"/>
            <a:ext cx="2357454" cy="228601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285728"/>
            <a:ext cx="58579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Основное содержание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843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285728"/>
            <a:ext cx="6670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1592263" algn="l"/>
              </a:tabLs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План сетка пришкольного лагеря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1592263" algn="l"/>
              </a:tabLs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«Алые паруса» на июнь месяц 2014г.</a:t>
            </a:r>
            <a:endParaRPr lang="ru-RU" dirty="0" smtClean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857364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1071546"/>
          <a:ext cx="8358246" cy="5532581"/>
        </p:xfrm>
        <a:graphic>
          <a:graphicData uri="http://schemas.openxmlformats.org/drawingml/2006/table">
            <a:tbl>
              <a:tblPr/>
              <a:tblGrid>
                <a:gridCol w="2089280"/>
                <a:gridCol w="2089280"/>
                <a:gridCol w="2089843"/>
                <a:gridCol w="2089843"/>
              </a:tblGrid>
              <a:tr h="1769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03.06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latin typeface="Times New Roman"/>
                          <a:ea typeface="Calibri"/>
                        </a:rPr>
                        <a:t>Конкурсно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- игровая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программа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«Там, на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Неведомых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дорожках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(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библи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отека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50/02</a:t>
                      </a:r>
                      <a:r>
                        <a:rPr lang="ru-RU" sz="1050" b="0" dirty="0">
                          <a:latin typeface="Times New Roman"/>
                          <a:ea typeface="Calibri"/>
                        </a:rPr>
                        <a:t>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4.06 вторник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Операция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«Быт»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Бассейн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                    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Театр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кукол 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«Айболит»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5.06 среда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10.00 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№1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Экскурсия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«Время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колоколь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чиков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»(День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экологии)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Открытие лагеря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Свистать всех наверх!»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0490" algn="l"/>
                        </a:tabLst>
                      </a:pPr>
                      <a:r>
                        <a:rPr lang="ru-RU" sz="1200" b="1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06.06 </a:t>
                      </a: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четверг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10.00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№1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«Дорожный марафон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Экскурсия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на трамвае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19931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7.06 пятница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91945" algn="l"/>
                        </a:tabLs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анцевальная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программа                        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Стартин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                               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«Волшебная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кисточка»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(конкурс-выставка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по произведениям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А.С. Пушкина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8.06  суббота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Музыкальный час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«Радуга песен»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Соревнования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по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мини - футболу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10.06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  <a:endParaRPr lang="ru-RU" sz="1200" b="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Турнир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смекалистых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Соревнования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по армрестлингу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11.06 –вторник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Бассейн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Турнир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«Без промаха»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(игра в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Дартс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)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Выставка мастер – класс «Из бабушкиного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сундука»</a:t>
                      </a:r>
                      <a:endParaRPr lang="ru-RU" sz="1050" b="1" i="1" dirty="0" smtClean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1769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13.06 четверг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Посещение бассейна</a:t>
                      </a: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                                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ГДТДиМ№1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Развлекательная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программа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 гостях у сказки»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14.06  пятница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10.30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онная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школа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</a:t>
                      </a:r>
                      <a:r>
                        <a:rPr lang="ru-RU" sz="1050" b="1" dirty="0" err="1">
                          <a:latin typeface="Times New Roman"/>
                          <a:ea typeface="Calibri"/>
                        </a:rPr>
                        <a:t>Тулпар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»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15.30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Конкурсная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программа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«Экипаж одна семья»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15. 06 суббота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10.00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Праздник            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15.30</a:t>
                      </a:r>
                      <a:endParaRPr lang="ru-RU" sz="1050" b="0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«Ярмарка </a:t>
                      </a:r>
                      <a:endParaRPr lang="ru-RU" sz="1050" b="1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талантов</a:t>
                      </a:r>
                      <a:r>
                        <a:rPr lang="ru-RU" sz="1050" b="0" dirty="0" smtClean="0">
                          <a:latin typeface="Times New Roman"/>
                          <a:ea typeface="Calibri"/>
                        </a:rPr>
                        <a:t>»</a:t>
                      </a:r>
                      <a:r>
                        <a:rPr lang="ru-RU" sz="1050" b="0" baseline="0" dirty="0" smtClean="0"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</a:rPr>
                        <a:t>        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Конкурс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       рисунков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на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асфальте 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«Весёлый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                            мелок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</a:rPr>
                        <a:t>17.06 понедельник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0" dirty="0">
                          <a:latin typeface="Times New Roman"/>
                          <a:ea typeface="Calibri"/>
                        </a:rPr>
                        <a:t>11.00</a:t>
                      </a: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baseline="0" dirty="0" smtClean="0">
                          <a:latin typeface="Times New Roman"/>
                          <a:ea typeface="Calibri"/>
                        </a:rPr>
                        <a:t> №1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Конкурсная программ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«Банное сражение»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</a:rPr>
                        <a:t>15.30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050" b="1" dirty="0" err="1" smtClean="0">
                          <a:latin typeface="Times New Roman"/>
                          <a:ea typeface="Calibri"/>
                        </a:rPr>
                        <a:t>ГДТДиМ</a:t>
                      </a:r>
                      <a:r>
                        <a:rPr lang="ru-RU" sz="1050" b="1" dirty="0" smtClean="0">
                          <a:latin typeface="Times New Roman"/>
                          <a:ea typeface="Calibri"/>
                        </a:rPr>
                        <a:t> №1 </a:t>
                      </a:r>
                      <a:endParaRPr lang="ru-RU" sz="1050" b="1" dirty="0">
                        <a:latin typeface="Times New Roman"/>
                        <a:ea typeface="Calibri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Экскурсия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</a:rPr>
                        <a:t>                  «Мои Челны</a:t>
                      </a:r>
                      <a:r>
                        <a:rPr lang="ru-RU" sz="1200" b="0" dirty="0"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928794" y="5500702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16.00-17.00 </a:t>
            </a:r>
            <a:r>
              <a:rPr lang="ru-RU" dirty="0" smtClean="0"/>
              <a:t>-     спортивно-оздоровительный час</a:t>
            </a:r>
          </a:p>
          <a:p>
            <a:endParaRPr lang="ru-RU" dirty="0" smtClean="0"/>
          </a:p>
        </p:txBody>
      </p:sp>
      <p:sp>
        <p:nvSpPr>
          <p:cNvPr id="44" name="TextBox 43"/>
          <p:cNvSpPr txBox="1"/>
          <p:nvPr/>
        </p:nvSpPr>
        <p:spPr>
          <a:xfrm>
            <a:off x="2071670" y="42860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6359" name="WordArt 39"/>
          <p:cNvSpPr>
            <a:spLocks noChangeArrowheads="1" noChangeShapeType="1" noTextEdit="1"/>
          </p:cNvSpPr>
          <p:nvPr/>
        </p:nvSpPr>
        <p:spPr bwMode="auto">
          <a:xfrm>
            <a:off x="2000232" y="214291"/>
            <a:ext cx="5715040" cy="78581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1614"/>
              </a:avLst>
            </a:prstTxWarp>
          </a:bodyPr>
          <a:lstStyle/>
          <a:p>
            <a:pPr algn="ctr" rtl="0"/>
            <a:endParaRPr lang="ru-RU" sz="3560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4" descr="F:\анимашки\животные\animal14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285728"/>
            <a:ext cx="1558906" cy="2357454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42976" y="1047421"/>
          <a:ext cx="7215238" cy="5596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288"/>
                <a:gridCol w="5112950"/>
              </a:tblGrid>
              <a:tr h="366997"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</a:tr>
              <a:tr h="39290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8.00-8.05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сбор детей</a:t>
                      </a:r>
                    </a:p>
                  </a:txBody>
                  <a:tcPr/>
                </a:tc>
              </a:tr>
              <a:tr h="39290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8.05-8.20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утренняя  гимнастика</a:t>
                      </a:r>
                    </a:p>
                  </a:txBody>
                  <a:tcPr/>
                </a:tc>
              </a:tr>
              <a:tr h="35369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8.20-8.35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линейка</a:t>
                      </a:r>
                    </a:p>
                  </a:txBody>
                  <a:tcPr/>
                </a:tc>
              </a:tr>
              <a:tr h="3536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8.40-9.00  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завтрак</a:t>
                      </a:r>
                      <a:endParaRPr lang="ru-RU" dirty="0"/>
                    </a:p>
                  </a:txBody>
                  <a:tcPr/>
                </a:tc>
              </a:tr>
              <a:tr h="40897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9.00-9.30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оздоровительные               процедуры</a:t>
                      </a:r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9.30-12.30 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отрядные мероприятия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12.30-13.00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обед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13.00-13.20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санитарно-гигиенические процедуры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13.20-15.00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тихий час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15.00-15.15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полдник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15.15-16.00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отрядные дела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16.00-17.00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спортивно-оздоровительный час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17.00-17.15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подведение итогов</a:t>
                      </a:r>
                      <a:endParaRPr lang="ru-RU" dirty="0"/>
                    </a:p>
                  </a:txBody>
                  <a:tcPr/>
                </a:tc>
              </a:tr>
              <a:tr h="36699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17.15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уход домой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643174" y="42860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071670" y="42860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6359" name="WordArt 39"/>
          <p:cNvSpPr>
            <a:spLocks noChangeArrowheads="1" noChangeShapeType="1" noTextEdit="1"/>
          </p:cNvSpPr>
          <p:nvPr/>
        </p:nvSpPr>
        <p:spPr bwMode="auto">
          <a:xfrm>
            <a:off x="1357290" y="214291"/>
            <a:ext cx="6500858" cy="57150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1614"/>
              </a:avLst>
            </a:prstTxWarp>
          </a:bodyPr>
          <a:lstStyle/>
          <a:p>
            <a:pPr algn="ctr" rtl="0"/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642919"/>
          <a:ext cx="8572560" cy="6021168"/>
        </p:xfrm>
        <a:graphic>
          <a:graphicData uri="http://schemas.openxmlformats.org/drawingml/2006/table">
            <a:tbl>
              <a:tblPr/>
              <a:tblGrid>
                <a:gridCol w="1124270"/>
                <a:gridCol w="2947696"/>
                <a:gridCol w="2000264"/>
                <a:gridCol w="2500330"/>
              </a:tblGrid>
              <a:tr h="541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Применение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Источник финансирования и материальная база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Ответственные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92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Кабинеты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Комната отдыха, игровые комнаты, комната психологической разгрузки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школы.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Родительские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средства.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Начальник лагеря, воспитатели,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776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Спортивный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зал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Занятия спортом, состязания,  линейка ( в случае плохой погоды)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Спортивный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руководитель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493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Спортивная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площадка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Линейка, проведение </a:t>
                      </a:r>
                      <a:r>
                        <a:rPr lang="ru-RU" sz="12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общелагерных</a:t>
                      </a: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игр на воздухе, спартакиады, спортивные состязания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Спортивный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руководитель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47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Школьный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</a:t>
                      </a: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двор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Отрядные дела, игры-путешествия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Воспитатели, администрация лагеря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234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Актовый  зал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Праздничные мероприятия и концерты, постановка спектаклей, работа детской творческой мастерской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Воспитатели, администрация лагеря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49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Медицинский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кабинет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Медицинский контроль мероприятий лагерной смены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Медицинский работник 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47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Школьная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библиотека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Литература для педагогов и детей лагеря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Библиотекарь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736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Школьная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столовая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Завтрак, обед, полдник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Бюджетное муниципальное образование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</a:t>
                      </a: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2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Наб.Челны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Заведующая </a:t>
                      </a: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столовой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60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Комната кружковой работы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Кружки рукоделия, рисования, моделирования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Родительские средства на закупку  материалов для поделок и занятий в кружках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Начальник лагеря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Методический  кабинет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Творческая  мастерская вожатых, воспитателей, руководителей кружков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школы</a:t>
                      </a:r>
                      <a:endParaRPr lang="ru-RU" sz="120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Старший воспитатель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822"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Комнаты 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гигиены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Туалеты, места для мытья ног, раздевалки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Материальная база школы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Начальник лагеря, воспитатели, 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  <a:p>
                      <a:pPr indent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1200" dirty="0">
                        <a:latin typeface="Times New Roman" pitchFamily="18" charset="0"/>
                        <a:ea typeface="Franklin Gothic Book"/>
                        <a:cs typeface="Times New Roman" pitchFamily="18" charset="0"/>
                      </a:endParaRPr>
                    </a:p>
                  </a:txBody>
                  <a:tcPr marL="15983" marR="15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2976" y="142852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Механизмы реализации программы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857356" y="357166"/>
            <a:ext cx="6572296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Результаты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Общее оздоровление воспитанников, укрепление их здоровья.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Укрепление физических и психологических сил детей и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подростков, развитие лидерских и организаторских качеств,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приобретение новых знаний, развитие творческих способностей,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детской самостоятельности и самодеятельности.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Получение участниками смены умений и навыков  индивидуальной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и коллективной творческой и трудовой деятельности, социальной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активности.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Развитие коммуникативных способностей и толерантности.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Повышение творческой активности детей путем вовлечения их в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социально-значимую деятельность.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Приобретение новых знаний и умений в результате занятий в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кружках (разучивание песен, игр, составление проектов)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Расширение кругозора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Повышение общей культуры учащихся, привитие им социально-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нравственных норм.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rbel" pitchFamily="34" charset="0"/>
                <a:cs typeface="Times New Roman" pitchFamily="18" charset="0"/>
              </a:rPr>
              <a:t>Личностный рост участников смены.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layer.myshared.ru/469106/data/images/img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500042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Цель:</a:t>
            </a:r>
            <a:endParaRPr lang="ru-RU" sz="54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785926"/>
            <a:ext cx="73185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благоприятные условия для укрепления здоровья и организации досуга учащихся во время летних каникул, развития творческого и интеллектуального потенциала личности, её индивидуальных способностей и дарований, творческой активности с учетом собственных интересов, наклонностей и возможностей.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469106/data/images/img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26" name="Picture 2" descr="C:\Users\Ольга Алексеевна\Desktop\фото лагерь\IMG_15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77072"/>
            <a:ext cx="316835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Ольга Алексеевна\Desktop\фото лагерь\IMG_09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3168352" cy="218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03648" y="285729"/>
            <a:ext cx="70974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Здоровьесберегающие</a:t>
            </a: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 технологии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  <p:pic>
        <p:nvPicPr>
          <p:cNvPr id="8" name="Picture 2" descr="16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628800"/>
            <a:ext cx="3960441" cy="2286016"/>
          </a:xfrm>
          <a:prstGeom prst="rect">
            <a:avLst/>
          </a:prstGeom>
          <a:noFill/>
        </p:spPr>
      </p:pic>
      <p:pic>
        <p:nvPicPr>
          <p:cNvPr id="9217" name="Picture 1" descr="C:\Users\Руслан\Desktop\папина папка\питани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149080"/>
            <a:ext cx="3312368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5604" name="Picture 4" descr="http://ds128.centerstart.ru/sites/default/files/u19/kQiksCq0e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143248"/>
            <a:ext cx="1609725" cy="3000396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272284"/>
          <a:ext cx="6834213" cy="2534211"/>
        </p:xfrm>
        <a:graphic>
          <a:graphicData uri="http://schemas.openxmlformats.org/drawingml/2006/table">
            <a:tbl>
              <a:tblPr/>
              <a:tblGrid>
                <a:gridCol w="393922"/>
                <a:gridCol w="3524572"/>
                <a:gridCol w="564623"/>
                <a:gridCol w="587428"/>
                <a:gridCol w="588120"/>
                <a:gridCol w="587428"/>
                <a:gridCol w="588120"/>
              </a:tblGrid>
              <a:tr h="816663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</a:p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 ребенка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03.06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04.06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05.06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06.06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07.06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Акжанов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Амир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Ринатович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АнасоваАделяФаилевна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Габдулвалеев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Артур Эдуардович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Архипченко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Альберт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Вячеславовоич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Владимирова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Даяна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Артемовна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Бучурлин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Константин Алексеевич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Гайфутдинова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Анжелика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Булатовна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60061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детей получающих лечение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отряд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УФО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469106/data/images/img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285729"/>
            <a:ext cx="8358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Эффективность оздоровления детей в пришкольном лагере  «____» школы №__ июнь 2014 год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отряд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51" y="1397001"/>
          <a:ext cx="7929614" cy="4725165"/>
        </p:xfrm>
        <a:graphic>
          <a:graphicData uri="http://schemas.openxmlformats.org/drawingml/2006/table">
            <a:tbl>
              <a:tblPr/>
              <a:tblGrid>
                <a:gridCol w="275593"/>
                <a:gridCol w="1686130"/>
                <a:gridCol w="512923"/>
                <a:gridCol w="493791"/>
                <a:gridCol w="532570"/>
                <a:gridCol w="496376"/>
                <a:gridCol w="532570"/>
                <a:gridCol w="494307"/>
                <a:gridCol w="507234"/>
                <a:gridCol w="534640"/>
                <a:gridCol w="512923"/>
                <a:gridCol w="449841"/>
                <a:gridCol w="450358"/>
                <a:gridCol w="450358"/>
              </a:tblGrid>
              <a:tr h="905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Ф.И. ребенка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Вес на 3.06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Вес на27.06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Рост на 3.06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Рост на27.06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ИК на 3.06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ИК на 27.06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Динамометрия на 1.06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Динамометрия на 27.06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Эффективность оздоровления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Акжанов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Амир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Анасова Аделя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Ахметова Камилла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Вагапова Раяна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Мухаметзянова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Элина</a:t>
                      </a: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Фатхуллина Эльвина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Гайнанова Камилла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Габдулвалеев Артур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Казиханова Регина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Гайнуллина Амина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Гилязова Азалия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Мангутов Артур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Фокин Рустам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Архипченко Альберт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Владимирова Даяна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Воробьева Анастасия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Королев Кирилл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Ярыскин Владислав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Бучурлин Константин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1г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Гайфутдинова Анжелика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1г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Picture 2" descr="16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2798" y="2143116"/>
            <a:ext cx="2794011" cy="2857520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857356" y="357166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89844"/>
            <a:ext cx="635798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Оздоровительная работа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Утренняя гимнастика с музыкальным сопровождением.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Ортопедическая тропа здоровья.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 без подушки.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Хождение босиком по траве.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Обливание ног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Соблюдение режимных моментов.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Точечный массаж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ЛФК.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Люстра Чижевского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Магнитотерапия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5.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УФО зева и носа № 5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Посещение бассейна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Гимнастика для глаз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Ароматерапия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Воздушные ванны, солнечные ванны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Здоровая вода «Хрустальный колодец»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469106/data/images/img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8001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Times New Roman"/>
                <a:cs typeface="Times New Roman"/>
              </a:rPr>
              <a:t>Мероприятия по предупреждению чрезвычайных ситуаций и охране жизни детей в летней период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1857364"/>
            <a:ext cx="74295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нструктажи для детей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«Правила пожарной безопасности», «Правила поведения детей на прогулках и в походах», «Безопасность детей при проведении спортивных мероприятий», «Правила безопасного поведения на водных объектах и оказания помощи пострадавшим на воде» и другие;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Беседы с медицинским работником  «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Если хочешь быть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здоров-закаляйся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»!, «Мой рост - мой вес», «О вреде наркотиков, курения, употребления алкоголя», «Как беречь глаза?» и другие;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Беседы с инструкторами ГИБДД 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Профилактические беседы о правонарушениях несовершеннолетних с приглашением инспектора ОДН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Инструкции по основам безопасности жизнедеятельности: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«Один дома», «Безопасность в городской квартире» и другие.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Picture 2" descr="F:\анимашки\разное\13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3786190"/>
            <a:ext cx="1058839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Picture 2" descr="16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643314"/>
            <a:ext cx="3143239" cy="3214686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857356" y="357166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8984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71481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Вопросы анкеты для родителей</a:t>
            </a:r>
            <a:endParaRPr lang="ru-RU" sz="3600" b="1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785926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Вы отправили своего ребёнка в пришкольный лагерь?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каким настроением Ваш ребёнок посещает лагерь?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часто Ваш ребёнок делится своими впечатлениями о лагере?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Считаете ли Вы интересной и полезной организацию отдыха и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оздоровления Вашего ребёнка(наиболее эффективное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оздоровительное мероприятие –напишите)?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Впечатлениями о каких мероприятиях поделился ваш ребёнок?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Оставьте, пожалуйста, Ваш отзыв                                            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о работе лагеря.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Спасибо!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1785926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857356" y="357166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8984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428604"/>
            <a:ext cx="696026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Arial Black" pitchFamily="34" charset="0"/>
              </a:rPr>
              <a:t>Вопросы анкеты для ребёнка</a:t>
            </a:r>
            <a:r>
              <a:rPr lang="ru-RU" sz="3600" b="1" dirty="0" smtClean="0">
                <a:solidFill>
                  <a:schemeClr val="accent2"/>
                </a:solidFill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endParaRPr lang="ru-RU" sz="3600" b="1" dirty="0" smtClean="0">
              <a:solidFill>
                <a:schemeClr val="accent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Нравится ли тебе в лагере?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 , нет.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Доволен ли ты своим отрядом?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нет.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Считаешь ли ты интересными отрядные дела?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нет.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Какое лагерное мероприятие тебе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понравилось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больше всего _______________________________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лагерное мероприятие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понравилось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________________________________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Твои пожелания _________________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Спасибо, твоё мнение нам очень важно!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857356" y="357166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8984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14290"/>
            <a:ext cx="835824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 К Т </a:t>
            </a:r>
            <a:endParaRPr lang="ru-RU" b="1" dirty="0" smtClean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проверки   работы пришкольного оздоровительного лагеря</a:t>
            </a:r>
            <a:endParaRPr lang="ru-RU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Дата проверки: ___________           Школа № ________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  школы: __________________________________________________________________________________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 лагеря: ______________________________________________________________________________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Ознакомлен: ________________________________          Составил :_____________________________________</a:t>
            </a:r>
            <a:endParaRPr lang="ru-RU" sz="11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Arial" pitchFamily="34" charset="0"/>
              </a:rPr>
              <a:t> </a:t>
            </a:r>
            <a:endParaRPr lang="ru-RU" sz="2800" dirty="0" smtClean="0">
              <a:latin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7" y="1857363"/>
          <a:ext cx="8143932" cy="4264888"/>
        </p:xfrm>
        <a:graphic>
          <a:graphicData uri="http://schemas.openxmlformats.org/drawingml/2006/table">
            <a:tbl>
              <a:tblPr/>
              <a:tblGrid>
                <a:gridCol w="321660"/>
                <a:gridCol w="4393247"/>
                <a:gridCol w="3429025"/>
              </a:tblGrid>
              <a:tr h="235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Критерии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Результаты проверки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Наличие   плана работы пришкольного лагеря и соответствие проводимых мероприятий плану  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Оформление  пришкольного лагеря    (на двух     языках, красочно, в едином  стиле) и санитарно – гигиеническое состояние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Укомплектованность педагогическими кадрами  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Наличие мероприятий по ПДД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5.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Финансовая помощь: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- от администрации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- от спонсоров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6.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Условия для оздоровления (наличие кабинета здоровья, питьевой режим,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сформированность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отрядов по видам заболеваний, посещение бассейна, страхование детей) 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7.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Сотрудничество с учреждениями города (поликлиники, центры, УДО и др.)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8.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Более 70% мероприятий с двигательной активностью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9.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Наличие разрешения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Р</a:t>
                      </a:r>
                      <a:r>
                        <a:rPr lang="ru-RU" sz="1200" b="1" dirty="0" err="1" smtClean="0">
                          <a:latin typeface="Times New Roman"/>
                          <a:ea typeface="Times New Roman"/>
                        </a:rPr>
                        <a:t>оспотребнадзора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200" b="1" dirty="0" err="1" smtClean="0">
                          <a:latin typeface="Times New Roman"/>
                          <a:ea typeface="Times New Roman"/>
                        </a:rPr>
                        <a:t>Пожнадзора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10.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Кол –во детей, в лагере на момент проверки (учет посещаемости)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11.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Соответствие мероприятия плану (если выход, где зафиксирован)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-fotki.yandex.ru/get/6307/115903228.9/0_78250_7b361464_XL"/>
          <p:cNvPicPr>
            <a:picLocks noChangeAspect="1" noChangeArrowheads="1" noCrop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3000372"/>
            <a:ext cx="703113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   Я желаю вам горящих детских глаз.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  Чтобы в них блестел интерес к жизни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   Пусть поддержка единомышленников   дарит вам уверенность и во всём помогает удача.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А каждое ваше творческое начинание сопровождается успехом и признанием.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-fotki.yandex.ru/get/5014/131709560.0/0_63ff9_518ad53e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55576" y="2564904"/>
            <a:ext cx="6336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СПАСИБО ЗА ВНИМАНИЕ!</a:t>
            </a:r>
            <a:endParaRPr lang="ru-RU" sz="44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player.myshared.ru/469106/data/images/img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1714488"/>
            <a:ext cx="87129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этап – подготовительный;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этап – организационный;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 этап – содержательно -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 этап - контрольно-аналитический.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F:\анимашки\животные\animal1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3067844" cy="27860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03648" y="260648"/>
            <a:ext cx="6215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Методические условия: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Описание: http://img0.liveinternet.ru/images/attach/c/1/51/133/51133212_c1ad888d0d92.jp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2000240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Необходимые документы</a:t>
            </a:r>
            <a:r>
              <a:rPr lang="ru-RU" sz="5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: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357167"/>
            <a:ext cx="8215370" cy="6500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организации пришкольного оздоровительного  лагеря «____» в летний период».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dirty="0" smtClean="0"/>
              <a:t> 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целях использования каникулярного времени для укрепл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ния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доровья учащихся </a:t>
            </a:r>
            <a:b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ПРИКАЗЫВАЮ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Организовать на базе ___  летний пришкольный лагер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_г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</a:t>
            </a:r>
            <a:r>
              <a:rPr lang="ru-RU" sz="1100" b="1" dirty="0" err="1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ая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__ чело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ru-RU" sz="1100" b="1" dirty="0" smtClean="0">
                <a:solidFill>
                  <a:srgbClr val="65646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лагер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находи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ься  у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щие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 с _ лет до _ </a:t>
            </a:r>
            <a:r>
              <a:rPr lang="ru-RU" sz="1100" b="1" dirty="0" err="1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Дети принимаются в лагерь по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ая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лению ро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телей.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дать направление в работе ____.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Летний лагерь труда и отдыха с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___г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___г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Общая численность детей __ человек. В лагере могут находиться  учащиеся с __ лет-до __ лет.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Дети принимаются по заявлению родителей.</a:t>
            </a:r>
            <a:endParaRPr lang="ru-RU" sz="600" b="1" dirty="0" smtClean="0">
              <a:solidFill>
                <a:srgbClr val="302D3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Определить для нахождения детей _ спален (№ кабинетов), игровое помещение фойе 2 этажа,  библиотека №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каб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., видеос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лон/игротека №,   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доровительная комната №,  музыкальный к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бинет /комната  отдыха для вожатых №, спортивны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за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л, акто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ый 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ал,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_сануз</a:t>
            </a:r>
            <a:r>
              <a:rPr lang="ru-RU" sz="1100" b="1" dirty="0" err="1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_ рожка на _     этаже,  _ рожков возл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столовой, 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ногомоек</a:t>
            </a:r>
            <a:r>
              <a:rPr lang="ru-RU" sz="1100" b="1" dirty="0" err="1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1100" b="1" dirty="0" err="1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 школьная столовая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ети с органи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ацией дне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ного сна – _ человек, _ человек – без организации __    дневного сна.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Организовать питьевой 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ежим в фойе столо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нная ____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64534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начить начальником л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 ____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Старшей вожатой _____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ить ответственность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жизнь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вье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гополучи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я, </a:t>
            </a:r>
            <a:r>
              <a:rPr lang="ru-RU" sz="1100" b="1" dirty="0" smtClean="0">
                <a:solidFill>
                  <a:srgbClr val="65646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пожарную бе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опасность,  а также отчетность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лучен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 ма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териаль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  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начальника лагеря ______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Назначить музыкальным руководителем: _______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руком и ответственным за укрепление 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доров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ья 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щи</a:t>
            </a:r>
            <a:r>
              <a:rPr lang="ru-RU" sz="1100" b="1" dirty="0" smtClean="0">
                <a:solidFill>
                  <a:srgbClr val="46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ся: _____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Назначить воспитател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 в пришкольный лагерь с дневным пребыванием детей </a:t>
            </a: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организаторами 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Трудовой деятельности детей в лагере труда и </a:t>
            </a:r>
            <a:r>
              <a:rPr lang="ru-RU" sz="1100" b="1" dirty="0" err="1" smtClean="0">
                <a:solidFill>
                  <a:srgbClr val="120E1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отдыха:___</a:t>
            </a:r>
            <a:endParaRPr lang="ru-RU" sz="1100" b="1" dirty="0" smtClean="0">
              <a:solidFill>
                <a:srgbClr val="120E14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Начальнику лагеря _____ застраховать учащихся на период нахождении в пришкольном лагере.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302D3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Уведомить родителей о внесении родительской платы в размере ___ рублей на внебюджетный счет 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приготовления качественной пищи и выполнения санитарно- гигиенических норм для школьной столовой н</a:t>
            </a:r>
            <a:r>
              <a:rPr lang="ru-RU" sz="1100" b="1" dirty="0" smtClean="0">
                <a:solidFill>
                  <a:srgbClr val="47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</a:t>
            </a: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начить следующих работников: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Бракераж готовой продукции производить ежедневно: </a:t>
            </a:r>
            <a:r>
              <a:rPr lang="ru-RU" sz="1100" b="1" dirty="0" smtClean="0">
                <a:solidFill>
                  <a:srgbClr val="47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автрак, обед, полдник. Ответственные: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Школьному </a:t>
            </a:r>
            <a:r>
              <a:rPr lang="ru-RU" sz="1100" b="1" dirty="0" err="1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мед.работнику</a:t>
            </a: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_____ проводить медицинские мероприятия согласно составленного плана.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выполнения санитарно </a:t>
            </a:r>
            <a:r>
              <a:rPr lang="ru-RU" sz="1100" b="1" dirty="0" smtClean="0">
                <a:solidFill>
                  <a:srgbClr val="06030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гигиенических норм назначить уборщиц  служебных помещений ______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плане работы лагеря предусмотреть во</a:t>
            </a:r>
            <a:r>
              <a:rPr lang="ru-RU" sz="1100" b="1" dirty="0" smtClean="0">
                <a:solidFill>
                  <a:srgbClr val="47454A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можность максимального  пребывания детей на свежем воздухе</a:t>
            </a:r>
            <a:r>
              <a:rPr lang="ru-RU" sz="1100" b="1" dirty="0" smtClean="0">
                <a:solidFill>
                  <a:srgbClr val="06030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Установить следующий распорядок дня</a:t>
            </a:r>
            <a:r>
              <a:rPr lang="en-US" sz="11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1400" b="1" dirty="0" smtClean="0">
                <a:solidFill>
                  <a:srgbClr val="2A272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Секретарю школы всех задействованных ознакомить под роспись.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Контроль за исполнением возложить на зам. директора _______.</a:t>
            </a:r>
          </a:p>
          <a:p>
            <a:pPr lvl="1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Директор	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Ромарио\Мои документы\Мои рисунки\post-318-1248678773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500041"/>
            <a:ext cx="8715404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  приемки пришкольного лагеря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«____»_____________201_   г. №______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(наименование, адрес  № ОУ)  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Комиссия в составе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Произвела    приемку  лагеря: 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Состояние  прилегающей территории, подъездных путей для доставки продуктов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Общее количество детей, посещающих пришкольный лагерь, режим работы количество профильных отрядов (указать направленность отряда и количество человек)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5.Наличие заявлений от родителей на посещение лагеря (количество детей =  количество заявлений)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Наличие плана работы лагеря и планов работы профильных отрядов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Анализ программы лагеря: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-сотрудничество с УДО (количество выходов, название УДО)</a:t>
            </a:r>
            <a:b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посещение культурных учреждений города (указать количество и учреждения)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наличие мероприятий спортивно- оздоровительной направленности: (70% от общего количества)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8.Указать сумму взноса родителей на мероприятия (наличие сметы расходов, наличие протокола  решения родительского комитета, дата, № 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Размещение спальных помещений и игровых комнат (указать количество, наличие оформления)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Наличие актов приемки специалистов </a:t>
            </a:r>
            <a:r>
              <a:rPr lang="ru-RU" sz="11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(дата, №)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Наличие документов на открытие лагеря Пожарного надзора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Наличие помещения медицинского назначения (площадь и состояние готовности к эксплуатации):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13. Наличие подводки и постоянной подачи холодной и горячей воды ко всем моечным ваннам, раковинам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14. Обеспеченность пищеблока инвентарем, оборудованием, посудой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 Сооружения физкультуры и спорта, их оборудования (перечень, количество,  соответствие их  установленным нормам и санитарным правилам)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16.Обеспеченность спортивным инвентарем (указать вид и количество)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17.  Наличие игровых площадок на территории школы, их оборудование, готовность к эксплуатации: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Наличие оформления, информационного стенда, плана работы лагеря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19. Укомплектованность штата (количество):  воспитателей, других педагогических работников, медицинского персонала,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административно-хозяйственного и обслуживающего персонала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(Отметить наличие учителя, физической культуры, музыкального работника)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20. Наличие договора о страховании детей на период пребывания в пришкольном лагере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21. Наличие инструктажей по ТБ с членами педагогического коллектива.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Заключение комиссии: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Подписи: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 ОО: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r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 лагеря: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Ромарио\Мои документы\Мои рисунки\1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500042"/>
            <a:ext cx="700092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Списочный состав сотрудников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пришкольного лагеря «Алые паруса» на июнь 2014г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Утвердить коллектив сотрудников пришкольного лагеря «_____»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количестве ___ человек.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242886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43043" y="1785925"/>
          <a:ext cx="6072230" cy="3737011"/>
        </p:xfrm>
        <a:graphic>
          <a:graphicData uri="http://schemas.openxmlformats.org/drawingml/2006/table">
            <a:tbl>
              <a:tblPr/>
              <a:tblGrid>
                <a:gridCol w="3643339"/>
                <a:gridCol w="2428891"/>
              </a:tblGrid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Начальник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/ л «Алые паруса»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Старшая вожатая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2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Организатор  спортивно-оздоровительной работы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86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Воспитатели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Муз. Руководитель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Тех.персонал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Зав. производством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6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Повар</a:t>
                      </a: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Times New Roman"/>
                        </a:rPr>
                        <a:t>Посудомойщица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2A272D"/>
                          </a:solidFill>
                          <a:latin typeface="Times New Roman CYR"/>
                          <a:ea typeface="Times New Roman"/>
                        </a:rPr>
                        <a:t>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Медицинский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работник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37" marR="685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layer.myshared.ru/166687/data/images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42910" y="214290"/>
            <a:ext cx="785818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Выписка из протокола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заседания общешкольного родительского комитета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«_»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_____г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заседании присутствовал начальник пришкольного лагеря ____. Она ознакомила с приказом школы от №__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«Об организации пришкольного летнего оздоровительного лагеря», с занятостью учащихся в период летних каникул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__ июня __ года по __ июня __ года  будет открыт пришкольный оздоровительный лагерь с охватом __ человек, все дети будут находиться на обеспечении социального страхования.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 пришкольного лагеря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ознакомила с оздоровительно-развлекательными мероприятиями, включенными в план воспитательной работы пришкольного лагеря, также рассказала, что все дети на период работы лагеря должны быть застрахованы.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 довела до сведения родителей информацию о внесении родительской платы ___ рублей на внебюджетный счет школы.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Начальник пришкольного лагеря ознакомила родителей с Уставом лагеря,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правилами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поведения в лагере и соблюдении правил техники безопасности, пожарной безопасности.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связи с этим родительский комитет решил: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Освободить от уплаты родительских взносов детей - сирот, детей инвалидов.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Застраховать детей на период работы пришкольного лагеря.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Возложить на начальника лагеря ____ контроль за состоянием отчетов по родительским взносам.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Ознакомить детей с причинами пожаров и правилами поведения во время пожаров.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Члены родительского комитета: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686</TotalTime>
  <Words>2673</Words>
  <Application>Microsoft Office PowerPoint</Application>
  <PresentationFormat>Экран (4:3)</PresentationFormat>
  <Paragraphs>706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Начальная</vt:lpstr>
      <vt:lpstr>Презентация PowerPoint</vt:lpstr>
      <vt:lpstr>Пришкольный оздоровительный лагерь с дневным пребыванием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Алексеевна</dc:creator>
  <cp:lastModifiedBy>Соркина</cp:lastModifiedBy>
  <cp:revision>117</cp:revision>
  <dcterms:created xsi:type="dcterms:W3CDTF">2014-03-21T10:52:06Z</dcterms:created>
  <dcterms:modified xsi:type="dcterms:W3CDTF">2014-04-02T04:02:22Z</dcterms:modified>
</cp:coreProperties>
</file>