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72" r:id="rId4"/>
    <p:sldId id="271" r:id="rId5"/>
    <p:sldId id="270" r:id="rId6"/>
    <p:sldId id="261" r:id="rId7"/>
    <p:sldId id="262" r:id="rId8"/>
    <p:sldId id="264" r:id="rId9"/>
    <p:sldId id="265" r:id="rId10"/>
    <p:sldId id="273" r:id="rId11"/>
    <p:sldId id="266" r:id="rId12"/>
  </p:sldIdLst>
  <p:sldSz cx="9144000" cy="6858000" type="screen4x3"/>
  <p:notesSz cx="6858000" cy="100139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Mustafin" initials="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154" y="-102"/>
      </p:cViewPr>
      <p:guideLst>
        <p:guide orient="horz" pos="3153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su%20Samatovna\&#1056;&#1072;&#1073;&#1086;&#1095;&#1080;&#1081;%20&#1089;&#1090;&#1086;&#1083;\&#1076;&#1083;&#1103;%20&#1074;&#1099;&#1089;&#1090;&#1091;&#1087;&#1083;&#1077;&#1085;&#1080;&#1103;%20&#1075;&#1088;&#1072;&#1092;&#1080;&#1082;%20&#1087;&#1086;%20&#1080;&#1101;&#109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su%20Samatovna\&#1056;&#1072;&#1073;&#1086;&#1095;&#1080;&#1081;%20&#1089;&#1090;&#1086;&#1083;\&#1076;&#1083;&#1103;%20&#1074;&#1099;&#1089;&#1090;&#1091;&#1087;&#1083;&#1077;&#1085;&#1080;&#1103;%20&#1075;&#1088;&#1072;&#1092;&#1080;&#1082;%20&#1087;&#1086;%20&#1080;&#1101;&#10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5976002948342956"/>
          <c:y val="1.2851315674523734E-2"/>
        </c:manualLayout>
      </c:layout>
      <c:txPr>
        <a:bodyPr/>
        <a:lstStyle/>
        <a:p>
          <a:pPr>
            <a:defRPr sz="3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3917886078488157E-3"/>
          <c:y val="0.10560368100462186"/>
          <c:w val="0.98753753495364305"/>
          <c:h val="0.89439625294762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учителя</c:v>
                </c:pt>
              </c:strCache>
            </c:strRef>
          </c:tx>
          <c:explosion val="6"/>
          <c:dPt>
            <c:idx val="0"/>
            <c:explosion val="3"/>
          </c:dPt>
          <c:dLbls>
            <c:dLbl>
              <c:idx val="0"/>
              <c:layout>
                <c:manualLayout>
                  <c:x val="-0.15182428720458627"/>
                  <c:y val="-0.26813544231401693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23825424501262363"/>
                  <c:y val="7.932951372085485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Базовая часть</c:v>
                </c:pt>
                <c:pt idx="1">
                  <c:v>Стимулирующая часть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Октябрь</c:v>
          </c:tx>
          <c:cat>
            <c:strRef>
              <c:f>Лист1!$C$3:$C$10</c:f>
              <c:strCache>
                <c:ptCount val="8"/>
                <c:pt idx="0">
                  <c:v>Лутфуллин Р.Ф.</c:v>
                </c:pt>
                <c:pt idx="1">
                  <c:v>Урустемханова А.С.</c:v>
                </c:pt>
                <c:pt idx="2">
                  <c:v>Урустемханова Ад.С.</c:v>
                </c:pt>
                <c:pt idx="3">
                  <c:v>Егорова Ю.Е.</c:v>
                </c:pt>
                <c:pt idx="4">
                  <c:v>Зарва Ю.А.</c:v>
                </c:pt>
                <c:pt idx="5">
                  <c:v>Абдуллина Ч.Ш.</c:v>
                </c:pt>
                <c:pt idx="6">
                  <c:v>Корунова О.А.</c:v>
                </c:pt>
                <c:pt idx="7">
                  <c:v>Закирова Л.Р.</c:v>
                </c:pt>
              </c:strCache>
            </c:strRef>
          </c:cat>
          <c:val>
            <c:numRef>
              <c:f>Лист1!$D$3:$D$10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</c:ser>
        <c:ser>
          <c:idx val="1"/>
          <c:order val="1"/>
          <c:tx>
            <c:v>Ноябрь</c:v>
          </c:tx>
          <c:cat>
            <c:strRef>
              <c:f>Лист1!$C$3:$C$10</c:f>
              <c:strCache>
                <c:ptCount val="8"/>
                <c:pt idx="0">
                  <c:v>Лутфуллин Р.Ф.</c:v>
                </c:pt>
                <c:pt idx="1">
                  <c:v>Урустемханова А.С.</c:v>
                </c:pt>
                <c:pt idx="2">
                  <c:v>Урустемханова Ад.С.</c:v>
                </c:pt>
                <c:pt idx="3">
                  <c:v>Егорова Ю.Е.</c:v>
                </c:pt>
                <c:pt idx="4">
                  <c:v>Зарва Ю.А.</c:v>
                </c:pt>
                <c:pt idx="5">
                  <c:v>Абдуллина Ч.Ш.</c:v>
                </c:pt>
                <c:pt idx="6">
                  <c:v>Корунова О.А.</c:v>
                </c:pt>
                <c:pt idx="7">
                  <c:v>Закирова Л.Р.</c:v>
                </c:pt>
              </c:strCache>
            </c:strRef>
          </c:cat>
          <c:val>
            <c:numRef>
              <c:f>Лист1!$E$3:$E$10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11</c:v>
                </c:pt>
                <c:pt idx="4">
                  <c:v>12</c:v>
                </c:pt>
                <c:pt idx="5">
                  <c:v>11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</c:ser>
        <c:ser>
          <c:idx val="2"/>
          <c:order val="2"/>
          <c:tx>
            <c:v>Декабрь</c:v>
          </c:tx>
          <c:cat>
            <c:strRef>
              <c:f>Лист1!$C$3:$C$10</c:f>
              <c:strCache>
                <c:ptCount val="8"/>
                <c:pt idx="0">
                  <c:v>Лутфуллин Р.Ф.</c:v>
                </c:pt>
                <c:pt idx="1">
                  <c:v>Урустемханова А.С.</c:v>
                </c:pt>
                <c:pt idx="2">
                  <c:v>Урустемханова Ад.С.</c:v>
                </c:pt>
                <c:pt idx="3">
                  <c:v>Егорова Ю.Е.</c:v>
                </c:pt>
                <c:pt idx="4">
                  <c:v>Зарва Ю.А.</c:v>
                </c:pt>
                <c:pt idx="5">
                  <c:v>Абдуллина Ч.Ш.</c:v>
                </c:pt>
                <c:pt idx="6">
                  <c:v>Корунова О.А.</c:v>
                </c:pt>
                <c:pt idx="7">
                  <c:v>Закирова Л.Р.</c:v>
                </c:pt>
              </c:strCache>
            </c:strRef>
          </c:cat>
          <c:val>
            <c:numRef>
              <c:f>Лист1!$F$3:$F$10</c:f>
              <c:numCache>
                <c:formatCode>General</c:formatCode>
                <c:ptCount val="8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10</c:v>
                </c:pt>
                <c:pt idx="7">
                  <c:v>11</c:v>
                </c:pt>
              </c:numCache>
            </c:numRef>
          </c:val>
        </c:ser>
        <c:ser>
          <c:idx val="3"/>
          <c:order val="3"/>
          <c:tx>
            <c:v>Январь</c:v>
          </c:tx>
          <c:cat>
            <c:strRef>
              <c:f>Лист1!$C$3:$C$10</c:f>
              <c:strCache>
                <c:ptCount val="8"/>
                <c:pt idx="0">
                  <c:v>Лутфуллин Р.Ф.</c:v>
                </c:pt>
                <c:pt idx="1">
                  <c:v>Урустемханова А.С.</c:v>
                </c:pt>
                <c:pt idx="2">
                  <c:v>Урустемханова Ад.С.</c:v>
                </c:pt>
                <c:pt idx="3">
                  <c:v>Егорова Ю.Е.</c:v>
                </c:pt>
                <c:pt idx="4">
                  <c:v>Зарва Ю.А.</c:v>
                </c:pt>
                <c:pt idx="5">
                  <c:v>Абдуллина Ч.Ш.</c:v>
                </c:pt>
                <c:pt idx="6">
                  <c:v>Корунова О.А.</c:v>
                </c:pt>
                <c:pt idx="7">
                  <c:v>Закирова Л.Р.</c:v>
                </c:pt>
              </c:strCache>
            </c:strRef>
          </c:cat>
          <c:val>
            <c:numRef>
              <c:f>Лист1!$G$3:$G$10</c:f>
              <c:numCache>
                <c:formatCode>General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12</c:v>
                </c:pt>
                <c:pt idx="6">
                  <c:v>10</c:v>
                </c:pt>
                <c:pt idx="7">
                  <c:v>12</c:v>
                </c:pt>
              </c:numCache>
            </c:numRef>
          </c:val>
        </c:ser>
        <c:shape val="cylinder"/>
        <c:axId val="35112832"/>
        <c:axId val="35114368"/>
        <c:axId val="0"/>
      </c:bar3DChart>
      <c:catAx>
        <c:axId val="35112832"/>
        <c:scaling>
          <c:orientation val="minMax"/>
        </c:scaling>
        <c:axPos val="b"/>
        <c:tickLblPos val="nextTo"/>
        <c:crossAx val="35114368"/>
        <c:crosses val="autoZero"/>
        <c:auto val="1"/>
        <c:lblAlgn val="ctr"/>
        <c:lblOffset val="100"/>
      </c:catAx>
      <c:valAx>
        <c:axId val="35114368"/>
        <c:scaling>
          <c:orientation val="minMax"/>
          <c:max val="13"/>
          <c:min val="8"/>
        </c:scaling>
        <c:axPos val="l"/>
        <c:majorGridlines/>
        <c:numFmt formatCode="General" sourceLinked="1"/>
        <c:tickLblPos val="nextTo"/>
        <c:crossAx val="35112832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Октябрь</c:v>
          </c:tx>
          <c:cat>
            <c:strRef>
              <c:f>Лист1!$C$14:$C$25</c:f>
              <c:strCache>
                <c:ptCount val="12"/>
                <c:pt idx="0">
                  <c:v>Галимуллина Л.Н.</c:v>
                </c:pt>
                <c:pt idx="1">
                  <c:v>Шаяхметова Н.Ш.</c:v>
                </c:pt>
                <c:pt idx="2">
                  <c:v>Хуснутдинова Р.З.</c:v>
                </c:pt>
                <c:pt idx="3">
                  <c:v>Мифтахова Э.А.</c:v>
                </c:pt>
                <c:pt idx="4">
                  <c:v>Акулинина И.В.</c:v>
                </c:pt>
                <c:pt idx="5">
                  <c:v>Саттарова Г.А.</c:v>
                </c:pt>
                <c:pt idx="6">
                  <c:v>Буранова З.В.</c:v>
                </c:pt>
                <c:pt idx="7">
                  <c:v>Галеева И.Ю.</c:v>
                </c:pt>
                <c:pt idx="8">
                  <c:v>Ибатуллина Л.Б.</c:v>
                </c:pt>
                <c:pt idx="9">
                  <c:v>Багаветдинова А.Б.</c:v>
                </c:pt>
                <c:pt idx="10">
                  <c:v>Назарова С.Д.</c:v>
                </c:pt>
                <c:pt idx="11">
                  <c:v>Файзуллина Л.Ф.</c:v>
                </c:pt>
              </c:strCache>
            </c:strRef>
          </c:cat>
          <c:val>
            <c:numRef>
              <c:f>Лист1!$D$14:$D$25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</c:ser>
        <c:ser>
          <c:idx val="1"/>
          <c:order val="1"/>
          <c:tx>
            <c:v>Ноябрь</c:v>
          </c:tx>
          <c:cat>
            <c:strRef>
              <c:f>Лист1!$C$14:$C$25</c:f>
              <c:strCache>
                <c:ptCount val="12"/>
                <c:pt idx="0">
                  <c:v>Галимуллина Л.Н.</c:v>
                </c:pt>
                <c:pt idx="1">
                  <c:v>Шаяхметова Н.Ш.</c:v>
                </c:pt>
                <c:pt idx="2">
                  <c:v>Хуснутдинова Р.З.</c:v>
                </c:pt>
                <c:pt idx="3">
                  <c:v>Мифтахова Э.А.</c:v>
                </c:pt>
                <c:pt idx="4">
                  <c:v>Акулинина И.В.</c:v>
                </c:pt>
                <c:pt idx="5">
                  <c:v>Саттарова Г.А.</c:v>
                </c:pt>
                <c:pt idx="6">
                  <c:v>Буранова З.В.</c:v>
                </c:pt>
                <c:pt idx="7">
                  <c:v>Галеева И.Ю.</c:v>
                </c:pt>
                <c:pt idx="8">
                  <c:v>Ибатуллина Л.Б.</c:v>
                </c:pt>
                <c:pt idx="9">
                  <c:v>Багаветдинова А.Б.</c:v>
                </c:pt>
                <c:pt idx="10">
                  <c:v>Назарова С.Д.</c:v>
                </c:pt>
                <c:pt idx="11">
                  <c:v>Файзуллина Л.Ф.</c:v>
                </c:pt>
              </c:strCache>
            </c:strRef>
          </c:cat>
          <c:val>
            <c:numRef>
              <c:f>Лист1!$E$14:$E$25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</c:ser>
        <c:ser>
          <c:idx val="2"/>
          <c:order val="2"/>
          <c:tx>
            <c:v>Декабрь</c:v>
          </c:tx>
          <c:cat>
            <c:strRef>
              <c:f>Лист1!$C$14:$C$25</c:f>
              <c:strCache>
                <c:ptCount val="12"/>
                <c:pt idx="0">
                  <c:v>Галимуллина Л.Н.</c:v>
                </c:pt>
                <c:pt idx="1">
                  <c:v>Шаяхметова Н.Ш.</c:v>
                </c:pt>
                <c:pt idx="2">
                  <c:v>Хуснутдинова Р.З.</c:v>
                </c:pt>
                <c:pt idx="3">
                  <c:v>Мифтахова Э.А.</c:v>
                </c:pt>
                <c:pt idx="4">
                  <c:v>Акулинина И.В.</c:v>
                </c:pt>
                <c:pt idx="5">
                  <c:v>Саттарова Г.А.</c:v>
                </c:pt>
                <c:pt idx="6">
                  <c:v>Буранова З.В.</c:v>
                </c:pt>
                <c:pt idx="7">
                  <c:v>Галеева И.Ю.</c:v>
                </c:pt>
                <c:pt idx="8">
                  <c:v>Ибатуллина Л.Б.</c:v>
                </c:pt>
                <c:pt idx="9">
                  <c:v>Багаветдинова А.Б.</c:v>
                </c:pt>
                <c:pt idx="10">
                  <c:v>Назарова С.Д.</c:v>
                </c:pt>
                <c:pt idx="11">
                  <c:v>Файзуллина Л.Ф.</c:v>
                </c:pt>
              </c:strCache>
            </c:strRef>
          </c:cat>
          <c:val>
            <c:numRef>
              <c:f>Лист1!$F$14:$F$25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</c:ser>
        <c:ser>
          <c:idx val="3"/>
          <c:order val="3"/>
          <c:tx>
            <c:v>Январь</c:v>
          </c:tx>
          <c:cat>
            <c:strRef>
              <c:f>Лист1!$C$14:$C$25</c:f>
              <c:strCache>
                <c:ptCount val="12"/>
                <c:pt idx="0">
                  <c:v>Галимуллина Л.Н.</c:v>
                </c:pt>
                <c:pt idx="1">
                  <c:v>Шаяхметова Н.Ш.</c:v>
                </c:pt>
                <c:pt idx="2">
                  <c:v>Хуснутдинова Р.З.</c:v>
                </c:pt>
                <c:pt idx="3">
                  <c:v>Мифтахова Э.А.</c:v>
                </c:pt>
                <c:pt idx="4">
                  <c:v>Акулинина И.В.</c:v>
                </c:pt>
                <c:pt idx="5">
                  <c:v>Саттарова Г.А.</c:v>
                </c:pt>
                <c:pt idx="6">
                  <c:v>Буранова З.В.</c:v>
                </c:pt>
                <c:pt idx="7">
                  <c:v>Галеева И.Ю.</c:v>
                </c:pt>
                <c:pt idx="8">
                  <c:v>Ибатуллина Л.Б.</c:v>
                </c:pt>
                <c:pt idx="9">
                  <c:v>Багаветдинова А.Б.</c:v>
                </c:pt>
                <c:pt idx="10">
                  <c:v>Назарова С.Д.</c:v>
                </c:pt>
                <c:pt idx="11">
                  <c:v>Файзуллина Л.Ф.</c:v>
                </c:pt>
              </c:strCache>
            </c:strRef>
          </c:cat>
          <c:val>
            <c:numRef>
              <c:f>Лист1!$G$14:$G$25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  <c:pt idx="8">
                  <c:v>5</c:v>
                </c:pt>
                <c:pt idx="9">
                  <c:v>2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</c:ser>
        <c:shape val="cylinder"/>
        <c:axId val="36206464"/>
        <c:axId val="36208000"/>
        <c:axId val="0"/>
      </c:bar3DChart>
      <c:catAx>
        <c:axId val="36206464"/>
        <c:scaling>
          <c:orientation val="minMax"/>
        </c:scaling>
        <c:axPos val="b"/>
        <c:tickLblPos val="nextTo"/>
        <c:crossAx val="36208000"/>
        <c:crosses val="autoZero"/>
        <c:auto val="1"/>
        <c:lblAlgn val="ctr"/>
        <c:lblOffset val="100"/>
      </c:catAx>
      <c:valAx>
        <c:axId val="36208000"/>
        <c:scaling>
          <c:orientation val="minMax"/>
        </c:scaling>
        <c:axPos val="l"/>
        <c:majorGridlines/>
        <c:numFmt formatCode="General" sourceLinked="1"/>
        <c:tickLblPos val="nextTo"/>
        <c:crossAx val="362064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80" cy="500618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121" y="0"/>
            <a:ext cx="2972280" cy="500618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r">
              <a:defRPr sz="1200"/>
            </a:lvl1pPr>
          </a:lstStyle>
          <a:p>
            <a:fld id="{6A4575AE-1CCA-4E06-A559-08847842581D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1733"/>
            <a:ext cx="2972280" cy="500617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121" y="9511733"/>
            <a:ext cx="2972280" cy="500617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r">
              <a:defRPr sz="1200"/>
            </a:lvl1pPr>
          </a:lstStyle>
          <a:p>
            <a:fld id="{F820AF41-177C-4743-8DC2-F5AFA4DD0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398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A12F-D558-494A-B445-C860AD86979C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4C5D-4EE6-400E-96D1-5CCE1D61C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9122" y="428604"/>
            <a:ext cx="5904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МБОУ «Школа №33»</a:t>
            </a:r>
            <a:endParaRPr lang="ru-RU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785794"/>
            <a:ext cx="27302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</a:p>
          <a:p>
            <a:pPr algn="ctr"/>
            <a:r>
              <a:rPr lang="ru-RU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36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</a:p>
          <a:p>
            <a:pPr algn="ctr"/>
            <a:r>
              <a:rPr lang="ru-RU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pPr algn="ctr"/>
            <a:r>
              <a:rPr lang="ru-RU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36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57150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sz="88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 =</a:t>
            </a:r>
          </a:p>
        </p:txBody>
      </p:sp>
      <p:pic>
        <p:nvPicPr>
          <p:cNvPr id="1027" name="Picture 3" descr="H:\сингапур все\SDC13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357430"/>
            <a:ext cx="48578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If you stop learning today, you will stop teaching tomorrow</a:t>
            </a:r>
            <a:endParaRPr lang="ru-RU" sz="54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714356"/>
            <a:ext cx="4929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Education First</a:t>
            </a:r>
            <a:endParaRPr lang="ru-RU" sz="54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Documents and Settings\Alsu Samatovna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648075" cy="1009650"/>
          </a:xfrm>
          <a:prstGeom prst="rect">
            <a:avLst/>
          </a:prstGeom>
          <a:noFill/>
        </p:spPr>
      </p:pic>
      <p:pic>
        <p:nvPicPr>
          <p:cNvPr id="7171" name="Picture 3" descr="F:\картинки\003 Эмблема 33 vers 2проз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86124"/>
            <a:ext cx="1882128" cy="180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1670" y="357166"/>
            <a:ext cx="5214974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 полного дня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5720" y="1500174"/>
            <a:ext cx="4000528" cy="15001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Качественное общее образование, включающее знание двух иностранных языков и компьютерных технологий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643438" y="1357298"/>
            <a:ext cx="4214842" cy="16430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Развивающая образовательная среда, обеспечивающая возможность раскрыть таланты каждого ребенка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Alsu Samatovna\Рабочий стол\фотографии\IMG_0547.JPG"/>
          <p:cNvPicPr>
            <a:picLocks noChangeAspect="1" noChangeArrowheads="1"/>
          </p:cNvPicPr>
          <p:nvPr/>
        </p:nvPicPr>
        <p:blipFill>
          <a:blip r:embed="rId2" cstate="print"/>
          <a:srcRect r="5983"/>
          <a:stretch>
            <a:fillRect/>
          </a:stretch>
        </p:blipFill>
        <p:spPr bwMode="auto">
          <a:xfrm>
            <a:off x="714348" y="3429000"/>
            <a:ext cx="3500462" cy="2396731"/>
          </a:xfrm>
          <a:prstGeom prst="rect">
            <a:avLst/>
          </a:prstGeom>
          <a:noFill/>
        </p:spPr>
      </p:pic>
      <p:pic>
        <p:nvPicPr>
          <p:cNvPr id="1026" name="Picture 2" descr="G:\фото\казань журнал\IMG_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3357562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428604"/>
            <a:ext cx="9144000" cy="15001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Возможности электронного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5720" y="2071678"/>
            <a:ext cx="4714876" cy="33575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Электронный журнал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Доступ в Интернет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дневник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Смс-рассылки родителям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 школы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сингапур все\SDC18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14554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357166"/>
          <a:ext cx="8715404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214282" y="571480"/>
            <a:ext cx="1785950" cy="178595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 грантовая часть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4409" r="592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571868" y="285728"/>
            <a:ext cx="5572132" cy="1000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изучение английского языка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264320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человек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27146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человек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500438"/>
            <a:ext cx="5286412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Учителя начальной школы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Учитель татарского языка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Учителя французского языка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1500174"/>
            <a:ext cx="3500462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Учителя английского языка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86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Рост учителя английского языка</a:t>
            </a:r>
            <a:endParaRPr lang="ru-RU" sz="54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86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Рост учителя-предметника</a:t>
            </a:r>
            <a:endParaRPr lang="ru-RU" sz="54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 Саматовна</dc:creator>
  <cp:lastModifiedBy>Алсу Саматовна</cp:lastModifiedBy>
  <cp:revision>41</cp:revision>
  <cp:lastPrinted>2012-02-01T05:38:39Z</cp:lastPrinted>
  <dcterms:created xsi:type="dcterms:W3CDTF">2012-01-27T15:00:48Z</dcterms:created>
  <dcterms:modified xsi:type="dcterms:W3CDTF">2012-02-02T08:25:18Z</dcterms:modified>
</cp:coreProperties>
</file>