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9" r:id="rId4"/>
    <p:sldId id="260" r:id="rId5"/>
    <p:sldId id="262" r:id="rId6"/>
    <p:sldId id="258" r:id="rId7"/>
    <p:sldId id="286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87" r:id="rId17"/>
    <p:sldId id="288" r:id="rId18"/>
    <p:sldId id="272" r:id="rId19"/>
    <p:sldId id="275" r:id="rId20"/>
    <p:sldId id="277" r:id="rId21"/>
    <p:sldId id="278" r:id="rId22"/>
    <p:sldId id="276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47F-C69D-47D2-947A-97E2DA9ADA33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B97-C266-437C-BE2C-A877B75A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8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47F-C69D-47D2-947A-97E2DA9ADA33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B97-C266-437C-BE2C-A877B75A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2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47F-C69D-47D2-947A-97E2DA9ADA33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B97-C266-437C-BE2C-A877B75A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8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47F-C69D-47D2-947A-97E2DA9ADA33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B97-C266-437C-BE2C-A877B75A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2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47F-C69D-47D2-947A-97E2DA9ADA33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B97-C266-437C-BE2C-A877B75A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7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47F-C69D-47D2-947A-97E2DA9ADA33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B97-C266-437C-BE2C-A877B75A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7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47F-C69D-47D2-947A-97E2DA9ADA33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B97-C266-437C-BE2C-A877B75A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0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47F-C69D-47D2-947A-97E2DA9ADA33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B97-C266-437C-BE2C-A877B75A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3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47F-C69D-47D2-947A-97E2DA9ADA33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B97-C266-437C-BE2C-A877B75A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0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47F-C69D-47D2-947A-97E2DA9ADA33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B97-C266-437C-BE2C-A877B75A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7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47F-C69D-47D2-947A-97E2DA9ADA33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B97-C266-437C-BE2C-A877B75A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4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7947F-C69D-47D2-947A-97E2DA9ADA33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40B97-C266-437C-BE2C-A877B75A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4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40" y="1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67544" y="132961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altLang="ru-RU" sz="4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0"/>
          <a:stretch/>
        </p:blipFill>
        <p:spPr>
          <a:xfrm>
            <a:off x="-137249" y="286544"/>
            <a:ext cx="9389769" cy="611021"/>
          </a:xfrm>
          <a:prstGeom prst="rect">
            <a:avLst/>
          </a:prstGeom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1051"/>
            <a:ext cx="1296142" cy="9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8" b="-52907"/>
          <a:stretch/>
        </p:blipFill>
        <p:spPr>
          <a:xfrm>
            <a:off x="-137250" y="4708198"/>
            <a:ext cx="9389770" cy="7975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1329614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проведении итогового сочинения (изложения) для обучающихся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XII)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классов, выпускников прошлых лет в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2017 - 2018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учебном году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721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476450" y="141480"/>
            <a:ext cx="7488832" cy="75608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итоговых сочинений (изложений)</a:t>
            </a:r>
            <a:endParaRPr lang="ru-RU" sz="2800" b="1" dirty="0">
              <a:solidFill>
                <a:srgbClr val="A8246F"/>
              </a:solidFill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43559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Проверка </a:t>
            </a:r>
            <a:r>
              <a:rPr lang="ru-RU" dirty="0">
                <a:solidFill>
                  <a:srgbClr val="C00000"/>
                </a:solidFill>
              </a:rPr>
              <a:t>и оценивание </a:t>
            </a:r>
            <a:r>
              <a:rPr lang="ru-RU" dirty="0"/>
              <a:t>– </a:t>
            </a:r>
            <a:r>
              <a:rPr lang="ru-RU" dirty="0" smtClean="0"/>
              <a:t>экспертные  комиссии муниципального и регионального уровней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Муниципальный орган управления образованием </a:t>
            </a:r>
            <a:r>
              <a:rPr lang="ru-RU" dirty="0" smtClean="0"/>
              <a:t>– приказ о создании муниципальной комиссии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МОиН РТ </a:t>
            </a:r>
            <a:r>
              <a:rPr lang="ru-RU" dirty="0" smtClean="0"/>
              <a:t>– приказ о создании региональной комиссии</a:t>
            </a:r>
            <a:endParaRPr lang="ru-RU" dirty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Проверка </a:t>
            </a:r>
            <a:r>
              <a:rPr lang="ru-RU" dirty="0"/>
              <a:t>осуществляется одним экспертом один раз.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Проверка </a:t>
            </a:r>
            <a:r>
              <a:rPr lang="ru-RU" b="1" dirty="0">
                <a:solidFill>
                  <a:srgbClr val="C00000"/>
                </a:solidFill>
              </a:rPr>
              <a:t>– в соответствии с критериями</a:t>
            </a:r>
            <a:r>
              <a:rPr lang="ru-RU" dirty="0"/>
              <a:t>, разработанными Рособрнадзором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Технический специалист отдела образования </a:t>
            </a:r>
            <a:r>
              <a:rPr lang="ru-RU" dirty="0"/>
              <a:t>– копирование регистрационных бланков и бланков записи обучающихся, ВПЛ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Результаты </a:t>
            </a:r>
            <a:r>
              <a:rPr lang="ru-RU" dirty="0"/>
              <a:t>проверки вносятся в копию бланка регистрации</a:t>
            </a:r>
          </a:p>
          <a:p>
            <a:pPr algn="just"/>
            <a:r>
              <a:rPr lang="ru-RU" dirty="0"/>
              <a:t>Ответственное лицо переносит результаты проверки из копий бланков регистрации в оригиналы бланков регистрации обучающихся, ВПЛ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Проверка </a:t>
            </a:r>
            <a:r>
              <a:rPr lang="ru-RU" dirty="0"/>
              <a:t>завершается не позднее чем </a:t>
            </a:r>
            <a:r>
              <a:rPr lang="ru-RU" dirty="0" smtClean="0"/>
              <a:t>через семь календарных дней </a:t>
            </a:r>
            <a:r>
              <a:rPr lang="ru-RU" dirty="0"/>
              <a:t>с даты проведения итогового сочинения 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val="3734152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476450" y="205978"/>
            <a:ext cx="7488832" cy="69158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результатов итогового сочинения (изложения)</a:t>
            </a:r>
            <a:endParaRPr lang="ru-RU" sz="2800" b="1" dirty="0">
              <a:solidFill>
                <a:srgbClr val="A8246F"/>
              </a:solidFill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490" y="1268315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 Оригиналы </a:t>
            </a:r>
            <a:r>
              <a:rPr lang="ru-RU" sz="2000" dirty="0"/>
              <a:t>бланков итогового сочинения (изложения) обучающихся, ВПЛ с внесенными в них результатами проверки – в ГБУ «РЦМКО</a:t>
            </a:r>
            <a:r>
              <a:rPr lang="ru-RU" sz="2000" dirty="0" smtClean="0"/>
              <a:t>» (РЦОИ)</a:t>
            </a:r>
            <a:endParaRPr lang="ru-RU" sz="2000" dirty="0"/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 Обработка </a:t>
            </a:r>
            <a:r>
              <a:rPr lang="ru-RU" sz="2000" dirty="0"/>
              <a:t>бланков итогового сочинения (изложения) – </a:t>
            </a:r>
            <a:r>
              <a:rPr lang="ru-RU" sz="2000" dirty="0" smtClean="0"/>
              <a:t>РЦОИ </a:t>
            </a:r>
            <a:r>
              <a:rPr lang="ru-RU" sz="2000" dirty="0"/>
              <a:t>(не позднее чем через </a:t>
            </a:r>
            <a:r>
              <a:rPr lang="ru-RU" sz="2000" dirty="0" smtClean="0"/>
              <a:t>пять календарных дней </a:t>
            </a:r>
            <a:r>
              <a:rPr lang="ru-RU" sz="2000" dirty="0"/>
              <a:t>после проведения проверки и оценивания)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 Бумажные </a:t>
            </a:r>
            <a:r>
              <a:rPr lang="ru-RU" sz="2000" dirty="0"/>
              <a:t>бланки – в образовательных </a:t>
            </a:r>
            <a:r>
              <a:rPr lang="ru-RU" sz="2000" dirty="0" smtClean="0"/>
              <a:t>организациях. Хранение – не менее 6 месяцев.</a:t>
            </a:r>
            <a:endParaRPr lang="ru-RU" sz="2000" dirty="0"/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 Сведения </a:t>
            </a:r>
            <a:r>
              <a:rPr lang="ru-RU" sz="2000" dirty="0"/>
              <a:t>о результатах сдачи РЦОИ вносит в РИС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 Изображения </a:t>
            </a:r>
            <a:r>
              <a:rPr lang="ru-RU" sz="2000" dirty="0"/>
              <a:t>бланков итогового сочинения (изложения) – на региональных серверах.</a:t>
            </a:r>
          </a:p>
        </p:txBody>
      </p:sp>
    </p:spTree>
    <p:extLst>
      <p:ext uri="{BB962C8B-B14F-4D97-AF65-F5344CB8AC3E}">
        <p14:creationId xmlns:p14="http://schemas.microsoft.com/office/powerpoint/2010/main" val="3683798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476450" y="107140"/>
            <a:ext cx="7488832" cy="91083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Повторный допуск к сдаче итогового сочинения (изложения)</a:t>
            </a:r>
            <a:endParaRPr lang="ru-RU" sz="2800" b="1" dirty="0">
              <a:solidFill>
                <a:srgbClr val="A8246F"/>
              </a:solidFill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7574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000" dirty="0" smtClean="0"/>
              <a:t>Обучающиеся</a:t>
            </a:r>
            <a:r>
              <a:rPr lang="ru-RU" sz="2000" dirty="0"/>
              <a:t>, получившие по итоговому сочинению (изложению) неудовлетворительный результат («незачет</a:t>
            </a:r>
            <a:r>
              <a:rPr lang="ru-RU" sz="2000" dirty="0" smtClean="0"/>
              <a:t>»).</a:t>
            </a:r>
            <a:endParaRPr lang="ru-RU" sz="2000" dirty="0"/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Обучающиеся</a:t>
            </a:r>
            <a:r>
              <a:rPr lang="ru-RU" sz="2000" dirty="0"/>
              <a:t>, ВПЛ, не явившиеся на итоговое сочинение (изложение) по уважительным причинам (болезнь или иные обстоятельства, подтвержденные документально</a:t>
            </a:r>
            <a:r>
              <a:rPr lang="ru-RU" sz="2000" dirty="0" smtClean="0"/>
              <a:t>).</a:t>
            </a:r>
            <a:endParaRPr lang="ru-RU" sz="2000" dirty="0"/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Обучающиеся, ВПЛ, не завершившие сдачу итогового сочинения (изложения) по уважительным причинам (болезнь или иные обстоятельства, подтвержденные документально).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Обучающиеся, получившие по итоговому сочинению (изложению) неудовлетворительный результат («незачет»), могут быть повторно допущены к участию в итоговом сочинении (изложении), но не более двух раз и только в сроки, установленные расписанием.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7822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476450" y="107140"/>
            <a:ext cx="7488832" cy="75009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Проведение повторной проверки итогового сочинения (изложения)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232288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 Проводится муниципальными экспертными комиссиями.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 В целях предотвращения конфликта интересов и обеспечения объективного оценивания итогового сочинения (изложения) обучающимся при получении повторного неудовлетворительного результата («незачет») за итоговое сочинение (изложение) предоставляется право подать в письменной форме заявление на проверку сданного ими итогового сочинения (изложения) региональной экспертной комиссией.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96163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476450" y="160718"/>
            <a:ext cx="7488832" cy="91083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Срок действия результатов итогового сочинения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080849"/>
            <a:ext cx="87849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Результат итогового сочинения </a:t>
            </a:r>
            <a:r>
              <a:rPr lang="ru-RU" sz="2000" dirty="0" smtClean="0"/>
              <a:t>в случае представления его при приеме на обучение по программам </a:t>
            </a:r>
            <a:r>
              <a:rPr lang="ru-RU" sz="2000" dirty="0" err="1" smtClean="0"/>
              <a:t>бакалавриата</a:t>
            </a:r>
            <a:r>
              <a:rPr lang="ru-RU" sz="2000" dirty="0" smtClean="0"/>
              <a:t> и программам </a:t>
            </a:r>
            <a:r>
              <a:rPr lang="ru-RU" sz="2000" dirty="0" err="1" smtClean="0"/>
              <a:t>специалитета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действителен четыре года</a:t>
            </a:r>
            <a:r>
              <a:rPr lang="ru-RU" sz="2000" dirty="0" smtClean="0"/>
              <a:t>, следующих за годом получения такого результата.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Выпускники прошлых лет могут участвовать </a:t>
            </a:r>
            <a:r>
              <a:rPr lang="ru-RU" sz="2000" dirty="0" smtClean="0"/>
              <a:t>в написании итогового сочинения, в том числе при наличии у них действующих результатов итогового сочинения прошлых лет.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Выпускники прошлых лет, изъявившие желание повторно участвовать </a:t>
            </a:r>
            <a:r>
              <a:rPr lang="ru-RU" sz="2000" dirty="0" smtClean="0"/>
              <a:t>в написании итогового сочинения, вправе предоставить в образовательные организации высшего образования </a:t>
            </a:r>
            <a:r>
              <a:rPr lang="ru-RU" sz="2000" b="1" dirty="0" smtClean="0">
                <a:solidFill>
                  <a:srgbClr val="C00000"/>
                </a:solidFill>
              </a:rPr>
              <a:t>результаты итогового сочинения только текущего года</a:t>
            </a:r>
            <a:r>
              <a:rPr lang="ru-RU" sz="2000" dirty="0" smtClean="0"/>
              <a:t>, при этом результат итогового сочинения прошлого года аннулируется.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82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476450" y="107139"/>
            <a:ext cx="7488832" cy="6429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Актуальная информация для организации проведения итогового сочинения (изложения)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897564"/>
            <a:ext cx="77153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200" dirty="0" smtClean="0"/>
              <a:t>Информация о муниципальном координаторе итогового сочинения (изложения): ФИО полностью, адрес электронной почты, телефон</a:t>
            </a:r>
          </a:p>
          <a:p>
            <a:pPr marL="342900" indent="-342900" algn="just">
              <a:buAutoNum type="arabicPeriod"/>
            </a:pPr>
            <a:r>
              <a:rPr lang="ru-RU" sz="2200" dirty="0" smtClean="0"/>
              <a:t>Список обучающихся, сдающих изложение (с указанием категории и приложением подтверждающих документов)</a:t>
            </a:r>
          </a:p>
          <a:p>
            <a:pPr marL="342900" indent="-342900" algn="just">
              <a:buAutoNum type="arabicPeriod"/>
            </a:pPr>
            <a:r>
              <a:rPr lang="ru-RU" sz="2200" dirty="0" smtClean="0"/>
              <a:t>Список обучающихся, сдающих на дому (с приложением подтверждающих документов)</a:t>
            </a:r>
          </a:p>
          <a:p>
            <a:pPr marL="342900" indent="-342900" algn="just">
              <a:buAutoNum type="arabicPeriod"/>
            </a:pPr>
            <a:r>
              <a:rPr lang="ru-RU" sz="2200" dirty="0" smtClean="0"/>
              <a:t>Список обучающихся с ОВЗ, детей-инвалидов, нуждающихся в увеличении времени на 1,5 часа</a:t>
            </a:r>
            <a:endParaRPr lang="ru-RU" sz="2200" dirty="0"/>
          </a:p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Данную информацию представить </a:t>
            </a:r>
            <a:r>
              <a:rPr lang="ru-RU" sz="2200" b="1" dirty="0">
                <a:solidFill>
                  <a:srgbClr val="FF0000"/>
                </a:solidFill>
              </a:rPr>
              <a:t>п</a:t>
            </a:r>
            <a:r>
              <a:rPr lang="ru-RU" sz="2200" b="1" dirty="0" smtClean="0">
                <a:solidFill>
                  <a:srgbClr val="FF0000"/>
                </a:solidFill>
              </a:rPr>
              <a:t>о адресу: </a:t>
            </a:r>
            <a:r>
              <a:rPr lang="en-US" sz="2200" b="1" dirty="0" smtClean="0">
                <a:solidFill>
                  <a:srgbClr val="FF0000"/>
                </a:solidFill>
              </a:rPr>
              <a:t>Gulfiya.Ziganshina@tatar.ru</a:t>
            </a:r>
            <a:endParaRPr lang="ru-RU" sz="2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59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2" y="-20538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105272" y="17194"/>
            <a:ext cx="7787208" cy="9703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Актуальная информация для организации проведения итогового сочинения (изложения)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0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766"/>
            <a:ext cx="623940" cy="6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9582"/>
            <a:ext cx="6568156" cy="369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6096" y="3543859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070C0"/>
                </a:solidFill>
              </a:rPr>
              <a:t>http://fipi.ru/ege-i-gve-11/itogovoe-sochinenie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3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2" y="-20538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105272" y="17194"/>
            <a:ext cx="7787208" cy="9703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Актуальная информация для организации проведения итогового сочинения (изложения)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10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766"/>
            <a:ext cx="623940" cy="6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0" y="987574"/>
            <a:ext cx="6579689" cy="369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6096" y="3543859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070C0"/>
                </a:solidFill>
              </a:rPr>
              <a:t>http://fipi.ru/ege-i-gve-11/itogovoe-sochinenie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0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476450" y="160718"/>
            <a:ext cx="7488832" cy="96441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Порядок взаимодействия при передаче тем итоговых сочинений и текстов итоговых изложений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193720"/>
            <a:ext cx="8394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Передаче подлежит комплект тем сочинений – сформированные в один комплект темы сочинений.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Каждый комплект тем будет иметь свой номер, каждая тема сочинения будет иметь свой трехзначный код.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В период с 9:35-9:45 по местному времени (не позднее, чем за 15 минут до начала итогового сочинения (изложения) комплект тем сочинений, полученный от ФГБНУ «Федеральный институт педагогических измерений», будет опубликован на сайте Министерства образования и науки Республики Татарстан, размещен на </a:t>
            </a:r>
            <a:r>
              <a:rPr lang="en-US" dirty="0" smtClean="0"/>
              <a:t>ftp</a:t>
            </a:r>
            <a:r>
              <a:rPr lang="ru-RU" dirty="0" smtClean="0"/>
              <a:t>-сервере ЕГЭ, а также направлен на электронные адреса ответственного в муниципальном районе за вопросы, связанные с проведением итогового сочинения (изложения).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Тексты изложений будут размещены в день проведения изложения в 7:00 по местному времени на </a:t>
            </a:r>
            <a:r>
              <a:rPr lang="en-US" dirty="0" smtClean="0"/>
              <a:t>ftp</a:t>
            </a:r>
            <a:r>
              <a:rPr lang="ru-RU" dirty="0" smtClean="0"/>
              <a:t>-сервере ЕГЭ.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199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476450" y="160719"/>
            <a:ext cx="7488832" cy="8448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изменения (дополнения), рекомендуемые к использованию при организации и проведении итогового (сочинения) в 2017-2018 учебном году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285866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Обучающиеся </a:t>
            </a:r>
            <a:r>
              <a:rPr lang="ru-RU" sz="2000" b="1" dirty="0">
                <a:solidFill>
                  <a:srgbClr val="002060"/>
                </a:solidFill>
              </a:rPr>
              <a:t>X классов, участвующие в ГИА по отдельным обязательным учебным предметам (русский язык или математика) и (или) по предметам по выбору, освоение которых завершилось ранее, не участвуют в итоговом сочинении (изложении) по окончании X </a:t>
            </a:r>
            <a:r>
              <a:rPr lang="ru-RU" sz="2000" b="1" dirty="0" smtClean="0">
                <a:solidFill>
                  <a:srgbClr val="002060"/>
                </a:solidFill>
              </a:rPr>
              <a:t>класса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Заявление </a:t>
            </a:r>
            <a:r>
              <a:rPr lang="ru-RU" sz="2000" b="1" dirty="0">
                <a:solidFill>
                  <a:srgbClr val="002060"/>
                </a:solidFill>
              </a:rPr>
              <a:t>подается выпускниками прошлых лет лично </a:t>
            </a:r>
            <a:r>
              <a:rPr lang="ru-RU" sz="2000" b="1" u="sng" dirty="0">
                <a:solidFill>
                  <a:srgbClr val="002060"/>
                </a:solidFill>
              </a:rPr>
              <a:t>или их родителями (законными представителями) на основании документа, удостоверяющего их личность, или уполномоченными лицами на основании документа, удостоверяющего их личность, и оформленной в установленном порядке доверенности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4793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476450" y="141480"/>
            <a:ext cx="7488832" cy="8640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и продолжительность итогового сочинения (изложения)</a:t>
            </a:r>
            <a:endParaRPr lang="ru-RU" sz="2800" b="1" dirty="0">
              <a:solidFill>
                <a:srgbClr val="A8246F"/>
              </a:solidFill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979009"/>
            <a:ext cx="64807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Итоговое </a:t>
            </a:r>
            <a:r>
              <a:rPr lang="ru-RU" dirty="0"/>
              <a:t>сочинение (изложение) проводится </a:t>
            </a:r>
            <a:r>
              <a:rPr lang="ru-RU" dirty="0" smtClean="0"/>
              <a:t>в первую среду декабря  (</a:t>
            </a:r>
            <a:r>
              <a:rPr lang="ru-RU" dirty="0" smtClean="0">
                <a:solidFill>
                  <a:srgbClr val="00B050"/>
                </a:solidFill>
              </a:rPr>
              <a:t> 6 декабря 2017 г.</a:t>
            </a:r>
            <a:r>
              <a:rPr lang="ru-RU" dirty="0" smtClean="0"/>
              <a:t>)</a:t>
            </a:r>
            <a:endParaRPr lang="ru-RU" dirty="0"/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В </a:t>
            </a:r>
            <a:r>
              <a:rPr lang="ru-RU" dirty="0"/>
              <a:t>случае неудовлетворительного результата («незачет») и для ВПЛ дополнительные сроки -  в первую среду февраля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00B050"/>
                </a:solidFill>
              </a:rPr>
              <a:t> 7 февраля 2017 </a:t>
            </a:r>
            <a:r>
              <a:rPr lang="ru-RU" dirty="0">
                <a:solidFill>
                  <a:srgbClr val="00B050"/>
                </a:solidFill>
              </a:rPr>
              <a:t>г</a:t>
            </a:r>
            <a:r>
              <a:rPr lang="ru-RU" dirty="0"/>
              <a:t>.) и первую рабочую среду мая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00B050"/>
                </a:solidFill>
              </a:rPr>
              <a:t>16 </a:t>
            </a:r>
            <a:r>
              <a:rPr lang="ru-RU" dirty="0">
                <a:solidFill>
                  <a:srgbClr val="00B050"/>
                </a:solidFill>
              </a:rPr>
              <a:t>мая </a:t>
            </a:r>
            <a:r>
              <a:rPr lang="ru-RU" dirty="0" smtClean="0">
                <a:solidFill>
                  <a:srgbClr val="00B050"/>
                </a:solidFill>
              </a:rPr>
              <a:t>2018г.)</a:t>
            </a:r>
          </a:p>
          <a:p>
            <a:pPr algn="just"/>
            <a:r>
              <a:rPr lang="ru-RU" dirty="0" smtClean="0"/>
              <a:t>При получении неудовлетворительного результата обучающиеся вправе пересдать, </a:t>
            </a:r>
            <a:r>
              <a:rPr lang="ru-RU" dirty="0" smtClean="0">
                <a:solidFill>
                  <a:srgbClr val="FF0000"/>
                </a:solidFill>
              </a:rPr>
              <a:t>но не более двух раз </a:t>
            </a:r>
            <a:r>
              <a:rPr lang="ru-RU" dirty="0" smtClean="0"/>
              <a:t>и только в сроки предусмотренные расписанием проведения.</a:t>
            </a:r>
            <a:endParaRPr lang="ru-RU" dirty="0"/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Продолжительность </a:t>
            </a:r>
            <a:r>
              <a:rPr lang="ru-RU" dirty="0"/>
              <a:t>проведения итогового сочинения (изложения) </a:t>
            </a:r>
            <a:r>
              <a:rPr lang="ru-RU" dirty="0" smtClean="0"/>
              <a:t>– 3 часа 55 минут (235 </a:t>
            </a:r>
            <a:r>
              <a:rPr lang="ru-RU" dirty="0"/>
              <a:t>мин</a:t>
            </a:r>
            <a:r>
              <a:rPr lang="ru-RU" dirty="0" smtClean="0"/>
              <a:t>.)</a:t>
            </a:r>
            <a:endParaRPr lang="ru-RU" dirty="0"/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Начало </a:t>
            </a:r>
            <a:r>
              <a:rPr lang="ru-RU" dirty="0"/>
              <a:t>сочинения (изложения) – 10.00 по местному времени</a:t>
            </a:r>
          </a:p>
          <a:p>
            <a:pPr algn="just"/>
            <a:r>
              <a:rPr lang="ru-RU" dirty="0"/>
              <a:t>Для обучающихся с ОВЗ и детей-инвалидов – увеличивается на 1,5 </a:t>
            </a:r>
            <a:r>
              <a:rPr lang="ru-RU" dirty="0" smtClean="0"/>
              <a:t>часа (более </a:t>
            </a:r>
            <a:r>
              <a:rPr lang="ru-RU" dirty="0"/>
              <a:t>4 часов – питание)</a:t>
            </a:r>
          </a:p>
        </p:txBody>
      </p:sp>
      <p:pic>
        <p:nvPicPr>
          <p:cNvPr id="10" name="Picture 2" descr="http://ricoko.ru/wp-content/uploads/2017/11/cSwlp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8"/>
            <a:ext cx="2160240" cy="150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672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476450" y="160719"/>
            <a:ext cx="7488832" cy="8448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изменения (дополнения), рекомендуемые к использованию при организации и проведении итогового (сочинения) в 2017-2018 учебном году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6456" y="1186756"/>
            <a:ext cx="849694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2060"/>
                </a:solidFill>
              </a:rPr>
              <a:t>3. </a:t>
            </a:r>
            <a:r>
              <a:rPr lang="ru-RU" sz="1700" b="1" dirty="0" smtClean="0">
                <a:solidFill>
                  <a:srgbClr val="C00000"/>
                </a:solidFill>
              </a:rPr>
              <a:t>Общеобразовательная организация под </a:t>
            </a:r>
            <a:r>
              <a:rPr lang="ru-RU" sz="1700" b="1" dirty="0">
                <a:solidFill>
                  <a:srgbClr val="C00000"/>
                </a:solidFill>
              </a:rPr>
              <a:t>подпись информируют специалистов, </a:t>
            </a:r>
            <a:r>
              <a:rPr lang="ru-RU" sz="1700" b="1" dirty="0">
                <a:solidFill>
                  <a:srgbClr val="002060"/>
                </a:solidFill>
              </a:rPr>
              <a:t>привлекаемых к проведению и проверке итогового сочинения (изложения), о порядке проведения и проверки итогового сочинения (изложения), установленном ОИВ и изложенном в Методических рекомендациях </a:t>
            </a:r>
            <a:r>
              <a:rPr lang="ru-RU" sz="1700" b="1" dirty="0" err="1">
                <a:solidFill>
                  <a:srgbClr val="002060"/>
                </a:solidFill>
              </a:rPr>
              <a:t>Рособрнадзора</a:t>
            </a:r>
            <a:r>
              <a:rPr lang="ru-RU" sz="1700" b="1" dirty="0">
                <a:solidFill>
                  <a:srgbClr val="002060"/>
                </a:solidFill>
              </a:rPr>
              <a:t>; под подпись информируют участников итогового сочинения (изложения) и их родителей (законный представителей) о местах и сроках проведения итогового сочинения (изложения), о времени и месте ознакомления с результатами итогового сочинения (изложения), а также о результатах итогового сочинения (изложения), полученных обучающимися, о порядке проведения итогового сочинения (изложения), установленном ОИВ, </a:t>
            </a:r>
            <a:r>
              <a:rPr lang="ru-RU" sz="1700" b="1" u="sng" dirty="0">
                <a:solidFill>
                  <a:srgbClr val="002060"/>
                </a:solidFill>
              </a:rPr>
              <a:t>в том числе, если соответствующее решение было принято ОИВ – об основаниях удаления с итогового сочинения (изложения), об организации перепроверки отдельных сочинений (изложений),</a:t>
            </a:r>
            <a:r>
              <a:rPr lang="ru-RU" sz="1700" b="1" dirty="0">
                <a:solidFill>
                  <a:srgbClr val="002060"/>
                </a:solidFill>
              </a:rPr>
              <a:t> о ведении во время проведения итогового сочинения (изложения) видеозаписи</a:t>
            </a:r>
          </a:p>
        </p:txBody>
      </p:sp>
    </p:spTree>
    <p:extLst>
      <p:ext uri="{BB962C8B-B14F-4D97-AF65-F5344CB8AC3E}">
        <p14:creationId xmlns:p14="http://schemas.microsoft.com/office/powerpoint/2010/main" val="1761766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476450" y="160719"/>
            <a:ext cx="7488832" cy="8448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изменения (дополнения), рекомендуемые к использованию при организации и проведении итогового (сочинения) в 2017-2018 учебном году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5702" y="1392500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4. При </a:t>
            </a:r>
            <a:r>
              <a:rPr lang="ru-RU" b="1" dirty="0">
                <a:solidFill>
                  <a:srgbClr val="002060"/>
                </a:solidFill>
              </a:rPr>
              <a:t>продолжительности итогового сочинения (изложения) четыре и более часа организуется питание участников итогового сочинения (изложения) и перерывы для проведения необходимых лечебных и профилактических мероприятий. </a:t>
            </a:r>
            <a:r>
              <a:rPr lang="ru-RU" b="1" u="sng" dirty="0">
                <a:solidFill>
                  <a:srgbClr val="002060"/>
                </a:solidFill>
              </a:rPr>
              <a:t>Порядок организации питания и перерывов для проведения лечебных и профилактических мероприятий для указанных участников итогового сочинения (изложения)  определяется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</a:rPr>
              <a:t>ОИВ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5. </a:t>
            </a:r>
            <a:r>
              <a:rPr lang="ru-RU" b="1" dirty="0">
                <a:solidFill>
                  <a:srgbClr val="002060"/>
                </a:solidFill>
              </a:rPr>
              <a:t>Копирование бланков итогового сочинения (изложения) при нехватке распечатанных бланков итогового сочинения (изложения) в местах проведения итогового сочинения (изложения) запрещено, так как все бланки имеют уникальный код работы и распечатываются посредством специализированного программного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4262872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476450" y="160719"/>
            <a:ext cx="7488832" cy="8448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изменения (дополнения), рекомендуемые к использованию при организации и проведении итогового (сочинения) в 2017-2018 учебном году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75608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6. Предусмотрена </a:t>
            </a:r>
            <a:r>
              <a:rPr lang="ru-RU" b="1" dirty="0">
                <a:solidFill>
                  <a:srgbClr val="002060"/>
                </a:solidFill>
              </a:rPr>
              <a:t>возможность присутствия в месте проведения итогового сочинения (изложения) общественных </a:t>
            </a:r>
            <a:r>
              <a:rPr lang="ru-RU" b="1" dirty="0" smtClean="0">
                <a:solidFill>
                  <a:srgbClr val="002060"/>
                </a:solidFill>
              </a:rPr>
              <a:t>наблюдателей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7. </a:t>
            </a:r>
            <a:r>
              <a:rPr lang="ru-RU" b="1" dirty="0">
                <a:solidFill>
                  <a:srgbClr val="002060"/>
                </a:solidFill>
              </a:rPr>
              <a:t>Первая часть инструктажа проводится до 10.00 по местному времени и включает в себя информирование участников о порядке проведения итогового сочинения (изложения), </a:t>
            </a:r>
            <a:r>
              <a:rPr lang="ru-RU" b="1" u="sng" dirty="0">
                <a:solidFill>
                  <a:srgbClr val="002060"/>
                </a:solidFill>
              </a:rPr>
              <a:t>в том числе о случаях удаления с итогового сочинения (изложения) (если соответствующее решение было принято на уровне ОИВ</a:t>
            </a:r>
            <a:r>
              <a:rPr lang="ru-RU" b="1" u="sng" dirty="0" smtClean="0">
                <a:solidFill>
                  <a:srgbClr val="002060"/>
                </a:solidFill>
              </a:rPr>
              <a:t>)</a:t>
            </a:r>
          </a:p>
          <a:p>
            <a:pPr algn="just"/>
            <a:r>
              <a:rPr lang="ru-RU" b="1" u="sng" dirty="0" smtClean="0">
                <a:solidFill>
                  <a:srgbClr val="002060"/>
                </a:solidFill>
              </a:rPr>
              <a:t>8. </a:t>
            </a:r>
            <a:r>
              <a:rPr lang="ru-RU" b="1" dirty="0">
                <a:solidFill>
                  <a:srgbClr val="002060"/>
                </a:solidFill>
              </a:rPr>
              <a:t>Членам комиссии также необходимо проверить бланк регистрации и бланки записи каждого участника итогового сочинения (изложения) на корректность вписанного участником итогового сочинения (изложения) кода работы (код работы должен совпадать с кодом работы на бланке регистрации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9.</a:t>
            </a:r>
            <a:r>
              <a:rPr lang="ru-RU" b="1" dirty="0">
                <a:solidFill>
                  <a:srgbClr val="002060"/>
                </a:solidFill>
              </a:rPr>
              <a:t> Итоговое сочинение (изложение) как допуск к ГИА – бессрочно</a:t>
            </a:r>
          </a:p>
        </p:txBody>
      </p:sp>
    </p:spTree>
    <p:extLst>
      <p:ext uri="{BB962C8B-B14F-4D97-AF65-F5344CB8AC3E}">
        <p14:creationId xmlns:p14="http://schemas.microsoft.com/office/powerpoint/2010/main" val="1484179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648072" y="141482"/>
            <a:ext cx="8388424" cy="972107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 </a:t>
            </a:r>
            <a:endParaRPr lang="ru-RU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79512" y="1275606"/>
            <a:ext cx="8784976" cy="388843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6800" dirty="0" smtClean="0"/>
              <a:t> </a:t>
            </a:r>
            <a:r>
              <a:rPr lang="ru-RU" sz="6800" b="1" dirty="0" smtClean="0">
                <a:solidFill>
                  <a:srgbClr val="C00000"/>
                </a:solidFill>
              </a:rPr>
              <a:t>обучающиеся </a:t>
            </a:r>
            <a:r>
              <a:rPr lang="ru-RU" sz="6800" b="1" dirty="0">
                <a:solidFill>
                  <a:srgbClr val="C00000"/>
                </a:solidFill>
              </a:rPr>
              <a:t>по образовательным программам среднего общего образования</a:t>
            </a:r>
            <a:r>
              <a:rPr lang="ru-RU" sz="6800" b="1" dirty="0" smtClean="0">
                <a:solidFill>
                  <a:srgbClr val="C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68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6800" dirty="0" smtClean="0"/>
              <a:t> </a:t>
            </a:r>
            <a:r>
              <a:rPr lang="ru-RU" sz="6800" b="1" dirty="0" smtClean="0">
                <a:solidFill>
                  <a:srgbClr val="C00000"/>
                </a:solidFill>
              </a:rPr>
              <a:t>иностранные </a:t>
            </a:r>
            <a:r>
              <a:rPr lang="ru-RU" sz="6800" b="1" dirty="0">
                <a:solidFill>
                  <a:srgbClr val="C00000"/>
                </a:solidFill>
              </a:rPr>
              <a:t>граждане, лица без гражданства, беженцы и вынужденные переселенцы, </a:t>
            </a:r>
            <a:r>
              <a:rPr lang="ru-RU" sz="6800" dirty="0"/>
              <a:t>освоившие образовательные программы среднего общего образования в очной, очно-заочной или заочной формах, а также </a:t>
            </a:r>
            <a:r>
              <a:rPr lang="ru-RU" sz="6800" b="1" dirty="0">
                <a:solidFill>
                  <a:srgbClr val="C00000"/>
                </a:solidFill>
              </a:rPr>
              <a:t>для лиц, освоивших образовательные программы среднего общего образования в форме семейного образования или самообразования</a:t>
            </a:r>
            <a:r>
              <a:rPr lang="ru-RU" sz="6800" b="1" dirty="0" smtClean="0">
                <a:solidFill>
                  <a:srgbClr val="C00000"/>
                </a:solidFill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68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6800" dirty="0" smtClean="0"/>
              <a:t> </a:t>
            </a:r>
            <a:r>
              <a:rPr lang="ru-RU" sz="6800" b="1" dirty="0" smtClean="0"/>
              <a:t>обучающиеся</a:t>
            </a:r>
            <a:r>
              <a:rPr lang="ru-RU" sz="6800" b="1" dirty="0"/>
              <a:t>, получающие среднее общее образование в рамках освоения образовательных программ среднего профессионального образования</a:t>
            </a:r>
            <a:r>
              <a:rPr lang="ru-RU" sz="6800" dirty="0"/>
              <a:t>, в том числе образовательных программ среднего профессионального образования, интегрированных с образовательными </a:t>
            </a:r>
            <a:r>
              <a:rPr lang="ru-RU" sz="6800" dirty="0" smtClean="0"/>
              <a:t>программами основного общего и </a:t>
            </a:r>
            <a:r>
              <a:rPr lang="ru-RU" sz="6800" dirty="0"/>
              <a:t>среднего общего </a:t>
            </a:r>
            <a:r>
              <a:rPr lang="ru-RU" sz="6800" dirty="0" smtClean="0"/>
              <a:t>образования (в случае участия в ГИА в качестве экстернов с последующим получением документа о среднем общем образовании</a:t>
            </a:r>
            <a:r>
              <a:rPr lang="ru-RU" sz="6800" dirty="0" smtClean="0"/>
              <a:t>)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15966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249492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итогового сочинения (изложения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сочинение (изложение) как условие допуска к ГИА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511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" y="-6846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648072" y="141482"/>
            <a:ext cx="8388424" cy="972107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 </a:t>
            </a:r>
            <a:endParaRPr lang="ru-RU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79512" y="1545636"/>
            <a:ext cx="8280920" cy="318635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4000" dirty="0"/>
              <a:t>обучающиеся, получающие среднее общее образование по образовательным программам среднего общего образования в специальных учебно-воспитательных учреждениях закрытого типа, а также в учреждениях, исполняющих наказание в виде лишения свободы</a:t>
            </a:r>
            <a:r>
              <a:rPr lang="ru-RU" sz="4000" dirty="0" smtClean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4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dirty="0"/>
              <a:t>обучающиеся с </a:t>
            </a:r>
            <a:r>
              <a:rPr lang="ru-RU" sz="4000" dirty="0" smtClean="0"/>
              <a:t>ОВЗ, </a:t>
            </a:r>
            <a:r>
              <a:rPr lang="ru-RU" sz="4000" dirty="0"/>
              <a:t>дети-инвалиды и инвалиды, получающие среднее общее образование по образовательным программам среднего общего </a:t>
            </a:r>
            <a:r>
              <a:rPr lang="ru-RU" sz="4000" dirty="0" smtClean="0"/>
              <a:t>образования.</a:t>
            </a:r>
            <a:endParaRPr lang="ru-RU" sz="40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600" b="1" noProof="0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15966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95486"/>
            <a:ext cx="69847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итогового сочинения (изложения)</a:t>
            </a:r>
            <a:endParaRPr lang="ru-RU" sz="2800" dirty="0"/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сочинение (изложение) как условие допуска к ГИА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913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471786" y="93883"/>
            <a:ext cx="7488832" cy="61834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изложения</a:t>
            </a:r>
            <a:endParaRPr lang="ru-RU" sz="3600" b="1" dirty="0">
              <a:solidFill>
                <a:srgbClr val="A8246F"/>
              </a:solidFill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4000" y="1171655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 обучающиеся </a:t>
            </a:r>
            <a:r>
              <a:rPr lang="ru-RU" dirty="0"/>
              <a:t>с ограниченными возможностями </a:t>
            </a:r>
            <a:r>
              <a:rPr lang="ru-RU" dirty="0" smtClean="0"/>
              <a:t>здоровья, </a:t>
            </a:r>
            <a:r>
              <a:rPr lang="ru-RU" dirty="0"/>
              <a:t>дети-инвалиды и инвалиды</a:t>
            </a:r>
            <a:r>
              <a:rPr lang="ru-RU" dirty="0" smtClean="0"/>
              <a:t>;</a:t>
            </a:r>
          </a:p>
          <a:p>
            <a:pPr algn="just"/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 обучающиеся </a:t>
            </a:r>
            <a:r>
              <a:rPr lang="ru-RU" dirty="0"/>
              <a:t>по образовательным программам среднего общего образования в специальных учебно-воспитательных учреждениях закрытого типа, а также в учреждениях, исполняющих наказание в виде лишения свободы</a:t>
            </a:r>
            <a:r>
              <a:rPr lang="ru-RU" dirty="0" smtClean="0"/>
              <a:t>;</a:t>
            </a:r>
          </a:p>
          <a:p>
            <a:pPr algn="just"/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обучающиеся </a:t>
            </a:r>
            <a:r>
              <a:rPr lang="ru-RU" dirty="0"/>
              <a:t>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</a:t>
            </a:r>
            <a:r>
              <a:rPr lang="ru-RU" dirty="0" smtClean="0"/>
              <a:t>лечении на основании заключения медицинской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313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67" y="0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444096" y="51470"/>
            <a:ext cx="7488832" cy="9361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Тематические направления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итогового сочинения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2017-18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учебном году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254334"/>
              </p:ext>
            </p:extLst>
          </p:nvPr>
        </p:nvGraphicFramePr>
        <p:xfrm>
          <a:off x="281383" y="1255264"/>
          <a:ext cx="8640960" cy="32742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40960"/>
              </a:tblGrid>
              <a:tr h="677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«Верность и измена»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4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«Равнодушие и отзывчивость»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7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«Цели и средства» 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7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«Смелость и трусость» 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7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«Человек и общество»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766"/>
            <a:ext cx="623940" cy="6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469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2" y="-20538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105272" y="17194"/>
            <a:ext cx="7787208" cy="125841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Комментарий к открытым тематическим направлениям 2017/18 учебного года, подготовленный специалистами ФГБНУ «ФИПИ»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0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766"/>
            <a:ext cx="623940" cy="6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ricoko.ru/wp-content/uploads/2017/11/cSwlp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8" y="1275608"/>
            <a:ext cx="2618362" cy="182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23901" y="1347614"/>
            <a:ext cx="5904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«</a:t>
            </a:r>
            <a:r>
              <a:rPr lang="ru-RU" b="1" dirty="0"/>
              <a:t>Верность и измена».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рамках направления можно рассуждать о верности и измене как противоположных проявлениях человеческой личности, рассматривая их с философской, этической, психологической точек зрения и обращаясь к жизненным и литературным примерам.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Понятия «верность» и «измена» оказываются в центре сюжетов многих произведений разных эпох и характеризуют поступки героев в ситуации нравственного выбора как в личностных взаимоотношениях, так и в социальном контексте</a:t>
            </a:r>
            <a:r>
              <a:rPr lang="ru-RU" dirty="0" smtClean="0"/>
              <a:t>.</a:t>
            </a:r>
          </a:p>
          <a:p>
            <a:pPr algn="r"/>
            <a:r>
              <a:rPr lang="en-US" b="1" dirty="0">
                <a:solidFill>
                  <a:srgbClr val="0070C0"/>
                </a:solidFill>
              </a:rPr>
              <a:t>http://fipi.ru/ege-i-gve-11/itogovoe-sochinenie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97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486581" y="62417"/>
            <a:ext cx="7488832" cy="63758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проведения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сочинения (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изложения)</a:t>
            </a:r>
            <a:endParaRPr lang="ru-RU" sz="2800" b="1" dirty="0">
              <a:solidFill>
                <a:srgbClr val="A8246F"/>
              </a:solidFill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14524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 Проводится </a:t>
            </a:r>
            <a:r>
              <a:rPr lang="ru-RU" sz="2000" dirty="0"/>
              <a:t>на русском языке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 Проводится </a:t>
            </a:r>
            <a:r>
              <a:rPr lang="ru-RU" sz="2000" dirty="0"/>
              <a:t>в образовательных организациях, реализующих образовательные программы среднего общего образования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 Организация </a:t>
            </a:r>
            <a:r>
              <a:rPr lang="ru-RU" sz="2000" dirty="0"/>
              <a:t>учебного процесса, создание необходимых условий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 ВПЛ  </a:t>
            </a:r>
            <a:r>
              <a:rPr lang="ru-RU" sz="2000" dirty="0"/>
              <a:t>- в образовательных организациях, в которых получили среднее общее образование (направляет муниципальный орган управления образованием</a:t>
            </a:r>
            <a:r>
              <a:rPr lang="ru-RU" sz="2000" dirty="0" smtClean="0"/>
              <a:t>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 Вход участников в организацию – с 9.00</a:t>
            </a:r>
            <a:endParaRPr lang="ru-RU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 Рассадка </a:t>
            </a:r>
            <a:r>
              <a:rPr lang="ru-RU" sz="2000" dirty="0"/>
              <a:t>– </a:t>
            </a:r>
            <a:r>
              <a:rPr lang="ru-RU" sz="2000" dirty="0" smtClean="0"/>
              <a:t>произвольная (по одному человеку за рабочий стол)</a:t>
            </a:r>
            <a:endParaRPr lang="ru-RU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 До </a:t>
            </a:r>
            <a:r>
              <a:rPr lang="ru-RU" sz="2000" dirty="0"/>
              <a:t>начала – инструктаж членами </a:t>
            </a:r>
            <a:r>
              <a:rPr lang="ru-RU" sz="2000" dirty="0" smtClean="0"/>
              <a:t>комиссии (инструктаж – из 2 частей: 1 часть – до 10.00, вторая – в 10.00., по окончании инструктажа фиксируется время)</a:t>
            </a:r>
            <a:endParaRPr lang="ru-RU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 Черновики </a:t>
            </a:r>
            <a:r>
              <a:rPr lang="ru-RU" sz="2000" dirty="0"/>
              <a:t>не проверяются, записи в них не учитываются</a:t>
            </a:r>
          </a:p>
        </p:txBody>
      </p:sp>
    </p:spTree>
    <p:extLst>
      <p:ext uri="{BB962C8B-B14F-4D97-AF65-F5344CB8AC3E}">
        <p14:creationId xmlns:p14="http://schemas.microsoft.com/office/powerpoint/2010/main" val="436139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8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проведении сочинения (изложения)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005578"/>
            <a:ext cx="4040188" cy="70207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запрещается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3528" y="1779662"/>
            <a:ext cx="4040188" cy="2963466"/>
          </a:xfrm>
        </p:spPr>
        <p:txBody>
          <a:bodyPr>
            <a:normAutofit/>
          </a:bodyPr>
          <a:lstStyle/>
          <a:p>
            <a:r>
              <a:rPr lang="ru-RU" sz="1800" dirty="0"/>
              <a:t>Тексты литературного материала (художественные произведения, дневники, мемуары, публицистика)</a:t>
            </a:r>
          </a:p>
          <a:p>
            <a:r>
              <a:rPr lang="ru-RU" sz="1800" dirty="0"/>
              <a:t>Средства связи, фото, аудио и видеоаппаратура, справочные материалы, письменные заметки и иные средства хранения и передачи информации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Собственные словари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729" y="1131590"/>
            <a:ext cx="4041775" cy="5940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допускается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499992" y="1779662"/>
            <a:ext cx="4644008" cy="2963466"/>
          </a:xfrm>
        </p:spPr>
        <p:txBody>
          <a:bodyPr>
            <a:noAutofit/>
          </a:bodyPr>
          <a:lstStyle/>
          <a:p>
            <a:r>
              <a:rPr lang="ru-RU" sz="1800" dirty="0"/>
              <a:t>Орфографический словарь (сочинение)</a:t>
            </a:r>
          </a:p>
          <a:p>
            <a:r>
              <a:rPr lang="ru-RU" sz="1800" dirty="0"/>
              <a:t>Орфографический и толковый словари (изложение)</a:t>
            </a:r>
          </a:p>
          <a:p>
            <a:r>
              <a:rPr lang="ru-RU" sz="1800" dirty="0"/>
              <a:t>Ручка (</a:t>
            </a:r>
            <a:r>
              <a:rPr lang="ru-RU" sz="1800" dirty="0" err="1"/>
              <a:t>гелевая</a:t>
            </a:r>
            <a:r>
              <a:rPr lang="ru-RU" sz="1800" dirty="0"/>
              <a:t>, капиллярная или перьевая с чернилами черного цвета)</a:t>
            </a:r>
          </a:p>
          <a:p>
            <a:r>
              <a:rPr lang="ru-RU" sz="1800" dirty="0"/>
              <a:t>Документ, удостоверяющий личность</a:t>
            </a:r>
          </a:p>
          <a:p>
            <a:r>
              <a:rPr lang="ru-RU" sz="1800" dirty="0"/>
              <a:t>При необходимости лекарства и </a:t>
            </a:r>
            <a:r>
              <a:rPr lang="ru-RU" sz="1800" dirty="0" smtClean="0"/>
              <a:t>питание</a:t>
            </a:r>
          </a:p>
          <a:p>
            <a:r>
              <a:rPr lang="ru-RU" sz="1800" dirty="0" smtClean="0"/>
              <a:t>Инструкция для участников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19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1910</Words>
  <Application>Microsoft Office PowerPoint</Application>
  <PresentationFormat>Экран (16:9)</PresentationFormat>
  <Paragraphs>231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Сроки и продолжительность итогового сочинения (изложения)</vt:lpstr>
      <vt:lpstr> </vt:lpstr>
      <vt:lpstr> </vt:lpstr>
      <vt:lpstr>Участники изложения</vt:lpstr>
      <vt:lpstr>Тематические направления итогового сочинения в 2017-18 учебном году</vt:lpstr>
      <vt:lpstr>Комментарий к открытым тематическим направлениям 2017/18 учебного года, подготовленный специалистами ФГБНУ «ФИПИ»</vt:lpstr>
      <vt:lpstr>Организация проведения сочинения (изложения)</vt:lpstr>
      <vt:lpstr>При проведении сочинения (изложения)</vt:lpstr>
      <vt:lpstr>Проверка итоговых сочинений (изложений)</vt:lpstr>
      <vt:lpstr>Обработка результатов итогового сочинения (изложения)</vt:lpstr>
      <vt:lpstr>Повторный допуск к сдаче итогового сочинения (изложения)</vt:lpstr>
      <vt:lpstr>Проведение повторной проверки итогового сочинения (изложения)</vt:lpstr>
      <vt:lpstr>Срок действия результатов итогового сочинения</vt:lpstr>
      <vt:lpstr>Актуальная информация для организации проведения итогового сочинения (изложения)</vt:lpstr>
      <vt:lpstr>Актуальная информация для организации проведения итогового сочинения (изложения)</vt:lpstr>
      <vt:lpstr>Актуальная информация для организации проведения итогового сочинения (изложения)</vt:lpstr>
      <vt:lpstr>Порядок взаимодействия при передаче тем итоговых сочинений и текстов итоговых изложений</vt:lpstr>
      <vt:lpstr>Основные изменения (дополнения), рекомендуемые к использованию при организации и проведении итогового (сочинения) в 2017-2018 учебном году</vt:lpstr>
      <vt:lpstr>Основные изменения (дополнения), рекомендуемые к использованию при организации и проведении итогового (сочинения) в 2017-2018 учебном году</vt:lpstr>
      <vt:lpstr>Основные изменения (дополнения), рекомендуемые к использованию при организации и проведении итогового (сочинения) в 2017-2018 учебном году</vt:lpstr>
      <vt:lpstr>Основные изменения (дополнения), рекомендуемые к использованию при организации и проведении итогового (сочинения) в 2017-2018 учебном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11</cp:revision>
  <dcterms:created xsi:type="dcterms:W3CDTF">2017-11-02T10:54:31Z</dcterms:created>
  <dcterms:modified xsi:type="dcterms:W3CDTF">2017-11-23T07:53:10Z</dcterms:modified>
</cp:coreProperties>
</file>