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19" r:id="rId2"/>
    <p:sldId id="445" r:id="rId3"/>
    <p:sldId id="452" r:id="rId4"/>
    <p:sldId id="447" r:id="rId5"/>
    <p:sldId id="448" r:id="rId6"/>
    <p:sldId id="449" r:id="rId7"/>
    <p:sldId id="453" r:id="rId8"/>
    <p:sldId id="451" r:id="rId9"/>
    <p:sldId id="310" r:id="rId10"/>
  </p:sldIdLst>
  <p:sldSz cx="9144000" cy="5143500" type="screen16x9"/>
  <p:notesSz cx="6797675" cy="9926638"/>
  <p:defaultTextStyle>
    <a:defPPr>
      <a:defRPr lang="ru-RU"/>
    </a:defPPr>
    <a:lvl1pPr marL="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5439" autoAdjust="0"/>
  </p:normalViewPr>
  <p:slideViewPr>
    <p:cSldViewPr>
      <p:cViewPr>
        <p:scale>
          <a:sx n="103" d="100"/>
          <a:sy n="103" d="100"/>
        </p:scale>
        <p:origin x="-396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4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r">
              <a:defRPr sz="1200"/>
            </a:lvl1pPr>
          </a:lstStyle>
          <a:p>
            <a:fld id="{E6E795F7-7FD4-4310-BBDE-FD5CDBAF2439}" type="datetimeFigureOut">
              <a:rPr lang="ru-RU" smtClean="0"/>
              <a:pPr/>
              <a:t>12.01.2018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8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8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r">
              <a:defRPr sz="1200"/>
            </a:lvl1pPr>
          </a:lstStyle>
          <a:p>
            <a:fld id="{8E51E73D-39C6-411D-9004-DB71DCE5F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2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4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r">
              <a:defRPr sz="1200"/>
            </a:lvl1pPr>
          </a:lstStyle>
          <a:p>
            <a:fld id="{AE86F43E-765B-4AF0-8B9A-F59D9F36490B}" type="datetimeFigureOut">
              <a:rPr lang="ru-RU" smtClean="0"/>
              <a:pPr/>
              <a:t>12.01.2018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1" tIns="45860" rIns="91721" bIns="4586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1721" tIns="45860" rIns="91721" bIns="458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8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6331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r">
              <a:defRPr sz="1200"/>
            </a:lvl1pPr>
          </a:lstStyle>
          <a:p>
            <a:fld id="{A614D3D3-EB09-4DDF-BA46-990A1B3BBB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5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67860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3590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3262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1178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33871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8022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08940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4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96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6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9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33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8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5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27.01.2016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0CB1-8A1B-4CAB-B415-0D44295713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97" y="-93663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571618"/>
            <a:ext cx="9001156" cy="161579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49">
              <a:defRPr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Результаты</a:t>
            </a:r>
          </a:p>
          <a:p>
            <a:pPr algn="ctr" defTabSz="685749">
              <a:defRPr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итогового сочинения (изложения)</a:t>
            </a:r>
          </a:p>
          <a:p>
            <a:pPr algn="ctr" defTabSz="685749">
              <a:defRPr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 декабря 2017 года</a:t>
            </a:r>
            <a:endParaRPr lang="ru-RU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66414" y="4744639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87824" y="3583006"/>
            <a:ext cx="6234237" cy="1094587"/>
          </a:xfrm>
          <a:prstGeom prst="rect">
            <a:avLst/>
          </a:prstGeom>
          <a:ln>
            <a:noFill/>
          </a:ln>
          <a:effectLst/>
        </p:spPr>
        <p:txBody>
          <a:bodyPr lIns="91404" tIns="45702" rIns="91404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</a:rPr>
              <a:t>Федорова Тамара Трофимовна, начальник управления общего образования Министерства образования и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</a:rPr>
              <a:t>науки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</a:rPr>
              <a:t>Республики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</a:rPr>
              <a:t>Татарстан</a:t>
            </a:r>
            <a:endParaRPr lang="ru-RU" sz="19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564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71420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Итоговое сочинение (изложение)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14362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Всего – </a:t>
            </a:r>
            <a:r>
              <a:rPr lang="ru-RU" sz="2000" b="1" dirty="0">
                <a:solidFill>
                  <a:srgbClr val="A8246F"/>
                </a:solidFill>
              </a:rPr>
              <a:t>16287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Сочинение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15 919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</a:t>
            </a:r>
            <a:endParaRPr lang="ru-RU" sz="800" b="1" dirty="0" smtClean="0">
              <a:solidFill>
                <a:srgbClr val="0070C0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ru-RU" sz="2000" b="1" dirty="0" smtClean="0">
                <a:solidFill>
                  <a:srgbClr val="A8246F"/>
                </a:solidFill>
              </a:rPr>
              <a:t>14 923 </a:t>
            </a:r>
            <a:r>
              <a:rPr lang="ru-RU" sz="2000" b="1" dirty="0">
                <a:solidFill>
                  <a:srgbClr val="002060"/>
                </a:solidFill>
              </a:rPr>
              <a:t>выпускника 2017 года, </a:t>
            </a:r>
            <a:r>
              <a:rPr lang="ru-RU" sz="2000" b="1" dirty="0" smtClean="0">
                <a:solidFill>
                  <a:srgbClr val="A8246F"/>
                </a:solidFill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выпускников прошлых лет, </a:t>
            </a:r>
            <a:r>
              <a:rPr lang="ru-RU" sz="2000" b="1" dirty="0" smtClean="0">
                <a:solidFill>
                  <a:srgbClr val="A8246F"/>
                </a:solidFill>
              </a:rPr>
              <a:t>51</a:t>
            </a:r>
            <a:r>
              <a:rPr lang="ru-RU" sz="2000" b="1" dirty="0" smtClean="0">
                <a:solidFill>
                  <a:srgbClr val="002060"/>
                </a:solidFill>
              </a:rPr>
              <a:t> студент СПО </a:t>
            </a:r>
          </a:p>
          <a:p>
            <a:pPr algn="just">
              <a:buClr>
                <a:srgbClr val="0070C0"/>
              </a:buClr>
            </a:pPr>
            <a:r>
              <a:rPr lang="ru-RU" sz="2000" b="1" dirty="0" smtClean="0">
                <a:solidFill>
                  <a:srgbClr val="A8246F"/>
                </a:solidFill>
              </a:rPr>
              <a:t>11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обучающихся образовательных организаций системы Федеральной службы исполнения наказаний</a:t>
            </a:r>
          </a:p>
          <a:p>
            <a:pPr algn="just">
              <a:buClr>
                <a:srgbClr val="0070C0"/>
              </a:buClr>
            </a:pPr>
            <a:r>
              <a:rPr lang="ru-RU" sz="2000" b="1" dirty="0" smtClean="0">
                <a:solidFill>
                  <a:srgbClr val="A8246F"/>
                </a:solidFill>
              </a:rPr>
              <a:t>83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обучающихся с ограниченными возможностями здоровья</a:t>
            </a:r>
          </a:p>
          <a:p>
            <a:pPr indent="180975" algn="just">
              <a:buClr>
                <a:srgbClr val="0070C0"/>
              </a:buClr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Изложение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368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</a:t>
            </a:r>
            <a:endParaRPr lang="ru-RU" sz="800" b="1" dirty="0" smtClean="0">
              <a:solidFill>
                <a:srgbClr val="0070C0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ru-RU" sz="2000" b="1" dirty="0" smtClean="0">
                <a:solidFill>
                  <a:srgbClr val="A8246F"/>
                </a:solidFill>
              </a:rPr>
              <a:t>277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обучающихся образовательных организаций системы Федеральной службы исполнения наказаний</a:t>
            </a:r>
          </a:p>
          <a:p>
            <a:pPr algn="just">
              <a:buClr>
                <a:srgbClr val="0070C0"/>
              </a:buClr>
            </a:pPr>
            <a:r>
              <a:rPr lang="ru-RU" sz="2000" b="1" dirty="0" smtClean="0">
                <a:solidFill>
                  <a:srgbClr val="A8246F"/>
                </a:solidFill>
              </a:rPr>
              <a:t>88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обучающихся с ограниченными возможностями здоровья</a:t>
            </a: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7725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6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71420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Итоговое сочинение (изложение)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03598"/>
            <a:ext cx="67687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Сочинение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15 919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ru-RU" sz="2000" b="1" dirty="0">
                <a:solidFill>
                  <a:srgbClr val="002060"/>
                </a:solidFill>
              </a:rPr>
              <a:t>«зачет</a:t>
            </a:r>
            <a:r>
              <a:rPr lang="ru-RU" sz="2000" b="1" dirty="0" smtClean="0">
                <a:solidFill>
                  <a:srgbClr val="002060"/>
                </a:solidFill>
              </a:rPr>
              <a:t>» - 15 900 человек </a:t>
            </a:r>
          </a:p>
          <a:p>
            <a:pPr algn="ctr">
              <a:buClr>
                <a:srgbClr val="0070C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незачет» </a:t>
            </a:r>
            <a:r>
              <a:rPr lang="ru-RU" sz="2000" b="1" dirty="0" smtClean="0">
                <a:solidFill>
                  <a:srgbClr val="002060"/>
                </a:solidFill>
              </a:rPr>
              <a:t>- 19 человек (0,11</a:t>
            </a:r>
            <a:r>
              <a:rPr lang="ru-RU" sz="2000" b="1" dirty="0">
                <a:solidFill>
                  <a:srgbClr val="002060"/>
                </a:solidFill>
              </a:rPr>
              <a:t>%)</a:t>
            </a:r>
          </a:p>
          <a:p>
            <a:pPr>
              <a:buClr>
                <a:srgbClr val="0070C0"/>
              </a:buClr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Clr>
                <a:srgbClr val="0070C0"/>
              </a:buClr>
            </a:pPr>
            <a:endParaRPr lang="ru-RU" sz="2000" b="1" dirty="0">
              <a:solidFill>
                <a:srgbClr val="002060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Изложение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368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</a:t>
            </a:r>
          </a:p>
          <a:p>
            <a:pPr algn="ctr">
              <a:buClr>
                <a:srgbClr val="0070C0"/>
              </a:buClr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зачет» - </a:t>
            </a:r>
            <a:r>
              <a:rPr lang="ru-RU" sz="2000" b="1" dirty="0" smtClean="0">
                <a:solidFill>
                  <a:srgbClr val="002060"/>
                </a:solidFill>
              </a:rPr>
              <a:t>368 человек </a:t>
            </a:r>
            <a:endParaRPr lang="ru-RU" sz="2000" b="1" dirty="0">
              <a:solidFill>
                <a:srgbClr val="002060"/>
              </a:solidFill>
            </a:endParaRPr>
          </a:p>
          <a:p>
            <a:pPr indent="180975" algn="ctr">
              <a:buFont typeface="Arial" pitchFamily="34" charset="0"/>
              <a:buChar char="•"/>
            </a:pPr>
            <a:endParaRPr lang="ru-RU" sz="8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4752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71420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Итоговое сочинение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14362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Темы сочинений: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Когда измену можно простить?» (тема 111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«Какие поступки человека говорят о его отзывчивости?» (тема 201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«Возможно ли счастье, построенное на несчастье других?» (тема 305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«Чем смелость отличается от безрассудства?» (тема 403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«Бывает ли общественное мнение ошибочным?» (тема 508)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6897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71420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Итоговое сочинение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14362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Выбор темы сочинения: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72668"/>
              </p:ext>
            </p:extLst>
          </p:nvPr>
        </p:nvGraphicFramePr>
        <p:xfrm>
          <a:off x="431116" y="1085936"/>
          <a:ext cx="8362336" cy="34574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84192"/>
                <a:gridCol w="2628179"/>
                <a:gridCol w="1224136"/>
                <a:gridCol w="1440160"/>
                <a:gridCol w="1224136"/>
                <a:gridCol w="11615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участников, выбравших тему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выбравших тему от общего количества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Количество, получивших «зачет» по теме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Количество, получивших «незачет»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 </a:t>
                      </a:r>
                      <a:r>
                        <a:rPr lang="ru-RU" sz="1200" dirty="0">
                          <a:effectLst/>
                        </a:rPr>
                        <a:t>теме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«Когда измену можно простить?»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25,71%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(0,14%)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«Какие поступки человека говорят о его отзывчивости</a:t>
                      </a:r>
                      <a:r>
                        <a:rPr lang="ru-RU" sz="1200" dirty="0" smtClean="0">
                          <a:effectLst/>
                        </a:rPr>
                        <a:t>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45,89%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(0,04%)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«Возможно ли счастье, построенное на несчастье других</a:t>
                      </a:r>
                      <a:r>
                        <a:rPr lang="ru-RU" sz="1200" dirty="0" smtClean="0">
                          <a:effectLst/>
                        </a:rPr>
                        <a:t>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9,46%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(0,39%)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«Чем смелость отличается от безрассудства</a:t>
                      </a:r>
                      <a:r>
                        <a:rPr lang="ru-RU" sz="1200" dirty="0" smtClean="0">
                          <a:effectLst/>
                        </a:rPr>
                        <a:t>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11,83%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(0,21%)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«Бывает ли общественное мнение ошибочным</a:t>
                      </a:r>
                      <a:r>
                        <a:rPr lang="ru-RU" sz="1200" dirty="0" smtClean="0">
                          <a:effectLst/>
                        </a:rPr>
                        <a:t>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7,08%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6460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71420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Итоговое сочинение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14362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Требования и критерии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99813"/>
              </p:ext>
            </p:extLst>
          </p:nvPr>
        </p:nvGraphicFramePr>
        <p:xfrm>
          <a:off x="539552" y="1129289"/>
          <a:ext cx="7992887" cy="326174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77539"/>
                <a:gridCol w="2428673"/>
                <a:gridCol w="1434348"/>
                <a:gridCol w="1512168"/>
                <a:gridCol w="14401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требования / критерия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критерия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Общее количество «незачетов»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критерию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«незачетов»  в общем количестве критериев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«зачетов»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критерию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Требование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итогового сочинения (изложения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15908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Требование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Самостоятельность написания итогового сочинения (изложения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15919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Критерий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теме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15902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Аргументация. Привлечение литературного </a:t>
                      </a:r>
                      <a:r>
                        <a:rPr lang="ru-RU" sz="1200" dirty="0" smtClean="0">
                          <a:effectLst/>
                        </a:rPr>
                        <a:t>материала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0,11%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15901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Композиция и логика </a:t>
                      </a:r>
                      <a:r>
                        <a:rPr lang="ru-RU" sz="1200" dirty="0" smtClean="0">
                          <a:effectLst/>
                        </a:rPr>
                        <a:t>рассуждения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7,57%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14713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Качество письменной </a:t>
                      </a:r>
                      <a:r>
                        <a:rPr lang="ru-RU" sz="1200" dirty="0" smtClean="0">
                          <a:effectLst/>
                        </a:rPr>
                        <a:t>речи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13586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Грамотность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11,09%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14153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712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71420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Итоговое сочинение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14362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Требования и критерии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5778"/>
              </p:ext>
            </p:extLst>
          </p:nvPr>
        </p:nvGraphicFramePr>
        <p:xfrm>
          <a:off x="1475656" y="1192064"/>
          <a:ext cx="6480721" cy="34745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62550"/>
                <a:gridCol w="3391811"/>
                <a:gridCol w="782726"/>
                <a:gridCol w="1043634"/>
              </a:tblGrid>
              <a:tr h="4933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Номер требования / критерия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критерия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Общее количество «незачетов»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критерию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Требование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итогового сочинения (изложения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Требование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Самостоятельность написания итогового сочинения (изложения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Критерий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Соответствие теме 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Аргументация. Привлечение литературного </a:t>
                      </a:r>
                      <a:r>
                        <a:rPr lang="ru-RU" sz="1100" dirty="0" smtClean="0">
                          <a:effectLst/>
                        </a:rPr>
                        <a:t>материала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Композиция и логика </a:t>
                      </a:r>
                      <a:r>
                        <a:rPr lang="ru-RU" sz="1100" dirty="0" smtClean="0">
                          <a:effectLst/>
                        </a:rPr>
                        <a:t>рассуждения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760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Качество письменной </a:t>
                      </a:r>
                      <a:r>
                        <a:rPr lang="ru-RU" sz="1100" dirty="0" smtClean="0">
                          <a:effectLst/>
                        </a:rPr>
                        <a:t>речи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1711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Грамотность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567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71420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Итоговое изложение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14362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Тема </a:t>
            </a:r>
            <a:r>
              <a:rPr lang="ru-RU" sz="2000" b="1" dirty="0">
                <a:solidFill>
                  <a:srgbClr val="A8246F"/>
                </a:solidFill>
              </a:rPr>
              <a:t>910 «Трясогузка»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91954"/>
              </p:ext>
            </p:extLst>
          </p:nvPr>
        </p:nvGraphicFramePr>
        <p:xfrm>
          <a:off x="467545" y="1203598"/>
          <a:ext cx="8208910" cy="33659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92583"/>
                <a:gridCol w="2345403"/>
                <a:gridCol w="1431793"/>
                <a:gridCol w="1646549"/>
                <a:gridCol w="1392582"/>
              </a:tblGrid>
              <a:tr h="729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требования / критерия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критерия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«незачетов»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критерию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«незачетов» 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общем количестве критериев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«зачетов»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критерию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64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Требование 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итогового сочинения (изложения)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5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Требование 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Самостоятельность написания итогового сочинения (изложения)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2556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изложения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2556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Логичность изложения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64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Использование элементов стиля исходного текста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2,44%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2556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Качество письменной речи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14,94%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2556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Критерий 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Грамотность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16,84%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64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«незачетов»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33,15%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396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800"/>
            <a:ext cx="9144000" cy="83099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6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609</Words>
  <Application>Microsoft Office PowerPoint</Application>
  <PresentationFormat>Экран (16:9)</PresentationFormat>
  <Paragraphs>225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Admin</cp:lastModifiedBy>
  <cp:revision>603</cp:revision>
  <cp:lastPrinted>2018-01-11T07:18:17Z</cp:lastPrinted>
  <dcterms:created xsi:type="dcterms:W3CDTF">2015-01-19T04:26:58Z</dcterms:created>
  <dcterms:modified xsi:type="dcterms:W3CDTF">2018-01-12T10:20:36Z</dcterms:modified>
</cp:coreProperties>
</file>