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12937-BDE4-4C07-92DD-01FA225826BC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440AF-CCA5-49BE-B541-BCF30F407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531E3-5BD0-4285-A648-9724BF6B299C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EF17F-D1FB-4A90-8BFF-271162D9B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0E653-3DA4-4831-9726-A805CEE4DEDF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7B3CB-B987-4FD4-8CC3-A72190EB03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183EE-BD39-4A1B-AD4C-25528FBDE302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24D76-2010-4618-B06F-79DF4D290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7771D-C5A2-4B5D-9279-963B39A91386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38408-F2A5-4464-BE1F-243B93135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D53A-36DD-43B2-8B08-DA5CD9820DDF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8DDBA-01F3-4D37-A529-4741EB8F0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C1FBC-E6CA-4F10-9469-BADC45637DEE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F24AD-4F41-4869-BB78-825DABFEC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375CA-79FE-4D65-9A2C-E718F170B7DF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59BB6-59FA-4B3D-B7A8-DE1A6748B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2A79B-AF54-4938-A93F-4AAB2D2DE990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E4AC5-94F5-480E-8989-2A41B17C5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B1FEB-4116-4630-A8CA-08F317069BE0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336AD-1076-4098-966A-89622A8DF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25ED4-9F77-4766-AA74-69BFA98DD3D6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BE7E9-A422-426E-B9CF-CB439533A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535661-E772-4A8E-9F4B-86A7ED8783F1}" type="datetimeFigureOut">
              <a:rPr lang="ru-RU"/>
              <a:pPr>
                <a:defRPr/>
              </a:pPr>
              <a:t>19.06.2012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3BCDF5-1B3A-4FFD-9528-C223B82BB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19" r:id="rId4"/>
    <p:sldLayoutId id="2147483723" r:id="rId5"/>
    <p:sldLayoutId id="2147483718" r:id="rId6"/>
    <p:sldLayoutId id="2147483724" r:id="rId7"/>
    <p:sldLayoutId id="2147483725" r:id="rId8"/>
    <p:sldLayoutId id="2147483726" r:id="rId9"/>
    <p:sldLayoutId id="2147483717" r:id="rId10"/>
    <p:sldLayoutId id="21474837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0912" y="188640"/>
            <a:ext cx="8458200" cy="1222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Урок-викторина, посвященная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дню конституции РТ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750" y="5013325"/>
            <a:ext cx="8604250" cy="1223963"/>
          </a:xfrm>
        </p:spPr>
        <p:txBody>
          <a:bodyPr>
            <a:normAutofit fontScale="77500" lnSpcReduction="20000"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географии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«Школа №175»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Халикова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Венера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Закирзяновна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квалификационная категория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5544616" cy="3155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22530" name="Объект 3"/>
          <p:cNvSpPr>
            <a:spLocks noGrp="1"/>
          </p:cNvSpPr>
          <p:nvPr>
            <p:ph sz="half" idx="2"/>
          </p:nvPr>
        </p:nvSpPr>
        <p:spPr>
          <a:xfrm>
            <a:off x="4284663" y="1268413"/>
            <a:ext cx="4706937" cy="5329237"/>
          </a:xfrm>
        </p:spPr>
        <p:txBody>
          <a:bodyPr anchor="ctr"/>
          <a:lstStyle/>
          <a:p>
            <a:pPr algn="just" eaLnBrk="1" hangingPunct="1"/>
            <a:r>
              <a:rPr lang="ru-RU" sz="1800" b="1" smtClean="0"/>
              <a:t>Как называют нашу республику? </a:t>
            </a:r>
          </a:p>
          <a:p>
            <a:pPr algn="just" eaLnBrk="1" hangingPunct="1"/>
            <a:r>
              <a:rPr lang="ru-RU" sz="1800" b="1" smtClean="0"/>
              <a:t>Кто является главой нашей республики?</a:t>
            </a:r>
          </a:p>
          <a:p>
            <a:pPr algn="just" eaLnBrk="1" hangingPunct="1"/>
            <a:r>
              <a:rPr lang="ru-RU" sz="1800" b="1" smtClean="0"/>
              <a:t>Назовите государственные символы республики? </a:t>
            </a:r>
          </a:p>
          <a:p>
            <a:pPr algn="just" eaLnBrk="1" hangingPunct="1"/>
            <a:r>
              <a:rPr lang="ru-RU" sz="1800" b="1" smtClean="0"/>
              <a:t>Как называется главный документ нашей республики? </a:t>
            </a:r>
          </a:p>
          <a:p>
            <a:pPr algn="just" eaLnBrk="1" hangingPunct="1"/>
            <a:r>
              <a:rPr lang="ru-RU" sz="1800" b="1" smtClean="0"/>
              <a:t>Самый главный город нашей республики? </a:t>
            </a:r>
          </a:p>
          <a:p>
            <a:pPr algn="just" eaLnBrk="1" hangingPunct="1"/>
            <a:r>
              <a:rPr lang="ru-RU" sz="1800" b="1" smtClean="0"/>
              <a:t>Как называется основной документ, удостоверяющий личность гражданина? </a:t>
            </a:r>
          </a:p>
          <a:p>
            <a:pPr algn="just" eaLnBrk="1" hangingPunct="1"/>
            <a:r>
              <a:rPr lang="ru-RU" sz="1800" b="1" smtClean="0"/>
              <a:t>Во сколько лет получают паспорт? </a:t>
            </a:r>
          </a:p>
          <a:p>
            <a:pPr algn="just" eaLnBrk="1" hangingPunct="1"/>
            <a:r>
              <a:rPr lang="ru-RU" sz="1800" b="1" smtClean="0"/>
              <a:t>Какой из документов вы получили самым первым?</a:t>
            </a:r>
          </a:p>
          <a:p>
            <a:pPr algn="just" eaLnBrk="1" hangingPunct="1"/>
            <a:r>
              <a:rPr lang="ru-RU" sz="1800" b="1" smtClean="0"/>
              <a:t>Что является символом столицы нашей республики? 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827584" y="2057235"/>
            <a:ext cx="3456384" cy="3810330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/>
              <a:t>Дорогие ребята!</a:t>
            </a:r>
            <a:br>
              <a:rPr lang="ru-RU" dirty="0"/>
            </a:br>
            <a:endParaRPr lang="ru-RU" dirty="0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	Вы - наше молодое поколение!</a:t>
            </a:r>
          </a:p>
          <a:p>
            <a:pPr marL="0" indent="0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	Хочется верить в то, что вы </a:t>
            </a:r>
            <a:r>
              <a:rPr lang="ru-RU" smtClean="0">
                <a:latin typeface="Arial" charset="0"/>
              </a:rPr>
              <a:t>станете</a:t>
            </a:r>
            <a:r>
              <a:rPr lang="ru-RU" smtClean="0"/>
              <a:t> достойными гражданами нашей Родины: будете соблюдать все законы нашего государства, уважать </a:t>
            </a:r>
            <a:r>
              <a:rPr lang="ru-RU" smtClean="0">
                <a:latin typeface="Arial" charset="0"/>
              </a:rPr>
              <a:t>его </a:t>
            </a:r>
            <a:r>
              <a:rPr lang="ru-RU" smtClean="0"/>
              <a:t>символы. Будьте настоящими патриотами </a:t>
            </a:r>
            <a:r>
              <a:rPr lang="ru-RU" smtClean="0">
                <a:latin typeface="Arial" charset="0"/>
              </a:rPr>
              <a:t>своего Отечества</a:t>
            </a:r>
            <a:r>
              <a:rPr lang="ru-RU" smtClean="0"/>
              <a:t>!</a:t>
            </a:r>
          </a:p>
          <a:p>
            <a:pPr marL="0" indent="0" eaLnBrk="1" hangingPunct="1"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Конституция Республики </a:t>
            </a:r>
            <a:r>
              <a:rPr lang="ru-RU" dirty="0" err="1" smtClean="0"/>
              <a:t>татарстан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575" y="1628775"/>
            <a:ext cx="5264150" cy="4724400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ru-RU" smtClean="0"/>
              <a:t>	У каждого государства есть свои законы. Законы бывают разные, но главный (основной) закон нашей республики называется Конституцией.  Действующая Конституция была принята 6 ноября 1992 г. С тех пор этот праздник является </a:t>
            </a:r>
            <a:r>
              <a:rPr lang="ru-RU" smtClean="0">
                <a:latin typeface="Arial" charset="0"/>
              </a:rPr>
              <a:t>государственным </a:t>
            </a:r>
            <a:r>
              <a:rPr lang="ru-RU" smtClean="0"/>
              <a:t>праздником. </a:t>
            </a:r>
          </a:p>
          <a:p>
            <a:pPr marL="0" indent="0" eaLnBrk="1" hangingPunct="1"/>
            <a:endParaRPr lang="ru-RU" smtClean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5473545" y="2060848"/>
            <a:ext cx="3670455" cy="3240247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Вопросы викторины</a:t>
            </a:r>
            <a:endParaRPr lang="ru-RU" dirty="0"/>
          </a:p>
        </p:txBody>
      </p:sp>
      <p:sp>
        <p:nvSpPr>
          <p:cNvPr id="15362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От какого слова произошло слово «флаг»? </a:t>
            </a:r>
          </a:p>
          <a:p>
            <a:pPr eaLnBrk="1" hangingPunct="1"/>
            <a:r>
              <a:rPr lang="ru-RU" smtClean="0"/>
              <a:t>Назовите день рождения флага РТ? </a:t>
            </a:r>
          </a:p>
          <a:p>
            <a:pPr eaLnBrk="1" hangingPunct="1"/>
            <a:r>
              <a:rPr lang="ru-RU" smtClean="0"/>
              <a:t>Что обозначает зелёный цвет? </a:t>
            </a:r>
          </a:p>
          <a:p>
            <a:pPr eaLnBrk="1" hangingPunct="1"/>
            <a:r>
              <a:rPr lang="ru-RU" smtClean="0"/>
              <a:t>Что обозначает белый цвет? </a:t>
            </a:r>
          </a:p>
          <a:p>
            <a:pPr eaLnBrk="1" hangingPunct="1"/>
            <a:r>
              <a:rPr lang="ru-RU" smtClean="0"/>
              <a:t>Красный? </a:t>
            </a:r>
          </a:p>
          <a:p>
            <a:pPr eaLnBrk="1" hangingPunct="1"/>
            <a:endParaRPr lang="ru-RU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539552" y="2060848"/>
            <a:ext cx="3456384" cy="2269644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Вопросы викторины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683568" y="1628800"/>
            <a:ext cx="3048264" cy="2286198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83569" y="4221088"/>
            <a:ext cx="3528392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499992" y="1556792"/>
            <a:ext cx="2853865" cy="2232248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16389" name="Прямоугольник 3"/>
          <p:cNvSpPr>
            <a:spLocks noChangeArrowheads="1"/>
          </p:cNvSpPr>
          <p:nvPr/>
        </p:nvSpPr>
        <p:spPr bwMode="auto">
          <a:xfrm>
            <a:off x="4235450" y="4276725"/>
            <a:ext cx="4572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2400" b="1">
                <a:latin typeface="Franklin Gothic Book" pitchFamily="34" charset="0"/>
              </a:rPr>
              <a:t>Где можно увидеть государственные флаги? 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400" b="1">
                <a:latin typeface="Franklin Gothic Book" pitchFamily="34" charset="0"/>
              </a:rPr>
              <a:t>На каких зданиях нашего города развеваются флаги?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Вопросы викторины</a:t>
            </a:r>
            <a:endParaRPr lang="ru-RU" dirty="0"/>
          </a:p>
        </p:txBody>
      </p:sp>
      <p:sp>
        <p:nvSpPr>
          <p:cNvPr id="17410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Какие права есть у каждого гражданина нашей республики?	</a:t>
            </a:r>
          </a:p>
          <a:p>
            <a:pPr eaLnBrk="1" hangingPunct="1"/>
            <a:r>
              <a:rPr lang="ru-RU" smtClean="0"/>
              <a:t>Какие свободы есть у каждого гражданина нашей республики? </a:t>
            </a:r>
          </a:p>
          <a:p>
            <a:pPr eaLnBrk="1" hangingPunct="1"/>
            <a:r>
              <a:rPr lang="ru-RU" smtClean="0"/>
              <a:t> Как вы думаете, какие  обязанности?</a:t>
            </a:r>
          </a:p>
          <a:p>
            <a:pPr eaLnBrk="1" hangingPunct="1"/>
            <a:endParaRPr lang="ru-RU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716016" y="1772816"/>
            <a:ext cx="3888432" cy="4032448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Конституция республики </a:t>
            </a:r>
            <a:r>
              <a:rPr lang="ru-RU" dirty="0" err="1" smtClean="0"/>
              <a:t>татарстан</a:t>
            </a:r>
            <a:endParaRPr lang="ru-RU" dirty="0"/>
          </a:p>
        </p:txBody>
      </p:sp>
      <p:sp>
        <p:nvSpPr>
          <p:cNvPr id="18434" name="Объект 2"/>
          <p:cNvSpPr>
            <a:spLocks noGrp="1"/>
          </p:cNvSpPr>
          <p:nvPr>
            <p:ph sz="half" idx="1"/>
          </p:nvPr>
        </p:nvSpPr>
        <p:spPr>
          <a:xfrm>
            <a:off x="323850" y="1773238"/>
            <a:ext cx="4554538" cy="4724400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ru-RU" smtClean="0"/>
              <a:t>	</a:t>
            </a:r>
            <a:r>
              <a:rPr lang="ru-RU" b="1" u="sng" smtClean="0"/>
              <a:t>Права гражданина</a:t>
            </a:r>
            <a:r>
              <a:rPr lang="ru-RU" smtClean="0"/>
              <a:t>, записанные в Конституции это – право на образование, на охрану здоровья, на отдых и труд. </a:t>
            </a:r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mtClean="0"/>
              <a:t>	Кроме прав, есть     </a:t>
            </a:r>
            <a:r>
              <a:rPr lang="ru-RU" b="1" smtClean="0"/>
              <a:t>обязанности</a:t>
            </a:r>
            <a:r>
              <a:rPr lang="ru-RU" smtClean="0"/>
              <a:t>, например, защищать Родину.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862324" y="1844824"/>
            <a:ext cx="3909060" cy="3888432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Герб республики </a:t>
            </a:r>
            <a:r>
              <a:rPr lang="ru-RU" dirty="0" err="1" smtClean="0"/>
              <a:t>татарстан</a:t>
            </a:r>
            <a:endParaRPr lang="ru-RU" dirty="0"/>
          </a:p>
        </p:txBody>
      </p:sp>
      <p:sp>
        <p:nvSpPr>
          <p:cNvPr id="19458" name="Объект 2"/>
          <p:cNvSpPr>
            <a:spLocks noGrp="1"/>
          </p:cNvSpPr>
          <p:nvPr>
            <p:ph sz="half" idx="1"/>
          </p:nvPr>
        </p:nvSpPr>
        <p:spPr>
          <a:xfrm>
            <a:off x="107950" y="1700213"/>
            <a:ext cx="4770438" cy="472440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200" smtClean="0"/>
              <a:t>	</a:t>
            </a:r>
            <a:r>
              <a:rPr lang="ru-RU" sz="2200" b="1" smtClean="0"/>
              <a:t>Главный символ – это герб, в котором в изобразительной форме выражена государственность. </a:t>
            </a:r>
            <a:r>
              <a:rPr lang="ru-RU" sz="2200" b="1" smtClean="0">
                <a:latin typeface="Arial" charset="0"/>
              </a:rPr>
              <a:t>	</a:t>
            </a:r>
            <a:r>
              <a:rPr lang="ru-RU" sz="2200" b="1" smtClean="0"/>
              <a:t>Государственный герб  Республики Татарстан представляет собой изображение крылатого барса с круглым щитом на боку, с приподнятой правой передней лапой на фоне диска солнца, помещенного в обрамление из татарского народного орнамента, в  основании которого надпись «Татарстан», крылья состоят из семи перьев, розетка на щите состоит из восьми лепестков.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5076056" y="1772816"/>
            <a:ext cx="3810330" cy="3810330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Флаг республики </a:t>
            </a:r>
            <a:r>
              <a:rPr lang="ru-RU" dirty="0" err="1" smtClean="0"/>
              <a:t>татарстан</a:t>
            </a:r>
            <a:endParaRPr lang="ru-RU" dirty="0"/>
          </a:p>
        </p:txBody>
      </p:sp>
      <p:sp>
        <p:nvSpPr>
          <p:cNvPr id="20482" name="Объект 3"/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3771900" cy="472440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smtClean="0"/>
              <a:t>	</a:t>
            </a:r>
            <a:r>
              <a:rPr lang="ru-RU" sz="2400" b="1" smtClean="0"/>
              <a:t>Наряду с гербом является символом государства и государственный флаг. Государственные флаги поднимаются над правительственными зданиями и венчают дипломатические представительства, автомобили послов. </a:t>
            </a:r>
            <a:endParaRPr lang="ru-RU" sz="2400" b="1" smtClean="0">
              <a:latin typeface="Arial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latin typeface="Arial" charset="0"/>
              </a:rPr>
              <a:t>	</a:t>
            </a:r>
            <a:r>
              <a:rPr lang="ru-RU" sz="2400" b="1" smtClean="0"/>
              <a:t>В торжественные и праздничные дни флагами украшают дома и улицы.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755576" y="1988840"/>
            <a:ext cx="4104456" cy="3347798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Флаг республики </a:t>
            </a:r>
            <a:r>
              <a:rPr lang="ru-RU" dirty="0" err="1" smtClean="0"/>
              <a:t>татарстан</a:t>
            </a:r>
            <a:endParaRPr lang="ru-RU" dirty="0"/>
          </a:p>
        </p:txBody>
      </p:sp>
      <p:sp>
        <p:nvSpPr>
          <p:cNvPr id="21506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smtClean="0"/>
              <a:t>Днём рождения флага </a:t>
            </a:r>
            <a:r>
              <a:rPr lang="ru-RU" smtClean="0">
                <a:latin typeface="Arial" charset="0"/>
              </a:rPr>
              <a:t>принято</a:t>
            </a:r>
            <a:r>
              <a:rPr lang="ru-RU" smtClean="0"/>
              <a:t> считать </a:t>
            </a:r>
            <a:r>
              <a:rPr lang="ru-RU" u="sng" smtClean="0"/>
              <a:t>29 ноября 1991 года</a:t>
            </a:r>
            <a:r>
              <a:rPr lang="ru-RU" smtClean="0"/>
              <a:t>. 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mtClean="0"/>
              <a:t>Цвета символизируют:</a:t>
            </a:r>
          </a:p>
          <a:p>
            <a:pPr marL="0" indent="0" eaLnBrk="1" hangingPunct="1"/>
            <a:r>
              <a:rPr lang="ru-RU" smtClean="0"/>
              <a:t>-зелёный - зелень весны, возрождение;</a:t>
            </a:r>
          </a:p>
          <a:p>
            <a:pPr marL="0" indent="0" eaLnBrk="1" hangingPunct="1"/>
            <a:r>
              <a:rPr lang="ru-RU" smtClean="0"/>
              <a:t>-белый - цвет чистоты;</a:t>
            </a:r>
          </a:p>
          <a:p>
            <a:pPr marL="0" indent="0" eaLnBrk="1" hangingPunct="1"/>
            <a:r>
              <a:rPr lang="ru-RU" smtClean="0"/>
              <a:t>-красный - зрелость, энергию, силу, жизнь.</a:t>
            </a:r>
          </a:p>
          <a:p>
            <a:pPr marL="0" indent="0" eaLnBrk="1" hangingPunct="1"/>
            <a:endParaRPr lang="ru-RU" smtClean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788024" y="1916833"/>
            <a:ext cx="3866931" cy="3667244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200</TotalTime>
  <Words>310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11</vt:i4>
      </vt:variant>
    </vt:vector>
  </HeadingPairs>
  <TitlesOfParts>
    <vt:vector size="26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Школа 175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посвященная дню конституции</dc:title>
  <dc:creator>Венера Закирзяновна</dc:creator>
  <cp:lastModifiedBy>ИРО РТ</cp:lastModifiedBy>
  <cp:revision>25</cp:revision>
  <dcterms:created xsi:type="dcterms:W3CDTF">2012-05-08T09:52:31Z</dcterms:created>
  <dcterms:modified xsi:type="dcterms:W3CDTF">2012-06-19T07:23:18Z</dcterms:modified>
</cp:coreProperties>
</file>