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5" r:id="rId1"/>
  </p:sldMasterIdLst>
  <p:notesMasterIdLst>
    <p:notesMasterId r:id="rId16"/>
  </p:notesMasterIdLst>
  <p:sldIdLst>
    <p:sldId id="256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70" r:id="rId12"/>
    <p:sldId id="272" r:id="rId13"/>
    <p:sldId id="274" r:id="rId14"/>
    <p:sldId id="275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5" autoAdjust="0"/>
    <p:restoredTop sz="94660"/>
  </p:normalViewPr>
  <p:slideViewPr>
    <p:cSldViewPr>
      <p:cViewPr varScale="1">
        <p:scale>
          <a:sx n="103" d="100"/>
          <a:sy n="103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C46BBA70-A2A5-4D09-AA30-B12F4CA81A36}" type="datetimeFigureOut">
              <a:rPr lang="ru-RU"/>
              <a:pPr>
                <a:defRPr/>
              </a:pPr>
              <a:t>11.05.2012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A1036869-0DA8-44D0-9A20-65F8299B4E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3794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036869-0DA8-44D0-9A20-65F8299B4EE7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156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036869-0DA8-44D0-9A20-65F8299B4EE7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036869-0DA8-44D0-9A20-65F8299B4EE7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758DA-DF56-46B5-B891-B4DE017E71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BB6C1-E431-4FF0-B675-4A3F0AA2A4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A39B4-C2E2-45B8-8927-3DD582C807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5EE25-3BAA-4C45-82A5-9FA7E76E58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D3921-CB86-4C12-8ABA-97D6F791B439}" type="datetimeFigureOut">
              <a:rPr lang="ru-RU" smtClean="0"/>
              <a:pPr/>
              <a:t>11.05.2012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DA16A-495F-4910-A180-FD848E1DA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D3921-CB86-4C12-8ABA-97D6F791B439}" type="datetimeFigureOut">
              <a:rPr lang="ru-RU" smtClean="0"/>
              <a:pPr/>
              <a:t>11.05.2012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DA16A-495F-4910-A180-FD848E1DA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Дата 3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29C6BCB6-CF84-48F8-AB58-05FC4E984C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</p:sldLayoutIdLst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0" grpId="0"/>
    </p:bldLst>
  </p:timing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5.xml"/><Relationship Id="rId1" Type="http://schemas.openxmlformats.org/officeDocument/2006/relationships/video" Target="file:///C:\Users\&#1083;&#1086;&#1083;&#1097;&#1079;&#1083;\Desktop\&#1087;&#1072;&#1088;&#1083;&#1072;&#1084;&#1077;&#1085;&#1090;%20&#1076;&#1101;&#1088;&#1077;&#1089;&#1077;\&#1047;&#1072;&#1082;&#1086;&#1085;&#1085;&#1072;&#1088;%20&#1082;&#1072;&#1103;%20&#1090;&#1091;&#1072;\&#1079;&#1072;&#1082;&#1086;&#1085;&#1085;&#1072;&#1088;%20&#1085;&#1080;&#1095;&#1077;&#1082;%20&#1082;&#1072;&#1073;&#1091;&#1083;%20&#1080;&#1090;&#1077;&#1083;&#1101;.wmv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5.xml"/><Relationship Id="rId1" Type="http://schemas.openxmlformats.org/officeDocument/2006/relationships/video" Target="file:///C:\Users\&#1083;&#1086;&#1083;&#1097;&#1079;&#1083;\Desktop\&#1087;&#1072;&#1088;&#1083;&#1072;&#1084;&#1077;&#1085;&#1090;%20&#1076;&#1101;&#1088;&#1077;&#1089;&#1077;\&#1047;&#1072;&#1082;&#1086;&#1085;&#1085;&#1072;&#1088;%20&#1082;&#1072;&#1103;%20&#1090;&#1091;&#1072;\&#1082;&#1072;&#1084;&#1080;&#1090;&#1077;&#1090;&#1083;&#1072;&#1088;%20&#1101;&#1083;&#1083;&#1101;%20&#1082;&#1086;&#1084;&#1080;&#1089;&#1089;&#1080;&#1103;&#1083;&#1101;&#1088;.wmv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5.xml"/><Relationship Id="rId1" Type="http://schemas.openxmlformats.org/officeDocument/2006/relationships/video" Target="file:///C:\Users\&#1083;&#1086;&#1083;&#1097;&#1079;&#1083;\Desktop\&#1087;&#1072;&#1088;&#1083;&#1072;&#1084;&#1077;&#1085;&#1090;%20&#1076;&#1101;&#1088;&#1077;&#1089;&#1077;\&#1047;&#1072;&#1082;&#1086;&#1085;&#1085;&#1072;&#1088;%20&#1082;&#1072;&#1103;%20&#1090;&#1091;&#1072;\&#1052;&#1091;&#1093;&#1072;%20&#1089;&#1086;&#1081;&#1083;&#1080;.avi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&#1083;&#1086;&#1083;&#1097;&#1079;&#1083;\Desktop\&#1087;&#1072;&#1088;&#1083;&#1072;&#1084;&#1077;&#1085;&#1090;%20&#1076;&#1101;&#1088;&#1077;&#1089;&#1077;\&#1047;&#1072;&#1082;&#1086;&#1085;&#1085;&#1072;&#1088;%20&#1082;&#1072;&#1103;%20&#1090;&#1091;&#1072;\&#1058;&#1072;&#1088;&#1080;&#1093;&#1099;.wmv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Rectangle 6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tt-RU" sz="2400" b="1" i="1" cap="none" smtClean="0">
                <a:solidFill>
                  <a:schemeClr val="tx1"/>
                </a:solidFill>
                <a:effectLst/>
                <a:latin typeface="Times New Roman" pitchFamily="18" charset="0"/>
              </a:rPr>
              <a:t>9 нчы сыйныф укучылары өчен парламент дәресе</a:t>
            </a:r>
            <a:br>
              <a:rPr lang="tt-RU" sz="2400" b="1" i="1" cap="none" smtClean="0">
                <a:solidFill>
                  <a:schemeClr val="tx1"/>
                </a:solidFill>
                <a:effectLst/>
                <a:latin typeface="Times New Roman" pitchFamily="18" charset="0"/>
              </a:rPr>
            </a:br>
            <a:r>
              <a:rPr lang="tt-RU" sz="2400" cap="none" smtClean="0">
                <a:effectLst/>
                <a:latin typeface="Times New Roman" pitchFamily="18" charset="0"/>
              </a:rPr>
              <a:t/>
            </a:r>
            <a:br>
              <a:rPr lang="tt-RU" sz="2400" cap="none" smtClean="0">
                <a:effectLst/>
                <a:latin typeface="Times New Roman" pitchFamily="18" charset="0"/>
              </a:rPr>
            </a:br>
            <a:r>
              <a:rPr lang="tt-RU" sz="3200" b="1" i="1" cap="none" smtClean="0">
                <a:solidFill>
                  <a:schemeClr val="tx1"/>
                </a:solidFill>
                <a:effectLst/>
                <a:latin typeface="Times New Roman" pitchFamily="18" charset="0"/>
              </a:rPr>
              <a:t>Тема: “Законнар кайда туалар”</a:t>
            </a:r>
            <a:endParaRPr lang="ru-RU" sz="3200" b="1" i="1" cap="none" smtClean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0267" name="Picture 27" descr="кирэкии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47813" y="1989138"/>
            <a:ext cx="6264275" cy="3671887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законнар ничек кабул ителэ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1524000" y="0"/>
            <a:ext cx="12192000" cy="7291388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6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камитетлар эллэ комиссиялэр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1524000" y="0"/>
            <a:ext cx="12192000" cy="7291388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1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t-RU" b="1" i="1" dirty="0" smtClean="0">
                <a:latin typeface="Times New Roman" pitchFamily="18" charset="0"/>
                <a:cs typeface="Times New Roman" pitchFamily="18" charset="0"/>
              </a:rPr>
              <a:t>Очрашу  мизгелләре</a:t>
            </a:r>
            <a:endParaRPr lang="ru-RU" dirty="0"/>
          </a:p>
        </p:txBody>
      </p:sp>
      <p:pic>
        <p:nvPicPr>
          <p:cNvPr id="64514" name="Picture 2" descr="C:\Users\Ринат\Desktop\Депутат\DSCN028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554162"/>
            <a:ext cx="6552728" cy="4683149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t-RU" b="1" i="1" dirty="0" smtClean="0">
                <a:latin typeface="Times New Roman" pitchFamily="18" charset="0"/>
                <a:cs typeface="Times New Roman" pitchFamily="18" charset="0"/>
              </a:rPr>
              <a:t>Очрашу  мизгелләре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3490" name="Picture 2" descr="C:\Users\Ринат\Desktop\Депутат\DSCN03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554162"/>
            <a:ext cx="6912768" cy="482716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t-RU" b="1" i="1" dirty="0" smtClean="0">
                <a:latin typeface="Times New Roman" pitchFamily="18" charset="0"/>
                <a:cs typeface="Times New Roman" pitchFamily="18" charset="0"/>
              </a:rPr>
              <a:t>Очрашу  мизгелләре</a:t>
            </a:r>
            <a:endParaRPr lang="ru-RU" dirty="0"/>
          </a:p>
        </p:txBody>
      </p:sp>
      <p:pic>
        <p:nvPicPr>
          <p:cNvPr id="65538" name="Picture 2" descr="C:\Users\Ринат\Desktop\Депутат\DSCN029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554163"/>
            <a:ext cx="3744416" cy="4179093"/>
          </a:xfrm>
          <a:prstGeom prst="rect">
            <a:avLst/>
          </a:prstGeom>
          <a:noFill/>
        </p:spPr>
      </p:pic>
      <p:pic>
        <p:nvPicPr>
          <p:cNvPr id="65539" name="Picture 3" descr="C:\Users\Ринат\Desktop\Депутат\DSCN03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556792"/>
            <a:ext cx="4032448" cy="4176464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Муха сойли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6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-Н</a:t>
            </a:r>
            <a:r>
              <a:rPr lang="tt-RU" b="1" i="1" dirty="0" smtClean="0">
                <a:latin typeface="Times New Roman" pitchFamily="18" charset="0"/>
                <a:cs typeface="Times New Roman" pitchFamily="18" charset="0"/>
              </a:rPr>
              <a:t>әрсә соң ул закон? (Закон үтәлүе мәҗбүри булган кагыйдәләр, положениеләр җыелмасы)</a:t>
            </a:r>
          </a:p>
          <a:p>
            <a:r>
              <a:rPr lang="tt-RU" b="1" i="1" dirty="0" smtClean="0">
                <a:latin typeface="Times New Roman" pitchFamily="18" charset="0"/>
                <a:cs typeface="Times New Roman" pitchFamily="18" charset="0"/>
              </a:rPr>
              <a:t>-Нәрсә соң ул парламент? (Парламент – хакимиятнең тулысынча яки өлешчә сайлау юлы белән төзелгән иң югары вәкаләтле закон чыгару органы)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Тарихы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8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Organization Chart 6"/>
          <p:cNvGrpSpPr>
            <a:grpSpLocks/>
          </p:cNvGrpSpPr>
          <p:nvPr/>
        </p:nvGrpSpPr>
        <p:grpSpPr bwMode="auto">
          <a:xfrm>
            <a:off x="468313" y="908050"/>
            <a:ext cx="8229600" cy="4525963"/>
            <a:chOff x="1134" y="1270"/>
            <a:chExt cx="1872" cy="720"/>
          </a:xfrm>
        </p:grpSpPr>
        <p:cxnSp>
          <p:nvCxnSpPr>
            <p:cNvPr id="1028" name="_s1028"/>
            <p:cNvCxnSpPr>
              <a:cxnSpLocks noChangeShapeType="1"/>
              <a:stCxn id="13" idx="6"/>
              <a:endCxn id="11" idx="2"/>
            </p:cNvCxnSpPr>
            <p:nvPr/>
          </p:nvCxnSpPr>
          <p:spPr bwMode="auto">
            <a:xfrm rot="5400000" flipH="1">
              <a:off x="2250" y="1378"/>
              <a:ext cx="144" cy="504"/>
            </a:xfrm>
            <a:prstGeom prst="bentConnector3">
              <a:avLst>
                <a:gd name="adj1" fmla="val 12611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79375">
                  <a:solidFill>
                    <a:srgbClr val="FFFF00"/>
                  </a:solidFill>
                  <a:miter lim="800000"/>
                  <a:headEnd/>
                  <a:tailEnd/>
                </a14:hiddenLine>
              </a:ext>
            </a:extLst>
          </p:spPr>
        </p:cxnSp>
        <p:cxnSp>
          <p:nvCxnSpPr>
            <p:cNvPr id="1029" name="_s1029"/>
            <p:cNvCxnSpPr>
              <a:cxnSpLocks noChangeShapeType="1"/>
              <a:stCxn id="12" idx="6"/>
              <a:endCxn id="11" idx="2"/>
            </p:cNvCxnSpPr>
            <p:nvPr/>
          </p:nvCxnSpPr>
          <p:spPr bwMode="auto">
            <a:xfrm rot="16200000">
              <a:off x="1746" y="1378"/>
              <a:ext cx="144" cy="504"/>
            </a:xfrm>
            <a:prstGeom prst="bentConnector3">
              <a:avLst>
                <a:gd name="adj1" fmla="val 12611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79375">
                  <a:solidFill>
                    <a:srgbClr val="FFFF00"/>
                  </a:solidFill>
                  <a:miter lim="800000"/>
                  <a:headEnd/>
                  <a:tailEnd/>
                </a14:hiddenLine>
              </a:ext>
            </a:extLst>
          </p:spPr>
        </p:cxnSp>
        <p:sp>
          <p:nvSpPr>
            <p:cNvPr id="11" name="_s1030"/>
            <p:cNvSpPr>
              <a:spLocks noChangeArrowheads="1"/>
            </p:cNvSpPr>
            <p:nvPr/>
          </p:nvSpPr>
          <p:spPr bwMode="auto">
            <a:xfrm>
              <a:off x="1638" y="1270"/>
              <a:ext cx="864" cy="288"/>
            </a:xfrm>
            <a:prstGeom prst="bevel">
              <a:avLst>
                <a:gd name="adj" fmla="val 12500"/>
              </a:avLst>
            </a:prstGeom>
            <a:gradFill rotWithShape="0">
              <a:gsLst>
                <a:gs pos="0">
                  <a:schemeClr val="accent1"/>
                </a:gs>
                <a:gs pos="50000">
                  <a:schemeClr val="bg1"/>
                </a:gs>
                <a:gs pos="100000">
                  <a:schemeClr val="accent1"/>
                </a:gs>
              </a:gsLst>
              <a:lin ang="18900000" scaled="1"/>
            </a:gradFill>
            <a:ln w="317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3700" b="1" i="0" u="none" strike="noStrike" cap="none" normalizeH="0" baseline="0" smtClean="0">
                  <a:ln>
                    <a:noFill/>
                  </a:ln>
                  <a:solidFill>
                    <a:srgbClr val="FF3300"/>
                  </a:solidFill>
                  <a:effectLst/>
                  <a:latin typeface="Arial" charset="0"/>
                  <a:cs typeface="Arial" charset="0"/>
                </a:rPr>
                <a:t>Парламент</a:t>
              </a:r>
            </a:p>
          </p:txBody>
        </p:sp>
        <p:sp>
          <p:nvSpPr>
            <p:cNvPr id="12" name="_s1031"/>
            <p:cNvSpPr>
              <a:spLocks noChangeArrowheads="1"/>
            </p:cNvSpPr>
            <p:nvPr/>
          </p:nvSpPr>
          <p:spPr bwMode="auto">
            <a:xfrm>
              <a:off x="1134" y="1702"/>
              <a:ext cx="864" cy="288"/>
            </a:xfrm>
            <a:prstGeom prst="bevel">
              <a:avLst>
                <a:gd name="adj" fmla="val 12500"/>
              </a:avLst>
            </a:prstGeom>
            <a:gradFill rotWithShape="0">
              <a:gsLst>
                <a:gs pos="0">
                  <a:schemeClr val="accent2"/>
                </a:gs>
                <a:gs pos="50000">
                  <a:schemeClr val="bg1"/>
                </a:gs>
                <a:gs pos="100000">
                  <a:schemeClr val="accent2"/>
                </a:gs>
              </a:gsLst>
              <a:lin ang="18900000" scaled="1"/>
            </a:gradFill>
            <a:ln w="317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31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Федераль</a:t>
              </a:r>
              <a:r>
                <a:rPr kumimoji="0" lang="ru-RU" sz="3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t-RU" sz="31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җыелыш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3" name="_s1032"/>
            <p:cNvSpPr>
              <a:spLocks noChangeArrowheads="1"/>
            </p:cNvSpPr>
            <p:nvPr/>
          </p:nvSpPr>
          <p:spPr bwMode="auto">
            <a:xfrm>
              <a:off x="2142" y="1702"/>
              <a:ext cx="864" cy="288"/>
            </a:xfrm>
            <a:prstGeom prst="bevel">
              <a:avLst>
                <a:gd name="adj" fmla="val 12500"/>
              </a:avLst>
            </a:prstGeom>
            <a:gradFill rotWithShape="0">
              <a:gsLst>
                <a:gs pos="0">
                  <a:schemeClr val="accent2"/>
                </a:gs>
                <a:gs pos="50000">
                  <a:schemeClr val="bg1"/>
                </a:gs>
                <a:gs pos="100000">
                  <a:schemeClr val="accent2"/>
                </a:gs>
              </a:gsLst>
              <a:lin ang="18900000" scaled="1"/>
            </a:gradFill>
            <a:ln w="317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t-RU" sz="31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Дәүләт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t-RU" sz="31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Советы</a:t>
              </a:r>
              <a:endParaRPr kumimoji="0" lang="ru-RU" sz="3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4" name="Text Box 16"/>
            <p:cNvSpPr txBox="1">
              <a:spLocks noChangeArrowheads="1"/>
            </p:cNvSpPr>
            <p:nvPr/>
          </p:nvSpPr>
          <p:spPr bwMode="auto">
            <a:xfrm>
              <a:off x="2641" y="1568"/>
              <a:ext cx="229" cy="1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t-RU" sz="3600" b="1" i="0" u="none" strike="noStrike" cap="none" normalizeH="0" baseline="0" smtClean="0">
                  <a:ln>
                    <a:noFill/>
                  </a:ln>
                  <a:solidFill>
                    <a:srgbClr val="66FF66"/>
                  </a:solidFill>
                  <a:effectLst/>
                  <a:latin typeface="Arial" charset="0"/>
                  <a:cs typeface="Arial" charset="0"/>
                </a:rPr>
                <a:t>ТР</a:t>
              </a:r>
              <a:endParaRPr kumimoji="0" lang="ru-RU" sz="3600" b="1" i="0" u="none" strike="noStrike" cap="none" normalizeH="0" baseline="0" smtClean="0">
                <a:ln>
                  <a:noFill/>
                </a:ln>
                <a:solidFill>
                  <a:srgbClr val="66FF66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1042988" y="2708275"/>
            <a:ext cx="10080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tt-RU" sz="3600" b="1" dirty="0">
                <a:solidFill>
                  <a:schemeClr val="accent2"/>
                </a:solidFill>
              </a:rPr>
              <a:t>РФ</a:t>
            </a:r>
            <a:endParaRPr lang="ru-RU" sz="36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908720"/>
            <a:ext cx="6400800" cy="4730080"/>
          </a:xfrm>
        </p:spPr>
        <p:txBody>
          <a:bodyPr/>
          <a:lstStyle/>
          <a:p>
            <a:pPr algn="l">
              <a:spcBef>
                <a:spcPct val="50000"/>
              </a:spcBef>
            </a:pPr>
            <a:r>
              <a:rPr lang="tt-RU" sz="4000" b="1" i="1" dirty="0" smtClean="0">
                <a:solidFill>
                  <a:srgbClr val="FF0000"/>
                </a:solidFill>
                <a:latin typeface="Times New Roman" pitchFamily="18" charset="0"/>
              </a:rPr>
              <a:t>“Парламентаризмны үстерми торып, хокукый җәмгыятьне үстереп булмый.”</a:t>
            </a:r>
          </a:p>
          <a:p>
            <a:pPr algn="r">
              <a:spcBef>
                <a:spcPct val="50000"/>
              </a:spcBef>
            </a:pPr>
            <a:r>
              <a:rPr lang="tt-RU" b="1" i="1" dirty="0" smtClean="0">
                <a:solidFill>
                  <a:schemeClr val="tx1"/>
                </a:solidFill>
                <a:latin typeface="Times New Roman" pitchFamily="18" charset="0"/>
              </a:rPr>
              <a:t>           ТР Дәүләт Советы рәисе         Фәрит Мөхәммәтшин </a:t>
            </a:r>
            <a:endParaRPr lang="ru-RU" b="1" i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1"/>
          <p:cNvGrpSpPr>
            <a:grpSpLocks noGrp="1"/>
          </p:cNvGrpSpPr>
          <p:nvPr/>
        </p:nvGrpSpPr>
        <p:grpSpPr bwMode="auto">
          <a:xfrm>
            <a:off x="0" y="0"/>
            <a:ext cx="9144000" cy="6858000"/>
            <a:chOff x="0" y="119"/>
            <a:chExt cx="5760" cy="3810"/>
          </a:xfrm>
        </p:grpSpPr>
        <p:sp>
          <p:nvSpPr>
            <p:cNvPr id="5" name="Rectangle 16"/>
            <p:cNvSpPr>
              <a:spLocks noChangeArrowheads="1"/>
            </p:cNvSpPr>
            <p:nvPr/>
          </p:nvSpPr>
          <p:spPr bwMode="auto">
            <a:xfrm>
              <a:off x="2018" y="119"/>
              <a:ext cx="1860" cy="317"/>
            </a:xfrm>
            <a:prstGeom prst="rect">
              <a:avLst/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en-US" sz="2800" b="1" dirty="0" smtClean="0">
                  <a:solidFill>
                    <a:srgbClr val="FF0000"/>
                  </a:solidFill>
                </a:rPr>
                <a:t> </a:t>
              </a:r>
              <a:r>
                <a:rPr lang="ru-RU" sz="2800" b="1" i="1" dirty="0" smtClean="0">
                  <a:solidFill>
                    <a:srgbClr val="FF0000"/>
                  </a:solidFill>
                </a:rPr>
                <a:t>Конституция</a:t>
              </a:r>
              <a:endParaRPr lang="ru-RU" sz="28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6" name="Rectangle 17"/>
            <p:cNvSpPr>
              <a:spLocks noChangeArrowheads="1"/>
            </p:cNvSpPr>
            <p:nvPr/>
          </p:nvSpPr>
          <p:spPr bwMode="auto">
            <a:xfrm>
              <a:off x="2154" y="663"/>
              <a:ext cx="1497" cy="227"/>
            </a:xfrm>
            <a:prstGeom prst="rect">
              <a:avLst/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r>
                <a:rPr lang="en-US" sz="2200" b="1" dirty="0" smtClean="0">
                  <a:solidFill>
                    <a:srgbClr val="000000"/>
                  </a:solidFill>
                </a:rPr>
                <a:t>      </a:t>
              </a:r>
              <a:r>
                <a:rPr lang="ru-RU" sz="2800" b="1" i="1" dirty="0" err="1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билгели</a:t>
              </a:r>
              <a:endParaRPr lang="ru-RU" sz="28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Rectangle 18"/>
            <p:cNvSpPr>
              <a:spLocks noChangeArrowheads="1"/>
            </p:cNvSpPr>
            <p:nvPr/>
          </p:nvSpPr>
          <p:spPr bwMode="auto">
            <a:xfrm>
              <a:off x="2064" y="1117"/>
              <a:ext cx="1678" cy="1134"/>
            </a:xfrm>
            <a:prstGeom prst="rect">
              <a:avLst/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ru-RU" sz="2400" b="1" i="1" dirty="0" err="1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Хакимят</a:t>
              </a:r>
              <a:r>
                <a:rPr lang="ru-RU" sz="2400" b="1" i="1" dirty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pPr algn="ctr"/>
              <a:r>
                <a:rPr lang="ru-RU" sz="2400" b="1" i="1" dirty="0" err="1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органнарын</a:t>
              </a:r>
              <a:r>
                <a:rPr lang="ru-RU" sz="2400" b="1" i="1" dirty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pPr algn="ctr"/>
              <a:r>
                <a:rPr lang="ru-RU" sz="2400" b="1" i="1" dirty="0" err="1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төзү тәртибен</a:t>
              </a:r>
              <a:endParaRPr lang="ru-RU" sz="24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2400" b="1" i="1" dirty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400" b="1" i="1" dirty="0" err="1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һәм принцибын</a:t>
              </a:r>
              <a:endParaRPr lang="ru-RU" sz="24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Rectangle 19"/>
            <p:cNvSpPr>
              <a:spLocks noChangeArrowheads="1"/>
            </p:cNvSpPr>
            <p:nvPr/>
          </p:nvSpPr>
          <p:spPr bwMode="auto">
            <a:xfrm>
              <a:off x="0" y="1661"/>
              <a:ext cx="1927" cy="862"/>
            </a:xfrm>
            <a:prstGeom prst="rect">
              <a:avLst/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tt-RU" sz="2200" b="1" i="1" dirty="0">
                  <a:solidFill>
                    <a:srgbClr val="FFFF00"/>
                  </a:solidFill>
                </a:rPr>
                <a:t>Җәмгыять һәм </a:t>
              </a:r>
            </a:p>
            <a:p>
              <a:pPr algn="ctr"/>
              <a:r>
                <a:rPr lang="tt-RU" sz="2200" b="1" i="1" dirty="0">
                  <a:solidFill>
                    <a:srgbClr val="FFFF00"/>
                  </a:solidFill>
                </a:rPr>
                <a:t>дәүләт корылышын</a:t>
              </a:r>
              <a:endParaRPr lang="ru-RU" sz="2200" b="1" i="1" dirty="0">
                <a:solidFill>
                  <a:srgbClr val="FFFF00"/>
                </a:solidFill>
              </a:endParaRPr>
            </a:p>
          </p:txBody>
        </p:sp>
        <p:sp>
          <p:nvSpPr>
            <p:cNvPr id="9" name="Rectangle 20"/>
            <p:cNvSpPr>
              <a:spLocks noChangeArrowheads="1"/>
            </p:cNvSpPr>
            <p:nvPr/>
          </p:nvSpPr>
          <p:spPr bwMode="auto">
            <a:xfrm>
              <a:off x="3969" y="1661"/>
              <a:ext cx="1791" cy="862"/>
            </a:xfrm>
            <a:prstGeom prst="rect">
              <a:avLst/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tt-RU" sz="2200" b="1" i="1" dirty="0">
                  <a:solidFill>
                    <a:srgbClr val="FFFF00"/>
                  </a:solidFill>
                </a:rPr>
                <a:t>Сайлау </a:t>
              </a:r>
            </a:p>
            <a:p>
              <a:pPr algn="ctr"/>
              <a:r>
                <a:rPr lang="tt-RU" sz="2200" b="1" i="1" dirty="0">
                  <a:solidFill>
                    <a:srgbClr val="FFFF00"/>
                  </a:solidFill>
                </a:rPr>
                <a:t>системасын</a:t>
              </a:r>
              <a:endParaRPr lang="ru-RU" sz="2200" b="1" i="1" dirty="0">
                <a:solidFill>
                  <a:srgbClr val="FFFF00"/>
                </a:solidFill>
              </a:endParaRPr>
            </a:p>
          </p:txBody>
        </p:sp>
        <p:sp>
          <p:nvSpPr>
            <p:cNvPr id="10" name="Rectangle 21"/>
            <p:cNvSpPr>
              <a:spLocks noChangeArrowheads="1"/>
            </p:cNvSpPr>
            <p:nvPr/>
          </p:nvSpPr>
          <p:spPr bwMode="auto">
            <a:xfrm>
              <a:off x="975" y="3339"/>
              <a:ext cx="1633" cy="590"/>
            </a:xfrm>
            <a:prstGeom prst="rect">
              <a:avLst/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tt-RU" sz="2200" b="1" i="1" dirty="0">
                  <a:solidFill>
                    <a:srgbClr val="FFFF00"/>
                  </a:solidFill>
                </a:rPr>
                <a:t>Гражданнарның </a:t>
              </a:r>
            </a:p>
            <a:p>
              <a:pPr algn="ctr"/>
              <a:r>
                <a:rPr lang="tt-RU" sz="2200" b="1" i="1" dirty="0">
                  <a:solidFill>
                    <a:srgbClr val="FFFF00"/>
                  </a:solidFill>
                </a:rPr>
                <a:t>хокукларын </a:t>
              </a:r>
              <a:endParaRPr lang="ru-RU" sz="2200" b="1" i="1" dirty="0">
                <a:solidFill>
                  <a:srgbClr val="FFFF00"/>
                </a:solidFill>
              </a:endParaRPr>
            </a:p>
          </p:txBody>
        </p:sp>
        <p:sp>
          <p:nvSpPr>
            <p:cNvPr id="11" name="Rectangle 22"/>
            <p:cNvSpPr>
              <a:spLocks noChangeArrowheads="1"/>
            </p:cNvSpPr>
            <p:nvPr/>
          </p:nvSpPr>
          <p:spPr bwMode="auto">
            <a:xfrm>
              <a:off x="3107" y="3339"/>
              <a:ext cx="1633" cy="590"/>
            </a:xfrm>
            <a:prstGeom prst="rect">
              <a:avLst/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endParaRPr lang="tt-RU" sz="2200" b="1" i="1" dirty="0" smtClean="0">
                <a:solidFill>
                  <a:srgbClr val="FFFF00"/>
                </a:solidFill>
              </a:endParaRPr>
            </a:p>
            <a:p>
              <a:pPr algn="ctr"/>
              <a:r>
                <a:rPr lang="tt-RU" sz="2200" b="1" i="1" dirty="0" smtClean="0">
                  <a:solidFill>
                    <a:srgbClr val="FFFF00"/>
                  </a:solidFill>
                </a:rPr>
                <a:t>Гражданнарның </a:t>
              </a:r>
              <a:endParaRPr lang="tt-RU" sz="2200" b="1" i="1" dirty="0">
                <a:solidFill>
                  <a:srgbClr val="FFFF00"/>
                </a:solidFill>
              </a:endParaRPr>
            </a:p>
            <a:p>
              <a:pPr algn="ctr"/>
              <a:r>
                <a:rPr lang="tt-RU" sz="2200" b="1" i="1" dirty="0" smtClean="0">
                  <a:solidFill>
                    <a:srgbClr val="FFFF00"/>
                  </a:solidFill>
                </a:rPr>
                <a:t>бурычларын</a:t>
              </a:r>
              <a:endParaRPr lang="en-US" sz="2200" b="1" i="1" dirty="0" smtClean="0">
                <a:solidFill>
                  <a:srgbClr val="FFFF00"/>
                </a:solidFill>
              </a:endParaRPr>
            </a:p>
            <a:p>
              <a:endParaRPr lang="ru-RU" sz="2200" b="1" dirty="0">
                <a:solidFill>
                  <a:srgbClr val="FFFF00"/>
                </a:solidFill>
              </a:endParaRPr>
            </a:p>
          </p:txBody>
        </p:sp>
        <p:sp>
          <p:nvSpPr>
            <p:cNvPr id="12" name="Line 23"/>
            <p:cNvSpPr>
              <a:spLocks noChangeShapeType="1"/>
            </p:cNvSpPr>
            <p:nvPr/>
          </p:nvSpPr>
          <p:spPr bwMode="auto">
            <a:xfrm>
              <a:off x="2880" y="436"/>
              <a:ext cx="0" cy="227"/>
            </a:xfrm>
            <a:prstGeom prst="line">
              <a:avLst/>
            </a:prstGeom>
            <a:ln>
              <a:headEnd/>
              <a:tailEnd type="stealth" w="lg" len="lg"/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3" name="Line 24"/>
            <p:cNvSpPr>
              <a:spLocks noChangeShapeType="1"/>
            </p:cNvSpPr>
            <p:nvPr/>
          </p:nvSpPr>
          <p:spPr bwMode="auto">
            <a:xfrm>
              <a:off x="2880" y="890"/>
              <a:ext cx="0" cy="227"/>
            </a:xfrm>
            <a:prstGeom prst="line">
              <a:avLst/>
            </a:prstGeom>
            <a:ln>
              <a:headEnd/>
              <a:tailEnd type="stealth" w="lg" len="lg"/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4" name="Line 25"/>
            <p:cNvSpPr>
              <a:spLocks noChangeShapeType="1"/>
            </p:cNvSpPr>
            <p:nvPr/>
          </p:nvSpPr>
          <p:spPr bwMode="auto">
            <a:xfrm flipH="1">
              <a:off x="884" y="754"/>
              <a:ext cx="1270" cy="907"/>
            </a:xfrm>
            <a:prstGeom prst="line">
              <a:avLst/>
            </a:prstGeom>
            <a:ln>
              <a:headEnd/>
              <a:tailEnd type="stealth" w="lg" len="lg"/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5" name="Line 26"/>
            <p:cNvSpPr>
              <a:spLocks noChangeShapeType="1"/>
            </p:cNvSpPr>
            <p:nvPr/>
          </p:nvSpPr>
          <p:spPr bwMode="auto">
            <a:xfrm>
              <a:off x="3651" y="754"/>
              <a:ext cx="1225" cy="907"/>
            </a:xfrm>
            <a:prstGeom prst="line">
              <a:avLst/>
            </a:prstGeom>
            <a:ln>
              <a:headEnd/>
              <a:tailEnd type="stealth" w="lg" len="lg"/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cxnSp>
          <p:nvCxnSpPr>
            <p:cNvPr id="16" name="AutoShape 28"/>
            <p:cNvCxnSpPr>
              <a:cxnSpLocks noChangeShapeType="1"/>
            </p:cNvCxnSpPr>
            <p:nvPr/>
          </p:nvCxnSpPr>
          <p:spPr bwMode="auto">
            <a:xfrm rot="16200000" flipH="1">
              <a:off x="2494" y="1956"/>
              <a:ext cx="2449" cy="318"/>
            </a:xfrm>
            <a:prstGeom prst="bentConnector3">
              <a:avLst>
                <a:gd name="adj1" fmla="val 6532"/>
              </a:avLst>
            </a:prstGeom>
            <a:ln>
              <a:headEnd/>
              <a:tailEnd type="stealth" w="lg" len="lg"/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</p:cxnSp>
        <p:cxnSp>
          <p:nvCxnSpPr>
            <p:cNvPr id="17" name="AutoShape 30"/>
            <p:cNvCxnSpPr>
              <a:cxnSpLocks noChangeShapeType="1"/>
            </p:cNvCxnSpPr>
            <p:nvPr/>
          </p:nvCxnSpPr>
          <p:spPr bwMode="auto">
            <a:xfrm rot="5400000">
              <a:off x="884" y="1933"/>
              <a:ext cx="2449" cy="363"/>
            </a:xfrm>
            <a:prstGeom prst="bentConnector3">
              <a:avLst>
                <a:gd name="adj1" fmla="val 5917"/>
              </a:avLst>
            </a:prstGeom>
            <a:ln>
              <a:headEnd/>
              <a:tailEnd type="stealth" w="lg" len="lg"/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</p:cxnSp>
      </p:grp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7"/>
          <p:cNvSpPr>
            <a:spLocks noGrp="1" noChangeArrowheads="1"/>
          </p:cNvSpPr>
          <p:nvPr>
            <p:ph type="subTitle" idx="1"/>
          </p:nvPr>
        </p:nvSpPr>
        <p:spPr>
          <a:xfrm>
            <a:off x="0" y="-171400"/>
            <a:ext cx="9144000" cy="6858000"/>
          </a:xfrm>
        </p:spPr>
        <p:txBody>
          <a:bodyPr/>
          <a:lstStyle/>
          <a:p>
            <a:pPr eaLnBrk="1" hangingPunct="1"/>
            <a:endParaRPr lang="en-US" sz="2800" b="1" dirty="0" smtClean="0">
              <a:solidFill>
                <a:srgbClr val="FFFF00"/>
              </a:solidFill>
            </a:endParaRPr>
          </a:p>
          <a:p>
            <a:pPr eaLnBrk="1" hangingPunct="1"/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Россия </a:t>
            </a:r>
            <a:r>
              <a:rPr lang="ru-RU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Федерациясе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tt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әүләт хакимияте органнары</a:t>
            </a:r>
            <a:endParaRPr lang="en-US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eaLnBrk="1" hangingPunct="1"/>
            <a:endParaRPr lang="ru-RU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150"/>
          <p:cNvGrpSpPr>
            <a:grpSpLocks/>
          </p:cNvGrpSpPr>
          <p:nvPr/>
        </p:nvGrpSpPr>
        <p:grpSpPr bwMode="auto">
          <a:xfrm>
            <a:off x="179512" y="1916832"/>
            <a:ext cx="2232248" cy="2304256"/>
            <a:chOff x="158" y="695"/>
            <a:chExt cx="997" cy="1305"/>
          </a:xfrm>
        </p:grpSpPr>
        <p:grpSp>
          <p:nvGrpSpPr>
            <p:cNvPr id="7" name="Group 149"/>
            <p:cNvGrpSpPr>
              <a:grpSpLocks/>
            </p:cNvGrpSpPr>
            <p:nvPr/>
          </p:nvGrpSpPr>
          <p:grpSpPr bwMode="auto">
            <a:xfrm>
              <a:off x="158" y="695"/>
              <a:ext cx="997" cy="1305"/>
              <a:chOff x="158" y="695"/>
              <a:chExt cx="997" cy="1305"/>
            </a:xfrm>
          </p:grpSpPr>
          <p:sp>
            <p:nvSpPr>
              <p:cNvPr id="9" name="Rectangle 119"/>
              <p:cNvSpPr>
                <a:spLocks noChangeArrowheads="1"/>
              </p:cNvSpPr>
              <p:nvPr/>
            </p:nvSpPr>
            <p:spPr bwMode="auto">
              <a:xfrm>
                <a:off x="158" y="695"/>
                <a:ext cx="997" cy="522"/>
              </a:xfrm>
              <a:prstGeom prst="rect">
                <a:avLst/>
              </a:prstGeom>
              <a:ln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algn="ctr">
                  <a:defRPr/>
                </a:pPr>
                <a:r>
                  <a:rPr lang="tt-RU" sz="2400" b="1" i="1" dirty="0">
                    <a:latin typeface="Times New Roman" pitchFamily="18" charset="0"/>
                    <a:cs typeface="Times New Roman" pitchFamily="18" charset="0"/>
                  </a:rPr>
                  <a:t>Дәүләт</a:t>
                </a:r>
              </a:p>
              <a:p>
                <a:pPr algn="ctr">
                  <a:defRPr/>
                </a:pPr>
                <a:r>
                  <a:rPr lang="tt-RU" sz="2400" b="1" i="1" dirty="0">
                    <a:latin typeface="Times New Roman" pitchFamily="18" charset="0"/>
                    <a:cs typeface="Times New Roman" pitchFamily="18" charset="0"/>
                  </a:rPr>
                  <a:t>башлыгы</a:t>
                </a:r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0" name="Rectangle 123"/>
              <p:cNvSpPr>
                <a:spLocks noChangeArrowheads="1"/>
              </p:cNvSpPr>
              <p:nvPr/>
            </p:nvSpPr>
            <p:spPr bwMode="auto">
              <a:xfrm>
                <a:off x="158" y="1429"/>
                <a:ext cx="997" cy="571"/>
              </a:xfrm>
              <a:prstGeom prst="rect">
                <a:avLst/>
              </a:prstGeom>
              <a:ln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algn="ctr">
                  <a:defRPr/>
                </a:pPr>
                <a:r>
                  <a:rPr lang="tt-RU" sz="2400" b="1" i="1" dirty="0">
                    <a:latin typeface="Times New Roman" pitchFamily="18" charset="0"/>
                    <a:cs typeface="Times New Roman" pitchFamily="18" charset="0"/>
                  </a:rPr>
                  <a:t>Президент</a:t>
                </a:r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8" name="Line 140"/>
            <p:cNvSpPr>
              <a:spLocks noChangeShapeType="1"/>
            </p:cNvSpPr>
            <p:nvPr/>
          </p:nvSpPr>
          <p:spPr bwMode="auto">
            <a:xfrm flipH="1">
              <a:off x="657" y="1269"/>
              <a:ext cx="0" cy="21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1" name="Group 152"/>
          <p:cNvGrpSpPr>
            <a:grpSpLocks/>
          </p:cNvGrpSpPr>
          <p:nvPr/>
        </p:nvGrpSpPr>
        <p:grpSpPr bwMode="auto">
          <a:xfrm>
            <a:off x="2124299" y="1772816"/>
            <a:ext cx="3959226" cy="4536463"/>
            <a:chOff x="612" y="799"/>
            <a:chExt cx="2494" cy="2036"/>
          </a:xfrm>
        </p:grpSpPr>
        <p:sp>
          <p:nvSpPr>
            <p:cNvPr id="12" name="Rectangle 127"/>
            <p:cNvSpPr>
              <a:spLocks noChangeArrowheads="1"/>
            </p:cNvSpPr>
            <p:nvPr/>
          </p:nvSpPr>
          <p:spPr bwMode="auto">
            <a:xfrm>
              <a:off x="612" y="2301"/>
              <a:ext cx="1179" cy="534"/>
            </a:xfrm>
            <a:prstGeom prst="rect">
              <a:avLst/>
            </a:prstGeom>
            <a:ln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tt-RU" sz="2400" b="1" i="1" dirty="0">
                  <a:latin typeface="Times New Roman" pitchFamily="18" charset="0"/>
                  <a:cs typeface="Times New Roman" pitchFamily="18" charset="0"/>
                </a:rPr>
                <a:t>Федерация </a:t>
              </a:r>
            </a:p>
            <a:p>
              <a:pPr algn="ctr">
                <a:defRPr/>
              </a:pPr>
              <a:r>
                <a:rPr lang="tt-RU" sz="2400" b="1" i="1" dirty="0">
                  <a:latin typeface="Times New Roman" pitchFamily="18" charset="0"/>
                  <a:cs typeface="Times New Roman" pitchFamily="18" charset="0"/>
                </a:rPr>
                <a:t>Советы</a:t>
              </a:r>
              <a:endParaRPr lang="ru-RU" sz="24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Rectangle 128"/>
            <p:cNvSpPr>
              <a:spLocks noChangeArrowheads="1"/>
            </p:cNvSpPr>
            <p:nvPr/>
          </p:nvSpPr>
          <p:spPr bwMode="auto">
            <a:xfrm>
              <a:off x="1882" y="2301"/>
              <a:ext cx="1224" cy="530"/>
            </a:xfrm>
            <a:prstGeom prst="rect">
              <a:avLst/>
            </a:prstGeom>
            <a:ln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2400" b="1" i="1" dirty="0" err="1">
                  <a:latin typeface="Times New Roman" pitchFamily="18" charset="0"/>
                  <a:cs typeface="Times New Roman" pitchFamily="18" charset="0"/>
                </a:rPr>
                <a:t>Дәүләт</a:t>
              </a:r>
              <a:r>
                <a:rPr lang="ru-RU" sz="2400" b="1" i="1" dirty="0"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pPr algn="ctr">
                <a:defRPr/>
              </a:pPr>
              <a:r>
                <a:rPr lang="ru-RU" sz="2400" b="1" i="1" dirty="0" err="1">
                  <a:latin typeface="Times New Roman" pitchFamily="18" charset="0"/>
                  <a:cs typeface="Times New Roman" pitchFamily="18" charset="0"/>
                </a:rPr>
                <a:t>Думасы</a:t>
              </a:r>
              <a:endParaRPr lang="ru-RU" sz="24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4" name="Group 151"/>
            <p:cNvGrpSpPr>
              <a:grpSpLocks/>
            </p:cNvGrpSpPr>
            <p:nvPr/>
          </p:nvGrpSpPr>
          <p:grpSpPr bwMode="auto">
            <a:xfrm>
              <a:off x="1247" y="799"/>
              <a:ext cx="1134" cy="1129"/>
              <a:chOff x="1247" y="799"/>
              <a:chExt cx="1134" cy="1129"/>
            </a:xfrm>
          </p:grpSpPr>
          <p:sp>
            <p:nvSpPr>
              <p:cNvPr id="17" name="Rectangle 120"/>
              <p:cNvSpPr>
                <a:spLocks noChangeArrowheads="1"/>
              </p:cNvSpPr>
              <p:nvPr/>
            </p:nvSpPr>
            <p:spPr bwMode="auto">
              <a:xfrm>
                <a:off x="1247" y="799"/>
                <a:ext cx="1134" cy="489"/>
              </a:xfrm>
              <a:prstGeom prst="rect">
                <a:avLst/>
              </a:prstGeom>
              <a:ln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algn="ctr">
                  <a:defRPr/>
                </a:pPr>
                <a:r>
                  <a:rPr lang="tt-RU" sz="2400" b="1" i="1" dirty="0">
                    <a:latin typeface="Times New Roman" pitchFamily="18" charset="0"/>
                    <a:cs typeface="Times New Roman" pitchFamily="18" charset="0"/>
                  </a:rPr>
                  <a:t>Закон чыгару </a:t>
                </a:r>
              </a:p>
              <a:p>
                <a:pPr algn="ctr">
                  <a:defRPr/>
                </a:pPr>
                <a:r>
                  <a:rPr lang="tt-RU" sz="2400" b="1" i="1" dirty="0">
                    <a:latin typeface="Times New Roman" pitchFamily="18" charset="0"/>
                    <a:cs typeface="Times New Roman" pitchFamily="18" charset="0"/>
                  </a:rPr>
                  <a:t>хакимияте</a:t>
                </a:r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Rectangle 124"/>
              <p:cNvSpPr>
                <a:spLocks noChangeArrowheads="1"/>
              </p:cNvSpPr>
              <p:nvPr/>
            </p:nvSpPr>
            <p:spPr bwMode="auto">
              <a:xfrm>
                <a:off x="1247" y="1480"/>
                <a:ext cx="1134" cy="448"/>
              </a:xfrm>
              <a:prstGeom prst="rect">
                <a:avLst/>
              </a:prstGeom>
              <a:ln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algn="ctr">
                  <a:defRPr/>
                </a:pPr>
                <a:r>
                  <a:rPr lang="tt-RU" sz="2400" b="1" i="1" dirty="0">
                    <a:latin typeface="Times New Roman" pitchFamily="18" charset="0"/>
                    <a:cs typeface="Times New Roman" pitchFamily="18" charset="0"/>
                  </a:rPr>
                  <a:t>Федераль</a:t>
                </a:r>
              </a:p>
              <a:p>
                <a:pPr algn="ctr">
                  <a:defRPr/>
                </a:pPr>
                <a:r>
                  <a:rPr lang="tt-RU" sz="2400" b="1" i="1" dirty="0">
                    <a:latin typeface="Times New Roman" pitchFamily="18" charset="0"/>
                    <a:cs typeface="Times New Roman" pitchFamily="18" charset="0"/>
                  </a:rPr>
                  <a:t> җыелыш</a:t>
                </a:r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9" name="Line 141"/>
              <p:cNvSpPr>
                <a:spLocks noChangeShapeType="1"/>
              </p:cNvSpPr>
              <p:nvPr/>
            </p:nvSpPr>
            <p:spPr bwMode="auto">
              <a:xfrm>
                <a:off x="1746" y="1162"/>
                <a:ext cx="0" cy="31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5" name="Line 144"/>
            <p:cNvSpPr>
              <a:spLocks noChangeShapeType="1"/>
            </p:cNvSpPr>
            <p:nvPr/>
          </p:nvSpPr>
          <p:spPr bwMode="auto">
            <a:xfrm flipH="1">
              <a:off x="1156" y="1934"/>
              <a:ext cx="499" cy="3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Line 145"/>
            <p:cNvSpPr>
              <a:spLocks noChangeShapeType="1"/>
            </p:cNvSpPr>
            <p:nvPr/>
          </p:nvSpPr>
          <p:spPr bwMode="auto">
            <a:xfrm>
              <a:off x="1791" y="1934"/>
              <a:ext cx="454" cy="3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" name="Group 154"/>
          <p:cNvGrpSpPr>
            <a:grpSpLocks/>
          </p:cNvGrpSpPr>
          <p:nvPr/>
        </p:nvGrpSpPr>
        <p:grpSpPr bwMode="auto">
          <a:xfrm>
            <a:off x="5652120" y="1412776"/>
            <a:ext cx="3059113" cy="3528290"/>
            <a:chOff x="3696" y="730"/>
            <a:chExt cx="1927" cy="1690"/>
          </a:xfrm>
        </p:grpSpPr>
        <p:sp>
          <p:nvSpPr>
            <p:cNvPr id="21" name="Rectangle 122"/>
            <p:cNvSpPr>
              <a:spLocks noChangeArrowheads="1"/>
            </p:cNvSpPr>
            <p:nvPr/>
          </p:nvSpPr>
          <p:spPr bwMode="auto">
            <a:xfrm>
              <a:off x="4105" y="730"/>
              <a:ext cx="1088" cy="432"/>
            </a:xfrm>
            <a:prstGeom prst="rect">
              <a:avLst/>
            </a:prstGeom>
            <a:ln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tt-RU" sz="2400" b="1" i="1" dirty="0">
                  <a:latin typeface="Times New Roman" pitchFamily="18" charset="0"/>
                  <a:cs typeface="Times New Roman" pitchFamily="18" charset="0"/>
                </a:rPr>
                <a:t>Суд </a:t>
              </a:r>
            </a:p>
            <a:p>
              <a:pPr algn="ctr">
                <a:defRPr/>
              </a:pPr>
              <a:r>
                <a:rPr lang="tt-RU" sz="2400" b="1" i="1" dirty="0">
                  <a:latin typeface="Times New Roman" pitchFamily="18" charset="0"/>
                  <a:cs typeface="Times New Roman" pitchFamily="18" charset="0"/>
                </a:rPr>
                <a:t>хакимияте</a:t>
              </a:r>
              <a:endParaRPr lang="ru-RU" sz="24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Rectangle 133"/>
            <p:cNvSpPr>
              <a:spLocks noChangeArrowheads="1"/>
            </p:cNvSpPr>
            <p:nvPr/>
          </p:nvSpPr>
          <p:spPr bwMode="auto">
            <a:xfrm rot="16200000">
              <a:off x="3453" y="1587"/>
              <a:ext cx="1076" cy="590"/>
            </a:xfrm>
            <a:prstGeom prst="rect">
              <a:avLst/>
            </a:prstGeom>
            <a:ln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2400" b="1" i="1" dirty="0">
                  <a:latin typeface="Times New Roman" pitchFamily="18" charset="0"/>
                  <a:cs typeface="Times New Roman" pitchFamily="18" charset="0"/>
                </a:rPr>
                <a:t>Конституция</a:t>
              </a:r>
              <a:r>
                <a:rPr lang="ru-RU" sz="2400" dirty="0"/>
                <a:t> </a:t>
              </a:r>
            </a:p>
            <a:p>
              <a:pPr algn="ctr">
                <a:defRPr/>
              </a:pPr>
              <a:r>
                <a:rPr lang="ru-RU" sz="2400" b="1" i="1" dirty="0">
                  <a:latin typeface="Times New Roman" pitchFamily="18" charset="0"/>
                  <a:cs typeface="Times New Roman" pitchFamily="18" charset="0"/>
                </a:rPr>
                <a:t>суды</a:t>
              </a:r>
            </a:p>
          </p:txBody>
        </p:sp>
        <p:sp>
          <p:nvSpPr>
            <p:cNvPr id="23" name="Rectangle 134"/>
            <p:cNvSpPr>
              <a:spLocks noChangeArrowheads="1"/>
            </p:cNvSpPr>
            <p:nvPr/>
          </p:nvSpPr>
          <p:spPr bwMode="auto">
            <a:xfrm rot="16200000">
              <a:off x="4088" y="1587"/>
              <a:ext cx="1077" cy="589"/>
            </a:xfrm>
            <a:prstGeom prst="rect">
              <a:avLst/>
            </a:prstGeom>
            <a:ln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r>
                <a:rPr lang="ru-RU" sz="2400" b="1" i="1" dirty="0" err="1">
                  <a:latin typeface="Times New Roman" pitchFamily="18" charset="0"/>
                  <a:cs typeface="Times New Roman" pitchFamily="18" charset="0"/>
                </a:rPr>
                <a:t>Югары</a:t>
              </a:r>
              <a:r>
                <a:rPr lang="ru-RU" sz="2400" b="1" i="1" dirty="0">
                  <a:latin typeface="Times New Roman" pitchFamily="18" charset="0"/>
                  <a:cs typeface="Times New Roman" pitchFamily="18" charset="0"/>
                </a:rPr>
                <a:t> суд</a:t>
              </a:r>
            </a:p>
          </p:txBody>
        </p:sp>
        <p:sp>
          <p:nvSpPr>
            <p:cNvPr id="24" name="Rectangle 139"/>
            <p:cNvSpPr>
              <a:spLocks noChangeArrowheads="1"/>
            </p:cNvSpPr>
            <p:nvPr/>
          </p:nvSpPr>
          <p:spPr bwMode="auto">
            <a:xfrm rot="16200000">
              <a:off x="4756" y="1553"/>
              <a:ext cx="1077" cy="657"/>
            </a:xfrm>
            <a:prstGeom prst="rect">
              <a:avLst/>
            </a:prstGeom>
            <a:ln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2400" b="1" i="1" dirty="0" err="1">
                  <a:latin typeface="Times New Roman" pitchFamily="18" charset="0"/>
                  <a:cs typeface="Times New Roman" pitchFamily="18" charset="0"/>
                </a:rPr>
                <a:t>Югары</a:t>
              </a:r>
              <a:r>
                <a:rPr lang="ru-RU" sz="2400" b="1" i="1" dirty="0"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pPr algn="ctr">
                <a:defRPr/>
              </a:pPr>
              <a:r>
                <a:rPr lang="ru-RU" sz="2400" b="1" i="1" dirty="0">
                  <a:latin typeface="Times New Roman" pitchFamily="18" charset="0"/>
                  <a:cs typeface="Times New Roman" pitchFamily="18" charset="0"/>
                </a:rPr>
                <a:t>арбитраж </a:t>
              </a:r>
            </a:p>
            <a:p>
              <a:pPr algn="ctr">
                <a:defRPr/>
              </a:pPr>
              <a:r>
                <a:rPr lang="ru-RU" sz="2400" b="1" i="1" dirty="0">
                  <a:latin typeface="Times New Roman" pitchFamily="18" charset="0"/>
                  <a:cs typeface="Times New Roman" pitchFamily="18" charset="0"/>
                </a:rPr>
                <a:t>суды</a:t>
              </a:r>
            </a:p>
          </p:txBody>
        </p:sp>
        <p:sp>
          <p:nvSpPr>
            <p:cNvPr id="25" name="Line 146"/>
            <p:cNvSpPr>
              <a:spLocks noChangeShapeType="1"/>
            </p:cNvSpPr>
            <p:nvPr/>
          </p:nvSpPr>
          <p:spPr bwMode="auto">
            <a:xfrm>
              <a:off x="4604" y="1162"/>
              <a:ext cx="0" cy="18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Line 147"/>
            <p:cNvSpPr>
              <a:spLocks noChangeShapeType="1"/>
            </p:cNvSpPr>
            <p:nvPr/>
          </p:nvSpPr>
          <p:spPr bwMode="auto">
            <a:xfrm flipH="1">
              <a:off x="3969" y="1162"/>
              <a:ext cx="635" cy="18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Line 148"/>
            <p:cNvSpPr>
              <a:spLocks noChangeShapeType="1"/>
            </p:cNvSpPr>
            <p:nvPr/>
          </p:nvSpPr>
          <p:spPr bwMode="auto">
            <a:xfrm>
              <a:off x="4604" y="1162"/>
              <a:ext cx="680" cy="18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en-US" dirty="0" smtClean="0"/>
          </a:p>
          <a:p>
            <a:pPr algn="l"/>
            <a:endParaRPr lang="ru-RU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908175" y="765175"/>
            <a:ext cx="48724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Татарстан </a:t>
            </a:r>
            <a:r>
              <a:rPr lang="ru-RU" sz="3200" b="1" i="1" dirty="0" err="1">
                <a:latin typeface="Times New Roman" pitchFamily="18" charset="0"/>
                <a:cs typeface="Times New Roman" pitchFamily="18" charset="0"/>
              </a:rPr>
              <a:t>Республикасы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323528" y="2060848"/>
            <a:ext cx="1727199" cy="2232331"/>
            <a:chOff x="67" y="762"/>
            <a:chExt cx="1088" cy="1156"/>
          </a:xfrm>
        </p:grpSpPr>
        <p:grpSp>
          <p:nvGrpSpPr>
            <p:cNvPr id="6" name="Group 17"/>
            <p:cNvGrpSpPr>
              <a:grpSpLocks/>
            </p:cNvGrpSpPr>
            <p:nvPr/>
          </p:nvGrpSpPr>
          <p:grpSpPr bwMode="auto">
            <a:xfrm>
              <a:off x="67" y="762"/>
              <a:ext cx="1088" cy="1156"/>
              <a:chOff x="67" y="762"/>
              <a:chExt cx="1088" cy="1156"/>
            </a:xfrm>
          </p:grpSpPr>
          <p:sp>
            <p:nvSpPr>
              <p:cNvPr id="8" name="Rectangle 18"/>
              <p:cNvSpPr>
                <a:spLocks noChangeArrowheads="1"/>
              </p:cNvSpPr>
              <p:nvPr/>
            </p:nvSpPr>
            <p:spPr bwMode="auto">
              <a:xfrm>
                <a:off x="112" y="762"/>
                <a:ext cx="1043" cy="400"/>
              </a:xfrm>
              <a:prstGeom prst="rect">
                <a:avLst/>
              </a:prstGeom>
              <a:ln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/>
                </a:pPr>
                <a:r>
                  <a:rPr lang="tt-RU" sz="2400" b="1" i="1" dirty="0">
                    <a:latin typeface="Times New Roman" pitchFamily="18" charset="0"/>
                    <a:cs typeface="Times New Roman" pitchFamily="18" charset="0"/>
                  </a:rPr>
                  <a:t>Дәүләт</a:t>
                </a:r>
              </a:p>
              <a:p>
                <a:pPr algn="ctr">
                  <a:defRPr/>
                </a:pPr>
                <a:r>
                  <a:rPr lang="tt-RU" sz="2400" b="1" i="1" dirty="0">
                    <a:latin typeface="Times New Roman" pitchFamily="18" charset="0"/>
                    <a:cs typeface="Times New Roman" pitchFamily="18" charset="0"/>
                  </a:rPr>
                  <a:t>башлыгы</a:t>
                </a:r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9" name="Rectangle 19"/>
              <p:cNvSpPr>
                <a:spLocks noChangeArrowheads="1"/>
              </p:cNvSpPr>
              <p:nvPr/>
            </p:nvSpPr>
            <p:spPr bwMode="auto">
              <a:xfrm>
                <a:off x="67" y="1480"/>
                <a:ext cx="1088" cy="438"/>
              </a:xfrm>
              <a:prstGeom prst="rect">
                <a:avLst/>
              </a:prstGeom>
              <a:ln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>
                  <a:defRPr/>
                </a:pPr>
                <a:r>
                  <a:rPr lang="tt-RU" sz="2400" b="1" i="1" dirty="0">
                    <a:latin typeface="Times New Roman" pitchFamily="18" charset="0"/>
                    <a:cs typeface="Times New Roman" pitchFamily="18" charset="0"/>
                  </a:rPr>
                  <a:t>Президент</a:t>
                </a:r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7" name="Line 20"/>
            <p:cNvSpPr>
              <a:spLocks noChangeShapeType="1"/>
            </p:cNvSpPr>
            <p:nvPr/>
          </p:nvSpPr>
          <p:spPr bwMode="auto">
            <a:xfrm>
              <a:off x="657" y="1162"/>
              <a:ext cx="0" cy="31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" name="Group 28"/>
          <p:cNvGrpSpPr>
            <a:grpSpLocks/>
          </p:cNvGrpSpPr>
          <p:nvPr/>
        </p:nvGrpSpPr>
        <p:grpSpPr bwMode="auto">
          <a:xfrm>
            <a:off x="2339752" y="2060848"/>
            <a:ext cx="1944686" cy="2520280"/>
            <a:chOff x="1156" y="721"/>
            <a:chExt cx="1225" cy="1155"/>
          </a:xfrm>
        </p:grpSpPr>
        <p:sp>
          <p:nvSpPr>
            <p:cNvPr id="11" name="Rectangle 29"/>
            <p:cNvSpPr>
              <a:spLocks noChangeArrowheads="1"/>
            </p:cNvSpPr>
            <p:nvPr/>
          </p:nvSpPr>
          <p:spPr bwMode="auto">
            <a:xfrm>
              <a:off x="1156" y="721"/>
              <a:ext cx="1225" cy="561"/>
            </a:xfrm>
            <a:prstGeom prst="rect">
              <a:avLst/>
            </a:prstGeom>
            <a:ln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tt-RU" sz="2400" b="1" i="1" dirty="0">
                  <a:latin typeface="Times New Roman" pitchFamily="18" charset="0"/>
                  <a:cs typeface="Times New Roman" pitchFamily="18" charset="0"/>
                </a:rPr>
                <a:t>Закон чыгару </a:t>
              </a:r>
            </a:p>
            <a:p>
              <a:pPr algn="ctr">
                <a:defRPr/>
              </a:pPr>
              <a:r>
                <a:rPr lang="tt-RU" sz="2400" b="1" i="1" dirty="0">
                  <a:latin typeface="Times New Roman" pitchFamily="18" charset="0"/>
                  <a:cs typeface="Times New Roman" pitchFamily="18" charset="0"/>
                </a:rPr>
                <a:t>хакимияте</a:t>
              </a:r>
              <a:endParaRPr lang="ru-RU" sz="24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Rectangle 30"/>
            <p:cNvSpPr>
              <a:spLocks noChangeArrowheads="1"/>
            </p:cNvSpPr>
            <p:nvPr/>
          </p:nvSpPr>
          <p:spPr bwMode="auto">
            <a:xfrm>
              <a:off x="1247" y="1513"/>
              <a:ext cx="997" cy="363"/>
            </a:xfrm>
            <a:prstGeom prst="rect">
              <a:avLst/>
            </a:prstGeom>
            <a:ln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tt-RU" sz="2400" b="1" i="1" dirty="0">
                  <a:latin typeface="Times New Roman" pitchFamily="18" charset="0"/>
                  <a:cs typeface="Times New Roman" pitchFamily="18" charset="0"/>
                </a:rPr>
                <a:t>Дәүләт</a:t>
              </a:r>
            </a:p>
            <a:p>
              <a:pPr algn="ctr">
                <a:defRPr/>
              </a:pPr>
              <a:r>
                <a:rPr lang="tt-RU" sz="2400" b="1" i="1" dirty="0">
                  <a:latin typeface="Times New Roman" pitchFamily="18" charset="0"/>
                  <a:cs typeface="Times New Roman" pitchFamily="18" charset="0"/>
                </a:rPr>
                <a:t> Советы</a:t>
              </a:r>
              <a:endParaRPr lang="ru-RU" sz="24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Line 31"/>
            <p:cNvSpPr>
              <a:spLocks noChangeShapeType="1"/>
            </p:cNvSpPr>
            <p:nvPr/>
          </p:nvSpPr>
          <p:spPr bwMode="auto">
            <a:xfrm>
              <a:off x="1746" y="1162"/>
              <a:ext cx="0" cy="31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4" name="Group 21"/>
          <p:cNvGrpSpPr>
            <a:grpSpLocks/>
          </p:cNvGrpSpPr>
          <p:nvPr/>
        </p:nvGrpSpPr>
        <p:grpSpPr bwMode="auto">
          <a:xfrm>
            <a:off x="4427539" y="2060848"/>
            <a:ext cx="1871664" cy="2519659"/>
            <a:chOff x="2290" y="799"/>
            <a:chExt cx="1179" cy="1107"/>
          </a:xfrm>
        </p:grpSpPr>
        <p:sp>
          <p:nvSpPr>
            <p:cNvPr id="15" name="Rectangle 22"/>
            <p:cNvSpPr>
              <a:spLocks noChangeArrowheads="1"/>
            </p:cNvSpPr>
            <p:nvPr/>
          </p:nvSpPr>
          <p:spPr bwMode="auto">
            <a:xfrm>
              <a:off x="2381" y="799"/>
              <a:ext cx="997" cy="363"/>
            </a:xfrm>
            <a:prstGeom prst="rect">
              <a:avLst/>
            </a:prstGeom>
            <a:ln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r>
                <a:rPr lang="tt-RU" sz="2400" b="1" i="1" dirty="0">
                  <a:latin typeface="Times New Roman" pitchFamily="18" charset="0"/>
                  <a:cs typeface="Times New Roman" pitchFamily="18" charset="0"/>
                </a:rPr>
                <a:t>Башкарма </a:t>
              </a:r>
            </a:p>
            <a:p>
              <a:pPr>
                <a:defRPr/>
              </a:pPr>
              <a:r>
                <a:rPr lang="tt-RU" sz="2400" b="1" i="1" dirty="0">
                  <a:latin typeface="Times New Roman" pitchFamily="18" charset="0"/>
                  <a:cs typeface="Times New Roman" pitchFamily="18" charset="0"/>
                </a:rPr>
                <a:t>хакимият</a:t>
              </a:r>
              <a:endParaRPr lang="ru-RU" sz="24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Rectangle 23"/>
            <p:cNvSpPr>
              <a:spLocks noChangeArrowheads="1"/>
            </p:cNvSpPr>
            <p:nvPr/>
          </p:nvSpPr>
          <p:spPr bwMode="auto">
            <a:xfrm>
              <a:off x="2290" y="1479"/>
              <a:ext cx="1179" cy="427"/>
            </a:xfrm>
            <a:prstGeom prst="rect">
              <a:avLst/>
            </a:prstGeom>
            <a:ln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tt-RU" sz="2400" b="1" i="1" dirty="0">
                  <a:latin typeface="Times New Roman" pitchFamily="18" charset="0"/>
                  <a:cs typeface="Times New Roman" pitchFamily="18" charset="0"/>
                </a:rPr>
                <a:t>Министрлар </a:t>
              </a:r>
            </a:p>
            <a:p>
              <a:pPr algn="ctr">
                <a:defRPr/>
              </a:pPr>
              <a:r>
                <a:rPr lang="tt-RU" sz="2400" b="1" i="1" dirty="0">
                  <a:latin typeface="Times New Roman" pitchFamily="18" charset="0"/>
                  <a:cs typeface="Times New Roman" pitchFamily="18" charset="0"/>
                </a:rPr>
                <a:t>кабинеты</a:t>
              </a:r>
              <a:endParaRPr lang="ru-RU" sz="24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Line 24"/>
            <p:cNvSpPr>
              <a:spLocks noChangeShapeType="1"/>
            </p:cNvSpPr>
            <p:nvPr/>
          </p:nvSpPr>
          <p:spPr bwMode="auto">
            <a:xfrm>
              <a:off x="2880" y="1162"/>
              <a:ext cx="0" cy="31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8" name="Group 46"/>
          <p:cNvGrpSpPr>
            <a:grpSpLocks/>
          </p:cNvGrpSpPr>
          <p:nvPr/>
        </p:nvGrpSpPr>
        <p:grpSpPr bwMode="auto">
          <a:xfrm>
            <a:off x="6588224" y="2060848"/>
            <a:ext cx="2016124" cy="2448399"/>
            <a:chOff x="4059" y="799"/>
            <a:chExt cx="1270" cy="1245"/>
          </a:xfrm>
        </p:grpSpPr>
        <p:sp>
          <p:nvSpPr>
            <p:cNvPr id="19" name="Rectangle 35"/>
            <p:cNvSpPr>
              <a:spLocks noChangeArrowheads="1"/>
            </p:cNvSpPr>
            <p:nvPr/>
          </p:nvSpPr>
          <p:spPr bwMode="auto">
            <a:xfrm>
              <a:off x="4105" y="799"/>
              <a:ext cx="1179" cy="363"/>
            </a:xfrm>
            <a:prstGeom prst="rect">
              <a:avLst/>
            </a:prstGeom>
            <a:ln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tt-RU" sz="2400" b="1" i="1" dirty="0">
                  <a:latin typeface="Times New Roman" pitchFamily="18" charset="0"/>
                  <a:cs typeface="Times New Roman" pitchFamily="18" charset="0"/>
                </a:rPr>
                <a:t>Суд </a:t>
              </a:r>
            </a:p>
            <a:p>
              <a:pPr algn="ctr">
                <a:defRPr/>
              </a:pPr>
              <a:r>
                <a:rPr lang="tt-RU" sz="2400" b="1" i="1" dirty="0">
                  <a:latin typeface="Times New Roman" pitchFamily="18" charset="0"/>
                  <a:cs typeface="Times New Roman" pitchFamily="18" charset="0"/>
                </a:rPr>
                <a:t>хакимияте</a:t>
              </a:r>
              <a:endParaRPr lang="ru-RU" sz="24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Rectangle 36"/>
            <p:cNvSpPr>
              <a:spLocks noChangeArrowheads="1"/>
            </p:cNvSpPr>
            <p:nvPr/>
          </p:nvSpPr>
          <p:spPr bwMode="auto">
            <a:xfrm>
              <a:off x="4059" y="1389"/>
              <a:ext cx="1270" cy="655"/>
            </a:xfrm>
            <a:prstGeom prst="rect">
              <a:avLst/>
            </a:prstGeom>
            <a:ln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2400" b="1" i="1" dirty="0">
                  <a:latin typeface="Times New Roman" pitchFamily="18" charset="0"/>
                  <a:cs typeface="Times New Roman" pitchFamily="18" charset="0"/>
                </a:rPr>
                <a:t>Конституция </a:t>
              </a:r>
            </a:p>
            <a:p>
              <a:pPr algn="ctr">
                <a:defRPr/>
              </a:pPr>
              <a:r>
                <a:rPr lang="ru-RU" sz="2400" b="1" i="1" dirty="0">
                  <a:latin typeface="Times New Roman" pitchFamily="18" charset="0"/>
                  <a:cs typeface="Times New Roman" pitchFamily="18" charset="0"/>
                </a:rPr>
                <a:t>суды</a:t>
              </a:r>
            </a:p>
          </p:txBody>
        </p:sp>
        <p:sp>
          <p:nvSpPr>
            <p:cNvPr id="21" name="Line 39"/>
            <p:cNvSpPr>
              <a:spLocks noChangeShapeType="1"/>
            </p:cNvSpPr>
            <p:nvPr/>
          </p:nvSpPr>
          <p:spPr bwMode="auto">
            <a:xfrm>
              <a:off x="4604" y="1162"/>
              <a:ext cx="0" cy="22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9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9_Трек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243</TotalTime>
  <Words>149</Words>
  <Application>Microsoft Office PowerPoint</Application>
  <PresentationFormat>Экран (4:3)</PresentationFormat>
  <Paragraphs>70</Paragraphs>
  <Slides>14</Slides>
  <Notes>3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9_Трек</vt:lpstr>
      <vt:lpstr>9 нчы сыйныф укучылары өчен парламент дәресе  Тема: “Законнар кайда туалар”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Очрашу  мизгелләре</vt:lpstr>
      <vt:lpstr>Очрашу  мизгелләре</vt:lpstr>
      <vt:lpstr>Очрашу  мизгелләре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ГАИЛӘ</dc:title>
  <dc:creator>Ринат</dc:creator>
  <cp:lastModifiedBy>лолщзл</cp:lastModifiedBy>
  <cp:revision>25</cp:revision>
  <dcterms:created xsi:type="dcterms:W3CDTF">2012-04-20T17:48:36Z</dcterms:created>
  <dcterms:modified xsi:type="dcterms:W3CDTF">2012-05-11T05:40:56Z</dcterms:modified>
</cp:coreProperties>
</file>