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2" r:id="rId2"/>
    <p:sldId id="282" r:id="rId3"/>
    <p:sldId id="270" r:id="rId4"/>
    <p:sldId id="301" r:id="rId5"/>
    <p:sldId id="302" r:id="rId6"/>
    <p:sldId id="293" r:id="rId7"/>
    <p:sldId id="275" r:id="rId8"/>
    <p:sldId id="283" r:id="rId9"/>
    <p:sldId id="269" r:id="rId10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737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54" autoAdjust="0"/>
  </p:normalViewPr>
  <p:slideViewPr>
    <p:cSldViewPr>
      <p:cViewPr varScale="1">
        <p:scale>
          <a:sx n="100" d="100"/>
          <a:sy n="100" d="100"/>
        </p:scale>
        <p:origin x="-2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eksandrovaEA\&#1056;&#1072;&#1073;&#1086;&#1095;&#1080;&#1081;%20&#1089;&#1090;&#1086;&#1083;\&#1042;&#1099;&#1089;&#1090;&#1091;&#1087;&#1083;&#1077;&#1085;&#1080;&#1077;%20&#1064;&#1091;&#1081;&#1089;&#1082;&#1086;&#1075;&#1086;%2001.2013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eksandrovaEA\&#1056;&#1072;&#1073;&#1086;&#1095;&#1080;&#1081;%20&#1089;&#1090;&#1086;&#1083;\&#1042;&#1099;&#1089;&#1090;&#1091;&#1087;&#1083;&#1077;&#1085;&#1080;&#1077;%20&#1064;&#1091;&#1081;&#1089;&#1082;&#1086;&#1075;&#1086;%2001.2013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601736170728627"/>
          <c:y val="0.18468123424882621"/>
          <c:w val="0.63470965347285324"/>
          <c:h val="0.57771870376975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Образовательный уровень работников ОАО "Нижнекамскнефтехим"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0.14177359922971475"/>
                  <c:y val="6.0227240546257388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0.10848358373286159"/>
                  <c:y val="-0.2164794870286749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0.21120085189695934"/>
                  <c:y val="-0.10405826821711169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0.10332146008934018"/>
                  <c:y val="9.345257934303624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0.10894498189659839"/>
                  <c:y val="-2.921815876667299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1"/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высшее образование (6063 чел.)</c:v>
                </c:pt>
                <c:pt idx="1">
                  <c:v>среднее профессиональное (3736 чел.)</c:v>
                </c:pt>
                <c:pt idx="2">
                  <c:v>начальное профессиональное (6090 чел.)</c:v>
                </c:pt>
                <c:pt idx="3">
                  <c:v>среднее общее (2187 чел.)</c:v>
                </c:pt>
                <c:pt idx="4">
                  <c:v>неполное среднее (198 чел.)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0.33200000000000113</c:v>
                </c:pt>
                <c:pt idx="1">
                  <c:v>0.20400000000000001</c:v>
                </c:pt>
                <c:pt idx="2">
                  <c:v>0.33300000000000113</c:v>
                </c:pt>
                <c:pt idx="3" formatCode="0%">
                  <c:v>0.12000000000000002</c:v>
                </c:pt>
                <c:pt idx="4">
                  <c:v>1.0999999999999998E-2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601736170728638"/>
          <c:y val="0.18468123424882621"/>
          <c:w val="0.6347096534728538"/>
          <c:h val="0.57771870376975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Образовательный уровень работников ОАО "Нижнекамскнефтехим"</c:v>
                </c:pt>
              </c:strCache>
            </c:strRef>
          </c:tx>
          <c:explosion val="8"/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20167256049118232"/>
                  <c:y val="-0.1651336579886181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70,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0.15156465843417821"/>
                  <c:y val="2.3578784456048128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12,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0.11469689950592492"/>
                  <c:y val="6.2512730067029745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15,3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8.6682978620824164E-2"/>
                  <c:y val="-9.4295078324630986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1,6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1"/>
              <c:showVal val="1"/>
            </c:dLbl>
            <c:dLbl>
              <c:idx val="4"/>
              <c:layout>
                <c:manualLayout>
                  <c:x val="0.10894498189659839"/>
                  <c:y val="-2.921815876667299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1"/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рабочие</c:v>
                </c:pt>
                <c:pt idx="1">
                  <c:v>руководители</c:v>
                </c:pt>
                <c:pt idx="2">
                  <c:v>специалисты</c:v>
                </c:pt>
                <c:pt idx="3">
                  <c:v>служащие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0.70900000000000063</c:v>
                </c:pt>
                <c:pt idx="1">
                  <c:v>0.127</c:v>
                </c:pt>
                <c:pt idx="2">
                  <c:v>0.14900000000000024</c:v>
                </c:pt>
                <c:pt idx="3">
                  <c:v>1.4999999999999998E-2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strRef>
              <c:f>Лист7!$A$5:$A$8</c:f>
              <c:strCache>
                <c:ptCount val="4"/>
                <c:pt idx="0">
                  <c:v>2009 год</c:v>
                </c:pt>
                <c:pt idx="1">
                  <c:v>2010 год</c:v>
                </c:pt>
                <c:pt idx="2">
                  <c:v>2011 год</c:v>
                </c:pt>
                <c:pt idx="3">
                  <c:v>2012 год </c:v>
                </c:pt>
              </c:strCache>
            </c:strRef>
          </c:cat>
          <c:val>
            <c:numRef>
              <c:f>Лист7!$B$5:$B$8</c:f>
              <c:numCache>
                <c:formatCode>General</c:formatCode>
                <c:ptCount val="4"/>
                <c:pt idx="0">
                  <c:v>13.62</c:v>
                </c:pt>
                <c:pt idx="1">
                  <c:v>18.239999999999988</c:v>
                </c:pt>
                <c:pt idx="2">
                  <c:v>24.150000000000031</c:v>
                </c:pt>
                <c:pt idx="3">
                  <c:v>35.800000000000004</c:v>
                </c:pt>
              </c:numCache>
            </c:numRef>
          </c:val>
        </c:ser>
        <c:axId val="43878272"/>
        <c:axId val="43879808"/>
      </c:barChart>
      <c:catAx>
        <c:axId val="4387827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3879808"/>
        <c:crosses val="autoZero"/>
        <c:auto val="1"/>
        <c:lblAlgn val="ctr"/>
        <c:lblOffset val="100"/>
      </c:catAx>
      <c:valAx>
        <c:axId val="43879808"/>
        <c:scaling>
          <c:orientation val="minMax"/>
        </c:scaling>
        <c:delete val="1"/>
        <c:axPos val="l"/>
        <c:numFmt formatCode="General" sourceLinked="1"/>
        <c:tickLblPos val="none"/>
        <c:crossAx val="43878272"/>
        <c:crosses val="autoZero"/>
        <c:crossBetween val="between"/>
      </c:valAx>
    </c:plotArea>
    <c:plotVisOnly val="1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6232568178523036"/>
          <c:y val="8.3566030941051153E-2"/>
          <c:w val="0.53486378438806259"/>
          <c:h val="0.85716829766394464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них закончили дневное отделение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2.0561145134635949E-3"/>
                  <c:y val="5.612065321788976E-3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6.0674880917663074E-3"/>
                  <c:y val="2.8060326608945396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2.1089724895499182E-3"/>
                  <c:y val="2.806032660894488E-3"/>
                </c:manualLayout>
              </c:layout>
              <c:dLblPos val="ctr"/>
              <c:showVal val="1"/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Лист1!$A$2:$A$4</c:f>
              <c:strCache>
                <c:ptCount val="3"/>
                <c:pt idx="0">
                  <c:v> вузов</c:v>
                </c:pt>
                <c:pt idx="1">
                  <c:v>средних профессиональных</c:v>
                </c:pt>
                <c:pt idx="2">
                  <c:v>начальных профессиональных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</c:v>
                </c:pt>
                <c:pt idx="1">
                  <c:v>97</c:v>
                </c:pt>
                <c:pt idx="2">
                  <c:v>208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0.10390565762613065"/>
                  <c:y val="-8.4180979826834704E-3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7.2837683484009139E-2"/>
                  <c:y val="-8.4180979826834167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.17564330459008853"/>
                  <c:y val="-1.6940127568576806E-2"/>
                </c:manualLayout>
              </c:layout>
              <c:dLblPos val="ctr"/>
              <c:showVal val="1"/>
            </c:dLbl>
            <c:dLblPos val="inBase"/>
            <c:showVal val="1"/>
          </c:dLbls>
          <c:cat>
            <c:strRef>
              <c:f>Лист1!$A$2:$A$4</c:f>
              <c:strCache>
                <c:ptCount val="3"/>
                <c:pt idx="0">
                  <c:v> вузов</c:v>
                </c:pt>
                <c:pt idx="1">
                  <c:v>средних профессиональных</c:v>
                </c:pt>
                <c:pt idx="2">
                  <c:v>начальных профессиональных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103</c:v>
                </c:pt>
                <c:pt idx="1">
                  <c:v>105</c:v>
                </c:pt>
                <c:pt idx="2">
                  <c:v>290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Лист1!$A$2:$A$4</c:f>
              <c:strCache>
                <c:ptCount val="3"/>
                <c:pt idx="0">
                  <c:v> вузов</c:v>
                </c:pt>
                <c:pt idx="1">
                  <c:v>средних профессиональных</c:v>
                </c:pt>
                <c:pt idx="2">
                  <c:v>начальных профессиональных </c:v>
                </c:pt>
              </c:strCache>
            </c:strRef>
          </c:cat>
          <c:val>
            <c:numRef>
              <c:f>Лист1!$D$2:$D$4</c:f>
            </c:numRef>
          </c:val>
        </c:ser>
        <c:dLbls>
          <c:showVal val="1"/>
        </c:dLbls>
        <c:overlap val="100"/>
        <c:axId val="114905856"/>
        <c:axId val="114907392"/>
      </c:barChart>
      <c:catAx>
        <c:axId val="114905856"/>
        <c:scaling>
          <c:orientation val="minMax"/>
        </c:scaling>
        <c:axPos val="l"/>
        <c:tickLblPos val="nextTo"/>
        <c:txPr>
          <a:bodyPr rot="0" vert="horz"/>
          <a:lstStyle/>
          <a:p>
            <a:pPr algn="just">
              <a:defRPr sz="900"/>
            </a:pPr>
            <a:endParaRPr lang="ru-RU"/>
          </a:p>
        </c:txPr>
        <c:crossAx val="114907392"/>
        <c:crosses val="autoZero"/>
        <c:auto val="1"/>
        <c:lblAlgn val="ctr"/>
        <c:lblOffset val="100"/>
      </c:catAx>
      <c:valAx>
        <c:axId val="114907392"/>
        <c:scaling>
          <c:orientation val="minMax"/>
        </c:scaling>
        <c:delete val="1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человек</a:t>
                </a:r>
              </a:p>
            </c:rich>
          </c:tx>
          <c:layout>
            <c:manualLayout>
              <c:xMode val="edge"/>
              <c:yMode val="edge"/>
              <c:x val="0.49891141734878242"/>
              <c:y val="0.9160264209719795"/>
            </c:manualLayout>
          </c:layout>
        </c:title>
        <c:numFmt formatCode="General" sourceLinked="1"/>
        <c:tickLblPos val="none"/>
        <c:crossAx val="114905856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0661648196752844"/>
          <c:y val="0.21159689196418921"/>
          <c:w val="0.1841242587732089"/>
          <c:h val="0.54306508765247863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1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 w="15875">
              <a:solidFill>
                <a:prstClr val="white">
                  <a:lumMod val="95000"/>
                </a:prstClr>
              </a:solidFill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Лист7!$A$14:$A$17</c:f>
              <c:strCache>
                <c:ptCount val="4"/>
                <c:pt idx="0">
                  <c:v>2009 год</c:v>
                </c:pt>
                <c:pt idx="1">
                  <c:v>2010 год</c:v>
                </c:pt>
                <c:pt idx="2">
                  <c:v>2011 год</c:v>
                </c:pt>
                <c:pt idx="3">
                  <c:v>2012 год </c:v>
                </c:pt>
              </c:strCache>
            </c:strRef>
          </c:cat>
          <c:val>
            <c:numRef>
              <c:f>Лист7!$B$14:$B$17</c:f>
              <c:numCache>
                <c:formatCode>General</c:formatCode>
                <c:ptCount val="4"/>
                <c:pt idx="0">
                  <c:v>1976</c:v>
                </c:pt>
                <c:pt idx="1">
                  <c:v>1450</c:v>
                </c:pt>
                <c:pt idx="2">
                  <c:v>1550</c:v>
                </c:pt>
                <c:pt idx="3">
                  <c:v>1526</c:v>
                </c:pt>
              </c:numCache>
            </c:numRef>
          </c:val>
        </c:ser>
        <c:axId val="46092672"/>
        <c:axId val="46094208"/>
      </c:barChart>
      <c:catAx>
        <c:axId val="4609267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6094208"/>
        <c:crosses val="autoZero"/>
        <c:auto val="1"/>
        <c:lblAlgn val="ctr"/>
        <c:lblOffset val="100"/>
      </c:catAx>
      <c:valAx>
        <c:axId val="46094208"/>
        <c:scaling>
          <c:orientation val="minMax"/>
        </c:scaling>
        <c:delete val="1"/>
        <c:axPos val="l"/>
        <c:numFmt formatCode="General" sourceLinked="1"/>
        <c:tickLblPos val="none"/>
        <c:crossAx val="4609267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0.73636</cdr:x>
      <cdr:y>0.15789</cdr:y>
    </cdr:from>
    <cdr:to>
      <cdr:x>0.91818</cdr:x>
      <cdr:y>0.26316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32648" y="864096"/>
          <a:ext cx="144016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0.76364</cdr:x>
      <cdr:y>0.14474</cdr:y>
    </cdr:from>
    <cdr:to>
      <cdr:x>0.94545</cdr:x>
      <cdr:y>0.27632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48672" y="792088"/>
          <a:ext cx="144016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0.74545</cdr:x>
      <cdr:y>0.19444</cdr:y>
    </cdr:from>
    <cdr:to>
      <cdr:x>1</cdr:x>
      <cdr:y>0.41831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80320" y="504056"/>
          <a:ext cx="971471" cy="580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Высшее образование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0.62264</cdr:x>
      <cdr:y>0.75</cdr:y>
    </cdr:from>
    <cdr:to>
      <cdr:x>1</cdr:x>
      <cdr:y>0.97368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376264" y="1944216"/>
          <a:ext cx="1440160" cy="57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Среднее профессиональное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0.02564</cdr:x>
      <cdr:y>0.7451</cdr:y>
    </cdr:from>
    <cdr:to>
      <cdr:x>0.45283</cdr:x>
      <cdr:y>1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97853" y="1931514"/>
          <a:ext cx="1630339" cy="660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Начальное </a:t>
          </a:r>
        </a:p>
        <a:p xmlns:a="http://schemas.openxmlformats.org/drawingml/2006/main"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профессиональное </a:t>
          </a:r>
        </a:p>
      </cdr:txBody>
    </cdr:sp>
  </cdr:relSizeAnchor>
  <cdr:relSizeAnchor xmlns:cdr="http://schemas.openxmlformats.org/drawingml/2006/chartDrawing">
    <cdr:from>
      <cdr:x>0.75472</cdr:x>
      <cdr:y>0.36111</cdr:y>
    </cdr:from>
    <cdr:to>
      <cdr:x>0.83164</cdr:x>
      <cdr:y>0.43954</cdr:y>
    </cdr:to>
    <cdr:sp macro="" textlink="">
      <cdr:nvSpPr>
        <cdr:cNvPr id="17" name="Соединительная линия уступом 16"/>
        <cdr:cNvSpPr/>
      </cdr:nvSpPr>
      <cdr:spPr>
        <a:xfrm xmlns:a="http://schemas.openxmlformats.org/drawingml/2006/main" rot="5400000" flipH="1" flipV="1">
          <a:off x="2925444" y="890980"/>
          <a:ext cx="203313" cy="293560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0.14254</cdr:x>
      <cdr:y>0.56863</cdr:y>
    </cdr:from>
    <cdr:to>
      <cdr:x>0.17949</cdr:x>
      <cdr:y>0.7451</cdr:y>
    </cdr:to>
    <cdr:sp macro="" textlink="">
      <cdr:nvSpPr>
        <cdr:cNvPr id="19" name="Соединительная линия уступом 18"/>
        <cdr:cNvSpPr/>
      </cdr:nvSpPr>
      <cdr:spPr>
        <a:xfrm xmlns:a="http://schemas.openxmlformats.org/drawingml/2006/main" rot="5400000">
          <a:off x="580327" y="2308518"/>
          <a:ext cx="648071" cy="207499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0.59091</cdr:x>
      <cdr:y>0.69737</cdr:y>
    </cdr:from>
    <cdr:to>
      <cdr:x>0.62727</cdr:x>
      <cdr:y>0.81579</cdr:y>
    </cdr:to>
    <cdr:sp macro="" textlink="">
      <cdr:nvSpPr>
        <cdr:cNvPr id="24" name="Соединительная линия уступом 23"/>
        <cdr:cNvSpPr/>
      </cdr:nvSpPr>
      <cdr:spPr>
        <a:xfrm xmlns:a="http://schemas.openxmlformats.org/drawingml/2006/main">
          <a:off x="4680520" y="3816424"/>
          <a:ext cx="288032" cy="648072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0.22642</cdr:x>
      <cdr:y>0.16667</cdr:y>
    </cdr:from>
    <cdr:to>
      <cdr:x>0.32051</cdr:x>
      <cdr:y>0.21569</cdr:y>
    </cdr:to>
    <cdr:sp macro="" textlink="">
      <cdr:nvSpPr>
        <cdr:cNvPr id="10" name="Соединительная линия уступом 9"/>
        <cdr:cNvSpPr/>
      </cdr:nvSpPr>
      <cdr:spPr>
        <a:xfrm xmlns:a="http://schemas.openxmlformats.org/drawingml/2006/main" rot="5400000" flipH="1">
          <a:off x="980107" y="316036"/>
          <a:ext cx="127083" cy="359106"/>
        </a:xfrm>
        <a:prstGeom xmlns:a="http://schemas.openxmlformats.org/drawingml/2006/main" prst="bentConnector3">
          <a:avLst>
            <a:gd name="adj1" fmla="val 50000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0.01887</cdr:x>
      <cdr:y>0.02778</cdr:y>
    </cdr:from>
    <cdr:to>
      <cdr:x>0.33705</cdr:x>
      <cdr:y>0.13304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2008" y="72008"/>
          <a:ext cx="1214310" cy="2728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Среднее общее</a:t>
          </a:r>
        </a:p>
        <a:p xmlns:a="http://schemas.openxmlformats.org/drawingml/2006/main">
          <a:pPr algn="ctr"/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0.53846</cdr:x>
      <cdr:y>0</cdr:y>
    </cdr:from>
    <cdr:to>
      <cdr:x>0.85664</cdr:x>
      <cdr:y>0.10526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024336" y="0"/>
          <a:ext cx="1787098" cy="386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Неполное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среднее</a:t>
          </a:r>
        </a:p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0.73636</cdr:x>
      <cdr:y>0.15789</cdr:y>
    </cdr:from>
    <cdr:to>
      <cdr:x>0.91818</cdr:x>
      <cdr:y>0.26316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32648" y="864096"/>
          <a:ext cx="144016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0.76364</cdr:x>
      <cdr:y>0.14474</cdr:y>
    </cdr:from>
    <cdr:to>
      <cdr:x>0.94545</cdr:x>
      <cdr:y>0.27632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48672" y="792088"/>
          <a:ext cx="144016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0.73585</cdr:x>
      <cdr:y>0.27778</cdr:y>
    </cdr:from>
    <cdr:to>
      <cdr:x>0.9904</cdr:x>
      <cdr:y>0.41831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08312" y="720080"/>
          <a:ext cx="971471" cy="364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b="1" dirty="0">
              <a:latin typeface="Times New Roman" pitchFamily="18" charset="0"/>
              <a:cs typeface="Times New Roman" pitchFamily="18" charset="0"/>
            </a:rPr>
            <a:t>Р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абочие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0.61111</cdr:y>
    </cdr:from>
    <cdr:to>
      <cdr:x>0.37059</cdr:x>
      <cdr:y>0.7549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-360040" y="1584176"/>
          <a:ext cx="1414315" cy="372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Руководители</a:t>
          </a:r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0.77358</cdr:x>
      <cdr:y>0.44444</cdr:y>
    </cdr:from>
    <cdr:to>
      <cdr:x>0.85051</cdr:x>
      <cdr:y>0.52287</cdr:y>
    </cdr:to>
    <cdr:sp macro="" textlink="">
      <cdr:nvSpPr>
        <cdr:cNvPr id="17" name="Соединительная линия уступом 16"/>
        <cdr:cNvSpPr/>
      </cdr:nvSpPr>
      <cdr:spPr>
        <a:xfrm xmlns:a="http://schemas.openxmlformats.org/drawingml/2006/main" rot="5400000" flipH="1" flipV="1">
          <a:off x="2997451" y="1107004"/>
          <a:ext cx="203313" cy="293560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0.09434</cdr:x>
      <cdr:y>0.38889</cdr:y>
    </cdr:from>
    <cdr:to>
      <cdr:x>0.16903</cdr:x>
      <cdr:y>0.63889</cdr:y>
    </cdr:to>
    <cdr:sp macro="" textlink="">
      <cdr:nvSpPr>
        <cdr:cNvPr id="19" name="Соединительная линия уступом 18"/>
        <cdr:cNvSpPr/>
      </cdr:nvSpPr>
      <cdr:spPr>
        <a:xfrm xmlns:a="http://schemas.openxmlformats.org/drawingml/2006/main" rot="5400000">
          <a:off x="178520" y="1189631"/>
          <a:ext cx="648072" cy="285033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0.22642</cdr:x>
      <cdr:y>0.16667</cdr:y>
    </cdr:from>
    <cdr:to>
      <cdr:x>0.32051</cdr:x>
      <cdr:y>0.21569</cdr:y>
    </cdr:to>
    <cdr:sp macro="" textlink="">
      <cdr:nvSpPr>
        <cdr:cNvPr id="10" name="Соединительная линия уступом 9"/>
        <cdr:cNvSpPr/>
      </cdr:nvSpPr>
      <cdr:spPr>
        <a:xfrm xmlns:a="http://schemas.openxmlformats.org/drawingml/2006/main" rot="5400000" flipH="1">
          <a:off x="980107" y="316036"/>
          <a:ext cx="127083" cy="359106"/>
        </a:xfrm>
        <a:prstGeom xmlns:a="http://schemas.openxmlformats.org/drawingml/2006/main" prst="bentConnector3">
          <a:avLst>
            <a:gd name="adj1" fmla="val 50000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0.31818</cdr:x>
      <cdr:y>0.10526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0" y="0"/>
          <a:ext cx="1787098" cy="386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Специалисты</a:t>
          </a:r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0.43396</cdr:x>
      <cdr:y>0</cdr:y>
    </cdr:from>
    <cdr:to>
      <cdr:x>0.72569</cdr:x>
      <cdr:y>0.13889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656184" y="-72008"/>
          <a:ext cx="11133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Служащие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FBF8B-E774-4296-83E4-405A5776DFF6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DC3C0-EFD4-4989-B429-39262FAF8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7720A6-5420-4992-BAB2-E852CE3672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.ru/images/32094/93/32094934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3.xml"/><Relationship Id="rId5" Type="http://schemas.openxmlformats.org/officeDocument/2006/relationships/image" Target="../media/image12.jpeg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8208912" cy="1296144"/>
          </a:xfrm>
          <a:noFill/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взаимодействия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ОАО «Нижнекамскнефтехим»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учреждениями общего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профессионального образования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Подзаголовок 6"/>
          <p:cNvSpPr txBox="1">
            <a:spLocks/>
          </p:cNvSpPr>
          <p:nvPr/>
        </p:nvSpPr>
        <p:spPr bwMode="auto">
          <a:xfrm>
            <a:off x="5076825" y="4581525"/>
            <a:ext cx="38877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 anchor="b"/>
          <a:lstStyle/>
          <a:p>
            <a:pPr>
              <a:buClr>
                <a:schemeClr val="accent1"/>
              </a:buClr>
              <a:buSzPct val="70000"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>
              <a:buClr>
                <a:schemeClr val="accent1"/>
              </a:buClr>
              <a:buSzPct val="70000"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Шуйский Василий Николаевич,</a:t>
            </a:r>
          </a:p>
          <a:p>
            <a:pPr>
              <a:buClr>
                <a:schemeClr val="accent1"/>
              </a:buClr>
              <a:buSzPct val="70000"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заместитель генерального директора по персоналу</a:t>
            </a:r>
          </a:p>
          <a:p>
            <a:pPr>
              <a:buClr>
                <a:schemeClr val="accent1"/>
              </a:buClr>
              <a:buSzPct val="70000"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социальным вопросам </a:t>
            </a:r>
          </a:p>
          <a:p>
            <a:pPr>
              <a:buClr>
                <a:schemeClr val="accent1"/>
              </a:buClr>
              <a:buSzPct val="70000"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ОАО «Нижнекамскнефтехим»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3933056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692150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mn.ru/images/32094/93/32094934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3292" r="4518"/>
          <a:stretch>
            <a:fillRect/>
          </a:stretch>
        </p:blipFill>
        <p:spPr bwMode="auto">
          <a:xfrm>
            <a:off x="107504" y="4581128"/>
            <a:ext cx="3384376" cy="1994364"/>
          </a:xfrm>
          <a:prstGeom prst="rect">
            <a:avLst/>
          </a:prstGeom>
          <a:noFill/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5" cstate="print"/>
          <a:srcRect l="19436" t="7879" r="23882" b="8076"/>
          <a:stretch>
            <a:fillRect/>
          </a:stretch>
        </p:blipFill>
        <p:spPr bwMode="auto">
          <a:xfrm>
            <a:off x="5796136" y="764704"/>
            <a:ext cx="3203848" cy="195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50"/>
          <p:cNvSpPr>
            <a:spLocks noChangeArrowheads="1"/>
          </p:cNvSpPr>
          <p:nvPr/>
        </p:nvSpPr>
        <p:spPr bwMode="auto">
          <a:xfrm rot="-5400000">
            <a:off x="-3226593" y="3226593"/>
            <a:ext cx="6858000" cy="4048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1" name="Freeform 20"/>
          <p:cNvSpPr>
            <a:spLocks noChangeAspect="1"/>
          </p:cNvSpPr>
          <p:nvPr/>
        </p:nvSpPr>
        <p:spPr bwMode="auto">
          <a:xfrm rot="-5400000">
            <a:off x="73819" y="6484144"/>
            <a:ext cx="173037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2" name="Freeform 21"/>
          <p:cNvSpPr>
            <a:spLocks noChangeAspect="1"/>
          </p:cNvSpPr>
          <p:nvPr/>
        </p:nvSpPr>
        <p:spPr bwMode="auto">
          <a:xfrm rot="-5400000">
            <a:off x="111919" y="6509544"/>
            <a:ext cx="114300" cy="195262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9" name="Freeform 23"/>
          <p:cNvSpPr>
            <a:spLocks noChangeAspect="1"/>
          </p:cNvSpPr>
          <p:nvPr/>
        </p:nvSpPr>
        <p:spPr bwMode="auto">
          <a:xfrm rot="1800000">
            <a:off x="173038" y="6408738"/>
            <a:ext cx="171450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0" name="Freeform 24"/>
          <p:cNvSpPr>
            <a:spLocks noChangeAspect="1"/>
          </p:cNvSpPr>
          <p:nvPr/>
        </p:nvSpPr>
        <p:spPr bwMode="auto">
          <a:xfrm rot="1800000">
            <a:off x="196850" y="6440488"/>
            <a:ext cx="112713" cy="195262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7" name="Freeform 26"/>
          <p:cNvSpPr>
            <a:spLocks noChangeAspect="1"/>
          </p:cNvSpPr>
          <p:nvPr/>
        </p:nvSpPr>
        <p:spPr bwMode="auto">
          <a:xfrm rot="-12600000">
            <a:off x="188913" y="6532563"/>
            <a:ext cx="173037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8" name="Freeform 27"/>
          <p:cNvSpPr>
            <a:spLocks noChangeAspect="1"/>
          </p:cNvSpPr>
          <p:nvPr/>
        </p:nvSpPr>
        <p:spPr bwMode="auto">
          <a:xfrm rot="-12600000">
            <a:off x="214313" y="6546850"/>
            <a:ext cx="114300" cy="195263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418" name="WordArt 32"/>
          <p:cNvSpPr>
            <a:spLocks noChangeAspect="1" noChangeArrowheads="1" noChangeShapeType="1" noTextEdit="1"/>
          </p:cNvSpPr>
          <p:nvPr/>
        </p:nvSpPr>
        <p:spPr bwMode="auto">
          <a:xfrm rot="-5400000">
            <a:off x="-641350" y="5446713"/>
            <a:ext cx="1682750" cy="17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НИЖНЕКАМСК</a:t>
            </a:r>
          </a:p>
        </p:txBody>
      </p:sp>
      <p:sp>
        <p:nvSpPr>
          <p:cNvPr id="17419" name="WordArt 33"/>
          <p:cNvSpPr>
            <a:spLocks noChangeAspect="1" noChangeArrowheads="1" noChangeShapeType="1" noTextEdit="1"/>
          </p:cNvSpPr>
          <p:nvPr/>
        </p:nvSpPr>
        <p:spPr bwMode="auto">
          <a:xfrm rot="-5400000">
            <a:off x="-531019" y="3831432"/>
            <a:ext cx="1468437" cy="17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НЕФТЕХИМ</a:t>
            </a:r>
          </a:p>
        </p:txBody>
      </p:sp>
      <p:sp>
        <p:nvSpPr>
          <p:cNvPr id="2058" name="Rectangle 55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1" name="Line 62"/>
          <p:cNvSpPr>
            <a:spLocks noChangeShapeType="1"/>
          </p:cNvSpPr>
          <p:nvPr/>
        </p:nvSpPr>
        <p:spPr bwMode="auto">
          <a:xfrm>
            <a:off x="404813" y="188913"/>
            <a:ext cx="874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544" y="188640"/>
            <a:ext cx="8676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ОАО «Нижнекамскнефтехим»: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Крупнейший производитель и экспортер нефтехимической продукции в России и Восточной Европе.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Производственный комплекс включает в себя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 заводов, 6 центров, 10 управлений и </a:t>
            </a:r>
          </a:p>
          <a:p>
            <a:pPr>
              <a:spcBef>
                <a:spcPts val="30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10 цехов общего назначения.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предприятии работает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более 18 тыс. человек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           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539552" y="1412776"/>
            <a:ext cx="7776666" cy="302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0" hangingPunct="0"/>
            <a:endParaRPr lang="ru-RU" sz="2400" b="1" dirty="0"/>
          </a:p>
        </p:txBody>
      </p:sp>
      <p:pic>
        <p:nvPicPr>
          <p:cNvPr id="17" name="Рисунок 16" descr="C:\Documents and Settings\AleksandrovaEA\Local Settings\Temporary Internet Files\Content.Word\clip_image001.jpg"/>
          <p:cNvPicPr/>
          <p:nvPr/>
        </p:nvPicPr>
        <p:blipFill>
          <a:blip r:embed="rId2" cstate="print">
            <a:lum bright="20000" contrast="10000"/>
          </a:blip>
          <a:srcRect r="7500"/>
          <a:stretch>
            <a:fillRect/>
          </a:stretch>
        </p:blipFill>
        <p:spPr bwMode="auto">
          <a:xfrm>
            <a:off x="539552" y="2276872"/>
            <a:ext cx="2664296" cy="170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8820150" y="6519863"/>
            <a:ext cx="323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2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653136"/>
            <a:ext cx="2670014" cy="178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3491880" y="1988840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ОАО «НКНХ» трудятся работники более 300 профессий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Основными из них являются: 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- Аппаратчики технологических установок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- Машинисты компрессорных и насосных установок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- Слесари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КИПиА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1950" indent="-36195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- Электромонтеры по ремонту и обслуживанию электрооборудования</a:t>
            </a:r>
          </a:p>
          <a:p>
            <a:pPr marL="361950" indent="-36195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- Слесари-ремонтники по ремонту технологического оборудования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- Станочники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- Электросварщики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- Лаборанты химического анализа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- Инженеры-технологи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- Инженеры-механики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- Инженеры-конструкторы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- Инженеры АСУ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- Инженеры-электрики</a:t>
            </a: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l="13935" r="15438"/>
          <a:stretch>
            <a:fillRect/>
          </a:stretch>
        </p:blipFill>
        <p:spPr bwMode="auto">
          <a:xfrm>
            <a:off x="7884368" y="4221088"/>
            <a:ext cx="1101255" cy="10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 cstate="print"/>
          <a:srcRect t="6977" b="20930"/>
          <a:stretch>
            <a:fillRect/>
          </a:stretch>
        </p:blipFill>
        <p:spPr bwMode="auto">
          <a:xfrm>
            <a:off x="7236296" y="4941168"/>
            <a:ext cx="1023542" cy="110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 cstate="print"/>
          <a:srcRect l="17307" r="8523"/>
          <a:stretch>
            <a:fillRect/>
          </a:stretch>
        </p:blipFill>
        <p:spPr bwMode="auto">
          <a:xfrm>
            <a:off x="6228184" y="5517232"/>
            <a:ext cx="1152128" cy="98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50"/>
          <p:cNvSpPr>
            <a:spLocks noChangeArrowheads="1"/>
          </p:cNvSpPr>
          <p:nvPr/>
        </p:nvSpPr>
        <p:spPr bwMode="auto">
          <a:xfrm rot="-5400000">
            <a:off x="-3226593" y="3226593"/>
            <a:ext cx="6858000" cy="4048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1" name="Freeform 20"/>
          <p:cNvSpPr>
            <a:spLocks noChangeAspect="1"/>
          </p:cNvSpPr>
          <p:nvPr/>
        </p:nvSpPr>
        <p:spPr bwMode="auto">
          <a:xfrm rot="-5400000">
            <a:off x="73819" y="6484144"/>
            <a:ext cx="173037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2" name="Freeform 21"/>
          <p:cNvSpPr>
            <a:spLocks noChangeAspect="1"/>
          </p:cNvSpPr>
          <p:nvPr/>
        </p:nvSpPr>
        <p:spPr bwMode="auto">
          <a:xfrm rot="-5400000">
            <a:off x="111919" y="6509544"/>
            <a:ext cx="114300" cy="195262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9" name="Freeform 23"/>
          <p:cNvSpPr>
            <a:spLocks noChangeAspect="1"/>
          </p:cNvSpPr>
          <p:nvPr/>
        </p:nvSpPr>
        <p:spPr bwMode="auto">
          <a:xfrm rot="1800000">
            <a:off x="173038" y="6408738"/>
            <a:ext cx="171450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0" name="Freeform 24"/>
          <p:cNvSpPr>
            <a:spLocks noChangeAspect="1"/>
          </p:cNvSpPr>
          <p:nvPr/>
        </p:nvSpPr>
        <p:spPr bwMode="auto">
          <a:xfrm rot="1800000">
            <a:off x="196850" y="6440488"/>
            <a:ext cx="112713" cy="195262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7" name="Freeform 26"/>
          <p:cNvSpPr>
            <a:spLocks noChangeAspect="1"/>
          </p:cNvSpPr>
          <p:nvPr/>
        </p:nvSpPr>
        <p:spPr bwMode="auto">
          <a:xfrm rot="-12600000">
            <a:off x="188913" y="6532563"/>
            <a:ext cx="173037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8" name="Freeform 27"/>
          <p:cNvSpPr>
            <a:spLocks noChangeAspect="1"/>
          </p:cNvSpPr>
          <p:nvPr/>
        </p:nvSpPr>
        <p:spPr bwMode="auto">
          <a:xfrm rot="-12600000">
            <a:off x="214313" y="6546850"/>
            <a:ext cx="114300" cy="195263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418" name="WordArt 32"/>
          <p:cNvSpPr>
            <a:spLocks noChangeAspect="1" noChangeArrowheads="1" noChangeShapeType="1" noTextEdit="1"/>
          </p:cNvSpPr>
          <p:nvPr/>
        </p:nvSpPr>
        <p:spPr bwMode="auto">
          <a:xfrm rot="-5400000">
            <a:off x="-641350" y="5446713"/>
            <a:ext cx="1682750" cy="17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НИЖНЕКАМСК</a:t>
            </a:r>
          </a:p>
        </p:txBody>
      </p:sp>
      <p:sp>
        <p:nvSpPr>
          <p:cNvPr id="17419" name="WordArt 33"/>
          <p:cNvSpPr>
            <a:spLocks noChangeAspect="1" noChangeArrowheads="1" noChangeShapeType="1" noTextEdit="1"/>
          </p:cNvSpPr>
          <p:nvPr/>
        </p:nvSpPr>
        <p:spPr bwMode="auto">
          <a:xfrm rot="-5400000">
            <a:off x="-531019" y="3831432"/>
            <a:ext cx="1468437" cy="17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НЕФТЕХИМ</a:t>
            </a:r>
          </a:p>
        </p:txBody>
      </p:sp>
      <p:sp>
        <p:nvSpPr>
          <p:cNvPr id="2058" name="Rectangle 55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0" name="Line 61"/>
          <p:cNvSpPr>
            <a:spLocks noChangeShapeType="1"/>
          </p:cNvSpPr>
          <p:nvPr/>
        </p:nvSpPr>
        <p:spPr bwMode="auto">
          <a:xfrm>
            <a:off x="395288" y="188640"/>
            <a:ext cx="874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1" name="Line 62"/>
          <p:cNvSpPr>
            <a:spLocks noChangeShapeType="1"/>
          </p:cNvSpPr>
          <p:nvPr/>
        </p:nvSpPr>
        <p:spPr bwMode="auto">
          <a:xfrm>
            <a:off x="404813" y="188913"/>
            <a:ext cx="874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2" name="Line 63"/>
          <p:cNvSpPr>
            <a:spLocks noChangeShapeType="1"/>
          </p:cNvSpPr>
          <p:nvPr/>
        </p:nvSpPr>
        <p:spPr bwMode="auto">
          <a:xfrm>
            <a:off x="395288" y="188913"/>
            <a:ext cx="0" cy="666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425" name="Rectangle 25"/>
          <p:cNvSpPr>
            <a:spLocks noChangeArrowheads="1"/>
          </p:cNvSpPr>
          <p:nvPr/>
        </p:nvSpPr>
        <p:spPr bwMode="auto">
          <a:xfrm>
            <a:off x="1223963" y="2205038"/>
            <a:ext cx="73802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ru-RU" sz="36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404664"/>
            <a:ext cx="46085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Кадровый состав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персонала ОАО «Нижнекамскнефтехим» 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8820150" y="6519863"/>
            <a:ext cx="323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707904" y="2924944"/>
            <a:ext cx="54360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Образовательный уровень персонала 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ОАО «Нижнекамскнефтехим» </a:t>
            </a: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4860032" y="3573016"/>
          <a:ext cx="38164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3919" y="404665"/>
            <a:ext cx="3130818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 l="10945" t="9376" r="-65" b="3891"/>
          <a:stretch>
            <a:fillRect/>
          </a:stretch>
        </p:blipFill>
        <p:spPr bwMode="auto">
          <a:xfrm>
            <a:off x="755576" y="4299268"/>
            <a:ext cx="3096344" cy="20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" name="Диаграмма 29"/>
          <p:cNvGraphicFramePr/>
          <p:nvPr/>
        </p:nvGraphicFramePr>
        <p:xfrm>
          <a:off x="1115616" y="1196752"/>
          <a:ext cx="38164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50"/>
          <p:cNvSpPr>
            <a:spLocks noChangeArrowheads="1"/>
          </p:cNvSpPr>
          <p:nvPr/>
        </p:nvSpPr>
        <p:spPr bwMode="auto">
          <a:xfrm rot="-5400000">
            <a:off x="-3226593" y="3226593"/>
            <a:ext cx="6858000" cy="4048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1" name="Freeform 20"/>
          <p:cNvSpPr>
            <a:spLocks noChangeAspect="1"/>
          </p:cNvSpPr>
          <p:nvPr/>
        </p:nvSpPr>
        <p:spPr bwMode="auto">
          <a:xfrm rot="-5400000">
            <a:off x="73819" y="6484144"/>
            <a:ext cx="173037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2" name="Freeform 21"/>
          <p:cNvSpPr>
            <a:spLocks noChangeAspect="1"/>
          </p:cNvSpPr>
          <p:nvPr/>
        </p:nvSpPr>
        <p:spPr bwMode="auto">
          <a:xfrm rot="-5400000">
            <a:off x="111919" y="6509544"/>
            <a:ext cx="114300" cy="195262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9" name="Freeform 23"/>
          <p:cNvSpPr>
            <a:spLocks noChangeAspect="1"/>
          </p:cNvSpPr>
          <p:nvPr/>
        </p:nvSpPr>
        <p:spPr bwMode="auto">
          <a:xfrm rot="1800000">
            <a:off x="173038" y="6408738"/>
            <a:ext cx="171450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0" name="Freeform 24"/>
          <p:cNvSpPr>
            <a:spLocks noChangeAspect="1"/>
          </p:cNvSpPr>
          <p:nvPr/>
        </p:nvSpPr>
        <p:spPr bwMode="auto">
          <a:xfrm rot="1800000">
            <a:off x="196850" y="6440488"/>
            <a:ext cx="112713" cy="195262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7" name="Freeform 26"/>
          <p:cNvSpPr>
            <a:spLocks noChangeAspect="1"/>
          </p:cNvSpPr>
          <p:nvPr/>
        </p:nvSpPr>
        <p:spPr bwMode="auto">
          <a:xfrm rot="-12600000">
            <a:off x="188913" y="6532563"/>
            <a:ext cx="173037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8" name="Freeform 27"/>
          <p:cNvSpPr>
            <a:spLocks noChangeAspect="1"/>
          </p:cNvSpPr>
          <p:nvPr/>
        </p:nvSpPr>
        <p:spPr bwMode="auto">
          <a:xfrm rot="-12600000">
            <a:off x="214313" y="6546850"/>
            <a:ext cx="114300" cy="195263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418" name="WordArt 32"/>
          <p:cNvSpPr>
            <a:spLocks noChangeAspect="1" noChangeArrowheads="1" noChangeShapeType="1" noTextEdit="1"/>
          </p:cNvSpPr>
          <p:nvPr/>
        </p:nvSpPr>
        <p:spPr bwMode="auto">
          <a:xfrm rot="-5400000">
            <a:off x="-641350" y="5446713"/>
            <a:ext cx="1682750" cy="17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НИЖНЕКАМСК</a:t>
            </a:r>
          </a:p>
        </p:txBody>
      </p:sp>
      <p:sp>
        <p:nvSpPr>
          <p:cNvPr id="17419" name="WordArt 33"/>
          <p:cNvSpPr>
            <a:spLocks noChangeAspect="1" noChangeArrowheads="1" noChangeShapeType="1" noTextEdit="1"/>
          </p:cNvSpPr>
          <p:nvPr/>
        </p:nvSpPr>
        <p:spPr bwMode="auto">
          <a:xfrm rot="-5400000">
            <a:off x="-531019" y="3831432"/>
            <a:ext cx="1468437" cy="17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НЕФТЕХИМ</a:t>
            </a:r>
          </a:p>
        </p:txBody>
      </p:sp>
      <p:sp>
        <p:nvSpPr>
          <p:cNvPr id="2058" name="Rectangle 55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0" name="Line 61"/>
          <p:cNvSpPr>
            <a:spLocks noChangeShapeType="1"/>
          </p:cNvSpPr>
          <p:nvPr/>
        </p:nvSpPr>
        <p:spPr bwMode="auto">
          <a:xfrm>
            <a:off x="395288" y="188640"/>
            <a:ext cx="874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1" name="Line 62"/>
          <p:cNvSpPr>
            <a:spLocks noChangeShapeType="1"/>
          </p:cNvSpPr>
          <p:nvPr/>
        </p:nvSpPr>
        <p:spPr bwMode="auto">
          <a:xfrm>
            <a:off x="404813" y="188913"/>
            <a:ext cx="874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2" name="Line 63"/>
          <p:cNvSpPr>
            <a:spLocks noChangeShapeType="1"/>
          </p:cNvSpPr>
          <p:nvPr/>
        </p:nvSpPr>
        <p:spPr bwMode="auto">
          <a:xfrm>
            <a:off x="395288" y="188913"/>
            <a:ext cx="0" cy="666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8820472" y="6581001"/>
            <a:ext cx="3235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4</a:t>
            </a:r>
            <a:endParaRPr lang="ru-RU" sz="1200" dirty="0"/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899592" y="1124744"/>
            <a:ext cx="352839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обучения персонала ОАО «НКНХ»</a:t>
            </a:r>
          </a:p>
        </p:txBody>
      </p:sp>
      <p:sp>
        <p:nvSpPr>
          <p:cNvPr id="65" name="TextBox 10"/>
          <p:cNvSpPr txBox="1">
            <a:spLocks noChangeArrowheads="1"/>
          </p:cNvSpPr>
          <p:nvPr/>
        </p:nvSpPr>
        <p:spPr bwMode="auto">
          <a:xfrm>
            <a:off x="5004048" y="476672"/>
            <a:ext cx="3960440" cy="602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Учебный центр по подготовке персонала  имеет лицензию Министерства образования и науки РТ на подготовку и повышение квалификации по 100 профессиям и направлениям. </a:t>
            </a:r>
            <a:endParaRPr lang="ru-RU" sz="1200" dirty="0" smtClean="0">
              <a:solidFill>
                <a:schemeClr val="tx2"/>
              </a:solidFill>
            </a:endParaRPr>
          </a:p>
          <a:p>
            <a:pPr algn="ctr"/>
            <a:endParaRPr lang="ru-RU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учебные заведения, привлекаемые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повышения квалификации персонала:</a:t>
            </a:r>
          </a:p>
          <a:p>
            <a:pPr algn="ctr"/>
            <a:endParaRPr lang="ru-RU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-85725">
              <a:buFontTx/>
              <a:buChar char="-"/>
            </a:pPr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Институт дополнительного образования ФГОУ ВПО «Казанский национальный исследовательский технологический университет»;</a:t>
            </a:r>
          </a:p>
          <a:p>
            <a:pPr marL="85725" indent="-85725"/>
            <a:endParaRPr lang="ru-RU" sz="1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-85725">
              <a:buFontTx/>
              <a:buChar char="-"/>
            </a:pP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ГОУ ДПО «Новомосковский институт повышения квалификации специалистов химической промышленности»;</a:t>
            </a:r>
          </a:p>
          <a:p>
            <a:pPr marL="85725" indent="-85725">
              <a:buFontTx/>
              <a:buChar char="-"/>
            </a:pPr>
            <a:endParaRPr lang="ru-RU" sz="1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-85725">
              <a:buFontTx/>
              <a:buChar char="-"/>
            </a:pP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Камский филиал ФГОУ ДПО «ПЭИПК», г. С.Петербург;</a:t>
            </a:r>
          </a:p>
          <a:p>
            <a:pPr marL="85725" indent="-85725"/>
            <a:endParaRPr lang="ru-RU" sz="1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-85725">
              <a:buFontTx/>
              <a:buChar char="-"/>
            </a:pP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Самарский государственный университет путей сообщения;</a:t>
            </a:r>
          </a:p>
          <a:p>
            <a:pPr marL="85725" indent="-85725"/>
            <a:endParaRPr lang="ru-RU" sz="1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-85725">
              <a:buFontTx/>
              <a:buChar char="-"/>
            </a:pP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ГОУ ДПО «Академия стандартизации,  метрологии и сертификации»,  г. Казань;</a:t>
            </a:r>
          </a:p>
          <a:p>
            <a:pPr marL="85725" indent="-85725"/>
            <a:endParaRPr lang="ru-RU" sz="1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-85725">
              <a:buFontTx/>
              <a:buChar char="-"/>
            </a:pP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НОУ «Институт повышения квалификации «</a:t>
            </a:r>
            <a:r>
              <a:rPr lang="ru-RU" sz="1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Нефтехим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marL="85725" indent="-85725"/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г. Москва;</a:t>
            </a:r>
          </a:p>
          <a:p>
            <a:pPr marL="85725" indent="-85725"/>
            <a:endParaRPr lang="ru-RU" sz="1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-85725">
              <a:buFontTx/>
              <a:buChar char="-"/>
            </a:pP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ННОУ «Приволжский региональный центр подготовки кадров «Энергетик», г. Казань;</a:t>
            </a:r>
          </a:p>
          <a:p>
            <a:pPr marL="85725" indent="-85725"/>
            <a:endParaRPr lang="ru-RU" sz="1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-85725"/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Государственная Академия промышленного менеджмента им. Н.П. Пастухова, г. Ярославль</a:t>
            </a:r>
          </a:p>
          <a:p>
            <a:pPr algn="ctr">
              <a:buFontTx/>
              <a:buChar char="-"/>
            </a:pPr>
            <a:endParaRPr lang="ru-RU" sz="11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Group 1"/>
          <p:cNvGrpSpPr>
            <a:grpSpLocks/>
          </p:cNvGrpSpPr>
          <p:nvPr/>
        </p:nvGrpSpPr>
        <p:grpSpPr bwMode="auto">
          <a:xfrm>
            <a:off x="395536" y="1556792"/>
            <a:ext cx="4275548" cy="3402836"/>
            <a:chOff x="1225" y="8411"/>
            <a:chExt cx="9493" cy="4977"/>
          </a:xfrm>
        </p:grpSpPr>
        <p:sp>
          <p:nvSpPr>
            <p:cNvPr id="68" name="AutoShape 27"/>
            <p:cNvSpPr>
              <a:spLocks noChangeArrowheads="1"/>
            </p:cNvSpPr>
            <p:nvPr/>
          </p:nvSpPr>
          <p:spPr bwMode="auto">
            <a:xfrm>
              <a:off x="5265" y="9866"/>
              <a:ext cx="1665" cy="1530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365F9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9" name="Text Box 26"/>
            <p:cNvSpPr txBox="1">
              <a:spLocks noChangeArrowheads="1"/>
            </p:cNvSpPr>
            <p:nvPr/>
          </p:nvSpPr>
          <p:spPr bwMode="auto">
            <a:xfrm>
              <a:off x="5222" y="10201"/>
              <a:ext cx="1749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Система обучения персонала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AutoShape 25"/>
            <p:cNvSpPr>
              <a:spLocks noChangeArrowheads="1"/>
            </p:cNvSpPr>
            <p:nvPr/>
          </p:nvSpPr>
          <p:spPr bwMode="auto">
            <a:xfrm>
              <a:off x="1865" y="8411"/>
              <a:ext cx="3450" cy="1020"/>
            </a:xfrm>
            <a:prstGeom prst="flowChartAlternateProcess">
              <a:avLst/>
            </a:prstGeom>
            <a:solidFill>
              <a:srgbClr val="B8CCE4"/>
            </a:solidFill>
            <a:ln w="9525">
              <a:solidFill>
                <a:srgbClr val="365F9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Text Box 24"/>
            <p:cNvSpPr txBox="1">
              <a:spLocks noChangeArrowheads="1"/>
            </p:cNvSpPr>
            <p:nvPr/>
          </p:nvSpPr>
          <p:spPr bwMode="auto">
            <a:xfrm>
              <a:off x="2024" y="8516"/>
              <a:ext cx="3405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Переподготовка  рабочих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" name="AutoShape 23"/>
            <p:cNvSpPr>
              <a:spLocks noChangeArrowheads="1"/>
            </p:cNvSpPr>
            <p:nvPr/>
          </p:nvSpPr>
          <p:spPr bwMode="auto">
            <a:xfrm>
              <a:off x="6661" y="8411"/>
              <a:ext cx="3450" cy="1020"/>
            </a:xfrm>
            <a:prstGeom prst="flowChartAlternateProcess">
              <a:avLst/>
            </a:prstGeom>
            <a:solidFill>
              <a:srgbClr val="B8CCE4"/>
            </a:solidFill>
            <a:ln w="9525">
              <a:solidFill>
                <a:srgbClr val="365F9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AutoShape 22"/>
            <p:cNvSpPr>
              <a:spLocks noChangeArrowheads="1"/>
            </p:cNvSpPr>
            <p:nvPr/>
          </p:nvSpPr>
          <p:spPr bwMode="auto">
            <a:xfrm>
              <a:off x="2344" y="12518"/>
              <a:ext cx="3480" cy="870"/>
            </a:xfrm>
            <a:prstGeom prst="flowChartAlternateProcess">
              <a:avLst/>
            </a:prstGeom>
            <a:solidFill>
              <a:srgbClr val="B8CCE4"/>
            </a:solidFill>
            <a:ln w="9525">
              <a:solidFill>
                <a:srgbClr val="365F9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AutoShape 21"/>
            <p:cNvSpPr>
              <a:spLocks noChangeArrowheads="1"/>
            </p:cNvSpPr>
            <p:nvPr/>
          </p:nvSpPr>
          <p:spPr bwMode="auto">
            <a:xfrm>
              <a:off x="1385" y="11255"/>
              <a:ext cx="3555" cy="945"/>
            </a:xfrm>
            <a:prstGeom prst="flowChartAlternateProcess">
              <a:avLst/>
            </a:prstGeom>
            <a:solidFill>
              <a:srgbClr val="B8CCE4"/>
            </a:solidFill>
            <a:ln w="9525">
              <a:solidFill>
                <a:srgbClr val="365F9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AutoShape 20"/>
            <p:cNvSpPr>
              <a:spLocks noChangeArrowheads="1"/>
            </p:cNvSpPr>
            <p:nvPr/>
          </p:nvSpPr>
          <p:spPr bwMode="auto">
            <a:xfrm>
              <a:off x="1385" y="9885"/>
              <a:ext cx="3400" cy="1005"/>
            </a:xfrm>
            <a:prstGeom prst="flowChartAlternateProcess">
              <a:avLst/>
            </a:prstGeom>
            <a:solidFill>
              <a:srgbClr val="B8CCE4"/>
            </a:solidFill>
            <a:ln w="9525">
              <a:solidFill>
                <a:srgbClr val="365F9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AutoShape 19"/>
            <p:cNvSpPr>
              <a:spLocks noChangeArrowheads="1"/>
            </p:cNvSpPr>
            <p:nvPr/>
          </p:nvSpPr>
          <p:spPr bwMode="auto">
            <a:xfrm>
              <a:off x="7461" y="9885"/>
              <a:ext cx="3197" cy="948"/>
            </a:xfrm>
            <a:prstGeom prst="flowChartAlternateProcess">
              <a:avLst/>
            </a:prstGeom>
            <a:solidFill>
              <a:srgbClr val="B8CCE4"/>
            </a:solidFill>
            <a:ln w="9525">
              <a:solidFill>
                <a:srgbClr val="365F9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AutoShape 18"/>
            <p:cNvSpPr>
              <a:spLocks noChangeArrowheads="1"/>
            </p:cNvSpPr>
            <p:nvPr/>
          </p:nvSpPr>
          <p:spPr bwMode="auto">
            <a:xfrm>
              <a:off x="7460" y="11255"/>
              <a:ext cx="3258" cy="930"/>
            </a:xfrm>
            <a:prstGeom prst="flowChartAlternateProcess">
              <a:avLst/>
            </a:prstGeom>
            <a:solidFill>
              <a:srgbClr val="B8CCE4"/>
            </a:solidFill>
            <a:ln w="9525">
              <a:solidFill>
                <a:srgbClr val="365F9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AutoShape 17"/>
            <p:cNvSpPr>
              <a:spLocks noChangeArrowheads="1"/>
            </p:cNvSpPr>
            <p:nvPr/>
          </p:nvSpPr>
          <p:spPr bwMode="auto">
            <a:xfrm>
              <a:off x="6606" y="12488"/>
              <a:ext cx="3582" cy="870"/>
            </a:xfrm>
            <a:prstGeom prst="flowChartAlternateProcess">
              <a:avLst/>
            </a:prstGeom>
            <a:solidFill>
              <a:srgbClr val="B8CCE4"/>
            </a:solidFill>
            <a:ln w="9525">
              <a:solidFill>
                <a:srgbClr val="365F9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Text Box 16"/>
            <p:cNvSpPr txBox="1">
              <a:spLocks noChangeArrowheads="1"/>
            </p:cNvSpPr>
            <p:nvPr/>
          </p:nvSpPr>
          <p:spPr bwMode="auto">
            <a:xfrm>
              <a:off x="6606" y="8516"/>
              <a:ext cx="3450" cy="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Повышение квалификации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рабочих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" name="Text Box 15"/>
            <p:cNvSpPr txBox="1">
              <a:spLocks noChangeArrowheads="1"/>
            </p:cNvSpPr>
            <p:nvPr/>
          </p:nvSpPr>
          <p:spPr bwMode="auto">
            <a:xfrm>
              <a:off x="1225" y="9885"/>
              <a:ext cx="3677" cy="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Повышение квалификации руководящих работников и специалистов</a:t>
              </a:r>
              <a:endParaRPr kumimoji="0" lang="ru-RU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" name="Text Box 14"/>
            <p:cNvSpPr txBox="1">
              <a:spLocks noChangeArrowheads="1"/>
            </p:cNvSpPr>
            <p:nvPr/>
          </p:nvSpPr>
          <p:spPr bwMode="auto">
            <a:xfrm>
              <a:off x="7620" y="9991"/>
              <a:ext cx="28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Освоение второй</a:t>
              </a:r>
              <a:r>
                <a:rPr kumimoji="0" lang="ru-RU" sz="1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(смежной) профессии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" name="Text Box 12"/>
            <p:cNvSpPr txBox="1">
              <a:spLocks noChangeArrowheads="1"/>
            </p:cNvSpPr>
            <p:nvPr/>
          </p:nvSpPr>
          <p:spPr bwMode="auto">
            <a:xfrm>
              <a:off x="6661" y="12413"/>
              <a:ext cx="3677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Переподготовка руководящих работников и специалистов (второе высшее образование)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" name="Text Box 11"/>
            <p:cNvSpPr txBox="1">
              <a:spLocks noChangeArrowheads="1"/>
            </p:cNvSpPr>
            <p:nvPr/>
          </p:nvSpPr>
          <p:spPr bwMode="auto">
            <a:xfrm>
              <a:off x="1545" y="11360"/>
              <a:ext cx="3315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Президентская программа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" name="Text Box 10"/>
            <p:cNvSpPr txBox="1">
              <a:spLocks noChangeArrowheads="1"/>
            </p:cNvSpPr>
            <p:nvPr/>
          </p:nvSpPr>
          <p:spPr bwMode="auto">
            <a:xfrm>
              <a:off x="2344" y="12518"/>
              <a:ext cx="3393" cy="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Общеобразовательное</a:t>
              </a:r>
              <a:r>
                <a:rPr kumimoji="0" lang="ru-RU" sz="1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обучение в </a:t>
              </a:r>
              <a:r>
                <a:rPr kumimoji="0" lang="ru-RU" sz="1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вузах</a:t>
              </a:r>
              <a:r>
                <a:rPr lang="ru-RU" sz="10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и</a:t>
              </a:r>
              <a:r>
                <a:rPr kumimoji="0" lang="ru-RU" sz="1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колледжах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94" name="Text Box 12"/>
          <p:cNvSpPr txBox="1">
            <a:spLocks noChangeArrowheads="1"/>
          </p:cNvSpPr>
          <p:nvPr/>
        </p:nvSpPr>
        <p:spPr bwMode="auto">
          <a:xfrm>
            <a:off x="3203848" y="3573016"/>
            <a:ext cx="1433591" cy="49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резерва кадров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4788024" y="404664"/>
            <a:ext cx="0" cy="62646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2843808" y="2276872"/>
            <a:ext cx="2160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2267744" y="3645024"/>
            <a:ext cx="28803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987824" y="299695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2771800" y="3645024"/>
            <a:ext cx="36004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2123728" y="2276872"/>
            <a:ext cx="2160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2915816" y="3573016"/>
            <a:ext cx="2880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2051720" y="3573016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1979712" y="299695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50"/>
          <p:cNvSpPr>
            <a:spLocks noChangeArrowheads="1"/>
          </p:cNvSpPr>
          <p:nvPr/>
        </p:nvSpPr>
        <p:spPr bwMode="auto">
          <a:xfrm rot="-5400000">
            <a:off x="-3226593" y="3226593"/>
            <a:ext cx="6858000" cy="4048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1" name="Freeform 20"/>
          <p:cNvSpPr>
            <a:spLocks noChangeAspect="1"/>
          </p:cNvSpPr>
          <p:nvPr/>
        </p:nvSpPr>
        <p:spPr bwMode="auto">
          <a:xfrm rot="-5400000">
            <a:off x="73819" y="6484144"/>
            <a:ext cx="173037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2" name="Freeform 21"/>
          <p:cNvSpPr>
            <a:spLocks noChangeAspect="1"/>
          </p:cNvSpPr>
          <p:nvPr/>
        </p:nvSpPr>
        <p:spPr bwMode="auto">
          <a:xfrm rot="-5400000">
            <a:off x="111919" y="6509544"/>
            <a:ext cx="114300" cy="195262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9" name="Freeform 23"/>
          <p:cNvSpPr>
            <a:spLocks noChangeAspect="1"/>
          </p:cNvSpPr>
          <p:nvPr/>
        </p:nvSpPr>
        <p:spPr bwMode="auto">
          <a:xfrm rot="1800000">
            <a:off x="173038" y="6408738"/>
            <a:ext cx="171450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0" name="Freeform 24"/>
          <p:cNvSpPr>
            <a:spLocks noChangeAspect="1"/>
          </p:cNvSpPr>
          <p:nvPr/>
        </p:nvSpPr>
        <p:spPr bwMode="auto">
          <a:xfrm rot="1800000">
            <a:off x="196850" y="6440488"/>
            <a:ext cx="112713" cy="195262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7" name="Freeform 26"/>
          <p:cNvSpPr>
            <a:spLocks noChangeAspect="1"/>
          </p:cNvSpPr>
          <p:nvPr/>
        </p:nvSpPr>
        <p:spPr bwMode="auto">
          <a:xfrm rot="-12600000">
            <a:off x="188913" y="6532563"/>
            <a:ext cx="173037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8" name="Freeform 27"/>
          <p:cNvSpPr>
            <a:spLocks noChangeAspect="1"/>
          </p:cNvSpPr>
          <p:nvPr/>
        </p:nvSpPr>
        <p:spPr bwMode="auto">
          <a:xfrm rot="-12600000">
            <a:off x="214313" y="6546850"/>
            <a:ext cx="114300" cy="195263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418" name="WordArt 32"/>
          <p:cNvSpPr>
            <a:spLocks noChangeAspect="1" noChangeArrowheads="1" noChangeShapeType="1" noTextEdit="1"/>
          </p:cNvSpPr>
          <p:nvPr/>
        </p:nvSpPr>
        <p:spPr bwMode="auto">
          <a:xfrm rot="-5400000">
            <a:off x="-641350" y="5446713"/>
            <a:ext cx="1682750" cy="17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НИЖНЕКАМСК</a:t>
            </a:r>
          </a:p>
        </p:txBody>
      </p:sp>
      <p:sp>
        <p:nvSpPr>
          <p:cNvPr id="17419" name="WordArt 33"/>
          <p:cNvSpPr>
            <a:spLocks noChangeAspect="1" noChangeArrowheads="1" noChangeShapeType="1" noTextEdit="1"/>
          </p:cNvSpPr>
          <p:nvPr/>
        </p:nvSpPr>
        <p:spPr bwMode="auto">
          <a:xfrm rot="-5400000">
            <a:off x="-531019" y="3831432"/>
            <a:ext cx="1468437" cy="17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НЕФТЕХИМ</a:t>
            </a:r>
          </a:p>
        </p:txBody>
      </p:sp>
      <p:sp>
        <p:nvSpPr>
          <p:cNvPr id="2058" name="Rectangle 55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0" name="Line 61"/>
          <p:cNvSpPr>
            <a:spLocks noChangeShapeType="1"/>
          </p:cNvSpPr>
          <p:nvPr/>
        </p:nvSpPr>
        <p:spPr bwMode="auto">
          <a:xfrm>
            <a:off x="395288" y="188640"/>
            <a:ext cx="874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1" name="Line 62"/>
          <p:cNvSpPr>
            <a:spLocks noChangeShapeType="1"/>
          </p:cNvSpPr>
          <p:nvPr/>
        </p:nvSpPr>
        <p:spPr bwMode="auto">
          <a:xfrm>
            <a:off x="404813" y="188913"/>
            <a:ext cx="874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2" name="Line 63"/>
          <p:cNvSpPr>
            <a:spLocks noChangeShapeType="1"/>
          </p:cNvSpPr>
          <p:nvPr/>
        </p:nvSpPr>
        <p:spPr bwMode="auto">
          <a:xfrm>
            <a:off x="395288" y="188913"/>
            <a:ext cx="0" cy="666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8820472" y="6581001"/>
            <a:ext cx="4320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5</a:t>
            </a:r>
            <a:endParaRPr lang="ru-RU" sz="1200" dirty="0"/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1043608" y="404664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персонала</a:t>
            </a:r>
          </a:p>
        </p:txBody>
      </p:sp>
      <p:pic>
        <p:nvPicPr>
          <p:cNvPr id="27" name="Picture 32"/>
          <p:cNvPicPr>
            <a:picLocks noChangeAspect="1" noChangeArrowheads="1"/>
          </p:cNvPicPr>
          <p:nvPr/>
        </p:nvPicPr>
        <p:blipFill>
          <a:blip r:embed="rId3" cstate="print"/>
          <a:srcRect t="12057"/>
          <a:stretch>
            <a:fillRect/>
          </a:stretch>
        </p:blipFill>
        <p:spPr bwMode="auto">
          <a:xfrm>
            <a:off x="6588224" y="692696"/>
            <a:ext cx="2408562" cy="158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610" name="Object 3"/>
          <p:cNvGraphicFramePr>
            <a:graphicFrameLocks noChangeAspect="1"/>
          </p:cNvGraphicFramePr>
          <p:nvPr/>
        </p:nvGraphicFramePr>
        <p:xfrm>
          <a:off x="611560" y="980728"/>
          <a:ext cx="5428680" cy="1737296"/>
        </p:xfrm>
        <a:graphic>
          <a:graphicData uri="http://schemas.openxmlformats.org/presentationml/2006/ole">
            <p:oleObj spid="_x0000_s78850" name="Worksheet" r:id="rId4" imgW="9344025" imgH="2781300" progId="Excel.Sheet.8">
              <p:embed/>
            </p:oleObj>
          </a:graphicData>
        </a:graphic>
      </p:graphicFrame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1475656" y="1124744"/>
            <a:ext cx="64807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6573</a:t>
            </a:r>
          </a:p>
        </p:txBody>
      </p:sp>
      <p:sp>
        <p:nvSpPr>
          <p:cNvPr id="37" name="TextBox 1"/>
          <p:cNvSpPr txBox="1">
            <a:spLocks noChangeArrowheads="1"/>
          </p:cNvSpPr>
          <p:nvPr/>
        </p:nvSpPr>
        <p:spPr bwMode="auto">
          <a:xfrm>
            <a:off x="2699792" y="980728"/>
            <a:ext cx="6080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7626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3851920" y="980728"/>
            <a:ext cx="6080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7607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5076056" y="836712"/>
            <a:ext cx="57606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9366</a:t>
            </a:r>
          </a:p>
        </p:txBody>
      </p:sp>
      <p:pic>
        <p:nvPicPr>
          <p:cNvPr id="62" name="Picture 31"/>
          <p:cNvPicPr>
            <a:picLocks noChangeAspect="1" noChangeArrowheads="1"/>
          </p:cNvPicPr>
          <p:nvPr/>
        </p:nvPicPr>
        <p:blipFill>
          <a:blip r:embed="rId5" cstate="print"/>
          <a:srcRect t="12965"/>
          <a:stretch>
            <a:fillRect/>
          </a:stretch>
        </p:blipFill>
        <p:spPr bwMode="auto">
          <a:xfrm>
            <a:off x="6588224" y="2780928"/>
            <a:ext cx="2376264" cy="1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Диаграмма 65"/>
          <p:cNvGraphicFramePr/>
          <p:nvPr/>
        </p:nvGraphicFramePr>
        <p:xfrm>
          <a:off x="1043608" y="4293096"/>
          <a:ext cx="4752528" cy="180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691680" y="3789040"/>
            <a:ext cx="410368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Затраты на обучение персонала (млн. руб.)</a:t>
            </a:r>
          </a:p>
        </p:txBody>
      </p:sp>
      <p:sp>
        <p:nvSpPr>
          <p:cNvPr id="68" name="TextBox 12"/>
          <p:cNvSpPr txBox="1">
            <a:spLocks noChangeArrowheads="1"/>
          </p:cNvSpPr>
          <p:nvPr/>
        </p:nvSpPr>
        <p:spPr bwMode="auto">
          <a:xfrm rot="-5400000">
            <a:off x="446664" y="4746024"/>
            <a:ext cx="10080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pic>
        <p:nvPicPr>
          <p:cNvPr id="69" name="Picture 18"/>
          <p:cNvPicPr>
            <a:picLocks noChangeAspect="1" noChangeArrowheads="1"/>
          </p:cNvPicPr>
          <p:nvPr/>
        </p:nvPicPr>
        <p:blipFill>
          <a:blip r:embed="rId7" cstate="print"/>
          <a:srcRect l="16364" t="9334" r="1813" b="5334"/>
          <a:stretch>
            <a:fillRect/>
          </a:stretch>
        </p:blipFill>
        <p:spPr bwMode="auto">
          <a:xfrm>
            <a:off x="6588224" y="4653136"/>
            <a:ext cx="23437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1116013" y="1125538"/>
          <a:ext cx="7100887" cy="1766887"/>
        </p:xfrm>
        <a:graphic>
          <a:graphicData uri="http://schemas.openxmlformats.org/presentationml/2006/ole">
            <p:oleObj spid="_x0000_s35846" name="Worksheet" r:id="rId3" imgW="9772650" imgH="2409825" progId="Excel.Sheet.8">
              <p:embed/>
            </p:oleObj>
          </a:graphicData>
        </a:graphic>
      </p:graphicFrame>
      <p:sp>
        <p:nvSpPr>
          <p:cNvPr id="2054" name="Rectangle 50"/>
          <p:cNvSpPr>
            <a:spLocks noChangeArrowheads="1"/>
          </p:cNvSpPr>
          <p:nvPr/>
        </p:nvSpPr>
        <p:spPr bwMode="auto">
          <a:xfrm rot="-5400000">
            <a:off x="-3226593" y="3226593"/>
            <a:ext cx="6858000" cy="4048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1" name="Freeform 20"/>
          <p:cNvSpPr>
            <a:spLocks noChangeAspect="1"/>
          </p:cNvSpPr>
          <p:nvPr/>
        </p:nvSpPr>
        <p:spPr bwMode="auto">
          <a:xfrm rot="-5400000">
            <a:off x="73819" y="6484144"/>
            <a:ext cx="173037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2" name="Freeform 21"/>
          <p:cNvSpPr>
            <a:spLocks noChangeAspect="1"/>
          </p:cNvSpPr>
          <p:nvPr/>
        </p:nvSpPr>
        <p:spPr bwMode="auto">
          <a:xfrm rot="-5400000">
            <a:off x="111919" y="6509544"/>
            <a:ext cx="114300" cy="195262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9" name="Freeform 23"/>
          <p:cNvSpPr>
            <a:spLocks noChangeAspect="1"/>
          </p:cNvSpPr>
          <p:nvPr/>
        </p:nvSpPr>
        <p:spPr bwMode="auto">
          <a:xfrm rot="1800000">
            <a:off x="173038" y="6408738"/>
            <a:ext cx="171450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0" name="Freeform 24"/>
          <p:cNvSpPr>
            <a:spLocks noChangeAspect="1"/>
          </p:cNvSpPr>
          <p:nvPr/>
        </p:nvSpPr>
        <p:spPr bwMode="auto">
          <a:xfrm rot="1800000">
            <a:off x="196850" y="6440488"/>
            <a:ext cx="112713" cy="195262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7" name="Freeform 26"/>
          <p:cNvSpPr>
            <a:spLocks noChangeAspect="1"/>
          </p:cNvSpPr>
          <p:nvPr/>
        </p:nvSpPr>
        <p:spPr bwMode="auto">
          <a:xfrm rot="-12600000">
            <a:off x="188913" y="6532563"/>
            <a:ext cx="173037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8" name="Freeform 27"/>
          <p:cNvSpPr>
            <a:spLocks noChangeAspect="1"/>
          </p:cNvSpPr>
          <p:nvPr/>
        </p:nvSpPr>
        <p:spPr bwMode="auto">
          <a:xfrm rot="-12600000">
            <a:off x="214313" y="6546850"/>
            <a:ext cx="114300" cy="195263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418" name="WordArt 32"/>
          <p:cNvSpPr>
            <a:spLocks noChangeAspect="1" noChangeArrowheads="1" noChangeShapeType="1" noTextEdit="1"/>
          </p:cNvSpPr>
          <p:nvPr/>
        </p:nvSpPr>
        <p:spPr bwMode="auto">
          <a:xfrm rot="-5400000">
            <a:off x="-641350" y="5446713"/>
            <a:ext cx="1682750" cy="17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НИЖНЕКАМСК</a:t>
            </a:r>
          </a:p>
        </p:txBody>
      </p:sp>
      <p:sp>
        <p:nvSpPr>
          <p:cNvPr id="17419" name="WordArt 33"/>
          <p:cNvSpPr>
            <a:spLocks noChangeAspect="1" noChangeArrowheads="1" noChangeShapeType="1" noTextEdit="1"/>
          </p:cNvSpPr>
          <p:nvPr/>
        </p:nvSpPr>
        <p:spPr bwMode="auto">
          <a:xfrm rot="-5400000">
            <a:off x="-531019" y="3831432"/>
            <a:ext cx="1468437" cy="17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НЕФТЕХИМ</a:t>
            </a:r>
          </a:p>
        </p:txBody>
      </p:sp>
      <p:sp>
        <p:nvSpPr>
          <p:cNvPr id="2058" name="Rectangle 55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0" name="Line 61"/>
          <p:cNvSpPr>
            <a:spLocks noChangeShapeType="1"/>
          </p:cNvSpPr>
          <p:nvPr/>
        </p:nvSpPr>
        <p:spPr bwMode="auto">
          <a:xfrm>
            <a:off x="395288" y="188640"/>
            <a:ext cx="874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1" name="Line 62"/>
          <p:cNvSpPr>
            <a:spLocks noChangeShapeType="1"/>
          </p:cNvSpPr>
          <p:nvPr/>
        </p:nvSpPr>
        <p:spPr bwMode="auto">
          <a:xfrm>
            <a:off x="404813" y="188913"/>
            <a:ext cx="874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2" name="Line 63"/>
          <p:cNvSpPr>
            <a:spLocks noChangeShapeType="1"/>
          </p:cNvSpPr>
          <p:nvPr/>
        </p:nvSpPr>
        <p:spPr bwMode="auto">
          <a:xfrm>
            <a:off x="395288" y="188913"/>
            <a:ext cx="0" cy="666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425" name="Rectangle 25"/>
          <p:cNvSpPr>
            <a:spLocks noChangeArrowheads="1"/>
          </p:cNvSpPr>
          <p:nvPr/>
        </p:nvSpPr>
        <p:spPr bwMode="auto">
          <a:xfrm>
            <a:off x="1223963" y="2205038"/>
            <a:ext cx="73802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ru-RU" sz="36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648" y="4046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8820150" y="6581001"/>
            <a:ext cx="323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/>
              <a:t>6</a:t>
            </a:r>
            <a:endParaRPr lang="ru-RU" sz="1200" dirty="0"/>
          </a:p>
        </p:txBody>
      </p:sp>
      <p:graphicFrame>
        <p:nvGraphicFramePr>
          <p:cNvPr id="24" name="Содержимое 3"/>
          <p:cNvGraphicFramePr>
            <a:graphicFrameLocks/>
          </p:cNvGraphicFramePr>
          <p:nvPr/>
        </p:nvGraphicFramePr>
        <p:xfrm>
          <a:off x="1187624" y="3645024"/>
          <a:ext cx="4680520" cy="222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03648" y="22048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23728" y="476672"/>
            <a:ext cx="4824536" cy="5032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Сведения о приеме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выпускников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2051720" y="1556792"/>
            <a:ext cx="43204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280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3347864" y="1340768"/>
            <a:ext cx="43204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347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4644008" y="1268760"/>
            <a:ext cx="43204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351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5940152" y="1052736"/>
            <a:ext cx="43204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498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755576" y="5949280"/>
            <a:ext cx="5400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2012 году принято всего 498 выпускников, из них 378 закончили дневное</a:t>
            </a:r>
            <a:r>
              <a:rPr kumimoji="0" lang="ru-RU" sz="12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отделение.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043608" y="3140968"/>
            <a:ext cx="4824536" cy="5032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Прием выпускников различных форм обучения в 2012 г.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6372200" y="3017170"/>
            <a:ext cx="2771800" cy="35086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8" tIns="45715" rIns="91428" bIns="45715" anchor="ctr">
            <a:spAutoFit/>
          </a:bodyPr>
          <a:lstStyle/>
          <a:p>
            <a:pPr indent="457143" algn="ctr" eaLnBrk="0" hangingPunct="0">
              <a:tabLst>
                <a:tab pos="226985" algn="l"/>
              </a:tabLst>
              <a:defRPr/>
            </a:pPr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26985" algn="l"/>
              </a:tabLst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источники </a:t>
            </a:r>
          </a:p>
          <a:p>
            <a:pPr algn="ctr" eaLnBrk="0" hangingPunct="0">
              <a:tabLst>
                <a:tab pos="226985" algn="l"/>
              </a:tabLst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пополнения </a:t>
            </a:r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предприятия молодыми специалистами и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рабочими:</a:t>
            </a:r>
          </a:p>
          <a:p>
            <a:pPr indent="457143" algn="ctr" eaLnBrk="0" hangingPunct="0">
              <a:tabLst>
                <a:tab pos="226985" algn="l"/>
              </a:tabLst>
              <a:defRPr/>
            </a:pPr>
            <a:endParaRPr lang="ru-RU" sz="12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85725" indent="-85725" eaLnBrk="0" hangingPunct="0">
              <a:spcBef>
                <a:spcPts val="600"/>
              </a:spcBef>
              <a:buFontTx/>
              <a:buChar char="•"/>
              <a:tabLst>
                <a:tab pos="226985" algn="l"/>
              </a:tabLst>
              <a:defRPr/>
            </a:pPr>
            <a:r>
              <a:rPr lang="ru-RU" sz="10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Казанский </a:t>
            </a:r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национальный исследовательский</a:t>
            </a:r>
            <a:endParaRPr lang="ru-RU" sz="105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eaLnBrk="0" hangingPunct="0">
              <a:tabLst>
                <a:tab pos="226985" algn="l"/>
              </a:tabLst>
              <a:defRPr/>
            </a:pPr>
            <a:r>
              <a:rPr lang="ru-RU" sz="10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технологический университет</a:t>
            </a:r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85725" eaLnBrk="0" hangingPunct="0">
              <a:tabLst>
                <a:tab pos="226985" algn="l"/>
              </a:tabLst>
              <a:defRPr/>
            </a:pPr>
            <a:endParaRPr lang="ru-RU" sz="10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indent="85725" eaLnBrk="0" hangingPunct="0">
              <a:buFontTx/>
              <a:buChar char="•"/>
              <a:tabLst>
                <a:tab pos="226985" algn="l"/>
              </a:tabLst>
              <a:defRPr/>
            </a:pPr>
            <a:r>
              <a:rPr lang="ru-RU" sz="10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Нижнекамский химико-технологический </a:t>
            </a:r>
          </a:p>
          <a:p>
            <a:pPr indent="85725" eaLnBrk="0" hangingPunct="0">
              <a:tabLst>
                <a:tab pos="226985" algn="l"/>
              </a:tabLst>
              <a:defRPr/>
            </a:pPr>
            <a:r>
              <a:rPr lang="ru-RU" sz="10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85725" eaLnBrk="0" hangingPunct="0">
              <a:tabLst>
                <a:tab pos="226985" algn="l"/>
              </a:tabLst>
              <a:defRPr/>
            </a:pPr>
            <a:endParaRPr lang="ru-RU" sz="105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-85725" eaLnBrk="0" hangingPunct="0">
              <a:buFontTx/>
              <a:buChar char="•"/>
              <a:tabLst>
                <a:tab pos="226985" algn="l"/>
              </a:tabLst>
              <a:defRPr/>
            </a:pPr>
            <a:r>
              <a:rPr lang="en-US" sz="10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Нижнекамский нефтехимический колледж</a:t>
            </a:r>
            <a:r>
              <a:rPr lang="en-US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5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eaLnBrk="0" hangingPunct="0">
              <a:tabLst>
                <a:tab pos="226985" algn="l"/>
              </a:tabLst>
              <a:defRPr/>
            </a:pPr>
            <a:endParaRPr lang="ru-RU" sz="105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85725" eaLnBrk="0" hangingPunct="0">
              <a:buFontTx/>
              <a:buChar char="•"/>
              <a:tabLst>
                <a:tab pos="226985" algn="l"/>
              </a:tabLst>
              <a:defRPr/>
            </a:pPr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Техникум нефтехимии и нефтепереработки;</a:t>
            </a:r>
          </a:p>
          <a:p>
            <a:pPr indent="85725" eaLnBrk="0" hangingPunct="0">
              <a:tabLst>
                <a:tab pos="226985" algn="l"/>
              </a:tabLst>
              <a:defRPr/>
            </a:pPr>
            <a:endParaRPr lang="ru-RU" sz="105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85725" indent="-85725" eaLnBrk="0" hangingPunct="0">
              <a:buFontTx/>
              <a:buChar char="•"/>
              <a:tabLst>
                <a:tab pos="226985" algn="l"/>
              </a:tabLst>
              <a:defRPr/>
            </a:pPr>
            <a:r>
              <a:rPr lang="en-US" sz="10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Нижнекамский </a:t>
            </a:r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технологический колледж</a:t>
            </a:r>
            <a:endParaRPr lang="en-US" sz="105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6300192" y="3212976"/>
            <a:ext cx="0" cy="331236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50"/>
          <p:cNvSpPr>
            <a:spLocks noChangeArrowheads="1"/>
          </p:cNvSpPr>
          <p:nvPr/>
        </p:nvSpPr>
        <p:spPr bwMode="auto">
          <a:xfrm rot="-5400000">
            <a:off x="-3226593" y="3226593"/>
            <a:ext cx="6858000" cy="4048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1" name="Freeform 20"/>
          <p:cNvSpPr>
            <a:spLocks noChangeAspect="1"/>
          </p:cNvSpPr>
          <p:nvPr/>
        </p:nvSpPr>
        <p:spPr bwMode="auto">
          <a:xfrm rot="-5400000">
            <a:off x="73819" y="6484144"/>
            <a:ext cx="173037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2" name="Freeform 21"/>
          <p:cNvSpPr>
            <a:spLocks noChangeAspect="1"/>
          </p:cNvSpPr>
          <p:nvPr/>
        </p:nvSpPr>
        <p:spPr bwMode="auto">
          <a:xfrm rot="-5400000">
            <a:off x="111919" y="6509544"/>
            <a:ext cx="114300" cy="195262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9" name="Freeform 23"/>
          <p:cNvSpPr>
            <a:spLocks noChangeAspect="1"/>
          </p:cNvSpPr>
          <p:nvPr/>
        </p:nvSpPr>
        <p:spPr bwMode="auto">
          <a:xfrm rot="1800000">
            <a:off x="173038" y="6408738"/>
            <a:ext cx="171450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0" name="Freeform 24"/>
          <p:cNvSpPr>
            <a:spLocks noChangeAspect="1"/>
          </p:cNvSpPr>
          <p:nvPr/>
        </p:nvSpPr>
        <p:spPr bwMode="auto">
          <a:xfrm rot="1800000">
            <a:off x="196850" y="6440488"/>
            <a:ext cx="112713" cy="195262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7" name="Freeform 26"/>
          <p:cNvSpPr>
            <a:spLocks noChangeAspect="1"/>
          </p:cNvSpPr>
          <p:nvPr/>
        </p:nvSpPr>
        <p:spPr bwMode="auto">
          <a:xfrm rot="-12600000">
            <a:off x="188913" y="6532563"/>
            <a:ext cx="173037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8" name="Freeform 27"/>
          <p:cNvSpPr>
            <a:spLocks noChangeAspect="1"/>
          </p:cNvSpPr>
          <p:nvPr/>
        </p:nvSpPr>
        <p:spPr bwMode="auto">
          <a:xfrm rot="-12600000">
            <a:off x="214313" y="6546850"/>
            <a:ext cx="114300" cy="195263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418" name="WordArt 32"/>
          <p:cNvSpPr>
            <a:spLocks noChangeAspect="1" noChangeArrowheads="1" noChangeShapeType="1" noTextEdit="1"/>
          </p:cNvSpPr>
          <p:nvPr/>
        </p:nvSpPr>
        <p:spPr bwMode="auto">
          <a:xfrm rot="-5400000">
            <a:off x="-641350" y="5446713"/>
            <a:ext cx="1682750" cy="17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НИЖНЕКАМСК</a:t>
            </a:r>
          </a:p>
        </p:txBody>
      </p:sp>
      <p:sp>
        <p:nvSpPr>
          <p:cNvPr id="17419" name="WordArt 33"/>
          <p:cNvSpPr>
            <a:spLocks noChangeAspect="1" noChangeArrowheads="1" noChangeShapeType="1" noTextEdit="1"/>
          </p:cNvSpPr>
          <p:nvPr/>
        </p:nvSpPr>
        <p:spPr bwMode="auto">
          <a:xfrm rot="-5400000">
            <a:off x="-531019" y="3831432"/>
            <a:ext cx="1468437" cy="17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НЕФТЕХИМ</a:t>
            </a:r>
          </a:p>
        </p:txBody>
      </p:sp>
      <p:sp>
        <p:nvSpPr>
          <p:cNvPr id="2058" name="Rectangle 55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0" name="Line 61"/>
          <p:cNvSpPr>
            <a:spLocks noChangeShapeType="1"/>
          </p:cNvSpPr>
          <p:nvPr/>
        </p:nvSpPr>
        <p:spPr bwMode="auto">
          <a:xfrm>
            <a:off x="395288" y="188640"/>
            <a:ext cx="874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1" name="Line 62"/>
          <p:cNvSpPr>
            <a:spLocks noChangeShapeType="1"/>
          </p:cNvSpPr>
          <p:nvPr/>
        </p:nvSpPr>
        <p:spPr bwMode="auto">
          <a:xfrm>
            <a:off x="404813" y="188913"/>
            <a:ext cx="874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2" name="Line 63"/>
          <p:cNvSpPr>
            <a:spLocks noChangeShapeType="1"/>
          </p:cNvSpPr>
          <p:nvPr/>
        </p:nvSpPr>
        <p:spPr bwMode="auto">
          <a:xfrm>
            <a:off x="395288" y="188913"/>
            <a:ext cx="0" cy="666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425" name="Rectangle 25"/>
          <p:cNvSpPr>
            <a:spLocks noChangeArrowheads="1"/>
          </p:cNvSpPr>
          <p:nvPr/>
        </p:nvSpPr>
        <p:spPr bwMode="auto">
          <a:xfrm>
            <a:off x="1223963" y="2205038"/>
            <a:ext cx="73802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ru-RU" sz="3600" dirty="0">
              <a:latin typeface="Calibri" pitchFamily="34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8838059" y="6581001"/>
            <a:ext cx="3059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7</a:t>
            </a:r>
            <a:endParaRPr lang="ru-RU" sz="1200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1115616" y="1124744"/>
          <a:ext cx="532859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539552" y="548680"/>
            <a:ext cx="6265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студентов и учащихся, принятых на практику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620713"/>
            <a:ext cx="23018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 l="10281" t="-2808"/>
          <a:stretch>
            <a:fillRect/>
          </a:stretch>
        </p:blipFill>
        <p:spPr bwMode="auto">
          <a:xfrm>
            <a:off x="6659563" y="2492375"/>
            <a:ext cx="23018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4292600"/>
            <a:ext cx="23114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1" name="Object 28"/>
          <p:cNvGraphicFramePr>
            <a:graphicFrameLocks noChangeAspect="1"/>
          </p:cNvGraphicFramePr>
          <p:nvPr/>
        </p:nvGraphicFramePr>
        <p:xfrm>
          <a:off x="971600" y="3717032"/>
          <a:ext cx="5075237" cy="2328862"/>
        </p:xfrm>
        <a:graphic>
          <a:graphicData uri="http://schemas.openxmlformats.org/presentationml/2006/ole">
            <p:oleObj spid="_x0000_s30721" name="Worksheet" r:id="rId7" imgW="5076825" imgH="2324100" progId="Excel.Sheet.8">
              <p:embed/>
            </p:oleObj>
          </a:graphicData>
        </a:graphic>
      </p:graphicFrame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251520" y="3429000"/>
            <a:ext cx="6264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Количество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студентов, принявших участие в эксперименте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584" y="1268760"/>
            <a:ext cx="338554" cy="115212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кол-во человек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1600" y="4293096"/>
            <a:ext cx="338554" cy="115212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кол-во человек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50"/>
          <p:cNvSpPr>
            <a:spLocks noChangeArrowheads="1"/>
          </p:cNvSpPr>
          <p:nvPr/>
        </p:nvSpPr>
        <p:spPr bwMode="auto">
          <a:xfrm rot="-5400000">
            <a:off x="-3226593" y="3226593"/>
            <a:ext cx="6858000" cy="4048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1" name="Freeform 20"/>
          <p:cNvSpPr>
            <a:spLocks noChangeAspect="1"/>
          </p:cNvSpPr>
          <p:nvPr/>
        </p:nvSpPr>
        <p:spPr bwMode="auto">
          <a:xfrm rot="-5400000">
            <a:off x="73819" y="6484144"/>
            <a:ext cx="173037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2" name="Freeform 21"/>
          <p:cNvSpPr>
            <a:spLocks noChangeAspect="1"/>
          </p:cNvSpPr>
          <p:nvPr/>
        </p:nvSpPr>
        <p:spPr bwMode="auto">
          <a:xfrm rot="-5400000">
            <a:off x="111919" y="6509544"/>
            <a:ext cx="114300" cy="195262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9" name="Freeform 23"/>
          <p:cNvSpPr>
            <a:spLocks noChangeAspect="1"/>
          </p:cNvSpPr>
          <p:nvPr/>
        </p:nvSpPr>
        <p:spPr bwMode="auto">
          <a:xfrm rot="1800000">
            <a:off x="173038" y="6408738"/>
            <a:ext cx="171450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70" name="Freeform 24"/>
          <p:cNvSpPr>
            <a:spLocks noChangeAspect="1"/>
          </p:cNvSpPr>
          <p:nvPr/>
        </p:nvSpPr>
        <p:spPr bwMode="auto">
          <a:xfrm rot="1800000">
            <a:off x="196850" y="6440488"/>
            <a:ext cx="112713" cy="195262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7" name="Freeform 26"/>
          <p:cNvSpPr>
            <a:spLocks noChangeAspect="1"/>
          </p:cNvSpPr>
          <p:nvPr/>
        </p:nvSpPr>
        <p:spPr bwMode="auto">
          <a:xfrm rot="-12600000">
            <a:off x="188913" y="6532563"/>
            <a:ext cx="173037" cy="244475"/>
          </a:xfrm>
          <a:custGeom>
            <a:avLst/>
            <a:gdLst>
              <a:gd name="T0" fmla="*/ 870 w 2487"/>
              <a:gd name="T1" fmla="*/ 3519 h 3519"/>
              <a:gd name="T2" fmla="*/ 1389 w 2487"/>
              <a:gd name="T3" fmla="*/ 0 h 3519"/>
              <a:gd name="T4" fmla="*/ 2441 w 2487"/>
              <a:gd name="T5" fmla="*/ 2133 h 3519"/>
              <a:gd name="T6" fmla="*/ 2124 w 2487"/>
              <a:gd name="T7" fmla="*/ 2007 h 3519"/>
              <a:gd name="T8" fmla="*/ 1389 w 2487"/>
              <a:gd name="T9" fmla="*/ 399 h 3519"/>
              <a:gd name="T10" fmla="*/ 1137 w 2487"/>
              <a:gd name="T11" fmla="*/ 3339 h 3519"/>
              <a:gd name="T12" fmla="*/ 870 w 2487"/>
              <a:gd name="T13" fmla="*/ 3519 h 35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7"/>
              <a:gd name="T22" fmla="*/ 0 h 3519"/>
              <a:gd name="T23" fmla="*/ 2487 w 2487"/>
              <a:gd name="T24" fmla="*/ 3519 h 35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7" h="3519">
                <a:moveTo>
                  <a:pt x="870" y="3519"/>
                </a:moveTo>
                <a:cubicBezTo>
                  <a:pt x="162" y="2673"/>
                  <a:pt x="0" y="987"/>
                  <a:pt x="1389" y="0"/>
                </a:cubicBezTo>
                <a:cubicBezTo>
                  <a:pt x="2187" y="549"/>
                  <a:pt x="2487" y="1410"/>
                  <a:pt x="2441" y="2133"/>
                </a:cubicBezTo>
                <a:cubicBezTo>
                  <a:pt x="2361" y="2085"/>
                  <a:pt x="2202" y="2034"/>
                  <a:pt x="2124" y="2007"/>
                </a:cubicBezTo>
                <a:cubicBezTo>
                  <a:pt x="2130" y="1563"/>
                  <a:pt x="1983" y="918"/>
                  <a:pt x="1389" y="399"/>
                </a:cubicBezTo>
                <a:cubicBezTo>
                  <a:pt x="402" y="1281"/>
                  <a:pt x="501" y="2571"/>
                  <a:pt x="1137" y="3339"/>
                </a:cubicBezTo>
                <a:cubicBezTo>
                  <a:pt x="1098" y="3375"/>
                  <a:pt x="957" y="3474"/>
                  <a:pt x="870" y="351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8" name="Freeform 27"/>
          <p:cNvSpPr>
            <a:spLocks noChangeAspect="1"/>
          </p:cNvSpPr>
          <p:nvPr/>
        </p:nvSpPr>
        <p:spPr bwMode="auto">
          <a:xfrm rot="-12600000">
            <a:off x="214313" y="6546850"/>
            <a:ext cx="114300" cy="195263"/>
          </a:xfrm>
          <a:custGeom>
            <a:avLst/>
            <a:gdLst>
              <a:gd name="T0" fmla="*/ 1625 w 1625"/>
              <a:gd name="T1" fmla="*/ 1508 h 2817"/>
              <a:gd name="T2" fmla="*/ 950 w 1625"/>
              <a:gd name="T3" fmla="*/ 0 h 2817"/>
              <a:gd name="T4" fmla="*/ 741 w 1625"/>
              <a:gd name="T5" fmla="*/ 2817 h 2817"/>
              <a:gd name="T6" fmla="*/ 909 w 1625"/>
              <a:gd name="T7" fmla="*/ 2643 h 2817"/>
              <a:gd name="T8" fmla="*/ 948 w 1625"/>
              <a:gd name="T9" fmla="*/ 342 h 2817"/>
              <a:gd name="T10" fmla="*/ 1385 w 1625"/>
              <a:gd name="T11" fmla="*/ 1455 h 2817"/>
              <a:gd name="T12" fmla="*/ 1625 w 1625"/>
              <a:gd name="T13" fmla="*/ 1508 h 28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5"/>
              <a:gd name="T22" fmla="*/ 0 h 2817"/>
              <a:gd name="T23" fmla="*/ 1625 w 1625"/>
              <a:gd name="T24" fmla="*/ 2817 h 28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5" h="2817">
                <a:moveTo>
                  <a:pt x="1625" y="1508"/>
                </a:moveTo>
                <a:cubicBezTo>
                  <a:pt x="1617" y="777"/>
                  <a:pt x="1260" y="276"/>
                  <a:pt x="950" y="0"/>
                </a:cubicBezTo>
                <a:cubicBezTo>
                  <a:pt x="195" y="657"/>
                  <a:pt x="0" y="1914"/>
                  <a:pt x="741" y="2817"/>
                </a:cubicBezTo>
                <a:cubicBezTo>
                  <a:pt x="801" y="2769"/>
                  <a:pt x="876" y="2679"/>
                  <a:pt x="909" y="2643"/>
                </a:cubicBezTo>
                <a:cubicBezTo>
                  <a:pt x="330" y="1890"/>
                  <a:pt x="432" y="954"/>
                  <a:pt x="948" y="342"/>
                </a:cubicBezTo>
                <a:cubicBezTo>
                  <a:pt x="1116" y="534"/>
                  <a:pt x="1359" y="897"/>
                  <a:pt x="1385" y="1455"/>
                </a:cubicBezTo>
                <a:cubicBezTo>
                  <a:pt x="1455" y="1467"/>
                  <a:pt x="1575" y="1491"/>
                  <a:pt x="1625" y="1508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418" name="WordArt 32"/>
          <p:cNvSpPr>
            <a:spLocks noChangeAspect="1" noChangeArrowheads="1" noChangeShapeType="1" noTextEdit="1"/>
          </p:cNvSpPr>
          <p:nvPr/>
        </p:nvSpPr>
        <p:spPr bwMode="auto">
          <a:xfrm rot="-5400000">
            <a:off x="-641350" y="5446713"/>
            <a:ext cx="1682750" cy="17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noFill/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НИЖНЕКАМСК</a:t>
            </a:r>
          </a:p>
        </p:txBody>
      </p:sp>
      <p:sp>
        <p:nvSpPr>
          <p:cNvPr id="17419" name="WordArt 33"/>
          <p:cNvSpPr>
            <a:spLocks noChangeAspect="1" noChangeArrowheads="1" noChangeShapeType="1" noTextEdit="1"/>
          </p:cNvSpPr>
          <p:nvPr/>
        </p:nvSpPr>
        <p:spPr bwMode="auto">
          <a:xfrm rot="-5400000">
            <a:off x="-531019" y="3831432"/>
            <a:ext cx="1468437" cy="17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lt"/>
                <a:cs typeface="+mj-lt"/>
              </a:rPr>
              <a:t>НЕФТЕХИМ</a:t>
            </a:r>
          </a:p>
        </p:txBody>
      </p:sp>
      <p:sp>
        <p:nvSpPr>
          <p:cNvPr id="2058" name="Rectangle 55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0" name="Line 61"/>
          <p:cNvSpPr>
            <a:spLocks noChangeShapeType="1"/>
          </p:cNvSpPr>
          <p:nvPr/>
        </p:nvSpPr>
        <p:spPr bwMode="auto">
          <a:xfrm>
            <a:off x="395288" y="188640"/>
            <a:ext cx="874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1" name="Line 62"/>
          <p:cNvSpPr>
            <a:spLocks noChangeShapeType="1"/>
          </p:cNvSpPr>
          <p:nvPr/>
        </p:nvSpPr>
        <p:spPr bwMode="auto">
          <a:xfrm>
            <a:off x="404813" y="188913"/>
            <a:ext cx="874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2" name="Line 63"/>
          <p:cNvSpPr>
            <a:spLocks noChangeShapeType="1"/>
          </p:cNvSpPr>
          <p:nvPr/>
        </p:nvSpPr>
        <p:spPr bwMode="auto">
          <a:xfrm>
            <a:off x="395288" y="188913"/>
            <a:ext cx="0" cy="666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425" name="Rectangle 25"/>
          <p:cNvSpPr>
            <a:spLocks noChangeArrowheads="1"/>
          </p:cNvSpPr>
          <p:nvPr/>
        </p:nvSpPr>
        <p:spPr bwMode="auto">
          <a:xfrm>
            <a:off x="1223963" y="2205038"/>
            <a:ext cx="73802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ru-RU" sz="36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7664" y="83671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8892480" y="6550025"/>
            <a:ext cx="251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8</a:t>
            </a:r>
            <a:endParaRPr lang="ru-RU" sz="1200" dirty="0"/>
          </a:p>
        </p:txBody>
      </p:sp>
      <p:pic>
        <p:nvPicPr>
          <p:cNvPr id="24" name="Picture 2" descr="http://old.tspu.edu.ru/pf/files/image/news/79539_image_large.jpg"/>
          <p:cNvPicPr>
            <a:picLocks noChangeAspect="1" noChangeArrowheads="1"/>
          </p:cNvPicPr>
          <p:nvPr/>
        </p:nvPicPr>
        <p:blipFill>
          <a:blip r:embed="rId2" cstate="print"/>
          <a:srcRect r="10182" b="39521"/>
          <a:stretch>
            <a:fillRect/>
          </a:stretch>
        </p:blipFill>
        <p:spPr bwMode="auto">
          <a:xfrm>
            <a:off x="899592" y="404664"/>
            <a:ext cx="2952328" cy="1944216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499992" y="1048377"/>
            <a:ext cx="41764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Решением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Руководителя исполнительного комитета г. Нижнекамска в целях создания благоприятных условий для всестороннего развития подрастающего поколения, полноценного использования воспитательного потенциала трудовых коллективов, укрепления связи семьи, школы, предприятия, 20 учебных заведений города закреплены за подразделениями компании.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ведется в соответствии с договорами о совместной деятельности (укрепление материально-технической базы, совместные культурно-спортивные мероприятия и т.д.).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 11 классов Технологического лицея №35 (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естественнонаучного направления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согласно договору проходят производственную практику в научно-технологическом центре в качестве лаборантов химического анализа.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 descr="http://www.nknh.ru/profkom/img/2011/12kon/7.jpg"/>
          <p:cNvPicPr>
            <a:picLocks noChangeAspect="1" noChangeArrowheads="1"/>
          </p:cNvPicPr>
          <p:nvPr/>
        </p:nvPicPr>
        <p:blipFill>
          <a:blip r:embed="rId3" cstate="print"/>
          <a:srcRect t="18841" b="37681"/>
          <a:stretch>
            <a:fillRect/>
          </a:stretch>
        </p:blipFill>
        <p:spPr bwMode="auto">
          <a:xfrm>
            <a:off x="899592" y="2564904"/>
            <a:ext cx="2981131" cy="1944216"/>
          </a:xfrm>
          <a:prstGeom prst="rect">
            <a:avLst/>
          </a:prstGeom>
          <a:noFill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 l="2383"/>
          <a:stretch>
            <a:fillRect/>
          </a:stretch>
        </p:blipFill>
        <p:spPr bwMode="auto">
          <a:xfrm>
            <a:off x="899592" y="4725144"/>
            <a:ext cx="2949352" cy="20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4427984" y="4766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Профориентационная работа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276872"/>
            <a:ext cx="4572000" cy="1684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773</TotalTime>
  <Words>598</Words>
  <Application>Microsoft Office PowerPoint</Application>
  <PresentationFormat>Экран (4:3)</PresentationFormat>
  <Paragraphs>161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Worksheet</vt:lpstr>
      <vt:lpstr>Опыт взаимодействия  ОАО «Нижнекамскнефтехим»  с учреждениями общего  и профессионального образования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Aleksandrova</cp:lastModifiedBy>
  <cp:revision>124</cp:revision>
  <dcterms:modified xsi:type="dcterms:W3CDTF">2013-02-08T06:58:34Z</dcterms:modified>
</cp:coreProperties>
</file>