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9" r:id="rId4"/>
    <p:sldMasterId id="2147483782" r:id="rId5"/>
    <p:sldMasterId id="2147483795" r:id="rId6"/>
  </p:sldMasterIdLst>
  <p:notesMasterIdLst>
    <p:notesMasterId r:id="rId32"/>
  </p:notesMasterIdLst>
  <p:handoutMasterIdLst>
    <p:handoutMasterId r:id="rId33"/>
  </p:handoutMasterIdLst>
  <p:sldIdLst>
    <p:sldId id="334" r:id="rId7"/>
    <p:sldId id="256" r:id="rId8"/>
    <p:sldId id="258" r:id="rId9"/>
    <p:sldId id="259" r:id="rId10"/>
    <p:sldId id="267" r:id="rId11"/>
    <p:sldId id="324" r:id="rId12"/>
    <p:sldId id="263" r:id="rId13"/>
    <p:sldId id="325" r:id="rId14"/>
    <p:sldId id="326" r:id="rId15"/>
    <p:sldId id="327" r:id="rId16"/>
    <p:sldId id="332" r:id="rId17"/>
    <p:sldId id="313" r:id="rId18"/>
    <p:sldId id="315" r:id="rId19"/>
    <p:sldId id="314" r:id="rId20"/>
    <p:sldId id="339" r:id="rId21"/>
    <p:sldId id="337" r:id="rId22"/>
    <p:sldId id="330" r:id="rId23"/>
    <p:sldId id="338" r:id="rId24"/>
    <p:sldId id="321" r:id="rId25"/>
    <p:sldId id="328" r:id="rId26"/>
    <p:sldId id="333" r:id="rId27"/>
    <p:sldId id="331" r:id="rId28"/>
    <p:sldId id="336" r:id="rId29"/>
    <p:sldId id="340" r:id="rId30"/>
    <p:sldId id="280" r:id="rId3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0" autoAdjust="0"/>
  </p:normalViewPr>
  <p:slideViewPr>
    <p:cSldViewPr>
      <p:cViewPr>
        <p:scale>
          <a:sx n="116" d="100"/>
          <a:sy n="116" d="100"/>
        </p:scale>
        <p:origin x="-14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0FE9B204-197C-4A22-B8B9-CFBB7824C710}" type="datetimeFigureOut">
              <a:rPr lang="ru-RU" smtClean="0"/>
              <a:t>08.02.2013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B5D6F13C-14B5-4628-A59A-D4886384C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79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272CCCD9-044D-4634-9B27-C656BA29AE1F}" type="datetimeFigureOut">
              <a:rPr lang="ru-RU" smtClean="0"/>
              <a:t>08.02.2013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9C2E7368-9525-4826-9DB4-85259BE78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9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7D177-C174-43FC-B475-D9C6F79594E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7D177-C174-43FC-B475-D9C6F79594E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48C768-B6C3-4966-9310-50437BD44F6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4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BCBE9-3BF1-4052-83AF-4052CBFF0F2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48C768-B6C3-4966-9310-50437BD44F6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4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7D177-C174-43FC-B475-D9C6F79594E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A1BC2-27B4-4716-BBF2-0956933D6D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E0F10-94E0-4E6B-A1D5-BED4EE03E8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1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11F2-4163-4ACF-987E-11D667B122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F94E0-523E-46AE-B52B-690B6B4EF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5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83929-139C-45ED-A184-838793B7D8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B9F16-DC16-4538-AB37-335CD57638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0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4A499-31E7-4EC4-915B-DCD8CDCE02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4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F2CB-38C9-4934-8430-AB98629BD4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6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2919-35D2-4739-BC39-8F87025012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9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D76B-38C7-46DF-8D37-62718F3CAE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27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54D70-C28D-4DAE-9E53-7291E01A39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7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70E62-A1B6-4346-82A5-31464B227F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68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7EC16-89F2-4E46-8F69-561C692529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1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3844A-AAD3-4923-A563-02C44DC1BA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5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BAD45-C2CA-4802-8822-6F52CC0A06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4B74-45B2-48FF-B5B5-46597A3592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44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B2D7-E73C-4998-A34D-EBE1BF908B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60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8EBE-627E-4930-98B3-40EAB8E31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4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9A8D-8C28-4AAF-830A-E8CF0F99CC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1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F024-C3A7-4AF3-9A62-94FCFB210D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3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E5A3-E612-42D8-A478-34AC5610BC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09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C9E5-4A71-4049-94F8-BF36A1FF58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59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0DA6-D34A-45DE-8635-230C888B3A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76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4DE0-0601-4B4F-8B74-9F59BAD765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9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3BEEE-939D-4836-8F1A-8487DCE6F8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28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386C-EA22-4B85-B251-849A2E8E4A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6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3622-5BEE-4FE8-8295-681166156D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58D1-B525-4330-AF22-6F021F124A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53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A374-215A-41E7-9EEA-1152C14AA4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08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AD65-27AB-4987-8F4D-EF595762B4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9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8C65-A662-4ED2-BE0A-596345F211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8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3889-17F4-4321-9747-8C75EC0EBF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04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0D46-0CD7-4E18-8D6E-2F3D422FE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972E-5F99-429A-8C18-A6140EC73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64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23D5C-B7C0-4661-A9FA-8B12C9C7AE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3613-9BDE-44C9-AEBE-4F91FB574B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41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047FF-7118-4460-AFAB-59B4CA1173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16CC3-3F40-47DF-A2C7-D32E318D18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12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C277-E19B-4284-B699-E55B6BF121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35941-17BB-4136-B04F-963907AB54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61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A5EA5-2E2E-463E-959F-461B9609E8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9C9B-029C-41A2-8F12-35B5BE913B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60C3A-1A0E-4E59-A418-D351FCBB36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B86D-0022-4C1B-AB48-D34893F605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5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9AD-AD2B-4368-813F-60516FD19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401C7-70E3-4093-A509-1081F27A26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0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482AE-F863-41AB-985D-592D619E68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0F419-2DF2-495F-A881-7D3C5D19CB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6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EDDC5-22F2-49FF-89D2-D0E066A44C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8836E-3669-4BF4-9FAD-F706B57DA4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66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479B0-13A0-49E0-A6B9-2A6448D25C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A9D48-DC11-4992-9599-9D463CE92B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79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71C75-9526-446C-85DE-42039A8AC4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46D5-B838-4043-82C1-0CC376597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8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7C3A-1DDC-4BD3-A14C-55CF3936DF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033A5-F79B-40E3-9F31-09A9713EB3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48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3EE33-6071-42E2-8D8D-EEB8CE7989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6D38-6BF7-4CC4-905B-EE55EF4D37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44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B8978F-955B-41E6-A454-E0BEEC6F4A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8D2BEA-EB31-45F6-82FD-C78585E3AA9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27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6BEDE-7962-4E1E-AFC2-5178ECC54F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A6E3E-2B09-47DA-9DF8-636DE9D659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36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96DF-7616-44C5-92C4-A5CB874D41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9703-8368-4E67-8134-12B5B29FA8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75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59AD-7257-4175-8D82-D8C4D3413B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3D25E-F5D6-4543-9DEA-EFF7540CCE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7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F3E1-AB84-40AD-8AA6-9C4C79AED9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3650-C862-4235-9B88-22498D7EE5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04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4F95-C56C-40D6-90AA-4A55F23530B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CA4BD-A82C-466B-8EDA-6EC5DC97E7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6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FD73-AB5D-4083-8C6B-693320FDF8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B879-CB64-4D26-96D4-7E3ADBE3F5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949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FD811-4516-4694-8A18-8460B569CF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17C6E-9384-4AED-8A69-E3A3B045BE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7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0ED0-979C-4398-8E84-EEC1688152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C6153-3174-417F-A376-44C2F9CDA2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7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C5CB-19EE-447A-B542-084099DFAC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2FB6F-DD1D-48B2-A24E-F928B5CCB2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35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2DABC-81B9-4A60-B10E-9413A5DEF5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D9B3-7B0C-4A87-B616-8188752990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54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58F5-3AA1-4DFA-9FD1-04B5C3A58E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8D6F4-DC43-44A2-8C2A-C23EF4CAE2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74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F1AF-ADF5-4139-A7B1-A1BE469165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20EE2-F44F-41EE-BCF1-00B45FF5F0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14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972E-5F99-429A-8C18-A6140EC73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31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6BEDE-7962-4E1E-AFC2-5178ECC54F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A6E3E-2B09-47DA-9DF8-636DE9D659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5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1BFA-7264-4236-BE5B-670F3561B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6721D-1375-4F44-87A5-5FF15F2E2D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51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96DF-7616-44C5-92C4-A5CB874D41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9703-8368-4E67-8134-12B5B29FA8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3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59AD-7257-4175-8D82-D8C4D3413B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3D25E-F5D6-4543-9DEA-EFF7540CCE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86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4F95-C56C-40D6-90AA-4A55F23530B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CA4BD-A82C-466B-8EDA-6EC5DC97E7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46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FD73-AB5D-4083-8C6B-693320FDF8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B879-CB64-4D26-96D4-7E3ADBE3F5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72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FD811-4516-4694-8A18-8460B569CF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17C6E-9384-4AED-8A69-E3A3B045BE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05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0ED0-979C-4398-8E84-EEC1688152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C6153-3174-417F-A376-44C2F9CDA2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325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C5CB-19EE-447A-B542-084099DFAC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2FB6F-DD1D-48B2-A24E-F928B5CCB2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87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2DABC-81B9-4A60-B10E-9413A5DEF5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D9B3-7B0C-4A87-B616-8188752990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84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58F5-3AA1-4DFA-9FD1-04B5C3A58E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8D6F4-DC43-44A2-8C2A-C23EF4CAE2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4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F1AF-ADF5-4139-A7B1-A1BE469165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20EE2-F44F-41EE-BCF1-00B45FF5F0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2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EC03B-8ABA-4020-B604-2E54871E2C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9CD1-1BF3-468A-BBDC-D73E94862E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8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972E-5F99-429A-8C18-A6140EC73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5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971F-E866-4350-937B-80AA36C35A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A3FD7-9530-4D72-B1AC-F249DAD944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7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C1486-EF65-4155-8983-4756C7DE96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82C9B-C493-40F7-B713-28A16D294E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7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CF5282-E12C-4327-B3D3-1F41D56971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0E9AFD-BD83-401E-BA18-4813AEB5CF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084F8-7DC7-4827-B7DC-024BF0094A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B698-C4B9-47B6-89E7-C50CC420E626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6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840999-3D07-4F98-9E87-B99DEE9F31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D0F441-DEFE-4E1F-A624-76F745AB6E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7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3D8927-590C-490B-9EC6-151A0C6DFB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3D5582-E1F0-4B31-8328-A25399C7C7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3D8927-590C-490B-9EC6-151A0C6DFB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3D5582-E1F0-4B31-8328-A25399C7C7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5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шаблон\презентация стр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904" cy="68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821" y="2132856"/>
            <a:ext cx="67687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Выступление ректора КФУ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профессора Ильшата </a:t>
            </a:r>
            <a:r>
              <a:rPr lang="ru-RU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Рафкатовича</a:t>
            </a: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ГАФУРОВА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системы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непрерывного педагогического образования в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Казанском (Приволжском)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федеральном университете</a:t>
            </a: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355953"/>
            <a:ext cx="8280920" cy="41202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Номер слайда 4"/>
          <p:cNvSpPr txBox="1">
            <a:spLocks noGrp="1"/>
          </p:cNvSpPr>
          <p:nvPr/>
        </p:nvSpPr>
        <p:spPr bwMode="auto">
          <a:xfrm>
            <a:off x="6553200" y="626041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4268DFC-3233-4495-B046-7A4EA3E596B8}" type="slidenum">
              <a: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1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61950" y="1499969"/>
            <a:ext cx="2357576" cy="4458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Институт физики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61699" y="2148041"/>
            <a:ext cx="2348577" cy="7872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Химический институт им.А.М.Бутлерова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67629" y="3158186"/>
            <a:ext cx="2349043" cy="11500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Институт математики и механики </a:t>
            </a:r>
            <a:r>
              <a:rPr lang="ru-RU" sz="15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им.Н.И.Лобачевского</a:t>
            </a:r>
            <a:endParaRPr lang="ru-RU" sz="15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57200" y="5884172"/>
            <a:ext cx="2014600" cy="649288"/>
          </a:xfrm>
          <a:prstGeom prst="rect">
            <a:avLst/>
          </a:prstGeom>
          <a:solidFill>
            <a:srgbClr val="8D7E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Базовые школы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79912" y="5878834"/>
            <a:ext cx="2221597" cy="647700"/>
          </a:xfrm>
          <a:prstGeom prst="rect">
            <a:avLst/>
          </a:prstGeom>
          <a:solidFill>
            <a:srgbClr val="8D7E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Стажировочные площадки</a:t>
            </a:r>
          </a:p>
        </p:txBody>
      </p:sp>
      <p:sp>
        <p:nvSpPr>
          <p:cNvPr id="12" name="Двойная стрелка вверх/вниз 11"/>
          <p:cNvSpPr/>
          <p:nvPr/>
        </p:nvSpPr>
        <p:spPr>
          <a:xfrm>
            <a:off x="1543719" y="4956353"/>
            <a:ext cx="508001" cy="715987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97" name="TextBox 1"/>
          <p:cNvSpPr txBox="1">
            <a:spLocks noChangeArrowheads="1"/>
          </p:cNvSpPr>
          <p:nvPr/>
        </p:nvSpPr>
        <p:spPr bwMode="auto">
          <a:xfrm>
            <a:off x="-6351" y="885135"/>
            <a:ext cx="9186863" cy="36933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4351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175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Модернизация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системы педагогического образования в КФУ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14" name="Text Box 99"/>
          <p:cNvSpPr txBox="1">
            <a:spLocks noChangeArrowheads="1"/>
          </p:cNvSpPr>
          <p:nvPr/>
        </p:nvSpPr>
        <p:spPr bwMode="auto">
          <a:xfrm>
            <a:off x="6637338" y="4714185"/>
            <a:ext cx="742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52700" y="4596313"/>
            <a:ext cx="2357576" cy="4458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0" name="Text Box 52"/>
          <p:cNvSpPr txBox="1">
            <a:spLocks noChangeArrowheads="1"/>
          </p:cNvSpPr>
          <p:nvPr/>
        </p:nvSpPr>
        <p:spPr bwMode="auto">
          <a:xfrm rot="16200000">
            <a:off x="1401051" y="1497373"/>
            <a:ext cx="2006886" cy="36149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Институт педагогики и психологии  как экспериментальная площадка по отработке новой модели педагогического образования в КФУ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</a:pPr>
            <a:endParaRPr lang="ru-RU" sz="1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Двойная стрелка вверх/вниз 27"/>
          <p:cNvSpPr/>
          <p:nvPr/>
        </p:nvSpPr>
        <p:spPr>
          <a:xfrm>
            <a:off x="4694584" y="4956353"/>
            <a:ext cx="525488" cy="715987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4355976" y="2868121"/>
            <a:ext cx="1234454" cy="721096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Объект 3"/>
          <p:cNvSpPr>
            <a:spLocks noGrp="1"/>
          </p:cNvSpPr>
          <p:nvPr>
            <p:ph sz="half" idx="2"/>
          </p:nvPr>
        </p:nvSpPr>
        <p:spPr>
          <a:xfrm>
            <a:off x="5292725" y="3716338"/>
            <a:ext cx="3627438" cy="30797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1400" smtClean="0">
                <a:latin typeface="Arial Narrow" pitchFamily="34" charset="0"/>
              </a:rPr>
              <a:t> Лаборатории Института физики</a:t>
            </a:r>
          </a:p>
        </p:txBody>
      </p:sp>
      <p:sp>
        <p:nvSpPr>
          <p:cNvPr id="1126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51739F-5067-42D4-B3BA-55D8A568A23E}" type="slidenum">
              <a:rPr lang="ru-RU" smtClean="0">
                <a:solidFill>
                  <a:prstClr val="black"/>
                </a:solidFill>
              </a:rPr>
              <a:pPr eaLnBrk="1" hangingPunct="1"/>
              <a:t>11</a:t>
            </a:fld>
            <a:endParaRPr lang="ru-RU" smtClean="0">
              <a:solidFill>
                <a:prstClr val="black"/>
              </a:solidFill>
            </a:endParaRPr>
          </a:p>
        </p:txBody>
      </p:sp>
      <p:pic>
        <p:nvPicPr>
          <p:cNvPr id="36866" name="Picture 2" descr="\\192.168.0.251\Content\В ПРАВИТЕЛЬСТВО\Кабинет физики\fizika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01625" y="4178500"/>
            <a:ext cx="3965784" cy="22028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6867" name="Picture 3" descr="\\192.168.0.251\Content\В ПРАВИТЕЛЬСТВО\Кабинет физики\лаборатория\3s3vrpwp23o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168856" y="1253620"/>
            <a:ext cx="3795632" cy="26421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Пятиугольник 13"/>
          <p:cNvSpPr/>
          <p:nvPr/>
        </p:nvSpPr>
        <p:spPr>
          <a:xfrm rot="5400000">
            <a:off x="1150807" y="458905"/>
            <a:ext cx="2016025" cy="3962265"/>
          </a:xfrm>
          <a:prstGeom prst="homePlate">
            <a:avLst>
              <a:gd name="adj" fmla="val 2308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Arial Narrow" pitchFamily="34" charset="0"/>
              </a:rPr>
              <a:t>Компетентность учителя на уровне школьной лаборатории физики  - качественная работы в массовой школе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 rot="16200000">
            <a:off x="6185212" y="3532616"/>
            <a:ext cx="1841304" cy="3653263"/>
          </a:xfrm>
          <a:prstGeom prst="homePlate">
            <a:avLst>
              <a:gd name="adj" fmla="val 2308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Arial Narrow" pitchFamily="34" charset="0"/>
              </a:rPr>
              <a:t>Компетентность на уровне университетской физической лаборатории – готовность к подготовке научно-технической элиты</a:t>
            </a:r>
          </a:p>
        </p:txBody>
      </p:sp>
      <p:sp>
        <p:nvSpPr>
          <p:cNvPr id="15" name="Круговая стрелка 14"/>
          <p:cNvSpPr/>
          <p:nvPr/>
        </p:nvSpPr>
        <p:spPr>
          <a:xfrm rot="17015317">
            <a:off x="3735768" y="2959621"/>
            <a:ext cx="1701998" cy="187220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211636"/>
              <a:gd name="adj5" fmla="val 12500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-26988" y="884238"/>
            <a:ext cx="9144001" cy="36988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СОВРЕМЕННОЕ ЛАБОРАТОРНОЕ ОБОРУДОВАНИЕ КФУ</a:t>
            </a:r>
          </a:p>
        </p:txBody>
      </p:sp>
      <p:grpSp>
        <p:nvGrpSpPr>
          <p:cNvPr id="11279" name="Группа 3"/>
          <p:cNvGrpSpPr>
            <a:grpSpLocks/>
          </p:cNvGrpSpPr>
          <p:nvPr/>
        </p:nvGrpSpPr>
        <p:grpSpPr bwMode="auto">
          <a:xfrm>
            <a:off x="4132263" y="3487738"/>
            <a:ext cx="1177925" cy="815975"/>
            <a:chOff x="4289425" y="3843338"/>
            <a:chExt cx="1177925" cy="817562"/>
          </a:xfrm>
        </p:grpSpPr>
        <p:pic>
          <p:nvPicPr>
            <p:cNvPr id="11284" name="Picture 36" descr="C:\Users\user\Desktop\1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25" y="3895725"/>
              <a:ext cx="431800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40" descr="C:\Users\user\Desktop\1273854401ist2_5179072-city-people-silhouettes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250" y="3843338"/>
              <a:ext cx="342900" cy="81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11" descr="C:\Users\user\Desktop\1273854401ist2_5179072-city-people-silhouettes2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113" y="3895725"/>
              <a:ext cx="376237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80" name="Объект 3"/>
          <p:cNvSpPr>
            <a:spLocks noGrp="1"/>
          </p:cNvSpPr>
          <p:nvPr>
            <p:ph sz="half" idx="2"/>
          </p:nvPr>
        </p:nvSpPr>
        <p:spPr>
          <a:xfrm>
            <a:off x="0" y="3913188"/>
            <a:ext cx="3627438" cy="30797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1400" dirty="0" smtClean="0">
                <a:latin typeface="Arial Narrow" pitchFamily="34" charset="0"/>
              </a:rPr>
              <a:t> Кабинет физики ПМЦ</a:t>
            </a:r>
          </a:p>
        </p:txBody>
      </p:sp>
      <p:sp>
        <p:nvSpPr>
          <p:cNvPr id="17" name="Круговая стрелка 16"/>
          <p:cNvSpPr/>
          <p:nvPr/>
        </p:nvSpPr>
        <p:spPr>
          <a:xfrm rot="6526292">
            <a:off x="3786087" y="3167815"/>
            <a:ext cx="1701998" cy="187220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211636"/>
              <a:gd name="adj5" fmla="val 12500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49CD1-1BF3-468A-BBDC-D73E94862E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369383"/>
            <a:ext cx="45365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сентября 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Казани открылся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лицей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интернат при Казанском (Приволжском) федеральном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университете.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IT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лицей-интернат –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обособленное специализированное учебно-научное структурное подразделение, осуществляющее подготовку в сфере основного, среднего и дополнительного общего образования. Здесь будут обучаться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одарённые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из муниципальных районов Татарстана, регионов Приволжского федерального округа и других регионов России.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 рассчитан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учащихся, на 2012-2013 учебный год состоялся набор учащихся 7 классов (всего 144 человека). Обучаться в лицее будут учащиеся с 7 по 11 классы. Первый выпуск состоится в 2017 году.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493" y="54868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ru-RU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ЛИЦЕЙ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ИНТЕРНАТ </a:t>
            </a:r>
            <a:r>
              <a:rPr lang="ru-RU" sz="2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СТРУКТУРНАЯ ЕДИНИЦА КФУ</a:t>
            </a:r>
            <a:endParaRPr lang="ru-RU" sz="2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7" y="1484784"/>
            <a:ext cx="4050282" cy="29523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941168"/>
            <a:ext cx="1924322" cy="139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1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40768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университет КФУ начал свою работу в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октября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2011 года.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рассчитан на категорию детей в возрасте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 и не ограничен по длительности. Лекции проводятся по темам, которые родители не могут объяснить дома и на преподавание которых в школе не хватает времени. Например, «Почему звезды падают с неба?», «Почему есть богатые и бедные?», «Почему мне снятся сны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?». 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университет в живой и занимательной форме способствует популяризацию знаний, их усвоению и постепенному формированию научного мышления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Тематика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лекций охватывает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предметы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история, математика, физика, астрономия, химия, география, психология, медицина, русская и зарубежная филология, экономика, право, музыка, архитектура, археология и др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54868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ДЕТСКИЙ УНИВЕРСИТЕТ </a:t>
            </a:r>
          </a:p>
          <a:p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КАЗАНСКОГО ФЕДЕРАЛЬНОГО УНИВЕРСИТЕТА</a:t>
            </a:r>
            <a:endParaRPr lang="ru-RU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93096"/>
            <a:ext cx="3168352" cy="2064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93095"/>
            <a:ext cx="2150262" cy="2064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66" y="518796"/>
            <a:ext cx="2798334" cy="86700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5"/>
            <a:ext cx="3142835" cy="20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9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009" y="1124744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Малый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университет - одно из основных направлений деятельности факультета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довузовского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образования, главной целью которого является развитие познавательной активности и творческого потенциала детей.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Малом университете обучается около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500 школьников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семи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отделениях. В программу обучения включены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лекционные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занятия, практикумы, тренинги, консультации. Работают олимпиадные и исследовательские группы. Учащиеся посещают читальные залы Научной библиотеки им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Н.И.Лобачевского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Малого университета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Физико-математическое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Астрономии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Химико-биологическое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Филологическое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Общественных наук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Психологии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Школа языка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001" y="61272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МАЛЫЙ УНИВЕРСИТЕТ КФУ </a:t>
            </a:r>
            <a:endParaRPr lang="ru-RU" sz="2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01926"/>
            <a:ext cx="250415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93" y="4267101"/>
            <a:ext cx="2627784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шаблон\презентация стр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904" cy="68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821" y="2132856"/>
            <a:ext cx="676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системы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непрерывного педагогического образования в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Казанском (Приволжском)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федеральном университете</a:t>
            </a: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8836E-3669-4BF4-9FAD-F706B57DA4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7" descr="F:\Ректору статьи\SAM_1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3" y="850637"/>
            <a:ext cx="5040560" cy="498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17" y="4142149"/>
            <a:ext cx="409098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2395537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6189"/>
            <a:ext cx="196373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F:\Ректору статьи\i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804" y="1700808"/>
            <a:ext cx="2424100" cy="1939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737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18" y="1970924"/>
            <a:ext cx="8735763" cy="4857492"/>
          </a:xfrm>
          <a:prstGeom prst="roundRect">
            <a:avLst>
              <a:gd name="adj" fmla="val 490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655638" y="1697987"/>
            <a:ext cx="7948612" cy="4137411"/>
          </a:xfrm>
          <a:prstGeom prst="triangle">
            <a:avLst>
              <a:gd name="adj" fmla="val 4961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20" y="1844824"/>
            <a:ext cx="8568952" cy="4464496"/>
          </a:xfrm>
          <a:prstGeom prst="roundRect">
            <a:avLst>
              <a:gd name="adj" fmla="val 49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3" name="Rectangle 3"/>
          <p:cNvSpPr txBox="1">
            <a:spLocks/>
          </p:cNvSpPr>
          <p:nvPr/>
        </p:nvSpPr>
        <p:spPr bwMode="auto">
          <a:xfrm>
            <a:off x="395536" y="1952650"/>
            <a:ext cx="8208713" cy="428466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55600" indent="-1778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Основные функции Координационного совета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 педагогическому образованию</a:t>
            </a: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психолого-педагогическое и методическое сопровождение учебного процесса (в процессе фундаментальной специальной подготовки)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руководство научно-методической работой, развитие инновационной и научно-методической деятельности в области образования </a:t>
            </a:r>
            <a:endParaRPr lang="ru-RU" sz="1200" b="1" dirty="0">
              <a:solidFill>
                <a:srgbClr val="4F81BD">
                  <a:lumMod val="75000"/>
                </a:srgbClr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внедрение новых образовательных технологий и моделей образовательной деятельности </a:t>
            </a:r>
            <a:endParaRPr lang="ru-RU" sz="1200" b="1" dirty="0">
              <a:solidFill>
                <a:srgbClr val="4F81BD">
                  <a:lumMod val="75000"/>
                </a:srgbClr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реализация совместных проектов в области общего и профессионального образования </a:t>
            </a:r>
            <a:endParaRPr lang="ru-RU" sz="1200" b="1" dirty="0">
              <a:solidFill>
                <a:srgbClr val="4F81BD">
                  <a:lumMod val="75000"/>
                </a:srgbClr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мониторинг эффективности образовательной деятельности</a:t>
            </a:r>
            <a:endParaRPr lang="ru-RU" sz="1200" b="1" dirty="0">
              <a:solidFill>
                <a:srgbClr val="4F81BD">
                  <a:lumMod val="75000"/>
                </a:srgbClr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совершенствование систем непрерывного и дополнительного образования</a:t>
            </a:r>
            <a:endParaRPr lang="ru-RU" sz="1200" b="1" dirty="0">
              <a:solidFill>
                <a:srgbClr val="4F81BD">
                  <a:lumMod val="75000"/>
                </a:srgbClr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</a:rPr>
              <a:t>инициирование и проведение специализированных конкурсов по различным направлениям учебно-методической и научно-исследовательской деятельности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18" y="502314"/>
            <a:ext cx="8735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КООРДИНАЦИОННЫЙ СОВЕТ </a:t>
            </a:r>
            <a:endParaRPr lang="ru-RU" b="1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ПЕДАГОГИЧЕСКОМУ ОБРАЗОВАНИЮ  РЕСПУБЛИКИ ТАТАРСТАН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48645"/>
            <a:ext cx="8352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Сопредседатели: 	Министр образования и науки </a:t>
            </a:r>
            <a:r>
              <a:rPr lang="ru-RU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РТ,</a:t>
            </a:r>
            <a:endParaRPr lang="ru-RU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Ректор </a:t>
            </a:r>
            <a:r>
              <a:rPr lang="ru-RU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КФУ</a:t>
            </a:r>
          </a:p>
        </p:txBody>
      </p:sp>
    </p:spTree>
    <p:extLst>
      <p:ext uri="{BB962C8B-B14F-4D97-AF65-F5344CB8AC3E}">
        <p14:creationId xmlns:p14="http://schemas.microsoft.com/office/powerpoint/2010/main" val="27040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777" y="1353913"/>
            <a:ext cx="8568952" cy="453650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175315" y="319268"/>
            <a:ext cx="8569076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Структурная модель педагогического образования для педагогического и непедагогических профилей</a:t>
            </a:r>
          </a:p>
        </p:txBody>
      </p:sp>
      <p:sp>
        <p:nvSpPr>
          <p:cNvPr id="9227" name="TextBox 1"/>
          <p:cNvSpPr txBox="1">
            <a:spLocks noChangeArrowheads="1"/>
          </p:cNvSpPr>
          <p:nvPr/>
        </p:nvSpPr>
        <p:spPr bwMode="auto">
          <a:xfrm>
            <a:off x="1135425" y="5900223"/>
            <a:ext cx="2683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профиль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(учитель математики…)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4837480" y="5900223"/>
            <a:ext cx="2909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Непедагогический профиль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(математик…)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94468" y="1772816"/>
            <a:ext cx="8281988" cy="4099087"/>
            <a:chOff x="394468" y="1772816"/>
            <a:chExt cx="8281988" cy="4099087"/>
          </a:xfrm>
        </p:grpSpPr>
        <p:sp>
          <p:nvSpPr>
            <p:cNvPr id="9222" name="Rectangle 12"/>
            <p:cNvSpPr>
              <a:spLocks noChangeArrowheads="1"/>
            </p:cNvSpPr>
            <p:nvPr/>
          </p:nvSpPr>
          <p:spPr bwMode="auto">
            <a:xfrm>
              <a:off x="4571701" y="1772816"/>
              <a:ext cx="3744714" cy="1295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Магистратура по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непедагогическому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профилю</a:t>
              </a:r>
              <a:endPara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229" name="Группа 4"/>
            <p:cNvGrpSpPr>
              <a:grpSpLocks/>
            </p:cNvGrpSpPr>
            <p:nvPr/>
          </p:nvGrpSpPr>
          <p:grpSpPr bwMode="auto">
            <a:xfrm>
              <a:off x="394468" y="1772816"/>
              <a:ext cx="190500" cy="4051300"/>
              <a:chOff x="251519" y="2314972"/>
              <a:chExt cx="189736" cy="4051281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251519" y="3684979"/>
                <a:ext cx="189736" cy="62705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251519" y="2996007"/>
                <a:ext cx="189736" cy="62864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251519" y="2314972"/>
                <a:ext cx="189736" cy="6286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251519" y="5737606"/>
                <a:ext cx="189736" cy="62864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251519" y="5050222"/>
                <a:ext cx="189736" cy="6270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251519" y="4369187"/>
                <a:ext cx="189736" cy="6270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230" name="Группа 30"/>
            <p:cNvGrpSpPr>
              <a:grpSpLocks/>
            </p:cNvGrpSpPr>
            <p:nvPr/>
          </p:nvGrpSpPr>
          <p:grpSpPr bwMode="auto">
            <a:xfrm>
              <a:off x="8485956" y="1772816"/>
              <a:ext cx="190500" cy="4051300"/>
              <a:chOff x="251519" y="2314972"/>
              <a:chExt cx="189736" cy="4051281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251519" y="3684979"/>
                <a:ext cx="189736" cy="62705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251519" y="2996007"/>
                <a:ext cx="189736" cy="62864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251519" y="2314972"/>
                <a:ext cx="189736" cy="6286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251519" y="5737606"/>
                <a:ext cx="189736" cy="62864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251519" y="5050222"/>
                <a:ext cx="189736" cy="6270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251519" y="4369187"/>
                <a:ext cx="189736" cy="6270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231" name="Rectangle 12"/>
            <p:cNvSpPr>
              <a:spLocks noChangeArrowheads="1"/>
            </p:cNvSpPr>
            <p:nvPr/>
          </p:nvSpPr>
          <p:spPr bwMode="auto">
            <a:xfrm>
              <a:off x="899293" y="1772816"/>
              <a:ext cx="3600326" cy="1295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Магистратура по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педагогике</a:t>
              </a:r>
            </a:p>
          </p:txBody>
        </p:sp>
        <p:sp>
          <p:nvSpPr>
            <p:cNvPr id="9239" name="Rectangle 7"/>
            <p:cNvSpPr>
              <a:spLocks noChangeArrowheads="1"/>
            </p:cNvSpPr>
            <p:nvPr/>
          </p:nvSpPr>
          <p:spPr bwMode="auto">
            <a:xfrm>
              <a:off x="916128" y="3171074"/>
              <a:ext cx="3600326" cy="2686050"/>
            </a:xfrm>
            <a:prstGeom prst="rect">
              <a:avLst/>
            </a:prstGeom>
            <a:solidFill>
              <a:srgbClr val="29A9E3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4543552" y="3181020"/>
              <a:ext cx="3744715" cy="26908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22817" y="3192236"/>
              <a:ext cx="5241471" cy="2669721"/>
            </a:xfrm>
            <a:custGeom>
              <a:avLst/>
              <a:gdLst>
                <a:gd name="connsiteX0" fmla="*/ 16328 w 5241471"/>
                <a:gd name="connsiteY0" fmla="*/ 2661557 h 2669721"/>
                <a:gd name="connsiteX1" fmla="*/ 0 w 5241471"/>
                <a:gd name="connsiteY1" fmla="*/ 2008414 h 2669721"/>
                <a:gd name="connsiteX2" fmla="*/ 751114 w 5241471"/>
                <a:gd name="connsiteY2" fmla="*/ 2008414 h 2669721"/>
                <a:gd name="connsiteX3" fmla="*/ 742950 w 5241471"/>
                <a:gd name="connsiteY3" fmla="*/ 1347107 h 2669721"/>
                <a:gd name="connsiteX4" fmla="*/ 1534885 w 5241471"/>
                <a:gd name="connsiteY4" fmla="*/ 1347107 h 2669721"/>
                <a:gd name="connsiteX5" fmla="*/ 1518557 w 5241471"/>
                <a:gd name="connsiteY5" fmla="*/ 669471 h 2669721"/>
                <a:gd name="connsiteX6" fmla="*/ 2261507 w 5241471"/>
                <a:gd name="connsiteY6" fmla="*/ 669471 h 2669721"/>
                <a:gd name="connsiteX7" fmla="*/ 2253342 w 5241471"/>
                <a:gd name="connsiteY7" fmla="*/ 0 h 2669721"/>
                <a:gd name="connsiteX8" fmla="*/ 3012621 w 5241471"/>
                <a:gd name="connsiteY8" fmla="*/ 8164 h 2669721"/>
                <a:gd name="connsiteX9" fmla="*/ 3004457 w 5241471"/>
                <a:gd name="connsiteY9" fmla="*/ 677635 h 2669721"/>
                <a:gd name="connsiteX10" fmla="*/ 3820885 w 5241471"/>
                <a:gd name="connsiteY10" fmla="*/ 669471 h 2669721"/>
                <a:gd name="connsiteX11" fmla="*/ 3829050 w 5241471"/>
                <a:gd name="connsiteY11" fmla="*/ 1363435 h 2669721"/>
                <a:gd name="connsiteX12" fmla="*/ 4620985 w 5241471"/>
                <a:gd name="connsiteY12" fmla="*/ 1363435 h 2669721"/>
                <a:gd name="connsiteX13" fmla="*/ 4612821 w 5241471"/>
                <a:gd name="connsiteY13" fmla="*/ 2000250 h 2669721"/>
                <a:gd name="connsiteX14" fmla="*/ 5241471 w 5241471"/>
                <a:gd name="connsiteY14" fmla="*/ 2000250 h 2669721"/>
                <a:gd name="connsiteX15" fmla="*/ 5233307 w 5241471"/>
                <a:gd name="connsiteY15" fmla="*/ 2669721 h 2669721"/>
                <a:gd name="connsiteX16" fmla="*/ 16328 w 5241471"/>
                <a:gd name="connsiteY16" fmla="*/ 2661557 h 266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1471" h="2669721">
                  <a:moveTo>
                    <a:pt x="16328" y="2661557"/>
                  </a:moveTo>
                  <a:lnTo>
                    <a:pt x="0" y="2008414"/>
                  </a:lnTo>
                  <a:lnTo>
                    <a:pt x="751114" y="2008414"/>
                  </a:lnTo>
                  <a:cubicBezTo>
                    <a:pt x="748393" y="1787978"/>
                    <a:pt x="745671" y="1567543"/>
                    <a:pt x="742950" y="1347107"/>
                  </a:cubicBezTo>
                  <a:lnTo>
                    <a:pt x="1534885" y="1347107"/>
                  </a:lnTo>
                  <a:lnTo>
                    <a:pt x="1518557" y="669471"/>
                  </a:lnTo>
                  <a:lnTo>
                    <a:pt x="2261507" y="669471"/>
                  </a:lnTo>
                  <a:cubicBezTo>
                    <a:pt x="2258785" y="446314"/>
                    <a:pt x="2256064" y="223157"/>
                    <a:pt x="2253342" y="0"/>
                  </a:cubicBezTo>
                  <a:lnTo>
                    <a:pt x="3012621" y="8164"/>
                  </a:lnTo>
                  <a:cubicBezTo>
                    <a:pt x="3009900" y="231321"/>
                    <a:pt x="3007178" y="454478"/>
                    <a:pt x="3004457" y="677635"/>
                  </a:cubicBezTo>
                  <a:lnTo>
                    <a:pt x="3820885" y="669471"/>
                  </a:lnTo>
                  <a:cubicBezTo>
                    <a:pt x="3823607" y="900792"/>
                    <a:pt x="3826328" y="1132114"/>
                    <a:pt x="3829050" y="1363435"/>
                  </a:cubicBezTo>
                  <a:lnTo>
                    <a:pt x="4620985" y="1363435"/>
                  </a:lnTo>
                  <a:lnTo>
                    <a:pt x="4612821" y="2000250"/>
                  </a:lnTo>
                  <a:lnTo>
                    <a:pt x="5241471" y="2000250"/>
                  </a:lnTo>
                  <a:cubicBezTo>
                    <a:pt x="5238750" y="2223407"/>
                    <a:pt x="5236028" y="2446564"/>
                    <a:pt x="5233307" y="2669721"/>
                  </a:cubicBezTo>
                  <a:lnTo>
                    <a:pt x="16328" y="2661557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31640" y="3212976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Специальные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компоненты ОС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8144" y="3212976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Специальные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компоненты ОС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286000" y="5435932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Общие </a:t>
              </a:r>
              <a:r>
                <a:rPr lang="ru-RU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компоненты </a:t>
              </a:r>
              <a:r>
                <a:rPr lang="ru-RU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ОС </a:t>
              </a:r>
            </a:p>
          </p:txBody>
        </p:sp>
        <p:cxnSp>
          <p:nvCxnSpPr>
            <p:cNvPr id="4" name="Прямая соединительная линия 3"/>
            <p:cNvCxnSpPr>
              <a:endCxn id="2" idx="0"/>
            </p:cNvCxnSpPr>
            <p:nvPr/>
          </p:nvCxnSpPr>
          <p:spPr>
            <a:xfrm>
              <a:off x="4571701" y="3192236"/>
              <a:ext cx="299" cy="2243696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>
              <a:stCxn id="6" idx="2"/>
              <a:endCxn id="6" idx="13"/>
            </p:cNvCxnSpPr>
            <p:nvPr/>
          </p:nvCxnSpPr>
          <p:spPr>
            <a:xfrm flipV="1">
              <a:off x="2673931" y="5192486"/>
              <a:ext cx="3861707" cy="8164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>
              <a:stCxn id="6" idx="4"/>
              <a:endCxn id="6" idx="11"/>
            </p:cNvCxnSpPr>
            <p:nvPr/>
          </p:nvCxnSpPr>
          <p:spPr>
            <a:xfrm>
              <a:off x="3457702" y="4539343"/>
              <a:ext cx="2294165" cy="16328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>
              <a:stCxn id="6" idx="6"/>
              <a:endCxn id="6" idx="9"/>
            </p:cNvCxnSpPr>
            <p:nvPr/>
          </p:nvCxnSpPr>
          <p:spPr>
            <a:xfrm>
              <a:off x="4184324" y="3861707"/>
              <a:ext cx="742950" cy="8164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Круговая стрелка 12"/>
            <p:cNvSpPr/>
            <p:nvPr/>
          </p:nvSpPr>
          <p:spPr>
            <a:xfrm rot="16436339">
              <a:off x="4453118" y="4303310"/>
              <a:ext cx="1146962" cy="1752456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Круговая стрелка 44"/>
            <p:cNvSpPr/>
            <p:nvPr/>
          </p:nvSpPr>
          <p:spPr>
            <a:xfrm rot="5163661" flipH="1">
              <a:off x="3543920" y="4299118"/>
              <a:ext cx="1146962" cy="1752456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Круговая стрелка 45"/>
            <p:cNvSpPr/>
            <p:nvPr/>
          </p:nvSpPr>
          <p:spPr>
            <a:xfrm rot="16436339">
              <a:off x="4430150" y="3992852"/>
              <a:ext cx="814662" cy="1053552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Круговая стрелка 46"/>
            <p:cNvSpPr/>
            <p:nvPr/>
          </p:nvSpPr>
          <p:spPr>
            <a:xfrm rot="5163661" flipH="1">
              <a:off x="3926094" y="3992852"/>
              <a:ext cx="814662" cy="1053552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Круговая стрелка 47"/>
            <p:cNvSpPr/>
            <p:nvPr/>
          </p:nvSpPr>
          <p:spPr>
            <a:xfrm rot="16436339">
              <a:off x="4460259" y="3651330"/>
              <a:ext cx="447775" cy="466127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Круговая стрелка 48"/>
            <p:cNvSpPr/>
            <p:nvPr/>
          </p:nvSpPr>
          <p:spPr>
            <a:xfrm rot="5163661" flipH="1">
              <a:off x="4235966" y="3651330"/>
              <a:ext cx="447775" cy="466127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499991" y="5106200"/>
              <a:ext cx="145827" cy="13969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531742" y="4506871"/>
              <a:ext cx="66452" cy="6989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Прямая соединительная линия 4"/>
            <p:cNvCxnSpPr>
              <a:stCxn id="6" idx="1"/>
            </p:cNvCxnSpPr>
            <p:nvPr/>
          </p:nvCxnSpPr>
          <p:spPr>
            <a:xfrm flipH="1">
              <a:off x="916128" y="5200650"/>
              <a:ext cx="100668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>
              <a:endCxn id="6" idx="14"/>
            </p:cNvCxnSpPr>
            <p:nvPr/>
          </p:nvCxnSpPr>
          <p:spPr>
            <a:xfrm flipH="1">
              <a:off x="7164288" y="5192486"/>
              <a:ext cx="11239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 flipV="1">
              <a:off x="6543802" y="4551861"/>
              <a:ext cx="1744465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5751868" y="3861048"/>
              <a:ext cx="2536399" cy="111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899592" y="3861048"/>
              <a:ext cx="2536399" cy="111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>
              <a:stCxn id="6" idx="4"/>
            </p:cNvCxnSpPr>
            <p:nvPr/>
          </p:nvCxnSpPr>
          <p:spPr>
            <a:xfrm flipH="1" flipV="1">
              <a:off x="916128" y="4517275"/>
              <a:ext cx="2541574" cy="2206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/>
          <p:cNvGrpSpPr/>
          <p:nvPr/>
        </p:nvGrpSpPr>
        <p:grpSpPr>
          <a:xfrm>
            <a:off x="287152" y="1368188"/>
            <a:ext cx="8568952" cy="5003365"/>
            <a:chOff x="251520" y="1268760"/>
            <a:chExt cx="8568952" cy="5209051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251520" y="1268760"/>
              <a:ext cx="8568952" cy="475252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7" name="TextBox 1"/>
            <p:cNvSpPr txBox="1">
              <a:spLocks noChangeArrowheads="1"/>
            </p:cNvSpPr>
            <p:nvPr/>
          </p:nvSpPr>
          <p:spPr bwMode="auto">
            <a:xfrm>
              <a:off x="2310164" y="6093296"/>
              <a:ext cx="184730" cy="38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1"/>
            <p:cNvSpPr txBox="1">
              <a:spLocks noChangeArrowheads="1"/>
            </p:cNvSpPr>
            <p:nvPr/>
          </p:nvSpPr>
          <p:spPr bwMode="auto">
            <a:xfrm>
              <a:off x="6432371" y="6093296"/>
              <a:ext cx="184731" cy="38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4643710" y="1820327"/>
              <a:ext cx="3744714" cy="1295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prstClr val="black"/>
                  </a:solidFill>
                </a:rPr>
                <a:t>Магистратура по</a:t>
              </a:r>
            </a:p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непедагогическому </a:t>
              </a:r>
            </a:p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профилю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971302" y="1820327"/>
              <a:ext cx="3600326" cy="1295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dirty="0">
                  <a:solidFill>
                    <a:prstClr val="black"/>
                  </a:solidFill>
                </a:rPr>
                <a:t>Магистратура по</a:t>
              </a:r>
            </a:p>
            <a:p>
              <a:pPr algn="ctr"/>
              <a:r>
                <a:rPr lang="ru-RU" sz="1600" dirty="0">
                  <a:solidFill>
                    <a:prstClr val="black"/>
                  </a:solidFill>
                </a:rPr>
                <a:t>педагогике</a:t>
              </a:r>
            </a:p>
          </p:txBody>
        </p:sp>
        <p:sp>
          <p:nvSpPr>
            <p:cNvPr id="61" name="Rectangle 7"/>
            <p:cNvSpPr>
              <a:spLocks noChangeArrowheads="1"/>
            </p:cNvSpPr>
            <p:nvPr/>
          </p:nvSpPr>
          <p:spPr bwMode="auto">
            <a:xfrm>
              <a:off x="988137" y="3218585"/>
              <a:ext cx="3600326" cy="2686050"/>
            </a:xfrm>
            <a:prstGeom prst="rect">
              <a:avLst/>
            </a:prstGeom>
            <a:solidFill>
              <a:srgbClr val="29A9E3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	</a:t>
              </a:r>
              <a:endParaRPr lang="ru-RU" dirty="0">
                <a:solidFill>
                  <a:prstClr val="black"/>
                </a:solidFill>
              </a:endParaRPr>
            </a:p>
            <a:p>
              <a:endParaRPr lang="ru-RU" dirty="0" smtClean="0">
                <a:solidFill>
                  <a:prstClr val="black"/>
                </a:solidFill>
              </a:endParaRPr>
            </a:p>
            <a:p>
              <a:endParaRPr lang="ru-RU" dirty="0">
                <a:solidFill>
                  <a:prstClr val="black"/>
                </a:solidFill>
              </a:endParaRPr>
            </a:p>
            <a:p>
              <a:endParaRPr lang="ru-RU" dirty="0" smtClean="0">
                <a:solidFill>
                  <a:prstClr val="black"/>
                </a:solidFill>
              </a:endParaRPr>
            </a:p>
            <a:p>
              <a:endParaRPr lang="ru-RU" dirty="0">
                <a:solidFill>
                  <a:prstClr val="black"/>
                </a:solidFill>
              </a:endParaRPr>
            </a:p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4615561" y="3228531"/>
              <a:ext cx="3744715" cy="26908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ru-RU" dirty="0">
                <a:solidFill>
                  <a:prstClr val="black"/>
                </a:solidFill>
              </a:endParaRPr>
            </a:p>
            <a:p>
              <a:pPr algn="r"/>
              <a:endParaRPr lang="ru-RU" dirty="0" smtClean="0">
                <a:solidFill>
                  <a:prstClr val="black"/>
                </a:solidFill>
              </a:endParaRPr>
            </a:p>
            <a:p>
              <a:pPr algn="r"/>
              <a:endParaRPr lang="ru-RU" dirty="0">
                <a:solidFill>
                  <a:prstClr val="black"/>
                </a:solidFill>
              </a:endParaRPr>
            </a:p>
            <a:p>
              <a:pPr algn="r"/>
              <a:endParaRPr lang="ru-RU" dirty="0" smtClean="0">
                <a:solidFill>
                  <a:prstClr val="black"/>
                </a:solidFill>
              </a:endParaRPr>
            </a:p>
            <a:p>
              <a:pPr algn="r"/>
              <a:endParaRPr lang="ru-RU" dirty="0">
                <a:solidFill>
                  <a:prstClr val="black"/>
                </a:solidFill>
              </a:endParaRPr>
            </a:p>
            <a:p>
              <a:pPr algn="r"/>
              <a:endParaRPr lang="ru-RU" dirty="0" smtClean="0">
                <a:solidFill>
                  <a:prstClr val="black"/>
                </a:solidFill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1994826" y="3239747"/>
              <a:ext cx="5241471" cy="2669721"/>
            </a:xfrm>
            <a:custGeom>
              <a:avLst/>
              <a:gdLst>
                <a:gd name="connsiteX0" fmla="*/ 16328 w 5241471"/>
                <a:gd name="connsiteY0" fmla="*/ 2661557 h 2669721"/>
                <a:gd name="connsiteX1" fmla="*/ 0 w 5241471"/>
                <a:gd name="connsiteY1" fmla="*/ 2008414 h 2669721"/>
                <a:gd name="connsiteX2" fmla="*/ 751114 w 5241471"/>
                <a:gd name="connsiteY2" fmla="*/ 2008414 h 2669721"/>
                <a:gd name="connsiteX3" fmla="*/ 742950 w 5241471"/>
                <a:gd name="connsiteY3" fmla="*/ 1347107 h 2669721"/>
                <a:gd name="connsiteX4" fmla="*/ 1534885 w 5241471"/>
                <a:gd name="connsiteY4" fmla="*/ 1347107 h 2669721"/>
                <a:gd name="connsiteX5" fmla="*/ 1518557 w 5241471"/>
                <a:gd name="connsiteY5" fmla="*/ 669471 h 2669721"/>
                <a:gd name="connsiteX6" fmla="*/ 2261507 w 5241471"/>
                <a:gd name="connsiteY6" fmla="*/ 669471 h 2669721"/>
                <a:gd name="connsiteX7" fmla="*/ 2253342 w 5241471"/>
                <a:gd name="connsiteY7" fmla="*/ 0 h 2669721"/>
                <a:gd name="connsiteX8" fmla="*/ 3012621 w 5241471"/>
                <a:gd name="connsiteY8" fmla="*/ 8164 h 2669721"/>
                <a:gd name="connsiteX9" fmla="*/ 3004457 w 5241471"/>
                <a:gd name="connsiteY9" fmla="*/ 677635 h 2669721"/>
                <a:gd name="connsiteX10" fmla="*/ 3820885 w 5241471"/>
                <a:gd name="connsiteY10" fmla="*/ 669471 h 2669721"/>
                <a:gd name="connsiteX11" fmla="*/ 3829050 w 5241471"/>
                <a:gd name="connsiteY11" fmla="*/ 1363435 h 2669721"/>
                <a:gd name="connsiteX12" fmla="*/ 4620985 w 5241471"/>
                <a:gd name="connsiteY12" fmla="*/ 1363435 h 2669721"/>
                <a:gd name="connsiteX13" fmla="*/ 4612821 w 5241471"/>
                <a:gd name="connsiteY13" fmla="*/ 2000250 h 2669721"/>
                <a:gd name="connsiteX14" fmla="*/ 5241471 w 5241471"/>
                <a:gd name="connsiteY14" fmla="*/ 2000250 h 2669721"/>
                <a:gd name="connsiteX15" fmla="*/ 5233307 w 5241471"/>
                <a:gd name="connsiteY15" fmla="*/ 2669721 h 2669721"/>
                <a:gd name="connsiteX16" fmla="*/ 16328 w 5241471"/>
                <a:gd name="connsiteY16" fmla="*/ 2661557 h 266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1471" h="2669721">
                  <a:moveTo>
                    <a:pt x="16328" y="2661557"/>
                  </a:moveTo>
                  <a:lnTo>
                    <a:pt x="0" y="2008414"/>
                  </a:lnTo>
                  <a:lnTo>
                    <a:pt x="751114" y="2008414"/>
                  </a:lnTo>
                  <a:cubicBezTo>
                    <a:pt x="748393" y="1787978"/>
                    <a:pt x="745671" y="1567543"/>
                    <a:pt x="742950" y="1347107"/>
                  </a:cubicBezTo>
                  <a:lnTo>
                    <a:pt x="1534885" y="1347107"/>
                  </a:lnTo>
                  <a:lnTo>
                    <a:pt x="1518557" y="669471"/>
                  </a:lnTo>
                  <a:lnTo>
                    <a:pt x="2261507" y="669471"/>
                  </a:lnTo>
                  <a:cubicBezTo>
                    <a:pt x="2258785" y="446314"/>
                    <a:pt x="2256064" y="223157"/>
                    <a:pt x="2253342" y="0"/>
                  </a:cubicBezTo>
                  <a:lnTo>
                    <a:pt x="3012621" y="8164"/>
                  </a:lnTo>
                  <a:cubicBezTo>
                    <a:pt x="3009900" y="231321"/>
                    <a:pt x="3007178" y="454478"/>
                    <a:pt x="3004457" y="677635"/>
                  </a:cubicBezTo>
                  <a:lnTo>
                    <a:pt x="3820885" y="669471"/>
                  </a:lnTo>
                  <a:cubicBezTo>
                    <a:pt x="3823607" y="900792"/>
                    <a:pt x="3826328" y="1132114"/>
                    <a:pt x="3829050" y="1363435"/>
                  </a:cubicBezTo>
                  <a:lnTo>
                    <a:pt x="4620985" y="1363435"/>
                  </a:lnTo>
                  <a:lnTo>
                    <a:pt x="4612821" y="2000250"/>
                  </a:lnTo>
                  <a:lnTo>
                    <a:pt x="5241471" y="2000250"/>
                  </a:lnTo>
                  <a:cubicBezTo>
                    <a:pt x="5238750" y="2223407"/>
                    <a:pt x="5236028" y="2446564"/>
                    <a:pt x="5233307" y="2669721"/>
                  </a:cubicBezTo>
                  <a:lnTo>
                    <a:pt x="16328" y="2661557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 smtClean="0">
                <a:solidFill>
                  <a:prstClr val="white"/>
                </a:solidFill>
              </a:endParaRPr>
            </a:p>
            <a:p>
              <a:pPr algn="ctr"/>
              <a:endParaRPr lang="ru-RU" sz="2400" b="1" dirty="0">
                <a:solidFill>
                  <a:prstClr val="white"/>
                </a:solidFill>
              </a:endParaRPr>
            </a:p>
            <a:p>
              <a:pPr algn="ctr"/>
              <a:endParaRPr lang="ru-RU" sz="2400" b="1" dirty="0" smtClean="0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403649" y="3315464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</a:rPr>
                <a:t>Специальные</a:t>
              </a:r>
            </a:p>
            <a:p>
              <a:r>
                <a:rPr lang="ru-RU" b="1" dirty="0" smtClean="0">
                  <a:solidFill>
                    <a:prstClr val="black"/>
                  </a:solidFill>
                </a:rPr>
                <a:t>компоненты образовательного стандарта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940153" y="3321447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prstClr val="black"/>
                  </a:solidFill>
                </a:rPr>
                <a:t>Специальные</a:t>
              </a:r>
            </a:p>
            <a:p>
              <a:pPr algn="r"/>
              <a:r>
                <a:rPr lang="ru-RU" b="1" dirty="0" smtClean="0">
                  <a:solidFill>
                    <a:prstClr val="black"/>
                  </a:solidFill>
                </a:rPr>
                <a:t>компоненты образовательного стандарта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2358009" y="525968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solidFill>
                    <a:prstClr val="white"/>
                  </a:solidFill>
                </a:rPr>
                <a:t>Общие </a:t>
              </a:r>
              <a:r>
                <a:rPr lang="ru-RU" b="1" dirty="0" smtClean="0">
                  <a:solidFill>
                    <a:prstClr val="white"/>
                  </a:solidFill>
                </a:rPr>
                <a:t>компоненты образовательного стандарта 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  <p:cxnSp>
          <p:nvCxnSpPr>
            <p:cNvPr id="68" name="Прямая соединительная линия 67"/>
            <p:cNvCxnSpPr>
              <a:endCxn id="67" idx="0"/>
            </p:cNvCxnSpPr>
            <p:nvPr/>
          </p:nvCxnSpPr>
          <p:spPr>
            <a:xfrm>
              <a:off x="4643710" y="3015984"/>
              <a:ext cx="299" cy="2243696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>
              <a:stCxn id="63" idx="2"/>
              <a:endCxn id="63" idx="13"/>
            </p:cNvCxnSpPr>
            <p:nvPr/>
          </p:nvCxnSpPr>
          <p:spPr>
            <a:xfrm flipV="1">
              <a:off x="2745940" y="5239997"/>
              <a:ext cx="3861707" cy="8164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>
              <a:stCxn id="63" idx="4"/>
              <a:endCxn id="63" idx="11"/>
            </p:cNvCxnSpPr>
            <p:nvPr/>
          </p:nvCxnSpPr>
          <p:spPr>
            <a:xfrm>
              <a:off x="3529711" y="4586854"/>
              <a:ext cx="2294165" cy="16328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>
              <a:stCxn id="63" idx="6"/>
              <a:endCxn id="63" idx="9"/>
            </p:cNvCxnSpPr>
            <p:nvPr/>
          </p:nvCxnSpPr>
          <p:spPr>
            <a:xfrm>
              <a:off x="4256333" y="3909218"/>
              <a:ext cx="742950" cy="8164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Круговая стрелка 71"/>
            <p:cNvSpPr/>
            <p:nvPr/>
          </p:nvSpPr>
          <p:spPr>
            <a:xfrm rot="16436339">
              <a:off x="4525127" y="4350821"/>
              <a:ext cx="1146962" cy="1752456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" name="Круговая стрелка 72"/>
            <p:cNvSpPr/>
            <p:nvPr/>
          </p:nvSpPr>
          <p:spPr>
            <a:xfrm rot="5163661" flipH="1">
              <a:off x="3615929" y="4346629"/>
              <a:ext cx="1146962" cy="1752456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4" name="Круговая стрелка 73"/>
            <p:cNvSpPr/>
            <p:nvPr/>
          </p:nvSpPr>
          <p:spPr>
            <a:xfrm rot="16436339">
              <a:off x="4502159" y="4040363"/>
              <a:ext cx="814662" cy="1053552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5" name="Круговая стрелка 74"/>
            <p:cNvSpPr/>
            <p:nvPr/>
          </p:nvSpPr>
          <p:spPr>
            <a:xfrm rot="5163661" flipH="1">
              <a:off x="3998103" y="4040363"/>
              <a:ext cx="814662" cy="1053552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6" name="Круговая стрелка 75"/>
            <p:cNvSpPr/>
            <p:nvPr/>
          </p:nvSpPr>
          <p:spPr>
            <a:xfrm rot="16436339">
              <a:off x="4532268" y="3698841"/>
              <a:ext cx="447775" cy="466127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7" name="Круговая стрелка 76"/>
            <p:cNvSpPr/>
            <p:nvPr/>
          </p:nvSpPr>
          <p:spPr>
            <a:xfrm rot="5163661" flipH="1">
              <a:off x="4307975" y="3698841"/>
              <a:ext cx="447775" cy="466127"/>
            </a:xfrm>
            <a:prstGeom prst="circularArrow">
              <a:avLst>
                <a:gd name="adj1" fmla="val 12500"/>
                <a:gd name="adj2" fmla="val 937425"/>
                <a:gd name="adj3" fmla="val 20457681"/>
                <a:gd name="adj4" fmla="val 16009864"/>
                <a:gd name="adj5" fmla="val 125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4572000" y="5153711"/>
              <a:ext cx="145827" cy="13969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4603751" y="4554382"/>
              <a:ext cx="66452" cy="6989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80" name="Прямая соединительная линия 79"/>
            <p:cNvCxnSpPr>
              <a:stCxn id="63" idx="1"/>
            </p:cNvCxnSpPr>
            <p:nvPr/>
          </p:nvCxnSpPr>
          <p:spPr>
            <a:xfrm flipH="1">
              <a:off x="988137" y="5248161"/>
              <a:ext cx="100668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>
              <a:endCxn id="63" idx="14"/>
            </p:cNvCxnSpPr>
            <p:nvPr/>
          </p:nvCxnSpPr>
          <p:spPr>
            <a:xfrm flipH="1">
              <a:off x="7236297" y="5239997"/>
              <a:ext cx="11239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H="1" flipV="1">
              <a:off x="6615811" y="4599372"/>
              <a:ext cx="1744465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5823877" y="3908559"/>
              <a:ext cx="2536399" cy="111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971601" y="3908559"/>
              <a:ext cx="2536399" cy="111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>
              <a:stCxn id="63" idx="4"/>
            </p:cNvCxnSpPr>
            <p:nvPr/>
          </p:nvCxnSpPr>
          <p:spPr>
            <a:xfrm flipH="1" flipV="1">
              <a:off x="988137" y="4564786"/>
              <a:ext cx="2541574" cy="2206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41968" y="53732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1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41968" y="47251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2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1968" y="4077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3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2288" y="33569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4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-243834" y="2429590"/>
              <a:ext cx="1485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prstClr val="black"/>
                  </a:solidFill>
                </a:rPr>
                <a:t>Год обучения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cxnSp>
          <p:nvCxnSpPr>
            <p:cNvPr id="91" name="Прямая со стрелкой 90"/>
            <p:cNvCxnSpPr/>
            <p:nvPr/>
          </p:nvCxnSpPr>
          <p:spPr>
            <a:xfrm flipV="1">
              <a:off x="711302" y="1484784"/>
              <a:ext cx="0" cy="4419852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9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49CD1-1BF3-468A-BBDC-D73E94862E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8680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ПРИВОЛЖСКИЙ МЕЖРЕГИОНАЛЬНЫЙ ЦЕНТР ПОВЫШЕНИЯ КВАЛИФИКАЦИИ И ПРОФЕССИОНАЛЬНОЙ ПЕРЕПОДГОТОВКИ РАБОТНИКОВ ОБРАЗОВАНИЯ</a:t>
            </a:r>
            <a:endParaRPr lang="ru-RU" sz="20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358" y="1577341"/>
            <a:ext cx="54726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Центр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осуществляет профессиональную переподготовку и повышение квалификации работников образования, предоставляет слушателям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проживания в комнатах гостиничного типа Центра, научно-методическое и информационно-технологическое обеспечение развития образования в Республике Татарстан, субъектах Российской Федерации, входящих в состав Приволжского Федерального округа, поддержку инновационных образовательных процессов в учреждениях образования и сфере управления образованием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Курсы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квалификации: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2012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обучение прошли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6 000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слушателей.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доходов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 млн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66" y="1844824"/>
            <a:ext cx="3096344" cy="231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66" y="4315297"/>
            <a:ext cx="3096344" cy="194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IMG_8695 П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49" y="1268760"/>
            <a:ext cx="2663825" cy="182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6" descr="DSC_6414 ПР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201" y="1268760"/>
            <a:ext cx="27701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7" descr="АГМ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991" y="1268760"/>
            <a:ext cx="2640111" cy="180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8" descr="ЕГПУ передний план ПР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7062" y="4077072"/>
            <a:ext cx="277018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9" descr="IMG_30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799" y="4077072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307825" y="3310922"/>
            <a:ext cx="86625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b="1" dirty="0" smtClean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КГУ</a:t>
            </a:r>
            <a:r>
              <a:rPr lang="ru-RU" sz="1700" b="1" dirty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			     </a:t>
            </a:r>
            <a:r>
              <a:rPr lang="ru-RU" sz="1700" b="1" dirty="0" smtClean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АГМУ		       ТГГПУ</a:t>
            </a:r>
            <a:endParaRPr lang="ru-RU" sz="1700" b="1" dirty="0">
              <a:solidFill>
                <a:srgbClr val="0000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2" name="Text Box 13"/>
          <p:cNvSpPr txBox="1">
            <a:spLocks noChangeArrowheads="1"/>
          </p:cNvSpPr>
          <p:nvPr/>
        </p:nvSpPr>
        <p:spPr bwMode="auto">
          <a:xfrm>
            <a:off x="235808" y="6102350"/>
            <a:ext cx="874248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                КГФЭИ          </a:t>
            </a:r>
            <a:r>
              <a:rPr lang="en-US" sz="1700" b="1" dirty="0" smtClean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700" b="1" dirty="0" smtClean="0">
                <a:solidFill>
                  <a:srgbClr val="00002E"/>
                </a:solidFill>
                <a:latin typeface="Times New Roman" pitchFamily="18" charset="0"/>
                <a:cs typeface="Times New Roman" pitchFamily="18" charset="0"/>
              </a:rPr>
              <a:t>                    ЕГПУ                                             ИНЭКА</a:t>
            </a:r>
            <a:endParaRPr lang="ru-RU" sz="1700" b="1" dirty="0">
              <a:solidFill>
                <a:srgbClr val="0000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56" y="4117156"/>
            <a:ext cx="2885876" cy="182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261" y="548680"/>
            <a:ext cx="8684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КАЗАНСКИЙ (ПРИВОЛЖСКИЙ) ФЕДЕРАЛЬНЫЙ УНИВЕРСИТЕТ</a:t>
            </a:r>
            <a:endParaRPr lang="en-US" sz="20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16CC3-3F40-47DF-A2C7-D32E318D18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6D722F-A626-43E8-89DA-9B2EE5FC3409}" type="slidenum"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20</a:t>
            </a:fld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 flipH="1">
            <a:off x="131200" y="6046689"/>
            <a:ext cx="8905294" cy="791864"/>
          </a:xfrm>
          <a:prstGeom prst="wedgeRoundRectCallout">
            <a:avLst>
              <a:gd name="adj1" fmla="val 31653"/>
              <a:gd name="adj2" fmla="val 425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От основного источника информации к источнику образовательных компетенций 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0768"/>
            <a:ext cx="316865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73016"/>
            <a:ext cx="3169096" cy="237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36512" y="902048"/>
            <a:ext cx="9196388" cy="36671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НОВЫЕ ТРЕБОВАНИЯ К ОБРАЗОВАНИЮ: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106958" y="2132856"/>
            <a:ext cx="4454724" cy="720080"/>
          </a:xfrm>
          <a:prstGeom prst="wedgeRoundRectCallout">
            <a:avLst>
              <a:gd name="adj1" fmla="val 75428"/>
              <a:gd name="adj2" fmla="val 18737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способности</a:t>
            </a:r>
          </a:p>
        </p:txBody>
      </p:sp>
      <p:sp>
        <p:nvSpPr>
          <p:cNvPr id="16" name="AutoShape 25"/>
          <p:cNvSpPr>
            <a:spLocks noChangeArrowheads="1"/>
          </p:cNvSpPr>
          <p:nvPr/>
        </p:nvSpPr>
        <p:spPr bwMode="auto">
          <a:xfrm>
            <a:off x="106957" y="2924944"/>
            <a:ext cx="4446783" cy="720080"/>
          </a:xfrm>
          <a:prstGeom prst="wedgeRoundRectCallout">
            <a:avLst>
              <a:gd name="adj1" fmla="val 75258"/>
              <a:gd name="adj2" fmla="val 19286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Исследовательская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компетентность</a:t>
            </a:r>
          </a:p>
        </p:txBody>
      </p:sp>
      <p:sp>
        <p:nvSpPr>
          <p:cNvPr id="17" name="AutoShape 26"/>
          <p:cNvSpPr>
            <a:spLocks noChangeArrowheads="1"/>
          </p:cNvSpPr>
          <p:nvPr/>
        </p:nvSpPr>
        <p:spPr bwMode="auto">
          <a:xfrm>
            <a:off x="131201" y="3717031"/>
            <a:ext cx="4422540" cy="719907"/>
          </a:xfrm>
          <a:prstGeom prst="wedgeRoundRectCallout">
            <a:avLst>
              <a:gd name="adj1" fmla="val 76513"/>
              <a:gd name="adj2" fmla="val 20607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Психологические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способности</a:t>
            </a: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111340" y="4509120"/>
            <a:ext cx="4450342" cy="684439"/>
          </a:xfrm>
          <a:prstGeom prst="wedgeRoundRectCallout">
            <a:avLst>
              <a:gd name="adj1" fmla="val 76691"/>
              <a:gd name="adj2" fmla="val 19503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Организаторские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способности</a:t>
            </a:r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auto">
          <a:xfrm>
            <a:off x="121046" y="5246134"/>
            <a:ext cx="4440636" cy="727992"/>
          </a:xfrm>
          <a:prstGeom prst="wedgeRoundRectCallout">
            <a:avLst>
              <a:gd name="adj1" fmla="val 76459"/>
              <a:gd name="adj2" fmla="val 22238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Общекультурная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подготовленность</a:t>
            </a:r>
          </a:p>
        </p:txBody>
      </p:sp>
      <p:sp>
        <p:nvSpPr>
          <p:cNvPr id="21" name="AutoShape 29"/>
          <p:cNvSpPr>
            <a:spLocks noChangeArrowheads="1"/>
          </p:cNvSpPr>
          <p:nvPr/>
        </p:nvSpPr>
        <p:spPr bwMode="auto">
          <a:xfrm>
            <a:off x="106958" y="1340768"/>
            <a:ext cx="4446782" cy="720079"/>
          </a:xfrm>
          <a:prstGeom prst="wedgeRoundRectCallout">
            <a:avLst>
              <a:gd name="adj1" fmla="val 76404"/>
              <a:gd name="adj2" fmla="val 21917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Предметный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профессионализм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0" name="Прямоугольник 14"/>
          <p:cNvSpPr>
            <a:spLocks noChangeArrowheads="1"/>
          </p:cNvSpPr>
          <p:nvPr/>
        </p:nvSpPr>
        <p:spPr bwMode="auto">
          <a:xfrm>
            <a:off x="351283" y="578507"/>
            <a:ext cx="87849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Система непрерывного </a:t>
            </a:r>
            <a:r>
              <a:rPr lang="ru-RU" sz="20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обновления </a:t>
            </a:r>
            <a:r>
              <a:rPr lang="ru-RU" sz="20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06545" y="1286393"/>
            <a:ext cx="6389791" cy="5094935"/>
            <a:chOff x="819581" y="1267445"/>
            <a:chExt cx="7370980" cy="5623259"/>
          </a:xfrm>
        </p:grpSpPr>
        <p:sp>
          <p:nvSpPr>
            <p:cNvPr id="11" name="Овал 10"/>
            <p:cNvSpPr/>
            <p:nvPr/>
          </p:nvSpPr>
          <p:spPr>
            <a:xfrm>
              <a:off x="1793875" y="1483568"/>
              <a:ext cx="5311775" cy="52578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prstClr val="black"/>
                </a:solidFill>
              </a:endParaRPr>
            </a:p>
          </p:txBody>
        </p:sp>
        <p:sp>
          <p:nvSpPr>
            <p:cNvPr id="2" name="Овал 1"/>
            <p:cNvSpPr/>
            <p:nvPr/>
          </p:nvSpPr>
          <p:spPr>
            <a:xfrm>
              <a:off x="3584370" y="3340196"/>
              <a:ext cx="1846846" cy="177230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cs typeface="Arial" charset="0"/>
                </a:rPr>
                <a:t>ПЕДАГОГ</a:t>
              </a:r>
              <a:endParaRPr lang="ru-RU" sz="14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819581" y="3983275"/>
              <a:ext cx="1962618" cy="102858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prstClr val="white"/>
                  </a:solidFill>
                </a:rPr>
                <a:t>Лекции </a:t>
              </a:r>
              <a:r>
                <a:rPr lang="ru-RU" sz="1400" dirty="0">
                  <a:solidFill>
                    <a:prstClr val="white"/>
                  </a:solidFill>
                </a:rPr>
                <a:t>ведущих отечественных и зарубежных ученых</a:t>
              </a:r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1961552" y="5860688"/>
              <a:ext cx="1962377" cy="103001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prstClr val="white"/>
                  </a:solidFill>
                </a:rPr>
                <a:t>Собственные разработки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5784070" y="2255083"/>
              <a:ext cx="1962377" cy="102858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prstClr val="white"/>
                  </a:solidFill>
                </a:rPr>
                <a:t>Повышение квалификации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5076056" y="5862350"/>
              <a:ext cx="1962377" cy="102835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prstClr val="white"/>
                  </a:solidFill>
                </a:rPr>
                <a:t>Аспирантура, докторантура, Диссертационные советы</a:t>
              </a:r>
            </a:p>
          </p:txBody>
        </p:sp>
        <p:sp>
          <p:nvSpPr>
            <p:cNvPr id="7" name="Стрелка вниз 6"/>
            <p:cNvSpPr/>
            <p:nvPr/>
          </p:nvSpPr>
          <p:spPr>
            <a:xfrm rot="19013421">
              <a:off x="3468688" y="2763093"/>
              <a:ext cx="461962" cy="6858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  <p:sp>
          <p:nvSpPr>
            <p:cNvPr id="8" name="Стрелка вниз 7"/>
            <p:cNvSpPr>
              <a:spLocks noChangeArrowheads="1"/>
            </p:cNvSpPr>
            <p:nvPr/>
          </p:nvSpPr>
          <p:spPr bwMode="auto">
            <a:xfrm rot="9258012">
              <a:off x="4986338" y="4979243"/>
              <a:ext cx="461962" cy="685800"/>
            </a:xfrm>
            <a:prstGeom prst="down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>
                <a:defRPr/>
              </a:pPr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9" name="Стрелка вниз 8"/>
            <p:cNvSpPr>
              <a:spLocks noChangeArrowheads="1"/>
            </p:cNvSpPr>
            <p:nvPr/>
          </p:nvSpPr>
          <p:spPr bwMode="auto">
            <a:xfrm rot="3003805">
              <a:off x="5118100" y="2805956"/>
              <a:ext cx="457200" cy="692150"/>
            </a:xfrm>
            <a:prstGeom prst="downArrow">
              <a:avLst>
                <a:gd name="adj1" fmla="val 50000"/>
                <a:gd name="adj2" fmla="val 50512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0" name="Стрелка вниз 9"/>
            <p:cNvSpPr>
              <a:spLocks noChangeArrowheads="1"/>
            </p:cNvSpPr>
            <p:nvPr/>
          </p:nvSpPr>
          <p:spPr bwMode="auto">
            <a:xfrm rot="12664741">
              <a:off x="3536950" y="4969718"/>
              <a:ext cx="457200" cy="693738"/>
            </a:xfrm>
            <a:prstGeom prst="downArrow">
              <a:avLst>
                <a:gd name="adj1" fmla="val 50000"/>
                <a:gd name="adj2" fmla="val 50516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>
                <a:defRPr/>
              </a:pPr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6228184" y="3983275"/>
              <a:ext cx="1962377" cy="102858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srgbClr val="FFFFFF"/>
                  </a:solidFill>
                  <a:cs typeface="Arial" charset="0"/>
                </a:rPr>
                <a:t>Конференции</a:t>
              </a:r>
            </a:p>
          </p:txBody>
        </p:sp>
        <p:sp>
          <p:nvSpPr>
            <p:cNvPr id="16" name="Скругленный прямоугольник 4"/>
            <p:cNvSpPr/>
            <p:nvPr/>
          </p:nvSpPr>
          <p:spPr>
            <a:xfrm>
              <a:off x="3545727" y="1267445"/>
              <a:ext cx="1962377" cy="102858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srgbClr val="FFFFFF"/>
                  </a:solidFill>
                  <a:cs typeface="Arial" charset="0"/>
                </a:rPr>
                <a:t>Образовательные сообщества</a:t>
              </a:r>
            </a:p>
          </p:txBody>
        </p:sp>
        <p:sp>
          <p:nvSpPr>
            <p:cNvPr id="17" name="Скругленный прямоугольник 4"/>
            <p:cNvSpPr/>
            <p:nvPr/>
          </p:nvSpPr>
          <p:spPr>
            <a:xfrm>
              <a:off x="1259632" y="2255083"/>
              <a:ext cx="1962377" cy="102858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srgbClr val="FFFFFF"/>
                  </a:solidFill>
                  <a:cs typeface="Arial" charset="0"/>
                </a:rPr>
                <a:t>Стажировки</a:t>
              </a:r>
            </a:p>
          </p:txBody>
        </p:sp>
        <p:sp>
          <p:nvSpPr>
            <p:cNvPr id="18" name="Стрелка вниз 17"/>
            <p:cNvSpPr/>
            <p:nvPr/>
          </p:nvSpPr>
          <p:spPr>
            <a:xfrm rot="21385316">
              <a:off x="4301008" y="2432893"/>
              <a:ext cx="461962" cy="6858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  <p:sp>
          <p:nvSpPr>
            <p:cNvPr id="19" name="Стрелка вниз 18"/>
            <p:cNvSpPr>
              <a:spLocks noChangeArrowheads="1"/>
            </p:cNvSpPr>
            <p:nvPr/>
          </p:nvSpPr>
          <p:spPr bwMode="auto">
            <a:xfrm rot="14894621">
              <a:off x="2950369" y="4151362"/>
              <a:ext cx="457200" cy="693738"/>
            </a:xfrm>
            <a:prstGeom prst="downArrow">
              <a:avLst>
                <a:gd name="adj1" fmla="val 50000"/>
                <a:gd name="adj2" fmla="val 50516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>
                <a:defRPr/>
              </a:pPr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20" name="Стрелка вниз 19"/>
            <p:cNvSpPr>
              <a:spLocks noChangeArrowheads="1"/>
            </p:cNvSpPr>
            <p:nvPr/>
          </p:nvSpPr>
          <p:spPr bwMode="auto">
            <a:xfrm rot="7296648">
              <a:off x="5530057" y="4140461"/>
              <a:ext cx="457200" cy="693737"/>
            </a:xfrm>
            <a:prstGeom prst="downArrow">
              <a:avLst>
                <a:gd name="adj1" fmla="val 50000"/>
                <a:gd name="adj2" fmla="val 50516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>
                <a:defRPr/>
              </a:pPr>
              <a:endParaRPr lang="ru-RU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2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988840"/>
            <a:ext cx="8568952" cy="479613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19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7672FBD-D8D2-4AFF-B079-63824AF10F5D}" type="slidenum">
              <a:rPr lang="ru-RU" smtClean="0">
                <a:solidFill>
                  <a:prstClr val="black"/>
                </a:solidFill>
              </a:rPr>
              <a:pPr eaLnBrk="1" hangingPunct="1"/>
              <a:t>22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755923" y="2519363"/>
            <a:ext cx="2447925" cy="2376487"/>
          </a:xfrm>
          <a:custGeom>
            <a:avLst/>
            <a:gdLst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925" h="2376487">
                <a:moveTo>
                  <a:pt x="0" y="0"/>
                </a:moveTo>
                <a:lnTo>
                  <a:pt x="2447925" y="0"/>
                </a:lnTo>
                <a:cubicBezTo>
                  <a:pt x="1711325" y="724429"/>
                  <a:pt x="1948392" y="1889125"/>
                  <a:pt x="2447925" y="2376487"/>
                </a:cubicBezTo>
                <a:lnTo>
                  <a:pt x="0" y="2376487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Подготовка </a:t>
            </a:r>
            <a:r>
              <a:rPr lang="ru-RU" sz="1600" b="1" dirty="0" smtClean="0">
                <a:solidFill>
                  <a:prstClr val="white"/>
                </a:solidFill>
              </a:rPr>
              <a:t>учителя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по </a:t>
            </a:r>
            <a:r>
              <a:rPr lang="ru-RU" sz="1600" b="1" dirty="0">
                <a:solidFill>
                  <a:prstClr val="white"/>
                </a:solidFill>
              </a:rPr>
              <a:t>программам  </a:t>
            </a:r>
            <a:endParaRPr lang="ru-RU" sz="1600" b="1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ВПО</a:t>
            </a:r>
            <a:r>
              <a:rPr lang="ru-RU" sz="1600" b="1" dirty="0">
                <a:solidFill>
                  <a:prstClr val="white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Бакалавриат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Магистратура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prstClr val="white"/>
              </a:solidFill>
            </a:endParaRPr>
          </a:p>
        </p:txBody>
      </p:sp>
      <p:grpSp>
        <p:nvGrpSpPr>
          <p:cNvPr id="2" name="Группа 18"/>
          <p:cNvGrpSpPr/>
          <p:nvPr/>
        </p:nvGrpSpPr>
        <p:grpSpPr>
          <a:xfrm rot="16200000">
            <a:off x="2974218" y="2231715"/>
            <a:ext cx="2756199" cy="2958626"/>
            <a:chOff x="3347864" y="3140968"/>
            <a:chExt cx="2016224" cy="2160240"/>
          </a:xfrm>
          <a:solidFill>
            <a:srgbClr val="969696"/>
          </a:solidFill>
        </p:grpSpPr>
        <p:sp>
          <p:nvSpPr>
            <p:cNvPr id="17" name="Круговая стрелка 16"/>
            <p:cNvSpPr/>
            <p:nvPr/>
          </p:nvSpPr>
          <p:spPr>
            <a:xfrm>
              <a:off x="3347864" y="3140968"/>
              <a:ext cx="2016224" cy="2088232"/>
            </a:xfrm>
            <a:prstGeom prst="circular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Круговая стрелка 17"/>
            <p:cNvSpPr/>
            <p:nvPr/>
          </p:nvSpPr>
          <p:spPr>
            <a:xfrm rot="10800000">
              <a:off x="3347864" y="3212976"/>
              <a:ext cx="2016224" cy="2088232"/>
            </a:xfrm>
            <a:prstGeom prst="circular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533775" y="3284538"/>
            <a:ext cx="1800225" cy="9144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mtClean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КФУ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454844" y="5516215"/>
            <a:ext cx="8208912" cy="1268760"/>
          </a:xfrm>
          <a:prstGeom prst="rightArrow">
            <a:avLst>
              <a:gd name="adj1" fmla="val 65059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</a:rPr>
              <a:t>Профессиональное педагогическое образование в течение всей жизни</a:t>
            </a:r>
          </a:p>
        </p:txBody>
      </p:sp>
      <p:sp>
        <p:nvSpPr>
          <p:cNvPr id="8207" name="TextBox 1"/>
          <p:cNvSpPr txBox="1">
            <a:spLocks noChangeArrowheads="1"/>
          </p:cNvSpPr>
          <p:nvPr/>
        </p:nvSpPr>
        <p:spPr bwMode="auto">
          <a:xfrm>
            <a:off x="0" y="836613"/>
            <a:ext cx="9194800" cy="91598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white"/>
                </a:solidFill>
              </a:rPr>
              <a:t>Взаимосвязь и преемственность подготовки и повышения квалификации педагогов позволяет КФУ создать устойчивую систему непрерывного педагогического образования с  действующим механизмом обратной связи</a:t>
            </a:r>
            <a:r>
              <a:rPr lang="ru-RU" b="1">
                <a:solidFill>
                  <a:srgbClr val="000000"/>
                </a:solidFill>
              </a:rPr>
              <a:t> </a:t>
            </a:r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12" name="Прямоугольник 19"/>
          <p:cNvSpPr>
            <a:spLocks noChangeArrowheads="1"/>
          </p:cNvSpPr>
          <p:nvPr/>
        </p:nvSpPr>
        <p:spPr bwMode="auto">
          <a:xfrm flipH="1">
            <a:off x="5508451" y="2526764"/>
            <a:ext cx="2447925" cy="2376487"/>
          </a:xfrm>
          <a:custGeom>
            <a:avLst/>
            <a:gdLst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  <a:gd name="connsiteX0" fmla="*/ 0 w 2447925"/>
              <a:gd name="connsiteY0" fmla="*/ 0 h 2376487"/>
              <a:gd name="connsiteX1" fmla="*/ 2447925 w 2447925"/>
              <a:gd name="connsiteY1" fmla="*/ 0 h 2376487"/>
              <a:gd name="connsiteX2" fmla="*/ 2447925 w 2447925"/>
              <a:gd name="connsiteY2" fmla="*/ 2376487 h 2376487"/>
              <a:gd name="connsiteX3" fmla="*/ 0 w 2447925"/>
              <a:gd name="connsiteY3" fmla="*/ 2376487 h 2376487"/>
              <a:gd name="connsiteX4" fmla="*/ 0 w 2447925"/>
              <a:gd name="connsiteY4" fmla="*/ 0 h 237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925" h="2376487">
                <a:moveTo>
                  <a:pt x="0" y="0"/>
                </a:moveTo>
                <a:lnTo>
                  <a:pt x="2447925" y="0"/>
                </a:lnTo>
                <a:cubicBezTo>
                  <a:pt x="1711325" y="724429"/>
                  <a:pt x="1948392" y="1889125"/>
                  <a:pt x="2447925" y="2376487"/>
                </a:cubicBezTo>
                <a:lnTo>
                  <a:pt x="0" y="2376487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Повышение квалификации </a:t>
            </a:r>
            <a:r>
              <a:rPr lang="ru-RU" sz="1600" b="1" dirty="0">
                <a:solidFill>
                  <a:prstClr val="white"/>
                </a:solidFill>
              </a:rPr>
              <a:t>и профессиональная переподготовка работников </a:t>
            </a:r>
            <a:endParaRPr lang="ru-RU" sz="1600" b="1" dirty="0" smtClean="0">
              <a:solidFill>
                <a:prstClr val="white"/>
              </a:solidFill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образования</a:t>
            </a:r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8836E-3669-4BF4-9FAD-F706B57DA4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1731963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07196"/>
            <a:ext cx="202406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00868"/>
            <a:ext cx="2066925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692696"/>
            <a:ext cx="87849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ОБЩЕСТВЕННАЯ И НАУЧНАЯ ОЦЕНКА ВНЕДРЕНИЯ НОВОЙ МОДЕЛИ ПЕДАГОГИЧЕСКОГО ОБРАЗОВАНИЯ В КФУ</a:t>
            </a:r>
          </a:p>
        </p:txBody>
      </p:sp>
      <p:pic>
        <p:nvPicPr>
          <p:cNvPr id="10" name="Picture 2" descr="F:\Ректору статьи\DSC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1987918" cy="2485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101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шаблон\презентация стр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904" cy="68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821" y="2132856"/>
            <a:ext cx="676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системы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непрерывного педагогического образования в 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Казанском (Приволжском) 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федеральном университете</a:t>
            </a:r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8836E-3669-4BF4-9FAD-F706B57DA4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8"/>
            <a:ext cx="9144000" cy="685013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" y="24206"/>
            <a:ext cx="3273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163447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E81FD-5782-4531-BC2C-3D75FF1E0CE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179388" y="549275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ОБЪЕДИНЁННЫЕ ПОКАЗАТЕЛИ ВУЗОВ, ВОШЕДШИХ В КФУ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2309"/>
              </p:ext>
            </p:extLst>
          </p:nvPr>
        </p:nvGraphicFramePr>
        <p:xfrm>
          <a:off x="179388" y="1050925"/>
          <a:ext cx="8856661" cy="5513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1"/>
                <a:gridCol w="1008075"/>
                <a:gridCol w="1008075"/>
                <a:gridCol w="1008383"/>
                <a:gridCol w="802472"/>
                <a:gridCol w="1004501"/>
                <a:gridCol w="789251"/>
                <a:gridCol w="1219753"/>
              </a:tblGrid>
              <a:tr h="12243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Вуз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Студенты (всего)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дневного отделения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Аспиранты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997" marR="91437" marT="45728" marB="45728"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НПР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Учебно-лабораторные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площади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(в кв. м.)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 anchor="ctr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14 891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11 063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776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1 304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1 009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145 489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57917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Филиал КГУ в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Н. Челны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2 717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1 664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22 300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5792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Филиал КГУ в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Зеленодольск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5 900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ТГГПУ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8 988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5 565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104 120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КГФЭИ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5 614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3 532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25 548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ЕГПУ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4 108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2 375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592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ИНЭКА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46842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20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сумме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47 401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30 137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1 579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3 058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2 221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446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r>
                        <a:rPr lang="ru-RU" sz="20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952</a:t>
                      </a:r>
                      <a:endParaRPr lang="ru-RU" sz="20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  <a:tr h="320098"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Изменение, %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205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  <a:tc>
                  <a:txBody>
                    <a:bodyPr/>
                    <a:lstStyle/>
                    <a:p>
                      <a:r>
                        <a:rPr lang="ru-RU" sz="15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15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8" marB="45728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737071"/>
              </p:ext>
            </p:extLst>
          </p:nvPr>
        </p:nvGraphicFramePr>
        <p:xfrm>
          <a:off x="5219700" y="1819275"/>
          <a:ext cx="259238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248"/>
                <a:gridCol w="1008079"/>
                <a:gridCol w="792062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 ученой степенью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доктора наук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9512" y="1980722"/>
            <a:ext cx="2090624" cy="2677656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физики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математики и механики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вычислительной математики и информационных технологий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Высшая школа информационных технологий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информационных систем (ИТИС)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лицей-интернат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2444925" y="1997118"/>
            <a:ext cx="1911051" cy="2677656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Институт геологии и нефтегазовых технологий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Химический институт им. А.М. Бутлерова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фундаментальной медицины и биологии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физической культуры, спорта и восстановительной медицины 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экологии и </a:t>
            </a:r>
            <a:r>
              <a:rPr 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географии</a:t>
            </a:r>
            <a:endParaRPr lang="ru-RU" sz="1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179512" y="1066418"/>
            <a:ext cx="2088232" cy="738664"/>
          </a:xfrm>
          <a:prstGeom prst="rect">
            <a:avLst/>
          </a:prstGeom>
          <a:solidFill>
            <a:srgbClr val="E6F6E7"/>
          </a:solidFill>
          <a:ln w="19050" algn="ctr">
            <a:solidFill>
              <a:srgbClr val="0066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ФИЗИКО-МАТЕМАТИЧЕСКОЕ НАПРАВЛЕНИЕ</a:t>
            </a:r>
          </a:p>
        </p:txBody>
      </p:sp>
      <p:sp>
        <p:nvSpPr>
          <p:cNvPr id="15376" name="Rectangle 20"/>
          <p:cNvSpPr>
            <a:spLocks noChangeArrowheads="1"/>
          </p:cNvSpPr>
          <p:nvPr/>
        </p:nvSpPr>
        <p:spPr bwMode="auto">
          <a:xfrm>
            <a:off x="65896" y="524721"/>
            <a:ext cx="875457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ОБРАЗОВАТЕЛЬНЫЕ КОМПЛЕКСЫ КФУ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6E87E-6BC0-4D90-AC61-6C918F1BD24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6" name="TextBox 2"/>
          <p:cNvSpPr txBox="1">
            <a:spLocks noChangeArrowheads="1"/>
          </p:cNvSpPr>
          <p:nvPr/>
        </p:nvSpPr>
        <p:spPr bwMode="auto">
          <a:xfrm>
            <a:off x="117950" y="5373216"/>
            <a:ext cx="26538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Структурные 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подразделения 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КФУ, реализующие программы педагогического образования</a:t>
            </a:r>
            <a:endParaRPr lang="ru-RU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ru-RU" sz="1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554463" y="1055856"/>
            <a:ext cx="2088232" cy="738664"/>
          </a:xfrm>
          <a:prstGeom prst="rect">
            <a:avLst/>
          </a:prstGeom>
          <a:solidFill>
            <a:srgbClr val="E6F6E7"/>
          </a:solidFill>
          <a:ln w="19050" algn="ctr">
            <a:solidFill>
              <a:srgbClr val="0066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ИНЖЕНЕРНО-ТЕХНИЧЕСКОЕ НАПРАВЛЕНИЕ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572001" y="2014028"/>
            <a:ext cx="2070694" cy="2246769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Инженерный институт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Факультет автоматизации и прогрессивных технологий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Автомеханический факультет</a:t>
            </a:r>
          </a:p>
          <a:p>
            <a:pPr marL="171450" indent="-171450"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Строительный факультет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777161" y="1055856"/>
            <a:ext cx="2088232" cy="738664"/>
          </a:xfrm>
          <a:prstGeom prst="rect">
            <a:avLst/>
          </a:prstGeom>
          <a:solidFill>
            <a:srgbClr val="E6F6E7"/>
          </a:solidFill>
          <a:ln w="19050" algn="ctr">
            <a:solidFill>
              <a:srgbClr val="0066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СОЦИАЛЬНО-ГУМАНИТАРНОЕ НАПРАВЛЕНИЕ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444925" y="1066418"/>
            <a:ext cx="1911051" cy="738664"/>
          </a:xfrm>
          <a:prstGeom prst="rect">
            <a:avLst/>
          </a:prstGeom>
          <a:solidFill>
            <a:srgbClr val="E6F6E7"/>
          </a:solidFill>
          <a:ln w="19050" algn="ctr">
            <a:solidFill>
              <a:srgbClr val="0066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ЕСТЕСТВЕННО-НАУЧНОЕ НАПРАВЛЕНИЕ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775698" y="2011888"/>
            <a:ext cx="2089695" cy="4222694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Институт управления и территориального развития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Институт экономики и финансов</a:t>
            </a:r>
          </a:p>
          <a:p>
            <a:pPr marL="171450" indent="-171450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Институт сравнительных исследований модернизации обществ</a:t>
            </a:r>
          </a:p>
          <a:p>
            <a:pPr marL="171450" indent="-171450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Высшая банковская школа</a:t>
            </a:r>
          </a:p>
          <a:p>
            <a:pPr marL="171450" indent="-171450"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Высшая школа государственного и муниципального управления﻿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1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востоковедения и международных отношений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филологии и искусств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педагогики и психологии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Институт истории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Институт языка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Институт массовых коммуникаций и социальных наук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Юридический факультет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Философский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факультет</a:t>
            </a: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0" y="620688"/>
            <a:ext cx="9109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ПРИОБРЕТЕНИЕ НОВЕЙШЕГО ОБОРУДОВАНИЯ  </a:t>
            </a:r>
          </a:p>
        </p:txBody>
      </p:sp>
      <p:sp>
        <p:nvSpPr>
          <p:cNvPr id="23555" name="Прямоугольник 9"/>
          <p:cNvSpPr>
            <a:spLocks noChangeArrowheads="1"/>
          </p:cNvSpPr>
          <p:nvPr/>
        </p:nvSpPr>
        <p:spPr bwMode="auto">
          <a:xfrm>
            <a:off x="0" y="1032163"/>
            <a:ext cx="56165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Оснащение  лабораторий в области: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физики – 50 новых лабораторий,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химии – 43 новых лабораторий,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биологии – 22 новых лабораторий,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биомедицины – 18 новых лабораторий,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геологии – 19 новых лабораторий,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экологии </a:t>
            </a:r>
            <a:r>
              <a:rPr lang="ru-RU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26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новых лабораторий.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98F8B-A35A-4D14-8D79-3D32518A93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2214785" cy="164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 descr="E:\ФОТО от пресс-центра - отбор 17 октября 2012\лаборатории кфу\IMG_4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2098997" cy="164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E:\ФОТО от пресс-центра - отбор 17 октября 2012\лаборатории кфу\IMG_4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041874"/>
            <a:ext cx="325755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7" y="3284984"/>
            <a:ext cx="18161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0201"/>
            <a:ext cx="2088232" cy="160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5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atneft.JPG"/>
          <p:cNvPicPr>
            <a:picLocks noChangeAspect="1"/>
          </p:cNvPicPr>
          <p:nvPr/>
        </p:nvPicPr>
        <p:blipFill>
          <a:blip r:embed="rId3" cstate="print"/>
          <a:srcRect t="17925" b="28301"/>
          <a:stretch>
            <a:fillRect/>
          </a:stretch>
        </p:blipFill>
        <p:spPr>
          <a:xfrm>
            <a:off x="7668344" y="2549234"/>
            <a:ext cx="1152128" cy="80775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4" cstate="print"/>
          <a:srcRect l="17831" t="16087" r="24962" b="17929"/>
          <a:stretch>
            <a:fillRect/>
          </a:stretch>
        </p:blipFill>
        <p:spPr bwMode="auto">
          <a:xfrm>
            <a:off x="7020273" y="4137074"/>
            <a:ext cx="1152128" cy="10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93088"/>
            <a:ext cx="1374231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/>
          <p:cNvPicPr>
            <a:picLocks noChangeAspect="1" noChangeArrowheads="1"/>
          </p:cNvPicPr>
          <p:nvPr/>
        </p:nvPicPr>
        <p:blipFill>
          <a:blip r:embed="rId6" cstate="print"/>
          <a:srcRect l="30962" t="13066" r="51970" b="82228"/>
          <a:stretch>
            <a:fillRect/>
          </a:stretch>
        </p:blipFill>
        <p:spPr bwMode="auto">
          <a:xfrm>
            <a:off x="1187624" y="4446332"/>
            <a:ext cx="136815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8146" y="3468620"/>
            <a:ext cx="1116806" cy="90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3"/>
          <p:cNvPicPr>
            <a:picLocks noChangeAspect="1" noChangeArrowheads="1"/>
          </p:cNvPicPr>
          <p:nvPr/>
        </p:nvPicPr>
        <p:blipFill>
          <a:blip r:embed="rId8" cstate="print"/>
          <a:srcRect l="24271" t="5992" r="55466" b="89539"/>
          <a:stretch>
            <a:fillRect/>
          </a:stretch>
        </p:blipFill>
        <p:spPr bwMode="auto">
          <a:xfrm>
            <a:off x="4860032" y="3775670"/>
            <a:ext cx="172819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Box 2"/>
          <p:cNvSpPr txBox="1">
            <a:spLocks noChangeArrowheads="1"/>
          </p:cNvSpPr>
          <p:nvPr/>
        </p:nvSpPr>
        <p:spPr bwMode="auto">
          <a:xfrm>
            <a:off x="323528" y="5479445"/>
            <a:ext cx="828092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научных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образовательных центров и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филиалов кафедр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специалистов и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совместных НИОКР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20" y="476671"/>
            <a:ext cx="8293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РАЗВИТИЕ КООПЕРАЦИИ С БЮДЖЕТООБРАЗУЮЩИМИ КОМПАНИЯМИ ТАТАРСТАНА</a:t>
            </a:r>
            <a:endParaRPr lang="ru-RU" sz="20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828" y="1226066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КФУ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03650" y="1772816"/>
            <a:ext cx="180019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563888" y="1933952"/>
            <a:ext cx="695012" cy="1423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3"/>
          </p:cNvCxnSpPr>
          <p:nvPr/>
        </p:nvCxnSpPr>
        <p:spPr>
          <a:xfrm>
            <a:off x="5904148" y="1682365"/>
            <a:ext cx="1620180" cy="810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92080" y="1835085"/>
            <a:ext cx="1872208" cy="2169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087725" y="1854116"/>
            <a:ext cx="1692188" cy="2380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84371" y="1933952"/>
            <a:ext cx="723733" cy="1522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FF8A-A9DD-4CA3-89BA-752E9D891A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im5-tub-ru.yandex.net/i?id=78798552-16-7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53" y="4446332"/>
            <a:ext cx="772318" cy="10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stCxn id="4" idx="2"/>
          </p:cNvCxnSpPr>
          <p:nvPr/>
        </p:nvCxnSpPr>
        <p:spPr>
          <a:xfrm flipH="1">
            <a:off x="4398212" y="1933952"/>
            <a:ext cx="65776" cy="2300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8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6"/>
          <p:cNvSpPr>
            <a:spLocks/>
          </p:cNvSpPr>
          <p:nvPr/>
        </p:nvSpPr>
        <p:spPr bwMode="auto">
          <a:xfrm>
            <a:off x="0" y="54868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ТОЧКИ РОСТА ИННОВАЦИОННОГО РАЗВИТИЯ КФУ</a:t>
            </a:r>
            <a:endParaRPr lang="ru-RU" sz="20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Содержимое 7"/>
          <p:cNvSpPr>
            <a:spLocks/>
          </p:cNvSpPr>
          <p:nvPr/>
        </p:nvSpPr>
        <p:spPr bwMode="auto">
          <a:xfrm>
            <a:off x="539750" y="1340768"/>
            <a:ext cx="8229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Биотехнологии, биомедицина и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фармацевтика</a:t>
            </a:r>
            <a:endParaRPr lang="ru-RU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Нефтедобыча, нефтепереработка и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нефтехимия</a:t>
            </a:r>
            <a:endParaRPr lang="ru-RU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Инфо-коммуникационные технологии и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инфраструктура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Комплексные  </a:t>
            </a:r>
            <a:r>
              <a:rPr lang="ru-RU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социогуманитарные</a:t>
            </a: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96119" y="4653136"/>
            <a:ext cx="8811763" cy="1357313"/>
            <a:chOff x="99" y="3465"/>
            <a:chExt cx="5682" cy="855"/>
          </a:xfrm>
        </p:grpSpPr>
        <p:pic>
          <p:nvPicPr>
            <p:cNvPr id="11" name="Picture 13" descr="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" y="3465"/>
              <a:ext cx="900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8" descr="f2264c7d53421ef57adbae16f21c11d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3465"/>
              <a:ext cx="1118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9" descr="41d33e325e7000f7c07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" y="3465"/>
              <a:ext cx="1297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0" descr="images (16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465"/>
              <a:ext cx="1077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4" descr="ch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" y="3465"/>
              <a:ext cx="1095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49CD1-1BF3-468A-BBDC-D73E94862E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64088" y="1196752"/>
            <a:ext cx="3672408" cy="501675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Высокая концентрация научных и образовательных ресурсов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Полимодельность</a:t>
            </a: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педагогического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Новые подходы </a:t>
            </a:r>
            <a:endParaRPr lang="ru-RU" sz="2000" dirty="0" smtClean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содержанию </a:t>
            </a:r>
            <a:endParaRPr lang="ru-RU" sz="2000" dirty="0" smtClean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 повышению </a:t>
            </a: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квалификации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Широкая </a:t>
            </a: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сеть базовых образовательных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учреждений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flipH="1">
            <a:off x="1331642" y="2024841"/>
            <a:ext cx="4356484" cy="3276367"/>
          </a:xfrm>
          <a:prstGeom prst="wedgeRoundRectCallout">
            <a:avLst>
              <a:gd name="adj1" fmla="val 49723"/>
              <a:gd name="adj2" fmla="val 20154"/>
              <a:gd name="adj3" fmla="val 16667"/>
            </a:avLst>
          </a:prstGeom>
          <a:solidFill>
            <a:srgbClr val="B8493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КАЗАНСКИЙ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ФЕДЕРАЛЬНЫЙ УНИВЕРСИТЕТ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(Институт педагогики и психологии,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профильные институты)</a:t>
            </a:r>
          </a:p>
        </p:txBody>
      </p:sp>
      <p:sp>
        <p:nvSpPr>
          <p:cNvPr id="3" name="Овал 2"/>
          <p:cNvSpPr/>
          <p:nvPr/>
        </p:nvSpPr>
        <p:spPr>
          <a:xfrm>
            <a:off x="251520" y="1422553"/>
            <a:ext cx="1440160" cy="12241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КГУ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51520" y="2852936"/>
            <a:ext cx="1440160" cy="136815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ТГГПУ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51520" y="4581128"/>
            <a:ext cx="1440160" cy="129614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ЕГПУ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9592" y="980727"/>
            <a:ext cx="7632848" cy="4069221"/>
          </a:xfrm>
          <a:prstGeom prst="roundRect">
            <a:avLst>
              <a:gd name="adj" fmla="val 5978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 flipH="1">
            <a:off x="131200" y="5949280"/>
            <a:ext cx="8905294" cy="791864"/>
          </a:xfrm>
          <a:prstGeom prst="wedgeRoundRectCallout">
            <a:avLst>
              <a:gd name="adj1" fmla="val 31653"/>
              <a:gd name="adj2" fmla="val 425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5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СИСТЕМА НЕПРЕРЫВНОГО ПЕДАГОГИЧЕСКОГО ОБРАЗОВАНИЯ 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640" y="5157192"/>
            <a:ext cx="95131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81" y="2204864"/>
            <a:ext cx="1751735" cy="1345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8"/>
          <p:cNvSpPr>
            <a:spLocks noChangeArrowheads="1"/>
          </p:cNvSpPr>
          <p:nvPr/>
        </p:nvSpPr>
        <p:spPr bwMode="auto">
          <a:xfrm flipH="1">
            <a:off x="2820265" y="3212976"/>
            <a:ext cx="2952328" cy="1728192"/>
          </a:xfrm>
          <a:prstGeom prst="wedgeRoundRectCallout">
            <a:avLst>
              <a:gd name="adj1" fmla="val 29217"/>
              <a:gd name="adj2" fmla="val 51501"/>
              <a:gd name="adj3" fmla="val 16667"/>
            </a:avLst>
          </a:prstGeom>
          <a:solidFill>
            <a:srgbClr val="0070C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5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ПРОФЕССИОНАЛЬНОЕ ПЕДАГОГИЧЕСКОЕ ОБРАЗОВАНИЕ 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8"/>
          <p:cNvSpPr>
            <a:spLocks noChangeArrowheads="1"/>
          </p:cNvSpPr>
          <p:nvPr/>
        </p:nvSpPr>
        <p:spPr bwMode="auto">
          <a:xfrm flipH="1">
            <a:off x="2820265" y="1052736"/>
            <a:ext cx="2952328" cy="1800200"/>
          </a:xfrm>
          <a:prstGeom prst="wedgeRoundRectCallout">
            <a:avLst>
              <a:gd name="adj1" fmla="val 30261"/>
              <a:gd name="adj2" fmla="val 49432"/>
              <a:gd name="adj3" fmla="val 16667"/>
            </a:avLst>
          </a:prstGeom>
          <a:solidFill>
            <a:srgbClr val="B8493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5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ПОСТВЫСШЕЕ ПЕДАГОГИЧЕСКОЕ ОБРАЗОВАНИЕ 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углом 1"/>
          <p:cNvSpPr/>
          <p:nvPr/>
        </p:nvSpPr>
        <p:spPr>
          <a:xfrm rot="5400000" flipH="1">
            <a:off x="2719524" y="4960900"/>
            <a:ext cx="680616" cy="864096"/>
          </a:xfrm>
          <a:prstGeom prst="bentArrow">
            <a:avLst>
              <a:gd name="adj1" fmla="val 22344"/>
              <a:gd name="adj2" fmla="val 21413"/>
              <a:gd name="adj3" fmla="val 27352"/>
              <a:gd name="adj4" fmla="val 46238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flipV="1">
            <a:off x="4188417" y="2886804"/>
            <a:ext cx="288032" cy="288032"/>
          </a:xfrm>
          <a:prstGeom prst="downArrow">
            <a:avLst/>
          </a:prstGeom>
          <a:solidFill>
            <a:schemeClr val="accent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углом 23"/>
          <p:cNvSpPr/>
          <p:nvPr/>
        </p:nvSpPr>
        <p:spPr>
          <a:xfrm flipH="1" flipV="1">
            <a:off x="6031892" y="3784052"/>
            <a:ext cx="680616" cy="864096"/>
          </a:xfrm>
          <a:prstGeom prst="bentArrow">
            <a:avLst>
              <a:gd name="adj1" fmla="val 22344"/>
              <a:gd name="adj2" fmla="val 21413"/>
              <a:gd name="adj3" fmla="val 27352"/>
              <a:gd name="adj4" fmla="val 46238"/>
            </a:avLst>
          </a:prstGeom>
          <a:solidFill>
            <a:schemeClr val="accent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углом 28"/>
          <p:cNvSpPr/>
          <p:nvPr/>
        </p:nvSpPr>
        <p:spPr>
          <a:xfrm rot="16200000" flipH="1" flipV="1">
            <a:off x="6031892" y="1321036"/>
            <a:ext cx="680616" cy="864096"/>
          </a:xfrm>
          <a:prstGeom prst="bentArrow">
            <a:avLst>
              <a:gd name="adj1" fmla="val 22344"/>
              <a:gd name="adj2" fmla="val 21413"/>
              <a:gd name="adj3" fmla="val 27352"/>
              <a:gd name="adj4" fmla="val 46238"/>
            </a:avLst>
          </a:prstGeom>
          <a:solidFill>
            <a:schemeClr val="accent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 rot="3579701" flipV="1">
            <a:off x="5947729" y="2631255"/>
            <a:ext cx="288032" cy="816172"/>
          </a:xfrm>
          <a:prstGeom prst="downArrow">
            <a:avLst/>
          </a:prstGeom>
          <a:solidFill>
            <a:schemeClr val="accent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67609" y="2288776"/>
            <a:ext cx="3240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 ПРОФЕССИОНАЛЬНАЯ ПЕРЕПОДГОТОВКА</a:t>
            </a:r>
            <a:endParaRPr lang="ru-RU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НМ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НМ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929</Words>
  <Application>Microsoft Office PowerPoint</Application>
  <PresentationFormat>Экран (4:3)</PresentationFormat>
  <Paragraphs>345</Paragraphs>
  <Slides>25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11_Тема Office</vt:lpstr>
      <vt:lpstr>3_Тема Office</vt:lpstr>
      <vt:lpstr>22_Тема Office</vt:lpstr>
      <vt:lpstr>8_Тема Office</vt:lpstr>
      <vt:lpstr>НМС</vt:lpstr>
      <vt:lpstr>1_НМС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Структурная модель педагогического образования для педагогического и непедагогических профилей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Казанский (Приволжский) федеральный университет  2012</dc:title>
  <dc:creator>Волчков Алексей Эдуардович</dc:creator>
  <cp:lastModifiedBy>AXA</cp:lastModifiedBy>
  <cp:revision>37</cp:revision>
  <cp:lastPrinted>2013-02-08T18:16:03Z</cp:lastPrinted>
  <dcterms:created xsi:type="dcterms:W3CDTF">2013-01-15T07:27:19Z</dcterms:created>
  <dcterms:modified xsi:type="dcterms:W3CDTF">2013-02-08T18:16:18Z</dcterms:modified>
</cp:coreProperties>
</file>