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drawings/drawing2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theme/themeOverride1.xml" ContentType="application/vnd.openxmlformats-officedocument.themeOverride+xml"/>
  <Override PartName="/ppt/charts/chart12.xml" ContentType="application/vnd.openxmlformats-officedocument.drawingml.chart+xml"/>
  <Override PartName="/ppt/theme/themeOverride2.xml" ContentType="application/vnd.openxmlformats-officedocument.themeOverride+xml"/>
  <Override PartName="/ppt/charts/chart13.xml" ContentType="application/vnd.openxmlformats-officedocument.drawingml.chart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notesSlides/notesSlide8.xml" ContentType="application/vnd.openxmlformats-officedocument.presentationml.notesSlide+xml"/>
  <Override PartName="/ppt/charts/chart16.xml" ContentType="application/vnd.openxmlformats-officedocument.drawingml.char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17.xml" ContentType="application/vnd.openxmlformats-officedocument.drawingml.chart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44" r:id="rId2"/>
    <p:sldId id="326" r:id="rId3"/>
    <p:sldId id="345" r:id="rId4"/>
    <p:sldId id="327" r:id="rId5"/>
    <p:sldId id="328" r:id="rId6"/>
    <p:sldId id="353" r:id="rId7"/>
    <p:sldId id="329" r:id="rId8"/>
    <p:sldId id="330" r:id="rId9"/>
    <p:sldId id="331" r:id="rId10"/>
    <p:sldId id="332" r:id="rId11"/>
    <p:sldId id="333" r:id="rId12"/>
    <p:sldId id="334" r:id="rId13"/>
    <p:sldId id="335" r:id="rId14"/>
    <p:sldId id="279" r:id="rId15"/>
    <p:sldId id="280" r:id="rId16"/>
    <p:sldId id="281" r:id="rId17"/>
    <p:sldId id="282" r:id="rId18"/>
    <p:sldId id="307" r:id="rId19"/>
    <p:sldId id="336" r:id="rId20"/>
    <p:sldId id="304" r:id="rId21"/>
    <p:sldId id="337" r:id="rId22"/>
    <p:sldId id="338" r:id="rId23"/>
    <p:sldId id="275" r:id="rId24"/>
    <p:sldId id="276" r:id="rId25"/>
    <p:sldId id="278" r:id="rId26"/>
    <p:sldId id="277" r:id="rId27"/>
    <p:sldId id="351" r:id="rId28"/>
    <p:sldId id="354" r:id="rId29"/>
    <p:sldId id="290" r:id="rId30"/>
    <p:sldId id="286" r:id="rId31"/>
    <p:sldId id="325" r:id="rId32"/>
    <p:sldId id="296" r:id="rId33"/>
    <p:sldId id="346" r:id="rId34"/>
    <p:sldId id="301" r:id="rId35"/>
    <p:sldId id="352" r:id="rId36"/>
    <p:sldId id="309" r:id="rId37"/>
    <p:sldId id="272" r:id="rId38"/>
    <p:sldId id="348" r:id="rId39"/>
    <p:sldId id="311" r:id="rId40"/>
    <p:sldId id="313" r:id="rId41"/>
    <p:sldId id="312" r:id="rId42"/>
    <p:sldId id="314" r:id="rId43"/>
    <p:sldId id="315" r:id="rId44"/>
    <p:sldId id="316" r:id="rId45"/>
    <p:sldId id="339" r:id="rId46"/>
    <p:sldId id="340" r:id="rId47"/>
    <p:sldId id="319" r:id="rId48"/>
    <p:sldId id="343" r:id="rId49"/>
    <p:sldId id="322" r:id="rId50"/>
    <p:sldId id="323" r:id="rId51"/>
    <p:sldId id="324" r:id="rId52"/>
    <p:sldId id="291" r:id="rId53"/>
    <p:sldId id="292" r:id="rId54"/>
    <p:sldId id="293" r:id="rId55"/>
    <p:sldId id="294" r:id="rId56"/>
    <p:sldId id="300" r:id="rId57"/>
    <p:sldId id="295" r:id="rId58"/>
  </p:sldIdLst>
  <p:sldSz cx="9144000" cy="6858000" type="screen4x3"/>
  <p:notesSz cx="6805613" cy="99393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MMustafin" initials="D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75" autoAdjust="0"/>
  </p:normalViewPr>
  <p:slideViewPr>
    <p:cSldViewPr showGuides="1">
      <p:cViewPr varScale="1">
        <p:scale>
          <a:sx n="38" d="100"/>
          <a:sy n="38" d="100"/>
        </p:scale>
        <p:origin x="-7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7.xlsx"/><Relationship Id="rId1" Type="http://schemas.openxmlformats.org/officeDocument/2006/relationships/themeOverride" Target="../theme/themeOverride1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Excel8.xlsx"/><Relationship Id="rId1" Type="http://schemas.openxmlformats.org/officeDocument/2006/relationships/themeOverride" Target="../theme/themeOverride2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afina\Desktop\&#1057;&#1069;&#1056;\&#1044;&#1086;&#1087;&#1086;&#1083;&#1085;&#1080;&#1090;&#1077;&#1083;&#1100;&#1085;&#1086;&#1077;%20&#1086;&#1073;&#1088;&#1072;&#1079;&#1086;&#1074;&#1072;&#1085;&#1080;&#1077;\&#1089;&#1080;&#1089;&#1090;&#1077;&#1084;&#1072;%20&#1091;&#1095;&#1077;&#1090;&#1072;\&#1089;&#1086;&#1093;&#1088;&#1072;&#1085;&#1085;&#1086;&#1089;&#1090;&#1100;%20&#1087;&#1086;%20&#1091;&#1095;&#1088;&#1077;&#1078;&#1076;&#1077;&#1085;&#1080;&#1103;&#1084;%20&#1085;&#1072;%207.02.%202222.xlsx" TargetMode="External"/><Relationship Id="rId1" Type="http://schemas.openxmlformats.org/officeDocument/2006/relationships/themeOverride" Target="../theme/themeOverride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I:\2-&#1093;%20&#1088;&#1072;&#1079;&#1086;&#1074;&#1086;&#1077;%20&#1087;&#1080;&#1090;&#1072;&#1085;&#1080;&#1077;%202012&#1075;..xls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&#1047;&#1080;&#1075;&#1072;&#1085;&#1096;&#1080;&#1085;&#1072;\Desktop\&#1080;&#1089;&#1093;&#1086;&#1076;&#1085;&#1080;&#1082;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&#1047;&#1080;&#1075;&#1072;&#1085;&#1096;&#1080;&#1085;&#1072;\Desktop\&#1045;&#1043;&#1069;%202013\&#1045;&#1043;&#1069;%202012\&#1089;&#1086;&#1074;&#1077;&#1097;&#1072;&#1085;&#1080;&#1077;%20&#1089;%20&#1085;&#1072;&#1095;.%20&#1056;&#1054;&#1054;\&#1085;&#1077;%20&#1087;&#1086;&#1083;&#1091;&#1095;.%20&#1072;&#1090;&#1090;.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47;&#1080;&#1075;&#1072;&#1085;&#1096;&#1080;&#1085;&#1072;\Desktop\&#1050;&#1086;&#1087;&#1080;&#1103;%20&#1052;&#1086;&#1085;&#1080;&#1090;&#1086;&#1088;&#1080;&#1085;&#1075;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60544787952852E-2"/>
          <c:y val="4.3907516140863197E-2"/>
          <c:w val="0.76138424233056234"/>
          <c:h val="0.84650782996214768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РФ</c:v>
                </c:pt>
              </c:strCache>
            </c:strRef>
          </c:tx>
          <c:dLbls>
            <c:dLbl>
              <c:idx val="0"/>
              <c:layout>
                <c:manualLayout>
                  <c:x val="-3.125E-2"/>
                  <c:y val="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501640419947886E-3"/>
                  <c:y val="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8749999999999999E-2"/>
                  <c:y val="5.93749999999999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0833333333334096E-3"/>
                  <c:y val="5.3124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1587146882669601E-2"/>
                  <c:y val="8.6081359984499242E-2"/>
                </c:manualLayout>
              </c:layout>
              <c:tx>
                <c:rich>
                  <a:bodyPr/>
                  <a:lstStyle/>
                  <a:p>
                    <a:r>
                      <a:rPr lang="en-US" sz="2400" baseline="0" dirty="0" smtClean="0"/>
                      <a:t>63,8</a:t>
                    </a:r>
                    <a:r>
                      <a:rPr lang="ru-RU" sz="2400" baseline="0" dirty="0" smtClean="0"/>
                      <a:t> </a:t>
                    </a:r>
                  </a:p>
                  <a:p>
                    <a:r>
                      <a:rPr lang="ru-RU" sz="2400" baseline="0" dirty="0" smtClean="0"/>
                      <a:t>прогноз</a:t>
                    </a:r>
                    <a:endParaRPr lang="en-US" sz="1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58.9</c:v>
                </c:pt>
                <c:pt idx="1">
                  <c:v>59.1</c:v>
                </c:pt>
                <c:pt idx="2">
                  <c:v>60.8</c:v>
                </c:pt>
                <c:pt idx="3">
                  <c:v>63.8</c:v>
                </c:pt>
                <c:pt idx="4">
                  <c:v>63.8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РТ</c:v>
                </c:pt>
              </c:strCache>
            </c:strRef>
          </c:tx>
          <c:dLbls>
            <c:dLbl>
              <c:idx val="0"/>
              <c:layout>
                <c:manualLayout>
                  <c:x val="-4.1666666666666664E-2"/>
                  <c:y val="-5.3125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6.2500000000000385E-3"/>
                  <c:y val="-5.312499999999999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3333333333333332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8.3333333333332569E-3"/>
                  <c:y val="-5.6250000000000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2500000000000001E-2"/>
                  <c:y val="-9.374999999999999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Лист1!$A$2:$A$6</c:f>
              <c:strCache>
                <c:ptCount val="5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71.8</c:v>
                </c:pt>
                <c:pt idx="1">
                  <c:v>72</c:v>
                </c:pt>
                <c:pt idx="2">
                  <c:v>71.7</c:v>
                </c:pt>
                <c:pt idx="3">
                  <c:v>73.7</c:v>
                </c:pt>
                <c:pt idx="4">
                  <c:v>75.400000000000006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081536"/>
        <c:axId val="46083072"/>
      </c:lineChart>
      <c:catAx>
        <c:axId val="46081536"/>
        <c:scaling>
          <c:orientation val="minMax"/>
        </c:scaling>
        <c:delete val="0"/>
        <c:axPos val="b"/>
        <c:majorTickMark val="out"/>
        <c:minorTickMark val="none"/>
        <c:tickLblPos val="nextTo"/>
        <c:crossAx val="46083072"/>
        <c:crosses val="autoZero"/>
        <c:auto val="1"/>
        <c:lblAlgn val="ctr"/>
        <c:lblOffset val="100"/>
        <c:noMultiLvlLbl val="0"/>
      </c:catAx>
      <c:valAx>
        <c:axId val="46083072"/>
        <c:scaling>
          <c:orientation val="minMax"/>
          <c:min val="5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608153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9938122817271"/>
          <c:y val="0.35009843677556413"/>
          <c:w val="0.14659276988547165"/>
          <c:h val="0.17346998031496064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Лист1!$A$1:$A$5</c:f>
              <c:strCache>
                <c:ptCount val="5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367</c:v>
                </c:pt>
                <c:pt idx="1">
                  <c:v>396</c:v>
                </c:pt>
                <c:pt idx="2">
                  <c:v>399</c:v>
                </c:pt>
                <c:pt idx="3">
                  <c:v>399</c:v>
                </c:pt>
                <c:pt idx="4">
                  <c:v>399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6935040"/>
        <c:axId val="126936576"/>
      </c:barChart>
      <c:catAx>
        <c:axId val="126935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26936576"/>
        <c:crosses val="autoZero"/>
        <c:auto val="1"/>
        <c:lblAlgn val="ctr"/>
        <c:lblOffset val="100"/>
        <c:noMultiLvlLbl val="0"/>
      </c:catAx>
      <c:valAx>
        <c:axId val="1269365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6935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4672182669034548E-2"/>
          <c:y val="3.0866359269839369E-2"/>
          <c:w val="0.9398682852291419"/>
          <c:h val="0.560294050133373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2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4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51"/>
            <c:invertIfNegative val="0"/>
            <c:bubble3D val="0"/>
            <c:spPr>
              <a:solidFill>
                <a:srgbClr val="FF0000"/>
              </a:solidFill>
            </c:spPr>
          </c:dPt>
          <c:cat>
            <c:strRef>
              <c:f>Районы!$B$1:$B$52</c:f>
              <c:strCache>
                <c:ptCount val="52"/>
                <c:pt idx="1">
                  <c:v>Атнинский</c:v>
                </c:pt>
                <c:pt idx="2">
                  <c:v>Заинский</c:v>
                </c:pt>
                <c:pt idx="3">
                  <c:v>Спасский</c:v>
                </c:pt>
                <c:pt idx="4">
                  <c:v>Балтасинский</c:v>
                </c:pt>
                <c:pt idx="5">
                  <c:v>Ютазинский</c:v>
                </c:pt>
                <c:pt idx="6">
                  <c:v>Кукморский</c:v>
                </c:pt>
                <c:pt idx="7">
                  <c:v>Арский</c:v>
                </c:pt>
                <c:pt idx="8">
                  <c:v>Сабинский</c:v>
                </c:pt>
                <c:pt idx="9">
                  <c:v>Тукаевский</c:v>
                </c:pt>
                <c:pt idx="10">
                  <c:v>Чистопольский</c:v>
                </c:pt>
                <c:pt idx="11">
                  <c:v>аксубаевский</c:v>
                </c:pt>
                <c:pt idx="12">
                  <c:v>Елабужский</c:v>
                </c:pt>
                <c:pt idx="13">
                  <c:v>Мензелинский</c:v>
                </c:pt>
                <c:pt idx="14">
                  <c:v>Казань Кировский</c:v>
                </c:pt>
                <c:pt idx="15">
                  <c:v>Кайбицкий</c:v>
                </c:pt>
                <c:pt idx="16">
                  <c:v>Нурлатский</c:v>
                </c:pt>
                <c:pt idx="17">
                  <c:v>Казань Авиастроительный</c:v>
                </c:pt>
                <c:pt idx="18">
                  <c:v>Муслюмовский</c:v>
                </c:pt>
                <c:pt idx="19">
                  <c:v>Пестречинский</c:v>
                </c:pt>
                <c:pt idx="20">
                  <c:v>Камско-Устьинский</c:v>
                </c:pt>
                <c:pt idx="21">
                  <c:v>Алексеевский</c:v>
                </c:pt>
                <c:pt idx="22">
                  <c:v>Апастовский</c:v>
                </c:pt>
                <c:pt idx="23">
                  <c:v>Сармановский</c:v>
                </c:pt>
                <c:pt idx="24">
                  <c:v>Бугульминский</c:v>
                </c:pt>
                <c:pt idx="25">
                  <c:v>Лениногорский</c:v>
                </c:pt>
                <c:pt idx="26">
                  <c:v>Тетюшский</c:v>
                </c:pt>
                <c:pt idx="27">
                  <c:v>Актанышский</c:v>
                </c:pt>
                <c:pt idx="28">
                  <c:v>Казань Ново-Савиновский</c:v>
                </c:pt>
                <c:pt idx="29">
                  <c:v>Казань Советский</c:v>
                </c:pt>
                <c:pt idx="30">
                  <c:v>Рыбно-Слободский</c:v>
                </c:pt>
                <c:pt idx="31">
                  <c:v>Буинский</c:v>
                </c:pt>
                <c:pt idx="32">
                  <c:v>Мамадышский</c:v>
                </c:pt>
                <c:pt idx="33">
                  <c:v>Агрызский</c:v>
                </c:pt>
                <c:pt idx="34">
                  <c:v>Черемшанский</c:v>
                </c:pt>
                <c:pt idx="35">
                  <c:v>Лаишевский</c:v>
                </c:pt>
                <c:pt idx="36">
                  <c:v>Новошешминский</c:v>
                </c:pt>
                <c:pt idx="37">
                  <c:v>Казань Вахитовский</c:v>
                </c:pt>
                <c:pt idx="38">
                  <c:v>Высокогорский</c:v>
                </c:pt>
                <c:pt idx="39">
                  <c:v>Альметьевский</c:v>
                </c:pt>
                <c:pt idx="40">
                  <c:v>Тюлячинский</c:v>
                </c:pt>
                <c:pt idx="41">
                  <c:v>Алькеевский</c:v>
                </c:pt>
                <c:pt idx="42">
                  <c:v>Казань Приволжский</c:v>
                </c:pt>
                <c:pt idx="43">
                  <c:v>Казань Московский</c:v>
                </c:pt>
                <c:pt idx="44">
                  <c:v>Менделевский</c:v>
                </c:pt>
                <c:pt idx="45">
                  <c:v>Дрожжановский</c:v>
                </c:pt>
                <c:pt idx="46">
                  <c:v>Бавлинский</c:v>
                </c:pt>
                <c:pt idx="47">
                  <c:v>г. Набережные Челны </c:v>
                </c:pt>
                <c:pt idx="48">
                  <c:v>Верхнеуслонский</c:v>
                </c:pt>
                <c:pt idx="49">
                  <c:v>Нижнекамский</c:v>
                </c:pt>
                <c:pt idx="50">
                  <c:v>Азнакаевский</c:v>
                </c:pt>
                <c:pt idx="51">
                  <c:v>Зеленодольский</c:v>
                </c:pt>
              </c:strCache>
            </c:strRef>
          </c:cat>
          <c:val>
            <c:numRef>
              <c:f>Районы!$C$1:$C$52</c:f>
              <c:numCache>
                <c:formatCode>General</c:formatCode>
                <c:ptCount val="52"/>
                <c:pt idx="1">
                  <c:v>151.4</c:v>
                </c:pt>
                <c:pt idx="2">
                  <c:v>132.4</c:v>
                </c:pt>
                <c:pt idx="3">
                  <c:v>109.6</c:v>
                </c:pt>
                <c:pt idx="4">
                  <c:v>109</c:v>
                </c:pt>
                <c:pt idx="5">
                  <c:v>107.8</c:v>
                </c:pt>
                <c:pt idx="6">
                  <c:v>107.1</c:v>
                </c:pt>
                <c:pt idx="7">
                  <c:v>106.7</c:v>
                </c:pt>
                <c:pt idx="8">
                  <c:v>106.1</c:v>
                </c:pt>
                <c:pt idx="9">
                  <c:v>102.1</c:v>
                </c:pt>
                <c:pt idx="10">
                  <c:v>101.5</c:v>
                </c:pt>
                <c:pt idx="11">
                  <c:v>101.2</c:v>
                </c:pt>
                <c:pt idx="12">
                  <c:v>100.9</c:v>
                </c:pt>
                <c:pt idx="13">
                  <c:v>100.4</c:v>
                </c:pt>
                <c:pt idx="14">
                  <c:v>99.6</c:v>
                </c:pt>
                <c:pt idx="15">
                  <c:v>99.6</c:v>
                </c:pt>
                <c:pt idx="16">
                  <c:v>99.6</c:v>
                </c:pt>
                <c:pt idx="17">
                  <c:v>99.3</c:v>
                </c:pt>
                <c:pt idx="18">
                  <c:v>99.3</c:v>
                </c:pt>
                <c:pt idx="19">
                  <c:v>99</c:v>
                </c:pt>
                <c:pt idx="20">
                  <c:v>98.2</c:v>
                </c:pt>
                <c:pt idx="21">
                  <c:v>97.6</c:v>
                </c:pt>
                <c:pt idx="22">
                  <c:v>97.5</c:v>
                </c:pt>
                <c:pt idx="23">
                  <c:v>97.3</c:v>
                </c:pt>
                <c:pt idx="24">
                  <c:v>95.6</c:v>
                </c:pt>
                <c:pt idx="25">
                  <c:v>95.5</c:v>
                </c:pt>
                <c:pt idx="26">
                  <c:v>95.5</c:v>
                </c:pt>
                <c:pt idx="27">
                  <c:v>95.1</c:v>
                </c:pt>
                <c:pt idx="28">
                  <c:v>95.1</c:v>
                </c:pt>
                <c:pt idx="29">
                  <c:v>94.8</c:v>
                </c:pt>
                <c:pt idx="30">
                  <c:v>94.8</c:v>
                </c:pt>
                <c:pt idx="31">
                  <c:v>94.5</c:v>
                </c:pt>
                <c:pt idx="32">
                  <c:v>94.1</c:v>
                </c:pt>
                <c:pt idx="33">
                  <c:v>93.5</c:v>
                </c:pt>
                <c:pt idx="34">
                  <c:v>93.5</c:v>
                </c:pt>
                <c:pt idx="35">
                  <c:v>93.4</c:v>
                </c:pt>
                <c:pt idx="36">
                  <c:v>93.1</c:v>
                </c:pt>
                <c:pt idx="37">
                  <c:v>93</c:v>
                </c:pt>
                <c:pt idx="38">
                  <c:v>92.3</c:v>
                </c:pt>
                <c:pt idx="39">
                  <c:v>91.9</c:v>
                </c:pt>
                <c:pt idx="40">
                  <c:v>91.9</c:v>
                </c:pt>
                <c:pt idx="41">
                  <c:v>91.5</c:v>
                </c:pt>
                <c:pt idx="42">
                  <c:v>89</c:v>
                </c:pt>
                <c:pt idx="43">
                  <c:v>83.3</c:v>
                </c:pt>
                <c:pt idx="44">
                  <c:v>83.2</c:v>
                </c:pt>
                <c:pt idx="45">
                  <c:v>81.3</c:v>
                </c:pt>
                <c:pt idx="46">
                  <c:v>81</c:v>
                </c:pt>
                <c:pt idx="47">
                  <c:v>80.5</c:v>
                </c:pt>
                <c:pt idx="48">
                  <c:v>79.7</c:v>
                </c:pt>
                <c:pt idx="49">
                  <c:v>78.3</c:v>
                </c:pt>
                <c:pt idx="50">
                  <c:v>61.9</c:v>
                </c:pt>
                <c:pt idx="51">
                  <c:v>61.5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595392"/>
        <c:axId val="123597184"/>
      </c:barChart>
      <c:catAx>
        <c:axId val="12359539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23597184"/>
        <c:crosses val="autoZero"/>
        <c:auto val="1"/>
        <c:lblAlgn val="ctr"/>
        <c:lblOffset val="100"/>
        <c:noMultiLvlLbl val="0"/>
      </c:catAx>
      <c:valAx>
        <c:axId val="123597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3595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latin typeface="Arial" pitchFamily="34" charset="0"/>
          <a:cs typeface="Arial" pitchFamily="34" charset="0"/>
        </a:defRPr>
      </a:pPr>
      <a:endParaRPr lang="ru-RU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145728"/>
        <c:axId val="93176192"/>
      </c:barChart>
      <c:catAx>
        <c:axId val="931457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800" b="1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3176192"/>
        <c:crosses val="autoZero"/>
        <c:auto val="1"/>
        <c:lblAlgn val="ctr"/>
        <c:lblOffset val="100"/>
        <c:noMultiLvlLbl val="0"/>
      </c:catAx>
      <c:valAx>
        <c:axId val="931761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145728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3.6714980264349731E-2"/>
          <c:y val="2.7352690874941972E-2"/>
          <c:w val="0.94770130764857963"/>
          <c:h val="0.7721602500766822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65100" prst="coolSlant"/>
            </a:sp3d>
          </c:spPr>
          <c:invertIfNegative val="0"/>
          <c:dLbls>
            <c:txPr>
              <a:bodyPr/>
              <a:lstStyle/>
              <a:p>
                <a:pPr>
                  <a:defRPr sz="2800" b="1">
                    <a:solidFill>
                      <a:schemeClr val="tx2"/>
                    </a:solidFill>
                    <a:latin typeface="+mn-lt"/>
                    <a:cs typeface="Arial" pitchFamily="34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'[сохранность по учреждениям на 7.02. 2222.xlsx]Лист1'!$A$1:$A$7</c:f>
              <c:strCache>
                <c:ptCount val="7"/>
                <c:pt idx="0">
                  <c:v>Дворец творчества детей и молодежи г. Нижнекамск</c:v>
                </c:pt>
                <c:pt idx="1">
                  <c:v>ДЮСТШ"Искра" Советского района г. Казани</c:v>
                </c:pt>
                <c:pt idx="2">
                  <c:v>ДХШ №1 Советского района г. Казани</c:v>
                </c:pt>
                <c:pt idx="3">
                  <c:v>ЦДТ г. Зеленодольск</c:v>
                </c:pt>
                <c:pt idx="4">
                  <c:v>ЦДТТ им. В.П.Чкалова г. Казани</c:v>
                </c:pt>
                <c:pt idx="5">
                  <c:v>Детский центр №8 «Дельфин» г. Набережные Челны»</c:v>
                </c:pt>
                <c:pt idx="6">
                  <c:v>Детский центр «Комеш су» Азнакаевского МР</c:v>
                </c:pt>
              </c:strCache>
            </c:strRef>
          </c:cat>
          <c:val>
            <c:numRef>
              <c:f>'[сохранность по учреждениям на 7.02. 2222.xlsx]Лист1'!$B$1:$B$7</c:f>
              <c:numCache>
                <c:formatCode>General</c:formatCode>
                <c:ptCount val="7"/>
                <c:pt idx="0">
                  <c:v>60.8</c:v>
                </c:pt>
                <c:pt idx="1">
                  <c:v>60.2</c:v>
                </c:pt>
                <c:pt idx="2">
                  <c:v>51.2</c:v>
                </c:pt>
                <c:pt idx="3">
                  <c:v>50.3</c:v>
                </c:pt>
                <c:pt idx="4">
                  <c:v>48.6</c:v>
                </c:pt>
                <c:pt idx="5">
                  <c:v>44.4</c:v>
                </c:pt>
                <c:pt idx="6">
                  <c:v>27.4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167040"/>
        <c:axId val="94168576"/>
      </c:barChart>
      <c:catAx>
        <c:axId val="9416704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2"/>
                </a:solidFill>
                <a:latin typeface="+mn-lt"/>
                <a:cs typeface="Arial" pitchFamily="34" charset="0"/>
              </a:defRPr>
            </a:pPr>
            <a:endParaRPr lang="ru-RU"/>
          </a:p>
        </c:txPr>
        <c:crossAx val="94168576"/>
        <c:crosses val="autoZero"/>
        <c:auto val="1"/>
        <c:lblAlgn val="ctr"/>
        <c:lblOffset val="100"/>
        <c:noMultiLvlLbl val="0"/>
      </c:catAx>
      <c:valAx>
        <c:axId val="9416857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94167040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3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4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5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6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7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8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39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0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1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2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3"/>
            <c:invertIfNegative val="0"/>
            <c:bubble3D val="0"/>
            <c:spPr>
              <a:solidFill>
                <a:srgbClr val="FF0000"/>
              </a:solidFill>
            </c:spPr>
          </c:dPt>
          <c:dPt>
            <c:idx val="44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2"/>
              <c:delete val="1"/>
            </c:dLbl>
            <c:dLbl>
              <c:idx val="3"/>
              <c:delete val="1"/>
            </c:dLbl>
            <c:dLbl>
              <c:idx val="4"/>
              <c:delete val="1"/>
            </c:dLbl>
            <c:dLbl>
              <c:idx val="5"/>
              <c:delete val="1"/>
            </c:dLbl>
            <c:dLbl>
              <c:idx val="6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dLbl>
              <c:idx val="16"/>
              <c:delete val="1"/>
            </c:dLbl>
            <c:dLbl>
              <c:idx val="17"/>
              <c:delete val="1"/>
            </c:dLbl>
            <c:dLbl>
              <c:idx val="18"/>
              <c:delete val="1"/>
            </c:dLbl>
            <c:dLbl>
              <c:idx val="19"/>
              <c:delete val="1"/>
            </c:dLbl>
            <c:dLbl>
              <c:idx val="20"/>
              <c:delete val="1"/>
            </c:dLbl>
            <c:dLbl>
              <c:idx val="21"/>
              <c:delete val="1"/>
            </c:dLbl>
            <c:dLbl>
              <c:idx val="22"/>
              <c:delete val="1"/>
            </c:dLbl>
            <c:dLbl>
              <c:idx val="23"/>
              <c:delete val="1"/>
            </c:dLbl>
            <c:dLbl>
              <c:idx val="24"/>
              <c:delete val="1"/>
            </c:dLbl>
            <c:dLbl>
              <c:idx val="25"/>
              <c:delete val="1"/>
            </c:dLbl>
            <c:dLbl>
              <c:idx val="26"/>
              <c:delete val="1"/>
            </c:dLbl>
            <c:dLbl>
              <c:idx val="27"/>
              <c:delete val="1"/>
            </c:dLbl>
            <c:dLbl>
              <c:idx val="28"/>
              <c:delete val="1"/>
            </c:dLbl>
            <c:dLbl>
              <c:idx val="29"/>
              <c:delete val="1"/>
            </c:dLbl>
            <c:dLbl>
              <c:idx val="30"/>
              <c:delete val="1"/>
            </c:dLbl>
            <c:dLbl>
              <c:idx val="31"/>
              <c:delete val="1"/>
            </c:dLbl>
            <c:dLbl>
              <c:idx val="33"/>
              <c:delete val="1"/>
            </c:dLbl>
            <c:dLbl>
              <c:idx val="34"/>
              <c:delete val="1"/>
            </c:dLbl>
            <c:dLbl>
              <c:idx val="35"/>
              <c:delete val="1"/>
            </c:dLbl>
            <c:dLbl>
              <c:idx val="36"/>
              <c:delete val="1"/>
            </c:dLbl>
            <c:dLbl>
              <c:idx val="37"/>
              <c:delete val="1"/>
            </c:dLbl>
            <c:dLbl>
              <c:idx val="38"/>
              <c:delete val="1"/>
            </c:dLbl>
            <c:dLbl>
              <c:idx val="39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delete val="1"/>
            </c:dLbl>
            <c:dLbl>
              <c:idx val="43"/>
              <c:delete val="1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Лист1!$C$2:$C$46</c:f>
              <c:strCache>
                <c:ptCount val="45"/>
                <c:pt idx="0">
                  <c:v>Набережные Челны</c:v>
                </c:pt>
                <c:pt idx="1">
                  <c:v>Нурлатский</c:v>
                </c:pt>
                <c:pt idx="2">
                  <c:v>Азнакаевский</c:v>
                </c:pt>
                <c:pt idx="3">
                  <c:v>Муслюмовский</c:v>
                </c:pt>
                <c:pt idx="4">
                  <c:v>Спасский</c:v>
                </c:pt>
                <c:pt idx="5">
                  <c:v>Пестречинский</c:v>
                </c:pt>
                <c:pt idx="6">
                  <c:v>Мензелинский</c:v>
                </c:pt>
                <c:pt idx="7">
                  <c:v>Мамадышский</c:v>
                </c:pt>
                <c:pt idx="8">
                  <c:v>Менделеевский</c:v>
                </c:pt>
                <c:pt idx="9">
                  <c:v>Бугульминский</c:v>
                </c:pt>
                <c:pt idx="10">
                  <c:v>Агрызский</c:v>
                </c:pt>
                <c:pt idx="11">
                  <c:v>Тукаевский</c:v>
                </c:pt>
                <c:pt idx="12">
                  <c:v>Лениногорский</c:v>
                </c:pt>
                <c:pt idx="13">
                  <c:v>Нижнекамский</c:v>
                </c:pt>
                <c:pt idx="14">
                  <c:v>Актанышский</c:v>
                </c:pt>
                <c:pt idx="15">
                  <c:v>Казань</c:v>
                </c:pt>
                <c:pt idx="16">
                  <c:v>Альметьевский</c:v>
                </c:pt>
                <c:pt idx="17">
                  <c:v>Арский</c:v>
                </c:pt>
                <c:pt idx="18">
                  <c:v>Зеленодольский</c:v>
                </c:pt>
                <c:pt idx="19">
                  <c:v>Чистопольский</c:v>
                </c:pt>
                <c:pt idx="20">
                  <c:v>Тетюшский</c:v>
                </c:pt>
                <c:pt idx="21">
                  <c:v>Заинский</c:v>
                </c:pt>
                <c:pt idx="22">
                  <c:v>Лаишевский</c:v>
                </c:pt>
                <c:pt idx="23">
                  <c:v>Ютазинский</c:v>
                </c:pt>
                <c:pt idx="24">
                  <c:v>Сармановский</c:v>
                </c:pt>
                <c:pt idx="25">
                  <c:v>Высокогорский</c:v>
                </c:pt>
                <c:pt idx="26">
                  <c:v>Атнинский</c:v>
                </c:pt>
                <c:pt idx="27">
                  <c:v>Аксубаевский</c:v>
                </c:pt>
                <c:pt idx="28">
                  <c:v>Алькеевский</c:v>
                </c:pt>
                <c:pt idx="29">
                  <c:v>Черемшанский</c:v>
                </c:pt>
                <c:pt idx="30">
                  <c:v>К.Устьинский</c:v>
                </c:pt>
                <c:pt idx="31">
                  <c:v>Елабужский</c:v>
                </c:pt>
                <c:pt idx="32">
                  <c:v>Сабинский</c:v>
                </c:pt>
                <c:pt idx="33">
                  <c:v>Новошешмин</c:v>
                </c:pt>
                <c:pt idx="34">
                  <c:v>Балтасинский</c:v>
                </c:pt>
                <c:pt idx="35">
                  <c:v>Кукморский</c:v>
                </c:pt>
                <c:pt idx="36">
                  <c:v>Апастовский</c:v>
                </c:pt>
                <c:pt idx="37">
                  <c:v>Тюлячинский</c:v>
                </c:pt>
                <c:pt idx="38">
                  <c:v>Бавлинский</c:v>
                </c:pt>
                <c:pt idx="39">
                  <c:v>Алексеевский</c:v>
                </c:pt>
                <c:pt idx="40">
                  <c:v>Верхнеуслонский</c:v>
                </c:pt>
                <c:pt idx="41">
                  <c:v>Дрожжановский</c:v>
                </c:pt>
                <c:pt idx="42">
                  <c:v>Р.Слободский</c:v>
                </c:pt>
                <c:pt idx="43">
                  <c:v>Буинский</c:v>
                </c:pt>
                <c:pt idx="44">
                  <c:v>Кайбицкий</c:v>
                </c:pt>
              </c:strCache>
            </c:strRef>
          </c:cat>
          <c:val>
            <c:numRef>
              <c:f>Лист1!$B$2:$B$46</c:f>
              <c:numCache>
                <c:formatCode>0.0</c:formatCode>
                <c:ptCount val="45"/>
                <c:pt idx="0">
                  <c:v>82.72</c:v>
                </c:pt>
                <c:pt idx="1">
                  <c:v>64.55</c:v>
                </c:pt>
                <c:pt idx="2">
                  <c:v>64.39</c:v>
                </c:pt>
                <c:pt idx="3">
                  <c:v>61.45</c:v>
                </c:pt>
                <c:pt idx="4">
                  <c:v>58.76</c:v>
                </c:pt>
                <c:pt idx="5">
                  <c:v>58.56</c:v>
                </c:pt>
                <c:pt idx="6">
                  <c:v>58.41</c:v>
                </c:pt>
                <c:pt idx="7">
                  <c:v>57.99</c:v>
                </c:pt>
                <c:pt idx="8">
                  <c:v>57.94</c:v>
                </c:pt>
                <c:pt idx="9">
                  <c:v>57.08</c:v>
                </c:pt>
                <c:pt idx="10">
                  <c:v>55.7</c:v>
                </c:pt>
                <c:pt idx="11">
                  <c:v>50.94</c:v>
                </c:pt>
                <c:pt idx="12">
                  <c:v>48.66</c:v>
                </c:pt>
                <c:pt idx="13">
                  <c:v>48.22</c:v>
                </c:pt>
                <c:pt idx="14">
                  <c:v>45.86</c:v>
                </c:pt>
                <c:pt idx="15">
                  <c:v>44.84</c:v>
                </c:pt>
                <c:pt idx="16">
                  <c:v>41.61</c:v>
                </c:pt>
                <c:pt idx="17">
                  <c:v>40</c:v>
                </c:pt>
                <c:pt idx="18">
                  <c:v>39.92</c:v>
                </c:pt>
                <c:pt idx="19">
                  <c:v>39.729999999999997</c:v>
                </c:pt>
                <c:pt idx="20">
                  <c:v>38.46</c:v>
                </c:pt>
                <c:pt idx="21">
                  <c:v>34.24</c:v>
                </c:pt>
                <c:pt idx="22">
                  <c:v>33.729999999999997</c:v>
                </c:pt>
                <c:pt idx="23">
                  <c:v>32.950000000000003</c:v>
                </c:pt>
                <c:pt idx="24">
                  <c:v>32.22</c:v>
                </c:pt>
                <c:pt idx="25">
                  <c:v>30.91</c:v>
                </c:pt>
                <c:pt idx="26">
                  <c:v>27.27</c:v>
                </c:pt>
                <c:pt idx="27">
                  <c:v>26.46</c:v>
                </c:pt>
                <c:pt idx="28">
                  <c:v>25.86</c:v>
                </c:pt>
                <c:pt idx="29">
                  <c:v>25.49</c:v>
                </c:pt>
                <c:pt idx="30">
                  <c:v>23.81</c:v>
                </c:pt>
                <c:pt idx="31">
                  <c:v>21.01</c:v>
                </c:pt>
                <c:pt idx="32">
                  <c:v>20.45</c:v>
                </c:pt>
                <c:pt idx="33">
                  <c:v>19.78</c:v>
                </c:pt>
                <c:pt idx="34">
                  <c:v>19.05</c:v>
                </c:pt>
                <c:pt idx="35">
                  <c:v>18.37</c:v>
                </c:pt>
                <c:pt idx="36">
                  <c:v>17.78</c:v>
                </c:pt>
                <c:pt idx="37">
                  <c:v>17.309999999999999</c:v>
                </c:pt>
                <c:pt idx="38">
                  <c:v>13.66</c:v>
                </c:pt>
                <c:pt idx="39">
                  <c:v>13.1</c:v>
                </c:pt>
                <c:pt idx="40">
                  <c:v>11.67</c:v>
                </c:pt>
                <c:pt idx="41">
                  <c:v>10.98</c:v>
                </c:pt>
                <c:pt idx="42">
                  <c:v>7.37</c:v>
                </c:pt>
                <c:pt idx="43">
                  <c:v>5.88</c:v>
                </c:pt>
                <c:pt idx="44">
                  <c:v>5.48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7027840"/>
        <c:axId val="127029632"/>
      </c:barChart>
      <c:catAx>
        <c:axId val="127027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127029632"/>
        <c:crosses val="autoZero"/>
        <c:auto val="1"/>
        <c:lblAlgn val="ctr"/>
        <c:lblOffset val="100"/>
        <c:noMultiLvlLbl val="0"/>
      </c:catAx>
      <c:valAx>
        <c:axId val="127029632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ru-RU"/>
          </a:p>
        </c:txPr>
        <c:crossAx val="1270278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2.4655015183498125E-2"/>
          <c:y val="6.003061446592662E-2"/>
          <c:w val="0.6154732807465837"/>
          <c:h val="0.7768651843784206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охват одноразовым питанием</c:v>
                </c:pt>
              </c:strCache>
            </c:strRef>
          </c:tx>
          <c:invertIfNegative val="0"/>
          <c:dLbls>
            <c:numFmt formatCode="General\ \%" sourceLinked="0"/>
            <c:txPr>
              <a:bodyPr/>
              <a:lstStyle/>
              <a:p>
                <a:pPr>
                  <a:defRPr sz="2400" b="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ПФО</c:v>
                </c:pt>
                <c:pt idx="1">
                  <c:v>РФ</c:v>
                </c:pt>
                <c:pt idx="2">
                  <c:v>РТ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91.2</c:v>
                </c:pt>
                <c:pt idx="1">
                  <c:v>82.8</c:v>
                </c:pt>
                <c:pt idx="2">
                  <c:v>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охват двухразовым питанием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2.7925137947635448E-2"/>
                  <c:y val="8.673899621353547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288208717549902E-2"/>
                  <c:y val="-5.782599747569031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5273858460171094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\ \%" sourceLinked="0"/>
            <c:txPr>
              <a:bodyPr/>
              <a:lstStyle/>
              <a:p>
                <a:pPr>
                  <a:defRPr sz="2400" b="0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ПФО</c:v>
                </c:pt>
                <c:pt idx="1">
                  <c:v>РФ</c:v>
                </c:pt>
                <c:pt idx="2">
                  <c:v>РТ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26.2</c:v>
                </c:pt>
                <c:pt idx="1">
                  <c:v>22</c:v>
                </c:pt>
                <c:pt idx="2">
                  <c:v>20.399999999999999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345152"/>
        <c:axId val="123355136"/>
      </c:barChart>
      <c:catAx>
        <c:axId val="1233451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123355136"/>
        <c:crosses val="autoZero"/>
        <c:auto val="1"/>
        <c:lblAlgn val="ctr"/>
        <c:lblOffset val="100"/>
        <c:noMultiLvlLbl val="0"/>
      </c:catAx>
      <c:valAx>
        <c:axId val="123355136"/>
        <c:scaling>
          <c:orientation val="minMax"/>
          <c:max val="100"/>
          <c:min val="0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3345152"/>
        <c:crosses val="autoZero"/>
        <c:crossBetween val="between"/>
        <c:majorUnit val="20"/>
      </c:valAx>
    </c:plotArea>
    <c:legend>
      <c:legendPos val="r"/>
      <c:overlay val="0"/>
      <c:txPr>
        <a:bodyPr/>
        <a:lstStyle/>
        <a:p>
          <a:pPr>
            <a:defRPr sz="22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2694131090943211E-2"/>
          <c:y val="6.9417131490218428E-2"/>
          <c:w val="0.93092164071791128"/>
          <c:h val="0.6961488974901676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7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8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1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2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3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4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7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8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19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0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1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2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3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4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5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6"/>
            <c:invertIfNegative val="0"/>
            <c:bubble3D val="0"/>
            <c:spPr>
              <a:solidFill>
                <a:srgbClr val="FFFF00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FF00"/>
              </a:solidFill>
            </c:spPr>
          </c:dPt>
          <c:cat>
            <c:strRef>
              <c:f>Лист1!$A$1:$A$45</c:f>
              <c:strCache>
                <c:ptCount val="45"/>
                <c:pt idx="0">
                  <c:v>Атнинский</c:v>
                </c:pt>
                <c:pt idx="1">
                  <c:v>Балтасинский</c:v>
                </c:pt>
                <c:pt idx="2">
                  <c:v>Сабинский</c:v>
                </c:pt>
                <c:pt idx="3">
                  <c:v>Аксубаевский</c:v>
                </c:pt>
                <c:pt idx="4">
                  <c:v>Кукморский</c:v>
                </c:pt>
                <c:pt idx="5">
                  <c:v>Сармановский</c:v>
                </c:pt>
                <c:pt idx="6">
                  <c:v>Заинский</c:v>
                </c:pt>
                <c:pt idx="7">
                  <c:v>Чистопольский</c:v>
                </c:pt>
                <c:pt idx="8">
                  <c:v>Бугульминский </c:v>
                </c:pt>
                <c:pt idx="9">
                  <c:v>Черемшанский</c:v>
                </c:pt>
                <c:pt idx="10">
                  <c:v>Кайбицкий</c:v>
                </c:pt>
                <c:pt idx="11">
                  <c:v>Мензелинский</c:v>
                </c:pt>
                <c:pt idx="12">
                  <c:v>Нижнекамский</c:v>
                </c:pt>
                <c:pt idx="13">
                  <c:v>Лениногорский</c:v>
                </c:pt>
                <c:pt idx="14">
                  <c:v>Наб.Челны</c:v>
                </c:pt>
                <c:pt idx="15">
                  <c:v>Менделеевский</c:v>
                </c:pt>
                <c:pt idx="16">
                  <c:v>Высокогорский</c:v>
                </c:pt>
                <c:pt idx="17">
                  <c:v>Пестречинский</c:v>
                </c:pt>
                <c:pt idx="18">
                  <c:v>Ютазинский</c:v>
                </c:pt>
                <c:pt idx="19">
                  <c:v>Алькеевский</c:v>
                </c:pt>
                <c:pt idx="20">
                  <c:v>Азнакаевский</c:v>
                </c:pt>
                <c:pt idx="21">
                  <c:v>К.Устьинский</c:v>
                </c:pt>
                <c:pt idx="22">
                  <c:v>Нурлатский</c:v>
                </c:pt>
                <c:pt idx="23">
                  <c:v>Алексеевский</c:v>
                </c:pt>
                <c:pt idx="24">
                  <c:v>Альметьевский</c:v>
                </c:pt>
                <c:pt idx="25">
                  <c:v>В.Услонский</c:v>
                </c:pt>
                <c:pt idx="26">
                  <c:v>Тетюшский</c:v>
                </c:pt>
                <c:pt idx="27">
                  <c:v>Спасский</c:v>
                </c:pt>
                <c:pt idx="28">
                  <c:v>Новошешминск</c:v>
                </c:pt>
                <c:pt idx="29">
                  <c:v>Бавлинский</c:v>
                </c:pt>
                <c:pt idx="30">
                  <c:v>Казань</c:v>
                </c:pt>
                <c:pt idx="31">
                  <c:v>Зеленодольский</c:v>
                </c:pt>
                <c:pt idx="32">
                  <c:v>Арский</c:v>
                </c:pt>
                <c:pt idx="33">
                  <c:v>Тукаевский</c:v>
                </c:pt>
                <c:pt idx="34">
                  <c:v>Актанышский</c:v>
                </c:pt>
                <c:pt idx="35">
                  <c:v>Муслюмовский</c:v>
                </c:pt>
                <c:pt idx="36">
                  <c:v>Р.Слободский</c:v>
                </c:pt>
                <c:pt idx="37">
                  <c:v>Агрызский</c:v>
                </c:pt>
                <c:pt idx="38">
                  <c:v>Буинский</c:v>
                </c:pt>
                <c:pt idx="39">
                  <c:v>Дрожжановский</c:v>
                </c:pt>
                <c:pt idx="40">
                  <c:v>Лаишевский</c:v>
                </c:pt>
                <c:pt idx="41">
                  <c:v>Мамадышский</c:v>
                </c:pt>
                <c:pt idx="42">
                  <c:v>Тюлячинский</c:v>
                </c:pt>
                <c:pt idx="43">
                  <c:v>Елабужский</c:v>
                </c:pt>
                <c:pt idx="44">
                  <c:v>Апастовский</c:v>
                </c:pt>
              </c:strCache>
            </c:strRef>
          </c:cat>
          <c:val>
            <c:numRef>
              <c:f>Лист1!$B$1:$B$45</c:f>
              <c:numCache>
                <c:formatCode>General</c:formatCode>
                <c:ptCount val="45"/>
                <c:pt idx="0">
                  <c:v>94</c:v>
                </c:pt>
                <c:pt idx="1">
                  <c:v>91</c:v>
                </c:pt>
                <c:pt idx="2">
                  <c:v>64.5</c:v>
                </c:pt>
                <c:pt idx="3">
                  <c:v>57.6</c:v>
                </c:pt>
                <c:pt idx="4">
                  <c:v>51.4</c:v>
                </c:pt>
                <c:pt idx="5">
                  <c:v>51</c:v>
                </c:pt>
                <c:pt idx="6">
                  <c:v>42</c:v>
                </c:pt>
                <c:pt idx="7">
                  <c:v>41.5</c:v>
                </c:pt>
                <c:pt idx="8">
                  <c:v>37.4</c:v>
                </c:pt>
                <c:pt idx="9">
                  <c:v>27.8</c:v>
                </c:pt>
                <c:pt idx="10">
                  <c:v>26.3</c:v>
                </c:pt>
                <c:pt idx="11">
                  <c:v>25.9</c:v>
                </c:pt>
                <c:pt idx="12">
                  <c:v>25</c:v>
                </c:pt>
                <c:pt idx="13">
                  <c:v>24.1</c:v>
                </c:pt>
                <c:pt idx="14">
                  <c:v>24</c:v>
                </c:pt>
                <c:pt idx="15">
                  <c:v>22.4</c:v>
                </c:pt>
                <c:pt idx="16">
                  <c:v>21.8</c:v>
                </c:pt>
                <c:pt idx="17">
                  <c:v>21.4</c:v>
                </c:pt>
                <c:pt idx="18">
                  <c:v>21</c:v>
                </c:pt>
                <c:pt idx="19">
                  <c:v>20.2</c:v>
                </c:pt>
                <c:pt idx="20">
                  <c:v>20</c:v>
                </c:pt>
                <c:pt idx="21">
                  <c:v>20</c:v>
                </c:pt>
                <c:pt idx="22">
                  <c:v>19.600000000000001</c:v>
                </c:pt>
                <c:pt idx="23">
                  <c:v>19.399999999999999</c:v>
                </c:pt>
                <c:pt idx="24">
                  <c:v>19</c:v>
                </c:pt>
                <c:pt idx="25">
                  <c:v>19</c:v>
                </c:pt>
                <c:pt idx="26">
                  <c:v>19</c:v>
                </c:pt>
                <c:pt idx="27">
                  <c:v>18.3</c:v>
                </c:pt>
                <c:pt idx="28">
                  <c:v>15</c:v>
                </c:pt>
                <c:pt idx="29">
                  <c:v>14</c:v>
                </c:pt>
                <c:pt idx="30">
                  <c:v>13.4</c:v>
                </c:pt>
                <c:pt idx="31">
                  <c:v>11.8</c:v>
                </c:pt>
                <c:pt idx="32">
                  <c:v>11</c:v>
                </c:pt>
                <c:pt idx="33">
                  <c:v>11</c:v>
                </c:pt>
                <c:pt idx="34">
                  <c:v>11</c:v>
                </c:pt>
                <c:pt idx="35">
                  <c:v>8.6</c:v>
                </c:pt>
                <c:pt idx="36">
                  <c:v>7.6</c:v>
                </c:pt>
                <c:pt idx="37">
                  <c:v>7.3</c:v>
                </c:pt>
                <c:pt idx="38">
                  <c:v>7</c:v>
                </c:pt>
                <c:pt idx="39">
                  <c:v>7</c:v>
                </c:pt>
                <c:pt idx="40">
                  <c:v>7</c:v>
                </c:pt>
                <c:pt idx="41">
                  <c:v>6</c:v>
                </c:pt>
                <c:pt idx="42">
                  <c:v>6</c:v>
                </c:pt>
                <c:pt idx="43">
                  <c:v>4</c:v>
                </c:pt>
                <c:pt idx="44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036928"/>
        <c:axId val="95038464"/>
      </c:barChart>
      <c:catAx>
        <c:axId val="950369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95038464"/>
        <c:crosses val="autoZero"/>
        <c:auto val="1"/>
        <c:lblAlgn val="ctr"/>
        <c:lblOffset val="100"/>
        <c:noMultiLvlLbl val="0"/>
      </c:catAx>
      <c:valAx>
        <c:axId val="950384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9503692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txPr>
              <a:bodyPr/>
              <a:lstStyle/>
              <a:p>
                <a:pPr>
                  <a:defRPr sz="2799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Лист1!$A$2:$A$6</c:f>
              <c:strCache>
                <c:ptCount val="5"/>
                <c:pt idx="0">
                  <c:v>Хочу быстрее получить профессию и начать работать</c:v>
                </c:pt>
                <c:pt idx="1">
                  <c:v>Не хочу сдавать ЕГЭ</c:v>
                </c:pt>
                <c:pt idx="2">
                  <c:v>Не хочу больше учиться в школе</c:v>
                </c:pt>
                <c:pt idx="3">
                  <c:v>Престижность профессии</c:v>
                </c:pt>
                <c:pt idx="4">
                  <c:v>Остальные причины</c:v>
                </c:pt>
              </c:strCache>
            </c:strRef>
          </c:cat>
          <c:val>
            <c:numRef>
              <c:f>Лист1!$B$2:$B$6</c:f>
              <c:numCache>
                <c:formatCode>0%</c:formatCode>
                <c:ptCount val="5"/>
                <c:pt idx="0">
                  <c:v>0.46</c:v>
                </c:pt>
                <c:pt idx="1">
                  <c:v>0.18</c:v>
                </c:pt>
                <c:pt idx="2">
                  <c:v>0.14000000000000001</c:v>
                </c:pt>
                <c:pt idx="3">
                  <c:v>0.112</c:v>
                </c:pt>
                <c:pt idx="4">
                  <c:v>0.108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90">
          <a:noFill/>
        </a:ln>
      </c:spPr>
    </c:plotArea>
    <c:legend>
      <c:legendPos val="r"/>
      <c:layout>
        <c:manualLayout>
          <c:xMode val="edge"/>
          <c:yMode val="edge"/>
          <c:x val="0.56072871056407203"/>
          <c:y val="0.13318653549050349"/>
          <c:w val="0.4298228423926348"/>
          <c:h val="0.68397617693849533"/>
        </c:manualLayout>
      </c:layout>
      <c:overlay val="0"/>
      <c:txPr>
        <a:bodyPr/>
        <a:lstStyle/>
        <a:p>
          <a:pPr>
            <a:defRPr sz="2000" b="1">
              <a:solidFill>
                <a:schemeClr val="tx2"/>
              </a:solidFill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1.6303043826129498E-2"/>
          <c:y val="2.9719066536245987E-2"/>
          <c:w val="0.96739391234774097"/>
          <c:h val="0.8273492422169870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пед. работники</c:v>
                </c:pt>
              </c:strCache>
            </c:strRef>
          </c:tx>
          <c:dLbls>
            <c:dLbl>
              <c:idx val="0"/>
              <c:layout>
                <c:manualLayout>
                  <c:x val="-6.8176365091086974E-2"/>
                  <c:y val="-7.65201079161637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4.0016562118681494E-2"/>
                  <c:y val="4.26420739441010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Лист1!$C$2:$G$2</c:f>
              <c:strCache>
                <c:ptCount val="5"/>
                <c:pt idx="0">
                  <c:v>январь</c:v>
                </c:pt>
                <c:pt idx="1">
                  <c:v>апрель</c:v>
                </c:pt>
                <c:pt idx="2">
                  <c:v>июнь</c:v>
                </c:pt>
                <c:pt idx="3">
                  <c:v>октябрь</c:v>
                </c:pt>
                <c:pt idx="4">
                  <c:v>декабрь</c:v>
                </c:pt>
              </c:strCache>
            </c:strRef>
          </c:cat>
          <c:val>
            <c:numRef>
              <c:f>Лист1!$C$3:$G$3</c:f>
              <c:numCache>
                <c:formatCode>General</c:formatCode>
                <c:ptCount val="5"/>
                <c:pt idx="0">
                  <c:v>17156</c:v>
                </c:pt>
                <c:pt idx="1">
                  <c:v>17849</c:v>
                </c:pt>
                <c:pt idx="2">
                  <c:v>17789</c:v>
                </c:pt>
                <c:pt idx="3">
                  <c:v>19473</c:v>
                </c:pt>
                <c:pt idx="4">
                  <c:v>24246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899008"/>
        <c:axId val="89900544"/>
      </c:lineChart>
      <c:catAx>
        <c:axId val="898990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89900544"/>
        <c:crosses val="autoZero"/>
        <c:auto val="1"/>
        <c:lblAlgn val="ctr"/>
        <c:lblOffset val="100"/>
        <c:noMultiLvlLbl val="0"/>
      </c:catAx>
      <c:valAx>
        <c:axId val="89900544"/>
        <c:scaling>
          <c:orientation val="minMax"/>
          <c:min val="17000"/>
        </c:scaling>
        <c:delete val="1"/>
        <c:axPos val="l"/>
        <c:numFmt formatCode="General" sourceLinked="1"/>
        <c:majorTickMark val="out"/>
        <c:minorTickMark val="none"/>
        <c:tickLblPos val="nextTo"/>
        <c:crossAx val="8989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0555555555555555E-2"/>
          <c:y val="5.055208603140799E-2"/>
          <c:w val="0.93888888888888888"/>
          <c:h val="0.8177998362186925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РФ, %</c:v>
                </c:pt>
              </c:strCache>
            </c:strRef>
          </c:tx>
          <c:spPr>
            <a:ln w="76200"/>
          </c:spPr>
          <c:marker>
            <c:symbol val="none"/>
          </c:marker>
          <c:dLbls>
            <c:dLbl>
              <c:idx val="0"/>
              <c:layout>
                <c:manualLayout>
                  <c:x val="2.7777777777777779E-3"/>
                  <c:y val="-6.54843016712246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5.5555555555555558E-3"/>
                  <c:y val="4.0018184354637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5.5555555555555558E-3"/>
                  <c:y val="-6.9122318430737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Лист1!$B$6:$B$9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Лист1!$C$6:$C$9</c:f>
              <c:numCache>
                <c:formatCode>General</c:formatCode>
                <c:ptCount val="4"/>
                <c:pt idx="0">
                  <c:v>2.6</c:v>
                </c:pt>
                <c:pt idx="1">
                  <c:v>1.3</c:v>
                </c:pt>
                <c:pt idx="2">
                  <c:v>2.5</c:v>
                </c:pt>
                <c:pt idx="3">
                  <c:v>2.9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Лист1!$D$5</c:f>
              <c:strCache>
                <c:ptCount val="1"/>
                <c:pt idx="0">
                  <c:v>РТ, %</c:v>
                </c:pt>
              </c:strCache>
            </c:strRef>
          </c:tx>
          <c:spPr>
            <a:ln w="76200"/>
          </c:spPr>
          <c:marker>
            <c:symbol val="none"/>
          </c:marker>
          <c:dPt>
            <c:idx val="1"/>
            <c:bubble3D val="0"/>
            <c:spPr>
              <a:ln w="76200">
                <a:solidFill>
                  <a:srgbClr val="FF0000"/>
                </a:solidFill>
              </a:ln>
            </c:spPr>
          </c:dPt>
          <c:dPt>
            <c:idx val="2"/>
            <c:bubble3D val="0"/>
            <c:spPr>
              <a:ln w="76200">
                <a:solidFill>
                  <a:srgbClr val="FF0000"/>
                </a:solidFill>
              </a:ln>
            </c:spPr>
          </c:dPt>
          <c:dPt>
            <c:idx val="3"/>
            <c:bubble3D val="0"/>
            <c:spPr>
              <a:ln w="76200">
                <a:solidFill>
                  <a:srgbClr val="FF0000"/>
                </a:solidFill>
              </a:ln>
            </c:spPr>
          </c:dPt>
          <c:dLbls>
            <c:dLbl>
              <c:idx val="0"/>
              <c:layout>
                <c:manualLayout>
                  <c:x val="9.7601098929088678E-3"/>
                  <c:y val="-1.3997565966560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"/>
                  <c:y val="-8.3674385468787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3409108674706624E-2"/>
                  <c:y val="4.6844478690810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Лист1!$B$6:$B$9</c:f>
              <c:numCache>
                <c:formatCode>General</c:formatCod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</c:numCache>
            </c:numRef>
          </c:cat>
          <c:val>
            <c:numRef>
              <c:f>Лист1!$D$6:$D$9</c:f>
              <c:numCache>
                <c:formatCode>General</c:formatCode>
                <c:ptCount val="4"/>
                <c:pt idx="0">
                  <c:v>6.44</c:v>
                </c:pt>
                <c:pt idx="1">
                  <c:v>2.65</c:v>
                </c:pt>
                <c:pt idx="2">
                  <c:v>1.96</c:v>
                </c:pt>
                <c:pt idx="3">
                  <c:v>1.4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0415872"/>
        <c:axId val="90417408"/>
      </c:lineChart>
      <c:catAx>
        <c:axId val="904158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90417408"/>
        <c:crosses val="autoZero"/>
        <c:auto val="1"/>
        <c:lblAlgn val="ctr"/>
        <c:lblOffset val="100"/>
        <c:noMultiLvlLbl val="0"/>
      </c:catAx>
      <c:valAx>
        <c:axId val="9041740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04158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3628608923884513E-2"/>
          <c:y val="2.9342575545515174E-2"/>
          <c:w val="0.9203055555555556"/>
          <c:h val="0.7383686149127832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FF0000"/>
            </a:solidFill>
          </c:spPr>
          <c:invertIfNegative val="0"/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8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0"/>
            <c:invertIfNegative val="0"/>
            <c:bubble3D val="0"/>
          </c:dPt>
          <c:dPt>
            <c:idx val="41"/>
            <c:invertIfNegative val="0"/>
            <c:bubble3D val="0"/>
          </c:dPt>
          <c:dPt>
            <c:idx val="42"/>
            <c:invertIfNegative val="0"/>
            <c:bubble3D val="0"/>
          </c:dPt>
          <c:dPt>
            <c:idx val="43"/>
            <c:invertIfNegative val="0"/>
            <c:bubble3D val="0"/>
          </c:dPt>
          <c:dPt>
            <c:idx val="44"/>
            <c:invertIfNegative val="0"/>
            <c:bubble3D val="0"/>
          </c:dPt>
          <c:cat>
            <c:strRef>
              <c:f>Лист2!$A$4:$A$48</c:f>
              <c:strCache>
                <c:ptCount val="45"/>
                <c:pt idx="0">
                  <c:v>Аксубаевский </c:v>
                </c:pt>
                <c:pt idx="1">
                  <c:v>Алькеевский </c:v>
                </c:pt>
                <c:pt idx="2">
                  <c:v>Атнинский </c:v>
                </c:pt>
                <c:pt idx="3">
                  <c:v>Бавлинский </c:v>
                </c:pt>
                <c:pt idx="4">
                  <c:v>Бугульминский </c:v>
                </c:pt>
                <c:pt idx="5">
                  <c:v>Дрожжановский </c:v>
                </c:pt>
                <c:pt idx="6">
                  <c:v>Мамадышский </c:v>
                </c:pt>
                <c:pt idx="7">
                  <c:v>Новошешминский </c:v>
                </c:pt>
                <c:pt idx="8">
                  <c:v>Нурлатский </c:v>
                </c:pt>
                <c:pt idx="9">
                  <c:v>Сармановский </c:v>
                </c:pt>
                <c:pt idx="10">
                  <c:v>Спасский </c:v>
                </c:pt>
                <c:pt idx="11">
                  <c:v>Тюлячинский </c:v>
                </c:pt>
                <c:pt idx="12">
                  <c:v>Чистопольский </c:v>
                </c:pt>
                <c:pt idx="13">
                  <c:v>Казань</c:v>
                </c:pt>
                <c:pt idx="14">
                  <c:v>Нижнекамский </c:v>
                </c:pt>
                <c:pt idx="15">
                  <c:v>Лениногорский </c:v>
                </c:pt>
                <c:pt idx="16">
                  <c:v>Алексеевский </c:v>
                </c:pt>
                <c:pt idx="17">
                  <c:v>Буинский </c:v>
                </c:pt>
                <c:pt idx="18">
                  <c:v>Апастовский </c:v>
                </c:pt>
                <c:pt idx="19">
                  <c:v>Камско-Устьинский </c:v>
                </c:pt>
                <c:pt idx="20">
                  <c:v>Актанышский </c:v>
                </c:pt>
                <c:pt idx="21">
                  <c:v>Заинский </c:v>
                </c:pt>
                <c:pt idx="22">
                  <c:v>Азнакаевский </c:v>
                </c:pt>
                <c:pt idx="23">
                  <c:v>Пестречинский </c:v>
                </c:pt>
                <c:pt idx="24">
                  <c:v>Тетюшский </c:v>
                </c:pt>
                <c:pt idx="25">
                  <c:v>Высокогорский </c:v>
                </c:pt>
                <c:pt idx="26">
                  <c:v>Елабужский </c:v>
                </c:pt>
                <c:pt idx="27">
                  <c:v>Верхнеуслонский </c:v>
                </c:pt>
                <c:pt idx="28">
                  <c:v>Кайбицкий </c:v>
                </c:pt>
                <c:pt idx="29">
                  <c:v>Менделеевский </c:v>
                </c:pt>
                <c:pt idx="30">
                  <c:v>Муслюмовский </c:v>
                </c:pt>
                <c:pt idx="31">
                  <c:v>Зеленодольский </c:v>
                </c:pt>
                <c:pt idx="32">
                  <c:v>Балтасинский </c:v>
                </c:pt>
                <c:pt idx="33">
                  <c:v>Черемшанский </c:v>
                </c:pt>
                <c:pt idx="34">
                  <c:v>г.Набережные Челны</c:v>
                </c:pt>
                <c:pt idx="35">
                  <c:v>Ютазинский </c:v>
                </c:pt>
                <c:pt idx="36">
                  <c:v>Сабинский </c:v>
                </c:pt>
                <c:pt idx="37">
                  <c:v>Мензелинский </c:v>
                </c:pt>
                <c:pt idx="38">
                  <c:v>Альметьевский </c:v>
                </c:pt>
                <c:pt idx="39">
                  <c:v>Тукаевский </c:v>
                </c:pt>
                <c:pt idx="40">
                  <c:v>Арский </c:v>
                </c:pt>
                <c:pt idx="41">
                  <c:v>Кукморский </c:v>
                </c:pt>
                <c:pt idx="42">
                  <c:v>Рыбно-Слободский </c:v>
                </c:pt>
                <c:pt idx="43">
                  <c:v>Агрызский </c:v>
                </c:pt>
                <c:pt idx="44">
                  <c:v>Лаишевский </c:v>
                </c:pt>
              </c:strCache>
            </c:strRef>
          </c:cat>
          <c:val>
            <c:numRef>
              <c:f>Лист2!$B$4:$B$48</c:f>
              <c:numCache>
                <c:formatCode>General</c:formatCode>
                <c:ptCount val="4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0.01</c:v>
                </c:pt>
                <c:pt idx="14">
                  <c:v>0.4</c:v>
                </c:pt>
                <c:pt idx="15">
                  <c:v>0.46</c:v>
                </c:pt>
                <c:pt idx="16">
                  <c:v>0.52</c:v>
                </c:pt>
                <c:pt idx="17">
                  <c:v>0.63</c:v>
                </c:pt>
                <c:pt idx="18">
                  <c:v>0.68</c:v>
                </c:pt>
                <c:pt idx="19">
                  <c:v>0.84</c:v>
                </c:pt>
                <c:pt idx="20">
                  <c:v>0.93</c:v>
                </c:pt>
                <c:pt idx="21">
                  <c:v>0.94</c:v>
                </c:pt>
                <c:pt idx="22">
                  <c:v>1</c:v>
                </c:pt>
                <c:pt idx="23">
                  <c:v>1.22</c:v>
                </c:pt>
                <c:pt idx="24">
                  <c:v>1.4</c:v>
                </c:pt>
                <c:pt idx="25">
                  <c:v>1.45</c:v>
                </c:pt>
                <c:pt idx="26">
                  <c:v>1.47</c:v>
                </c:pt>
                <c:pt idx="27">
                  <c:v>1.5</c:v>
                </c:pt>
                <c:pt idx="28">
                  <c:v>1.61</c:v>
                </c:pt>
                <c:pt idx="29">
                  <c:v>1.63</c:v>
                </c:pt>
                <c:pt idx="30">
                  <c:v>1.67</c:v>
                </c:pt>
                <c:pt idx="31">
                  <c:v>1.8</c:v>
                </c:pt>
                <c:pt idx="32">
                  <c:v>1.83</c:v>
                </c:pt>
                <c:pt idx="33">
                  <c:v>1.85</c:v>
                </c:pt>
                <c:pt idx="34">
                  <c:v>1.97</c:v>
                </c:pt>
                <c:pt idx="35">
                  <c:v>2.1</c:v>
                </c:pt>
                <c:pt idx="36">
                  <c:v>2.4</c:v>
                </c:pt>
                <c:pt idx="37">
                  <c:v>2.44</c:v>
                </c:pt>
                <c:pt idx="38">
                  <c:v>2.4700000000000002</c:v>
                </c:pt>
                <c:pt idx="39">
                  <c:v>3.12</c:v>
                </c:pt>
                <c:pt idx="40">
                  <c:v>3.13</c:v>
                </c:pt>
                <c:pt idx="41">
                  <c:v>3.44</c:v>
                </c:pt>
                <c:pt idx="42">
                  <c:v>3.88</c:v>
                </c:pt>
                <c:pt idx="43">
                  <c:v>4.5999999999999996</c:v>
                </c:pt>
                <c:pt idx="44">
                  <c:v>6.17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07648"/>
        <c:axId val="91725824"/>
      </c:barChart>
      <c:catAx>
        <c:axId val="917076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 sz="1200" b="1">
                <a:solidFill>
                  <a:schemeClr val="tx2"/>
                </a:solidFill>
              </a:defRPr>
            </a:pPr>
            <a:endParaRPr lang="ru-RU"/>
          </a:p>
        </c:txPr>
        <c:crossAx val="91725824"/>
        <c:crosses val="autoZero"/>
        <c:auto val="1"/>
        <c:lblAlgn val="ctr"/>
        <c:lblOffset val="100"/>
        <c:noMultiLvlLbl val="0"/>
      </c:catAx>
      <c:valAx>
        <c:axId val="91725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917076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Лист3!$A$4</c:f>
              <c:strCache>
                <c:ptCount val="1"/>
                <c:pt idx="0">
                  <c:v>математика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dLbl>
              <c:idx val="3"/>
              <c:layout>
                <c:manualLayout>
                  <c:x val="-1.3943014132726955E-3"/>
                  <c:y val="-6.8717112240054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Лист3!$B$2:$G$2</c:f>
              <c:strCache>
                <c:ptCount val="6"/>
                <c:pt idx="0">
                  <c:v>4 класс</c:v>
                </c:pt>
                <c:pt idx="1">
                  <c:v>6 класс</c:v>
                </c:pt>
                <c:pt idx="2">
                  <c:v>8 класс</c:v>
                </c:pt>
                <c:pt idx="3">
                  <c:v>9 класс</c:v>
                </c:pt>
                <c:pt idx="4">
                  <c:v>10 класс</c:v>
                </c:pt>
                <c:pt idx="5">
                  <c:v>11 класс</c:v>
                </c:pt>
              </c:strCache>
            </c:strRef>
          </c:cat>
          <c:val>
            <c:numRef>
              <c:f>Лист3!$B$4:$G$4</c:f>
              <c:numCache>
                <c:formatCode>General</c:formatCode>
                <c:ptCount val="6"/>
                <c:pt idx="0">
                  <c:v>72.7</c:v>
                </c:pt>
                <c:pt idx="1">
                  <c:v>72.069999999999993</c:v>
                </c:pt>
                <c:pt idx="2">
                  <c:v>65.47</c:v>
                </c:pt>
                <c:pt idx="3">
                  <c:v>44.15</c:v>
                </c:pt>
                <c:pt idx="4">
                  <c:v>71.14</c:v>
                </c:pt>
                <c:pt idx="5">
                  <c:v>48.52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786624"/>
        <c:axId val="91808896"/>
      </c:barChart>
      <c:catAx>
        <c:axId val="917866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ru-RU"/>
          </a:p>
        </c:txPr>
        <c:crossAx val="91808896"/>
        <c:crosses val="autoZero"/>
        <c:auto val="1"/>
        <c:lblAlgn val="ctr"/>
        <c:lblOffset val="100"/>
        <c:noMultiLvlLbl val="0"/>
      </c:catAx>
      <c:valAx>
        <c:axId val="9180889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917866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082022248424012E-2"/>
          <c:y val="8.9243248640446415E-2"/>
          <c:w val="0.50903371847572487"/>
          <c:h val="0.79898963406316315"/>
        </c:manualLayout>
      </c:layout>
      <c:pieChart>
        <c:varyColors val="1"/>
        <c:ser>
          <c:idx val="0"/>
          <c:order val="0"/>
          <c:dPt>
            <c:idx val="0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dLbl>
              <c:idx val="0"/>
              <c:layout>
                <c:manualLayout>
                  <c:x val="9.4819885604108506E-2"/>
                  <c:y val="0.2140475952742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2105742731094394E-2"/>
                  <c:y val="-5.78030007917545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0.12740015894291315"/>
                  <c:y val="-8.60808011486768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3.781905057144188E-2"/>
                  <c:y val="-0.213768969411274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0.10957541455967258"/>
                  <c:y val="-0.1499056363638920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Лист1!$A$10:$E$10</c:f>
              <c:strCache>
                <c:ptCount val="5"/>
                <c:pt idx="0">
                  <c:v>не базовые школы</c:v>
                </c:pt>
                <c:pt idx="1">
                  <c:v>базовые с численностью обучающихся 50 и менее чел.</c:v>
                </c:pt>
                <c:pt idx="2">
                  <c:v>базовые с численностью обучающихся 51-90 чел.</c:v>
                </c:pt>
                <c:pt idx="3">
                  <c:v>базовые с численностью обучающихся 91-120 чел.</c:v>
                </c:pt>
                <c:pt idx="4">
                  <c:v>базовые с численностью обучающихся свыше 120 чел.</c:v>
                </c:pt>
              </c:strCache>
            </c:strRef>
          </c:cat>
          <c:val>
            <c:numRef>
              <c:f>Лист1!$A$11:$E$11</c:f>
              <c:numCache>
                <c:formatCode>General</c:formatCode>
                <c:ptCount val="5"/>
                <c:pt idx="0">
                  <c:v>192</c:v>
                </c:pt>
                <c:pt idx="1">
                  <c:v>27</c:v>
                </c:pt>
                <c:pt idx="2">
                  <c:v>142</c:v>
                </c:pt>
                <c:pt idx="3">
                  <c:v>82</c:v>
                </c:pt>
                <c:pt idx="4">
                  <c:v>137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0"/>
      </c:pieChart>
    </c:plotArea>
    <c:legend>
      <c:legendPos val="r"/>
      <c:layout>
        <c:manualLayout>
          <c:xMode val="edge"/>
          <c:yMode val="edge"/>
          <c:x val="0.57915092767470278"/>
          <c:y val="3.8320021617498867E-2"/>
          <c:w val="0.39524853421304446"/>
          <c:h val="0.87640314929846053"/>
        </c:manualLayout>
      </c:layout>
      <c:overlay val="0"/>
      <c:txPr>
        <a:bodyPr anchor="ctr"/>
        <a:lstStyle/>
        <a:p>
          <a:pPr>
            <a:defRPr sz="20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627918535035137E-2"/>
          <c:y val="4.120005832604258E-2"/>
          <c:w val="0.8718530197542198"/>
          <c:h val="0.7132866724992709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Лист1!$A$8</c:f>
              <c:strCache>
                <c:ptCount val="1"/>
                <c:pt idx="0">
                  <c:v>Количество преступлений, совершенных  несовершеннолетними</c:v>
                </c:pt>
              </c:strCache>
            </c:strRef>
          </c:tx>
          <c:invertIfNegative val="0"/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Лист1!$B$2:$G$2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Лист1!$B$8:$G$8</c:f>
              <c:numCache>
                <c:formatCode>General</c:formatCode>
                <c:ptCount val="6"/>
              </c:numCache>
            </c:numRef>
          </c:val>
        </c:ser>
        <c:ser>
          <c:idx val="1"/>
          <c:order val="1"/>
          <c:tx>
            <c:strRef>
              <c:f>Лист1!$A$9</c:f>
              <c:strCache>
                <c:ptCount val="1"/>
                <c:pt idx="0">
                  <c:v>% от общего количества преступлений, совершенных в РТ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1.5106188649495736E-2"/>
                  <c:y val="-1.5307086614173228E-3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7,1%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6443617624720435E-3"/>
                  <c:y val="-2.2321609798775111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5,8%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333862113389672E-2"/>
                  <c:y val="-0.04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5,5%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9114722125407057E-2"/>
                  <c:y val="-5.3333624963546225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5,2%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1.5371347812292694E-2"/>
                  <c:y val="-3.5456167979002626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5,6%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1.126820685875804E-2"/>
                  <c:y val="-3.111111111111111E-2"/>
                </c:manualLayout>
              </c:layout>
              <c:tx>
                <c:rich>
                  <a:bodyPr/>
                  <a:lstStyle/>
                  <a:p>
                    <a:r>
                      <a:rPr lang="en-US" sz="2400" b="1" dirty="0" smtClean="0"/>
                      <a:t>5,7%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Лист1!$B$2:$G$2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Лист1!$B$9:$G$9</c:f>
              <c:numCache>
                <c:formatCode>0.00%</c:formatCode>
                <c:ptCount val="6"/>
                <c:pt idx="0">
                  <c:v>7.0999999999999994E-2</c:v>
                </c:pt>
                <c:pt idx="1">
                  <c:v>5.8000000000000003E-2</c:v>
                </c:pt>
                <c:pt idx="2">
                  <c:v>5.5E-2</c:v>
                </c:pt>
                <c:pt idx="3">
                  <c:v>5.1999999999999998E-2</c:v>
                </c:pt>
                <c:pt idx="4">
                  <c:v>5.6000000000000001E-2</c:v>
                </c:pt>
                <c:pt idx="5">
                  <c:v>5.7000000000000002E-2</c:v>
                </c:pt>
              </c:numCache>
            </c:numRef>
          </c:val>
        </c:ser>
        <c:ser>
          <c:idx val="3"/>
          <c:order val="2"/>
          <c:invertIfNegative val="0"/>
          <c:cat>
            <c:numRef>
              <c:f>Лист1!$B$2:$G$2</c:f>
              <c:numCache>
                <c:formatCode>General</c:formatCode>
                <c:ptCount val="6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2012</c:v>
                </c:pt>
              </c:numCache>
            </c:numRef>
          </c:cat>
          <c:val>
            <c:numRef>
              <c:f>Лист1!$B$11:$G$11</c:f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359424"/>
        <c:axId val="106381696"/>
      </c:barChart>
      <c:catAx>
        <c:axId val="106359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/>
            </a:pPr>
            <a:endParaRPr lang="ru-RU"/>
          </a:p>
        </c:txPr>
        <c:crossAx val="106381696"/>
        <c:crosses val="autoZero"/>
        <c:auto val="1"/>
        <c:lblAlgn val="ctr"/>
        <c:lblOffset val="100"/>
        <c:noMultiLvlLbl val="0"/>
      </c:catAx>
      <c:valAx>
        <c:axId val="10638169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06359424"/>
        <c:crosses val="autoZero"/>
        <c:crossBetween val="between"/>
      </c:valAx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3.3034780515614669E-2"/>
          <c:y val="0.858496062992126"/>
          <c:w val="0.81489059932816865"/>
          <c:h val="6.7057046933902326E-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1.718270541635282E-2"/>
          <c:y val="5.0925925925925923E-2"/>
          <c:w val="0.96563458916729439"/>
          <c:h val="0.54732569397051123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Pt>
            <c:idx val="5"/>
            <c:invertIfNegative val="0"/>
            <c:bubble3D val="0"/>
          </c:dPt>
          <c:dPt>
            <c:idx val="6"/>
            <c:invertIfNegative val="0"/>
            <c:bubble3D val="0"/>
          </c:dPt>
          <c:dPt>
            <c:idx val="7"/>
            <c:invertIfNegative val="0"/>
            <c:bubble3D val="0"/>
          </c:dPt>
          <c:dPt>
            <c:idx val="8"/>
            <c:invertIfNegative val="0"/>
            <c:bubble3D val="0"/>
          </c:dPt>
          <c:dPt>
            <c:idx val="9"/>
            <c:invertIfNegative val="0"/>
            <c:bubble3D val="0"/>
          </c:dPt>
          <c:dPt>
            <c:idx val="10"/>
            <c:invertIfNegative val="0"/>
            <c:bubble3D val="0"/>
          </c:dPt>
          <c:dPt>
            <c:idx val="11"/>
            <c:invertIfNegative val="0"/>
            <c:bubble3D val="0"/>
          </c:dPt>
          <c:dPt>
            <c:idx val="12"/>
            <c:invertIfNegative val="0"/>
            <c:bubble3D val="0"/>
          </c:dPt>
          <c:dPt>
            <c:idx val="13"/>
            <c:invertIfNegative val="0"/>
            <c:bubble3D val="0"/>
          </c:dPt>
          <c:dPt>
            <c:idx val="14"/>
            <c:invertIfNegative val="0"/>
            <c:bubble3D val="0"/>
          </c:dPt>
          <c:dPt>
            <c:idx val="15"/>
            <c:invertIfNegative val="0"/>
            <c:bubble3D val="0"/>
          </c:dPt>
          <c:dPt>
            <c:idx val="16"/>
            <c:invertIfNegative val="0"/>
            <c:bubble3D val="0"/>
          </c:dPt>
          <c:dPt>
            <c:idx val="17"/>
            <c:invertIfNegative val="0"/>
            <c:bubble3D val="0"/>
          </c:dPt>
          <c:dPt>
            <c:idx val="18"/>
            <c:invertIfNegative val="0"/>
            <c:bubble3D val="0"/>
          </c:dPt>
          <c:dPt>
            <c:idx val="19"/>
            <c:invertIfNegative val="0"/>
            <c:bubble3D val="0"/>
          </c:dPt>
          <c:dPt>
            <c:idx val="20"/>
            <c:invertIfNegative val="0"/>
            <c:bubble3D val="0"/>
          </c:dPt>
          <c:dPt>
            <c:idx val="21"/>
            <c:invertIfNegative val="0"/>
            <c:bubble3D val="0"/>
          </c:dPt>
          <c:dPt>
            <c:idx val="22"/>
            <c:invertIfNegative val="0"/>
            <c:bubble3D val="0"/>
          </c:dPt>
          <c:dPt>
            <c:idx val="23"/>
            <c:invertIfNegative val="0"/>
            <c:bubble3D val="0"/>
          </c:dPt>
          <c:dPt>
            <c:idx val="24"/>
            <c:invertIfNegative val="0"/>
            <c:bubble3D val="0"/>
          </c:dPt>
          <c:dPt>
            <c:idx val="25"/>
            <c:invertIfNegative val="0"/>
            <c:bubble3D val="0"/>
          </c:dPt>
          <c:dPt>
            <c:idx val="26"/>
            <c:invertIfNegative val="0"/>
            <c:bubble3D val="0"/>
          </c:dPt>
          <c:dPt>
            <c:idx val="27"/>
            <c:invertIfNegative val="0"/>
            <c:bubble3D val="0"/>
          </c:dPt>
          <c:dPt>
            <c:idx val="28"/>
            <c:invertIfNegative val="0"/>
            <c:bubble3D val="0"/>
          </c:dPt>
          <c:dPt>
            <c:idx val="29"/>
            <c:invertIfNegative val="0"/>
            <c:bubble3D val="0"/>
          </c:dPt>
          <c:dPt>
            <c:idx val="30"/>
            <c:invertIfNegative val="0"/>
            <c:bubble3D val="0"/>
          </c:dPt>
          <c:dPt>
            <c:idx val="31"/>
            <c:invertIfNegative val="0"/>
            <c:bubble3D val="0"/>
          </c:dPt>
          <c:dPt>
            <c:idx val="32"/>
            <c:invertIfNegative val="0"/>
            <c:bubble3D val="0"/>
          </c:dPt>
          <c:dPt>
            <c:idx val="33"/>
            <c:invertIfNegative val="0"/>
            <c:bubble3D val="0"/>
          </c:dPt>
          <c:dPt>
            <c:idx val="34"/>
            <c:invertIfNegative val="0"/>
            <c:bubble3D val="0"/>
          </c:dPt>
          <c:dPt>
            <c:idx val="35"/>
            <c:invertIfNegative val="0"/>
            <c:bubble3D val="0"/>
          </c:dPt>
          <c:dPt>
            <c:idx val="36"/>
            <c:invertIfNegative val="0"/>
            <c:bubble3D val="0"/>
          </c:dPt>
          <c:dPt>
            <c:idx val="37"/>
            <c:invertIfNegative val="0"/>
            <c:bubble3D val="0"/>
          </c:dPt>
          <c:dPt>
            <c:idx val="38"/>
            <c:invertIfNegative val="0"/>
            <c:bubble3D val="0"/>
          </c:dPt>
          <c:dPt>
            <c:idx val="39"/>
            <c:invertIfNegative val="0"/>
            <c:bubble3D val="0"/>
          </c:dPt>
          <c:dPt>
            <c:idx val="40"/>
            <c:invertIfNegative val="0"/>
            <c:bubble3D val="0"/>
          </c:dPt>
          <c:dPt>
            <c:idx val="41"/>
            <c:invertIfNegative val="0"/>
            <c:bubble3D val="0"/>
          </c:dPt>
          <c:dPt>
            <c:idx val="42"/>
            <c:invertIfNegative val="0"/>
            <c:bubble3D val="0"/>
          </c:dPt>
          <c:dPt>
            <c:idx val="43"/>
            <c:invertIfNegative val="0"/>
            <c:bubble3D val="0"/>
          </c:dPt>
          <c:dPt>
            <c:idx val="44"/>
            <c:invertIfNegative val="0"/>
            <c:bubble3D val="0"/>
          </c:dPt>
          <c:dPt>
            <c:idx val="45"/>
            <c:invertIfNegative val="0"/>
            <c:bubble3D val="0"/>
          </c:dPt>
          <c:dPt>
            <c:idx val="46"/>
            <c:invertIfNegative val="0"/>
            <c:bubble3D val="0"/>
          </c:dPt>
          <c:dPt>
            <c:idx val="47"/>
            <c:invertIfNegative val="0"/>
            <c:bubble3D val="0"/>
          </c:dPt>
          <c:dLbls>
            <c:dLbl>
              <c:idx val="2"/>
              <c:delete val="1"/>
            </c:dLbl>
            <c:dLbl>
              <c:idx val="4"/>
              <c:delete val="1"/>
            </c:dLbl>
            <c:dLbl>
              <c:idx val="6"/>
              <c:delete val="1"/>
            </c:dLbl>
            <c:dLbl>
              <c:idx val="8"/>
              <c:delete val="1"/>
            </c:dLbl>
            <c:dLbl>
              <c:idx val="10"/>
              <c:delete val="1"/>
            </c:dLbl>
            <c:dLbl>
              <c:idx val="12"/>
              <c:delete val="1"/>
            </c:dLbl>
            <c:dLbl>
              <c:idx val="14"/>
              <c:delete val="1"/>
            </c:dLbl>
            <c:dLbl>
              <c:idx val="16"/>
              <c:delete val="1"/>
            </c:dLbl>
            <c:dLbl>
              <c:idx val="18"/>
              <c:delete val="1"/>
            </c:dLbl>
            <c:dLbl>
              <c:idx val="20"/>
              <c:delete val="1"/>
            </c:dLbl>
            <c:dLbl>
              <c:idx val="22"/>
              <c:delete val="1"/>
            </c:dLbl>
            <c:dLbl>
              <c:idx val="24"/>
              <c:delete val="1"/>
            </c:dLbl>
            <c:dLbl>
              <c:idx val="26"/>
              <c:delete val="1"/>
            </c:dLbl>
            <c:dLbl>
              <c:idx val="28"/>
              <c:delete val="1"/>
            </c:dLbl>
            <c:dLbl>
              <c:idx val="30"/>
              <c:delete val="1"/>
            </c:dLbl>
            <c:dLbl>
              <c:idx val="32"/>
              <c:delete val="1"/>
            </c:dLbl>
            <c:dLbl>
              <c:idx val="34"/>
              <c:delete val="1"/>
            </c:dLbl>
            <c:dLbl>
              <c:idx val="36"/>
              <c:delete val="1"/>
            </c:dLbl>
            <c:dLbl>
              <c:idx val="38"/>
              <c:delete val="1"/>
            </c:dLbl>
            <c:dLbl>
              <c:idx val="40"/>
              <c:delete val="1"/>
            </c:dLbl>
            <c:dLbl>
              <c:idx val="41"/>
              <c:delete val="1"/>
            </c:dLbl>
            <c:dLbl>
              <c:idx val="42"/>
              <c:layout>
                <c:manualLayout>
                  <c:x val="-1.7182705416352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3"/>
              <c:delete val="1"/>
            </c:dLbl>
            <c:dLbl>
              <c:idx val="44"/>
              <c:layout>
                <c:manualLayout>
                  <c:x val="-4.6861923862780413E-3"/>
                  <c:y val="3.785572081912626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6"/>
              <c:delete val="1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'4форма'!$Q$3:$Q$53</c:f>
              <c:strCache>
                <c:ptCount val="48"/>
                <c:pt idx="0">
                  <c:v>Мамадышский</c:v>
                </c:pt>
                <c:pt idx="1">
                  <c:v>Сабинский</c:v>
                </c:pt>
                <c:pt idx="2">
                  <c:v>К.Устинский</c:v>
                </c:pt>
                <c:pt idx="3">
                  <c:v>Пестречинский</c:v>
                </c:pt>
                <c:pt idx="4">
                  <c:v>Р.Слободский</c:v>
                </c:pt>
                <c:pt idx="5">
                  <c:v>Апастовский</c:v>
                </c:pt>
                <c:pt idx="6">
                  <c:v>Дрожжановский</c:v>
                </c:pt>
                <c:pt idx="7">
                  <c:v>Атнинский</c:v>
                </c:pt>
                <c:pt idx="8">
                  <c:v>Тюлячинский</c:v>
                </c:pt>
                <c:pt idx="9">
                  <c:v>Ютазинский</c:v>
                </c:pt>
                <c:pt idx="10">
                  <c:v>Тукаевский</c:v>
                </c:pt>
                <c:pt idx="11">
                  <c:v>Алькеевский</c:v>
                </c:pt>
                <c:pt idx="12">
                  <c:v>Н.Шешминский</c:v>
                </c:pt>
                <c:pt idx="13">
                  <c:v>Муслюмовский</c:v>
                </c:pt>
                <c:pt idx="14">
                  <c:v>Бавлинский</c:v>
                </c:pt>
                <c:pt idx="15">
                  <c:v>Спасский</c:v>
                </c:pt>
                <c:pt idx="16">
                  <c:v>Чистопольский</c:v>
                </c:pt>
                <c:pt idx="17">
                  <c:v>Кукморский</c:v>
                </c:pt>
                <c:pt idx="18">
                  <c:v>Мензелинский</c:v>
                </c:pt>
                <c:pt idx="19">
                  <c:v>Буинский</c:v>
                </c:pt>
                <c:pt idx="20">
                  <c:v>Высокогорский</c:v>
                </c:pt>
                <c:pt idx="21">
                  <c:v>Заинский</c:v>
                </c:pt>
                <c:pt idx="22">
                  <c:v>Лениногорский</c:v>
                </c:pt>
                <c:pt idx="23">
                  <c:v>Арский</c:v>
                </c:pt>
                <c:pt idx="24">
                  <c:v>Кировский и Московский</c:v>
                </c:pt>
                <c:pt idx="25">
                  <c:v>Кайбицкий</c:v>
                </c:pt>
                <c:pt idx="26">
                  <c:v>Алексеевский</c:v>
                </c:pt>
                <c:pt idx="27">
                  <c:v>Бугульминский</c:v>
                </c:pt>
                <c:pt idx="28">
                  <c:v>Черемшанский</c:v>
                </c:pt>
                <c:pt idx="29">
                  <c:v>Альметьевский</c:v>
                </c:pt>
                <c:pt idx="30">
                  <c:v>Нурлатский</c:v>
                </c:pt>
                <c:pt idx="31">
                  <c:v>Лаишевский</c:v>
                </c:pt>
                <c:pt idx="32">
                  <c:v>Актанышский</c:v>
                </c:pt>
                <c:pt idx="33">
                  <c:v>Вахитовский и Приволжский</c:v>
                </c:pt>
                <c:pt idx="34">
                  <c:v>Нижнекамск </c:v>
                </c:pt>
                <c:pt idx="35">
                  <c:v>Н.Челны</c:v>
                </c:pt>
                <c:pt idx="36">
                  <c:v>Азнакаевский</c:v>
                </c:pt>
                <c:pt idx="37">
                  <c:v>З.Дольский</c:v>
                </c:pt>
                <c:pt idx="38">
                  <c:v>Сармановский</c:v>
                </c:pt>
                <c:pt idx="39">
                  <c:v>Балтасинский</c:v>
                </c:pt>
                <c:pt idx="40">
                  <c:v>Елабужский</c:v>
                </c:pt>
                <c:pt idx="41">
                  <c:v>Тетюшский</c:v>
                </c:pt>
                <c:pt idx="42">
                  <c:v>Советский</c:v>
                </c:pt>
                <c:pt idx="43">
                  <c:v>Авистроительный и Ново-Савиновский</c:v>
                </c:pt>
                <c:pt idx="44">
                  <c:v>Менделеевский</c:v>
                </c:pt>
                <c:pt idx="45">
                  <c:v>Агрызский</c:v>
                </c:pt>
                <c:pt idx="46">
                  <c:v>В.Услонский</c:v>
                </c:pt>
                <c:pt idx="47">
                  <c:v>Аксубаевский</c:v>
                </c:pt>
              </c:strCache>
            </c:strRef>
          </c:cat>
          <c:val>
            <c:numRef>
              <c:f>'4форма'!$P$3:$P$53</c:f>
              <c:numCache>
                <c:formatCode>General</c:formatCode>
                <c:ptCount val="48"/>
                <c:pt idx="0">
                  <c:v>0</c:v>
                </c:pt>
                <c:pt idx="1">
                  <c:v>0</c:v>
                </c:pt>
                <c:pt idx="2">
                  <c:v>0.7</c:v>
                </c:pt>
                <c:pt idx="3">
                  <c:v>0.8</c:v>
                </c:pt>
                <c:pt idx="4">
                  <c:v>0.8</c:v>
                </c:pt>
                <c:pt idx="5">
                  <c:v>1.1000000000000001</c:v>
                </c:pt>
                <c:pt idx="6">
                  <c:v>1.2</c:v>
                </c:pt>
                <c:pt idx="7">
                  <c:v>1.4</c:v>
                </c:pt>
                <c:pt idx="8">
                  <c:v>1.4</c:v>
                </c:pt>
                <c:pt idx="9">
                  <c:v>1.5</c:v>
                </c:pt>
                <c:pt idx="10">
                  <c:v>1.5</c:v>
                </c:pt>
                <c:pt idx="11">
                  <c:v>1.6</c:v>
                </c:pt>
                <c:pt idx="12">
                  <c:v>1.9</c:v>
                </c:pt>
                <c:pt idx="13">
                  <c:v>2.1</c:v>
                </c:pt>
                <c:pt idx="14">
                  <c:v>2.6</c:v>
                </c:pt>
                <c:pt idx="15">
                  <c:v>3.1</c:v>
                </c:pt>
                <c:pt idx="16">
                  <c:v>3.2</c:v>
                </c:pt>
                <c:pt idx="17">
                  <c:v>3.5</c:v>
                </c:pt>
                <c:pt idx="18">
                  <c:v>3.5</c:v>
                </c:pt>
                <c:pt idx="19">
                  <c:v>3.6</c:v>
                </c:pt>
                <c:pt idx="20">
                  <c:v>3.6</c:v>
                </c:pt>
                <c:pt idx="21">
                  <c:v>3.7</c:v>
                </c:pt>
                <c:pt idx="22">
                  <c:v>4</c:v>
                </c:pt>
                <c:pt idx="23">
                  <c:v>4</c:v>
                </c:pt>
                <c:pt idx="24">
                  <c:v>4.3</c:v>
                </c:pt>
                <c:pt idx="25">
                  <c:v>4.4000000000000004</c:v>
                </c:pt>
                <c:pt idx="26">
                  <c:v>4.5</c:v>
                </c:pt>
                <c:pt idx="27">
                  <c:v>4.7</c:v>
                </c:pt>
                <c:pt idx="28">
                  <c:v>5.0999999999999996</c:v>
                </c:pt>
                <c:pt idx="29">
                  <c:v>5.3</c:v>
                </c:pt>
                <c:pt idx="30">
                  <c:v>5.5</c:v>
                </c:pt>
                <c:pt idx="31">
                  <c:v>5.6</c:v>
                </c:pt>
                <c:pt idx="32">
                  <c:v>5.8</c:v>
                </c:pt>
                <c:pt idx="33">
                  <c:v>6</c:v>
                </c:pt>
                <c:pt idx="34">
                  <c:v>6.3</c:v>
                </c:pt>
                <c:pt idx="35">
                  <c:v>6.5</c:v>
                </c:pt>
                <c:pt idx="36">
                  <c:v>6.5</c:v>
                </c:pt>
                <c:pt idx="37">
                  <c:v>6.6</c:v>
                </c:pt>
                <c:pt idx="38">
                  <c:v>7</c:v>
                </c:pt>
                <c:pt idx="39">
                  <c:v>7.1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8.3000000000000007</c:v>
                </c:pt>
                <c:pt idx="44">
                  <c:v>8.6</c:v>
                </c:pt>
                <c:pt idx="45">
                  <c:v>10.4</c:v>
                </c:pt>
                <c:pt idx="46">
                  <c:v>11.4</c:v>
                </c:pt>
                <c:pt idx="47">
                  <c:v>13.3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6453248"/>
        <c:axId val="106455040"/>
      </c:barChart>
      <c:catAx>
        <c:axId val="10645324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ru-RU"/>
          </a:p>
        </c:txPr>
        <c:crossAx val="106455040"/>
        <c:crosses val="autoZero"/>
        <c:auto val="1"/>
        <c:lblAlgn val="ctr"/>
        <c:lblOffset val="100"/>
        <c:noMultiLvlLbl val="0"/>
      </c:catAx>
      <c:valAx>
        <c:axId val="106455040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064532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7"/>
    </mc:Choice>
    <mc:Fallback>
      <c:style val="27"/>
    </mc:Fallback>
  </mc:AlternateContent>
  <c:chart>
    <c:autoTitleDeleted val="0"/>
    <c:plotArea>
      <c:layout>
        <c:manualLayout>
          <c:layoutTarget val="inner"/>
          <c:xMode val="edge"/>
          <c:yMode val="edge"/>
          <c:x val="7.281537176274018E-2"/>
          <c:y val="9.5731578328828296E-2"/>
          <c:w val="0.87371762740183789"/>
          <c:h val="0.7834330708661417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</c:spPr>
          <c:invertIfNegative val="0"/>
          <c:dLbls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Лист1!$A$1:$A$5</c:f>
              <c:strCache>
                <c:ptCount val="5"/>
                <c:pt idx="0">
                  <c:v>2008 г.</c:v>
                </c:pt>
                <c:pt idx="1">
                  <c:v>2009 г.</c:v>
                </c:pt>
                <c:pt idx="2">
                  <c:v>2010 г.</c:v>
                </c:pt>
                <c:pt idx="3">
                  <c:v>2011 г.</c:v>
                </c:pt>
                <c:pt idx="4">
                  <c:v>2012 г.</c:v>
                </c:pt>
              </c:strCache>
            </c:strRef>
          </c:cat>
          <c:val>
            <c:numRef>
              <c:f>Лист1!$B$1:$B$5</c:f>
              <c:numCache>
                <c:formatCode>General</c:formatCode>
                <c:ptCount val="5"/>
                <c:pt idx="0">
                  <c:v>29</c:v>
                </c:pt>
                <c:pt idx="1">
                  <c:v>20</c:v>
                </c:pt>
                <c:pt idx="2">
                  <c:v>24</c:v>
                </c:pt>
                <c:pt idx="3">
                  <c:v>27</c:v>
                </c:pt>
                <c:pt idx="4">
                  <c:v>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3638144"/>
        <c:axId val="123639680"/>
      </c:barChart>
      <c:catAx>
        <c:axId val="12363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123639680"/>
        <c:crosses val="autoZero"/>
        <c:auto val="1"/>
        <c:lblAlgn val="ctr"/>
        <c:lblOffset val="100"/>
        <c:noMultiLvlLbl val="0"/>
      </c:catAx>
      <c:valAx>
        <c:axId val="1236396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236381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261CC0-F384-41E5-A262-3E1AB696325D}" type="doc">
      <dgm:prSet loTypeId="urn:microsoft.com/office/officeart/2005/8/layout/orgChart1" loCatId="hierarchy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0F07E8-40D2-4BF4-A28E-5C1FD019C1A2}">
      <dgm:prSet phldrT="[Текст]"/>
      <dgm:spPr/>
      <dgm:t>
        <a:bodyPr vert="horz"/>
        <a:lstStyle/>
        <a:p>
          <a:r>
            <a:rPr lang="ru-RU" b="1" dirty="0" smtClean="0"/>
            <a:t>Начальник управления (отдела) образования</a:t>
          </a:r>
          <a:endParaRPr lang="ru-RU" b="1" dirty="0"/>
        </a:p>
      </dgm:t>
    </dgm:pt>
    <dgm:pt modelId="{340F0FE6-90DC-420B-B84E-A6FBA89AAD65}" type="parTrans" cxnId="{3CF884DE-31FF-465D-86C0-535B601C227D}">
      <dgm:prSet/>
      <dgm:spPr/>
      <dgm:t>
        <a:bodyPr/>
        <a:lstStyle/>
        <a:p>
          <a:endParaRPr lang="ru-RU" b="1"/>
        </a:p>
      </dgm:t>
    </dgm:pt>
    <dgm:pt modelId="{45D806D5-7090-4E3F-A3B5-6821EFF10951}" type="sibTrans" cxnId="{3CF884DE-31FF-465D-86C0-535B601C227D}">
      <dgm:prSet/>
      <dgm:spPr/>
      <dgm:t>
        <a:bodyPr/>
        <a:lstStyle/>
        <a:p>
          <a:endParaRPr lang="ru-RU" b="1"/>
        </a:p>
      </dgm:t>
    </dgm:pt>
    <dgm:pt modelId="{35221FA4-A77F-448A-893F-77BCFB5B4FF1}">
      <dgm:prSet/>
      <dgm:spPr/>
      <dgm:t>
        <a:bodyPr/>
        <a:lstStyle/>
        <a:p>
          <a:r>
            <a:rPr lang="ru-RU" b="1" dirty="0" smtClean="0"/>
            <a:t>Первый заместитель – директор ИМЦ</a:t>
          </a:r>
          <a:endParaRPr lang="ru-RU" b="1" dirty="0"/>
        </a:p>
      </dgm:t>
    </dgm:pt>
    <dgm:pt modelId="{CC0D1DEF-E3F9-4A52-84D5-272554E77A62}" type="parTrans" cxnId="{52E903EE-8AED-4336-B610-45CE2898077F}">
      <dgm:prSet/>
      <dgm:spPr/>
      <dgm:t>
        <a:bodyPr/>
        <a:lstStyle/>
        <a:p>
          <a:endParaRPr lang="ru-RU" b="1"/>
        </a:p>
      </dgm:t>
    </dgm:pt>
    <dgm:pt modelId="{CE0EE2C3-BBF7-40D2-A6DC-FF2B5A4B2ADA}" type="sibTrans" cxnId="{52E903EE-8AED-4336-B610-45CE2898077F}">
      <dgm:prSet/>
      <dgm:spPr/>
      <dgm:t>
        <a:bodyPr/>
        <a:lstStyle/>
        <a:p>
          <a:endParaRPr lang="ru-RU" b="1"/>
        </a:p>
      </dgm:t>
    </dgm:pt>
    <dgm:pt modelId="{732D03BE-0A41-4226-B9C1-18E858ACA442}">
      <dgm:prSet custT="1"/>
      <dgm:spPr/>
      <dgm:t>
        <a:bodyPr/>
        <a:lstStyle/>
        <a:p>
          <a:r>
            <a:rPr lang="ru-RU" sz="2000" b="1" dirty="0" smtClean="0"/>
            <a:t>Учебно-методическая</a:t>
          </a:r>
        </a:p>
        <a:p>
          <a:r>
            <a:rPr lang="ru-RU" sz="2000" b="1" dirty="0" smtClean="0"/>
            <a:t> работа</a:t>
          </a:r>
          <a:endParaRPr lang="ru-RU" sz="2000" b="1" dirty="0"/>
        </a:p>
      </dgm:t>
    </dgm:pt>
    <dgm:pt modelId="{A539ADDF-21E3-4F43-8772-BBBAF8D1D59B}" type="parTrans" cxnId="{10490867-D735-4964-80F9-32D1CA789628}">
      <dgm:prSet/>
      <dgm:spPr/>
      <dgm:t>
        <a:bodyPr/>
        <a:lstStyle/>
        <a:p>
          <a:endParaRPr lang="ru-RU" b="1"/>
        </a:p>
      </dgm:t>
    </dgm:pt>
    <dgm:pt modelId="{E504D6FF-1746-495C-9AF5-323864ADE74F}" type="sibTrans" cxnId="{10490867-D735-4964-80F9-32D1CA789628}">
      <dgm:prSet/>
      <dgm:spPr/>
      <dgm:t>
        <a:bodyPr/>
        <a:lstStyle/>
        <a:p>
          <a:endParaRPr lang="ru-RU" b="1"/>
        </a:p>
      </dgm:t>
    </dgm:pt>
    <dgm:pt modelId="{9409495E-5991-40F0-9AFC-BD1BDD7E150E}">
      <dgm:prSet/>
      <dgm:spPr/>
      <dgm:t>
        <a:bodyPr/>
        <a:lstStyle/>
        <a:p>
          <a:r>
            <a:rPr lang="ru-RU" b="1" dirty="0" smtClean="0"/>
            <a:t>Заместитель начальника </a:t>
          </a:r>
          <a:endParaRPr lang="ru-RU" b="1" dirty="0"/>
        </a:p>
      </dgm:t>
    </dgm:pt>
    <dgm:pt modelId="{8B313918-4407-4AEF-8FD8-21D650127395}" type="parTrans" cxnId="{DB44C160-976F-4908-BC13-4943B0546365}">
      <dgm:prSet/>
      <dgm:spPr/>
      <dgm:t>
        <a:bodyPr/>
        <a:lstStyle/>
        <a:p>
          <a:endParaRPr lang="ru-RU" b="1"/>
        </a:p>
      </dgm:t>
    </dgm:pt>
    <dgm:pt modelId="{8A043DB8-F4CB-433D-8A83-E9FB8E15236C}" type="sibTrans" cxnId="{DB44C160-976F-4908-BC13-4943B0546365}">
      <dgm:prSet/>
      <dgm:spPr/>
      <dgm:t>
        <a:bodyPr/>
        <a:lstStyle/>
        <a:p>
          <a:endParaRPr lang="ru-RU" b="1"/>
        </a:p>
      </dgm:t>
    </dgm:pt>
    <dgm:pt modelId="{3B1B79E3-10F9-4DF7-ACA4-32DE382FB6E1}">
      <dgm:prSet custT="1"/>
      <dgm:spPr/>
      <dgm:t>
        <a:bodyPr/>
        <a:lstStyle/>
        <a:p>
          <a:r>
            <a:rPr lang="ru-RU" sz="2000" b="1" dirty="0" smtClean="0"/>
            <a:t>Воспитательная </a:t>
          </a:r>
        </a:p>
        <a:p>
          <a:r>
            <a:rPr lang="ru-RU" sz="2000" b="1" dirty="0" smtClean="0"/>
            <a:t>работа</a:t>
          </a:r>
          <a:endParaRPr lang="ru-RU" sz="2000" b="1" dirty="0"/>
        </a:p>
      </dgm:t>
    </dgm:pt>
    <dgm:pt modelId="{1277FB6B-F78A-440E-BC96-DBB59252AA50}" type="parTrans" cxnId="{99C34DA4-4475-4E48-BBAC-E1664DDD8411}">
      <dgm:prSet/>
      <dgm:spPr/>
      <dgm:t>
        <a:bodyPr/>
        <a:lstStyle/>
        <a:p>
          <a:endParaRPr lang="ru-RU" b="1"/>
        </a:p>
      </dgm:t>
    </dgm:pt>
    <dgm:pt modelId="{5A2B7FF4-3508-4968-AD90-8379130A77E9}" type="sibTrans" cxnId="{99C34DA4-4475-4E48-BBAC-E1664DDD8411}">
      <dgm:prSet/>
      <dgm:spPr/>
      <dgm:t>
        <a:bodyPr/>
        <a:lstStyle/>
        <a:p>
          <a:endParaRPr lang="ru-RU" b="1"/>
        </a:p>
      </dgm:t>
    </dgm:pt>
    <dgm:pt modelId="{B499D9F7-4D95-48C8-8094-CD54CF6D5421}">
      <dgm:prSet custT="1"/>
      <dgm:spPr/>
      <dgm:t>
        <a:bodyPr/>
        <a:lstStyle/>
        <a:p>
          <a:r>
            <a:rPr lang="ru-RU" sz="2000" b="1" dirty="0" smtClean="0"/>
            <a:t>Организационная </a:t>
          </a:r>
        </a:p>
        <a:p>
          <a:r>
            <a:rPr lang="ru-RU" sz="2000" b="1" dirty="0" smtClean="0"/>
            <a:t>работа</a:t>
          </a:r>
          <a:endParaRPr lang="ru-RU" sz="2000" b="1" dirty="0"/>
        </a:p>
      </dgm:t>
    </dgm:pt>
    <dgm:pt modelId="{1530F0BD-74EB-4B84-A9DC-1A4EE6EC0024}" type="parTrans" cxnId="{8ABCD098-6301-41D8-AD7F-85B220F75A59}">
      <dgm:prSet/>
      <dgm:spPr/>
      <dgm:t>
        <a:bodyPr/>
        <a:lstStyle/>
        <a:p>
          <a:endParaRPr lang="ru-RU" b="1"/>
        </a:p>
      </dgm:t>
    </dgm:pt>
    <dgm:pt modelId="{F2A8011C-DE6B-4099-8EB3-BC1DF4C0A131}" type="sibTrans" cxnId="{8ABCD098-6301-41D8-AD7F-85B220F75A59}">
      <dgm:prSet/>
      <dgm:spPr/>
      <dgm:t>
        <a:bodyPr/>
        <a:lstStyle/>
        <a:p>
          <a:endParaRPr lang="ru-RU" b="1"/>
        </a:p>
      </dgm:t>
    </dgm:pt>
    <dgm:pt modelId="{E43D83DA-3F46-4540-9312-678D3A13E2F1}">
      <dgm:prSet custT="1"/>
      <dgm:spPr/>
      <dgm:t>
        <a:bodyPr/>
        <a:lstStyle/>
        <a:p>
          <a:r>
            <a:rPr lang="ru-RU" sz="2000" b="1" dirty="0" smtClean="0"/>
            <a:t>Спортивно-массовая</a:t>
          </a:r>
        </a:p>
        <a:p>
          <a:r>
            <a:rPr lang="ru-RU" sz="2000" b="1" dirty="0" smtClean="0"/>
            <a:t> работа</a:t>
          </a:r>
          <a:endParaRPr lang="ru-RU" sz="2000" b="1" dirty="0"/>
        </a:p>
      </dgm:t>
    </dgm:pt>
    <dgm:pt modelId="{FB3E3A98-D4D5-4764-8D64-D9EF45BB57E0}" type="parTrans" cxnId="{139FBF2D-CCAE-48A8-B529-00860B3342DB}">
      <dgm:prSet/>
      <dgm:spPr/>
      <dgm:t>
        <a:bodyPr/>
        <a:lstStyle/>
        <a:p>
          <a:endParaRPr lang="ru-RU" b="1"/>
        </a:p>
      </dgm:t>
    </dgm:pt>
    <dgm:pt modelId="{2D9E483A-E080-4899-BC31-F63D9D4EF9BB}" type="sibTrans" cxnId="{139FBF2D-CCAE-48A8-B529-00860B3342DB}">
      <dgm:prSet/>
      <dgm:spPr/>
      <dgm:t>
        <a:bodyPr/>
        <a:lstStyle/>
        <a:p>
          <a:endParaRPr lang="ru-RU" b="1"/>
        </a:p>
      </dgm:t>
    </dgm:pt>
    <dgm:pt modelId="{F73A54B9-5FCB-4128-BAD4-3DD0720EFF81}">
      <dgm:prSet custT="1"/>
      <dgm:spPr/>
      <dgm:t>
        <a:bodyPr/>
        <a:lstStyle/>
        <a:p>
          <a:r>
            <a:rPr lang="ru-RU" sz="2000" b="1" dirty="0" smtClean="0"/>
            <a:t>…</a:t>
          </a:r>
          <a:endParaRPr lang="ru-RU" sz="2000" b="1" dirty="0"/>
        </a:p>
      </dgm:t>
    </dgm:pt>
    <dgm:pt modelId="{4723E583-A554-4C7A-A3B6-DAD565A9AC37}" type="parTrans" cxnId="{660F9EBB-03AE-411E-AE8E-053595FD2DA0}">
      <dgm:prSet/>
      <dgm:spPr/>
      <dgm:t>
        <a:bodyPr/>
        <a:lstStyle/>
        <a:p>
          <a:endParaRPr lang="ru-RU" b="1"/>
        </a:p>
      </dgm:t>
    </dgm:pt>
    <dgm:pt modelId="{37748589-16EB-4E26-9BF9-60816C7CDADF}" type="sibTrans" cxnId="{660F9EBB-03AE-411E-AE8E-053595FD2DA0}">
      <dgm:prSet/>
      <dgm:spPr/>
      <dgm:t>
        <a:bodyPr/>
        <a:lstStyle/>
        <a:p>
          <a:endParaRPr lang="ru-RU" b="1"/>
        </a:p>
      </dgm:t>
    </dgm:pt>
    <dgm:pt modelId="{2871853A-1072-47B3-B669-2AB2B8A24C81}">
      <dgm:prSet custT="1"/>
      <dgm:spPr/>
      <dgm:t>
        <a:bodyPr/>
        <a:lstStyle/>
        <a:p>
          <a:r>
            <a:rPr lang="ru-RU" sz="2000" b="1" dirty="0" smtClean="0"/>
            <a:t>...</a:t>
          </a:r>
          <a:endParaRPr lang="ru-RU" sz="2000" b="1" dirty="0"/>
        </a:p>
      </dgm:t>
    </dgm:pt>
    <dgm:pt modelId="{46C0E694-48BD-473E-B36F-C0BE4D2AC94E}" type="parTrans" cxnId="{0A49F305-81A1-4597-A349-21BCEF0373B3}">
      <dgm:prSet/>
      <dgm:spPr/>
      <dgm:t>
        <a:bodyPr/>
        <a:lstStyle/>
        <a:p>
          <a:endParaRPr lang="ru-RU" b="1"/>
        </a:p>
      </dgm:t>
    </dgm:pt>
    <dgm:pt modelId="{7F9D0FCD-5EEE-4A7C-B3B4-F941703802EB}" type="sibTrans" cxnId="{0A49F305-81A1-4597-A349-21BCEF0373B3}">
      <dgm:prSet/>
      <dgm:spPr/>
      <dgm:t>
        <a:bodyPr/>
        <a:lstStyle/>
        <a:p>
          <a:endParaRPr lang="ru-RU" b="1"/>
        </a:p>
      </dgm:t>
    </dgm:pt>
    <dgm:pt modelId="{928F25D0-EFC7-40EA-9177-C0B346308674}" type="pres">
      <dgm:prSet presAssocID="{E5261CC0-F384-41E5-A262-3E1AB69632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079B470-B7D4-4DE1-B400-79AE1C2A0D20}" type="pres">
      <dgm:prSet presAssocID="{950F07E8-40D2-4BF4-A28E-5C1FD019C1A2}" presName="hierRoot1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053DA683-3049-40EF-9B24-DB18CDF98800}" type="pres">
      <dgm:prSet presAssocID="{950F07E8-40D2-4BF4-A28E-5C1FD019C1A2}" presName="rootComposite1" presStyleCnt="0"/>
      <dgm:spPr/>
      <dgm:t>
        <a:bodyPr/>
        <a:lstStyle/>
        <a:p>
          <a:endParaRPr lang="ru-RU"/>
        </a:p>
      </dgm:t>
    </dgm:pt>
    <dgm:pt modelId="{49CDBE99-EAC4-47CF-BDD2-D93AEC7FE499}" type="pres">
      <dgm:prSet presAssocID="{950F07E8-40D2-4BF4-A28E-5C1FD019C1A2}" presName="rootText1" presStyleLbl="node0" presStyleIdx="0" presStyleCnt="1" custScaleX="157250" custScaleY="19743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483168E-C014-4536-ABAF-A1C8098FF03C}" type="pres">
      <dgm:prSet presAssocID="{950F07E8-40D2-4BF4-A28E-5C1FD019C1A2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64024B8-7CF3-4E92-8FD8-79EE12FD8449}" type="pres">
      <dgm:prSet presAssocID="{950F07E8-40D2-4BF4-A28E-5C1FD019C1A2}" presName="hierChild2" presStyleCnt="0"/>
      <dgm:spPr/>
      <dgm:t>
        <a:bodyPr/>
        <a:lstStyle/>
        <a:p>
          <a:endParaRPr lang="ru-RU"/>
        </a:p>
      </dgm:t>
    </dgm:pt>
    <dgm:pt modelId="{92EDA164-6379-41B7-AD6A-C3C9312CAB4E}" type="pres">
      <dgm:prSet presAssocID="{CC0D1DEF-E3F9-4A52-84D5-272554E77A62}" presName="Name37" presStyleLbl="parChTrans1D2" presStyleIdx="0" presStyleCnt="2"/>
      <dgm:spPr/>
      <dgm:t>
        <a:bodyPr/>
        <a:lstStyle/>
        <a:p>
          <a:endParaRPr lang="ru-RU"/>
        </a:p>
      </dgm:t>
    </dgm:pt>
    <dgm:pt modelId="{26D6E627-5151-4769-BAA9-FCA6DABD50DC}" type="pres">
      <dgm:prSet presAssocID="{35221FA4-A77F-448A-893F-77BCFB5B4FF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F132BC0-27D3-4048-AB74-5980546CEB79}" type="pres">
      <dgm:prSet presAssocID="{35221FA4-A77F-448A-893F-77BCFB5B4FF1}" presName="rootComposite" presStyleCnt="0"/>
      <dgm:spPr/>
      <dgm:t>
        <a:bodyPr/>
        <a:lstStyle/>
        <a:p>
          <a:endParaRPr lang="ru-RU"/>
        </a:p>
      </dgm:t>
    </dgm:pt>
    <dgm:pt modelId="{DC876C0D-B8BD-4EC8-BAB5-42D227DC46BB}" type="pres">
      <dgm:prSet presAssocID="{35221FA4-A77F-448A-893F-77BCFB5B4FF1}" presName="rootText" presStyleLbl="node2" presStyleIdx="0" presStyleCnt="2" custScaleX="213175" custScaleY="136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48ED2BE-FCD5-411A-8014-4E49761BE066}" type="pres">
      <dgm:prSet presAssocID="{35221FA4-A77F-448A-893F-77BCFB5B4FF1}" presName="rootConnector" presStyleLbl="node2" presStyleIdx="0" presStyleCnt="2"/>
      <dgm:spPr/>
      <dgm:t>
        <a:bodyPr/>
        <a:lstStyle/>
        <a:p>
          <a:endParaRPr lang="ru-RU"/>
        </a:p>
      </dgm:t>
    </dgm:pt>
    <dgm:pt modelId="{81EBDAFC-B3AB-4E30-9C48-AC6FAFF922B9}" type="pres">
      <dgm:prSet presAssocID="{35221FA4-A77F-448A-893F-77BCFB5B4FF1}" presName="hierChild4" presStyleCnt="0"/>
      <dgm:spPr/>
      <dgm:t>
        <a:bodyPr/>
        <a:lstStyle/>
        <a:p>
          <a:endParaRPr lang="ru-RU"/>
        </a:p>
      </dgm:t>
    </dgm:pt>
    <dgm:pt modelId="{C78D865A-F579-4169-B688-3B1418E9D57C}" type="pres">
      <dgm:prSet presAssocID="{A539ADDF-21E3-4F43-8772-BBBAF8D1D59B}" presName="Name37" presStyleLbl="parChTrans1D3" presStyleIdx="0" presStyleCnt="6"/>
      <dgm:spPr/>
      <dgm:t>
        <a:bodyPr/>
        <a:lstStyle/>
        <a:p>
          <a:endParaRPr lang="ru-RU"/>
        </a:p>
      </dgm:t>
    </dgm:pt>
    <dgm:pt modelId="{9BAAFCDE-9D62-4655-AC44-F5DA5DF72E90}" type="pres">
      <dgm:prSet presAssocID="{732D03BE-0A41-4226-B9C1-18E858ACA442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6FE65342-2EDA-44BA-BCAD-B43498869E21}" type="pres">
      <dgm:prSet presAssocID="{732D03BE-0A41-4226-B9C1-18E858ACA442}" presName="rootComposite" presStyleCnt="0"/>
      <dgm:spPr/>
      <dgm:t>
        <a:bodyPr/>
        <a:lstStyle/>
        <a:p>
          <a:endParaRPr lang="ru-RU"/>
        </a:p>
      </dgm:t>
    </dgm:pt>
    <dgm:pt modelId="{4798768C-A588-4D58-A4D2-0067290E0041}" type="pres">
      <dgm:prSet presAssocID="{732D03BE-0A41-4226-B9C1-18E858ACA442}" presName="rootText" presStyleLbl="node3" presStyleIdx="0" presStyleCnt="6" custScaleX="182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B0B0479-9125-4F0A-9087-9FB283734F23}" type="pres">
      <dgm:prSet presAssocID="{732D03BE-0A41-4226-B9C1-18E858ACA442}" presName="rootConnector" presStyleLbl="node3" presStyleIdx="0" presStyleCnt="6"/>
      <dgm:spPr/>
      <dgm:t>
        <a:bodyPr/>
        <a:lstStyle/>
        <a:p>
          <a:endParaRPr lang="ru-RU"/>
        </a:p>
      </dgm:t>
    </dgm:pt>
    <dgm:pt modelId="{B3B4AB82-88F1-4CB6-9F42-612A7804D26A}" type="pres">
      <dgm:prSet presAssocID="{732D03BE-0A41-4226-B9C1-18E858ACA442}" presName="hierChild4" presStyleCnt="0"/>
      <dgm:spPr/>
      <dgm:t>
        <a:bodyPr/>
        <a:lstStyle/>
        <a:p>
          <a:endParaRPr lang="ru-RU"/>
        </a:p>
      </dgm:t>
    </dgm:pt>
    <dgm:pt modelId="{9FAA4219-C647-4340-B3F0-97B3B3F10276}" type="pres">
      <dgm:prSet presAssocID="{732D03BE-0A41-4226-B9C1-18E858ACA442}" presName="hierChild5" presStyleCnt="0"/>
      <dgm:spPr/>
      <dgm:t>
        <a:bodyPr/>
        <a:lstStyle/>
        <a:p>
          <a:endParaRPr lang="ru-RU"/>
        </a:p>
      </dgm:t>
    </dgm:pt>
    <dgm:pt modelId="{6B485B84-13CD-4AD1-8DD6-FF4CD8AEAEBF}" type="pres">
      <dgm:prSet presAssocID="{1530F0BD-74EB-4B84-A9DC-1A4EE6EC0024}" presName="Name37" presStyleLbl="parChTrans1D3" presStyleIdx="1" presStyleCnt="6"/>
      <dgm:spPr/>
      <dgm:t>
        <a:bodyPr/>
        <a:lstStyle/>
        <a:p>
          <a:endParaRPr lang="ru-RU"/>
        </a:p>
      </dgm:t>
    </dgm:pt>
    <dgm:pt modelId="{E1506755-A5A9-400E-B78B-142D16C00CD8}" type="pres">
      <dgm:prSet presAssocID="{B499D9F7-4D95-48C8-8094-CD54CF6D542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A5B04EFE-FF9D-49E5-A1C7-F7A6A3A6D877}" type="pres">
      <dgm:prSet presAssocID="{B499D9F7-4D95-48C8-8094-CD54CF6D5421}" presName="rootComposite" presStyleCnt="0"/>
      <dgm:spPr/>
      <dgm:t>
        <a:bodyPr/>
        <a:lstStyle/>
        <a:p>
          <a:endParaRPr lang="ru-RU"/>
        </a:p>
      </dgm:t>
    </dgm:pt>
    <dgm:pt modelId="{B62E34D0-C32C-4DC6-A576-3789536C5639}" type="pres">
      <dgm:prSet presAssocID="{B499D9F7-4D95-48C8-8094-CD54CF6D5421}" presName="rootText" presStyleLbl="node3" presStyleIdx="1" presStyleCnt="6" custScaleX="182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E7B726-C101-453C-866C-7E79922506EA}" type="pres">
      <dgm:prSet presAssocID="{B499D9F7-4D95-48C8-8094-CD54CF6D5421}" presName="rootConnector" presStyleLbl="node3" presStyleIdx="1" presStyleCnt="6"/>
      <dgm:spPr/>
      <dgm:t>
        <a:bodyPr/>
        <a:lstStyle/>
        <a:p>
          <a:endParaRPr lang="ru-RU"/>
        </a:p>
      </dgm:t>
    </dgm:pt>
    <dgm:pt modelId="{CDF61EA4-7436-471E-A83B-18C32273B06D}" type="pres">
      <dgm:prSet presAssocID="{B499D9F7-4D95-48C8-8094-CD54CF6D5421}" presName="hierChild4" presStyleCnt="0"/>
      <dgm:spPr/>
      <dgm:t>
        <a:bodyPr/>
        <a:lstStyle/>
        <a:p>
          <a:endParaRPr lang="ru-RU"/>
        </a:p>
      </dgm:t>
    </dgm:pt>
    <dgm:pt modelId="{AFBA8F48-A181-4A40-835C-82A4391838DD}" type="pres">
      <dgm:prSet presAssocID="{B499D9F7-4D95-48C8-8094-CD54CF6D5421}" presName="hierChild5" presStyleCnt="0"/>
      <dgm:spPr/>
      <dgm:t>
        <a:bodyPr/>
        <a:lstStyle/>
        <a:p>
          <a:endParaRPr lang="ru-RU"/>
        </a:p>
      </dgm:t>
    </dgm:pt>
    <dgm:pt modelId="{9F95E790-F3A8-458F-9952-2798EFBDBAB0}" type="pres">
      <dgm:prSet presAssocID="{4723E583-A554-4C7A-A3B6-DAD565A9AC37}" presName="Name37" presStyleLbl="parChTrans1D3" presStyleIdx="2" presStyleCnt="6"/>
      <dgm:spPr/>
      <dgm:t>
        <a:bodyPr/>
        <a:lstStyle/>
        <a:p>
          <a:endParaRPr lang="ru-RU"/>
        </a:p>
      </dgm:t>
    </dgm:pt>
    <dgm:pt modelId="{33227B63-A444-4D88-8B27-2FD894E16CC9}" type="pres">
      <dgm:prSet presAssocID="{F73A54B9-5FCB-4128-BAD4-3DD0720EFF8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4050F750-6E56-465B-A0B6-A4DBDB61A595}" type="pres">
      <dgm:prSet presAssocID="{F73A54B9-5FCB-4128-BAD4-3DD0720EFF81}" presName="rootComposite" presStyleCnt="0"/>
      <dgm:spPr/>
      <dgm:t>
        <a:bodyPr/>
        <a:lstStyle/>
        <a:p>
          <a:endParaRPr lang="ru-RU"/>
        </a:p>
      </dgm:t>
    </dgm:pt>
    <dgm:pt modelId="{5E2B0106-E311-422C-98A8-8FF8FF826F5A}" type="pres">
      <dgm:prSet presAssocID="{F73A54B9-5FCB-4128-BAD4-3DD0720EFF81}" presName="rootText" presStyleLbl="node3" presStyleIdx="2" presStyleCnt="6" custScaleX="182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13088AD-E040-4BBA-B0F0-7337319D134A}" type="pres">
      <dgm:prSet presAssocID="{F73A54B9-5FCB-4128-BAD4-3DD0720EFF81}" presName="rootConnector" presStyleLbl="node3" presStyleIdx="2" presStyleCnt="6"/>
      <dgm:spPr/>
      <dgm:t>
        <a:bodyPr/>
        <a:lstStyle/>
        <a:p>
          <a:endParaRPr lang="ru-RU"/>
        </a:p>
      </dgm:t>
    </dgm:pt>
    <dgm:pt modelId="{003BE988-4802-4B9F-8F22-9948A6306C3C}" type="pres">
      <dgm:prSet presAssocID="{F73A54B9-5FCB-4128-BAD4-3DD0720EFF81}" presName="hierChild4" presStyleCnt="0"/>
      <dgm:spPr/>
      <dgm:t>
        <a:bodyPr/>
        <a:lstStyle/>
        <a:p>
          <a:endParaRPr lang="ru-RU"/>
        </a:p>
      </dgm:t>
    </dgm:pt>
    <dgm:pt modelId="{C573E2EF-8442-44D9-95AB-EDD2B8C61A00}" type="pres">
      <dgm:prSet presAssocID="{F73A54B9-5FCB-4128-BAD4-3DD0720EFF81}" presName="hierChild5" presStyleCnt="0"/>
      <dgm:spPr/>
      <dgm:t>
        <a:bodyPr/>
        <a:lstStyle/>
        <a:p>
          <a:endParaRPr lang="ru-RU"/>
        </a:p>
      </dgm:t>
    </dgm:pt>
    <dgm:pt modelId="{D1196CC0-5B80-4548-AC43-F9AE58D513AA}" type="pres">
      <dgm:prSet presAssocID="{35221FA4-A77F-448A-893F-77BCFB5B4FF1}" presName="hierChild5" presStyleCnt="0"/>
      <dgm:spPr/>
      <dgm:t>
        <a:bodyPr/>
        <a:lstStyle/>
        <a:p>
          <a:endParaRPr lang="ru-RU"/>
        </a:p>
      </dgm:t>
    </dgm:pt>
    <dgm:pt modelId="{C6F18E80-3187-4DED-80ED-29269C4DCC15}" type="pres">
      <dgm:prSet presAssocID="{8B313918-4407-4AEF-8FD8-21D65012739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1ACD106-C564-4A01-BEC0-4FC1FD9B4B5F}" type="pres">
      <dgm:prSet presAssocID="{9409495E-5991-40F0-9AFC-BD1BDD7E150E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B5DF165-0B7F-44EF-BFB7-7D53E95B9430}" type="pres">
      <dgm:prSet presAssocID="{9409495E-5991-40F0-9AFC-BD1BDD7E150E}" presName="rootComposite" presStyleCnt="0"/>
      <dgm:spPr/>
      <dgm:t>
        <a:bodyPr/>
        <a:lstStyle/>
        <a:p>
          <a:endParaRPr lang="ru-RU"/>
        </a:p>
      </dgm:t>
    </dgm:pt>
    <dgm:pt modelId="{38D9D818-EEF1-4721-A73B-3163ECB48A43}" type="pres">
      <dgm:prSet presAssocID="{9409495E-5991-40F0-9AFC-BD1BDD7E150E}" presName="rootText" presStyleLbl="node2" presStyleIdx="1" presStyleCnt="2" custScaleX="213175" custScaleY="13633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BC9391D-7F4D-4A23-B33A-ECE4C7FC95FF}" type="pres">
      <dgm:prSet presAssocID="{9409495E-5991-40F0-9AFC-BD1BDD7E150E}" presName="rootConnector" presStyleLbl="node2" presStyleIdx="1" presStyleCnt="2"/>
      <dgm:spPr/>
      <dgm:t>
        <a:bodyPr/>
        <a:lstStyle/>
        <a:p>
          <a:endParaRPr lang="ru-RU"/>
        </a:p>
      </dgm:t>
    </dgm:pt>
    <dgm:pt modelId="{14BC9E31-7117-4D06-A4A5-CE5975BDCC85}" type="pres">
      <dgm:prSet presAssocID="{9409495E-5991-40F0-9AFC-BD1BDD7E150E}" presName="hierChild4" presStyleCnt="0"/>
      <dgm:spPr/>
      <dgm:t>
        <a:bodyPr/>
        <a:lstStyle/>
        <a:p>
          <a:endParaRPr lang="ru-RU"/>
        </a:p>
      </dgm:t>
    </dgm:pt>
    <dgm:pt modelId="{BFF427FB-9094-4C99-B40C-A36B561FFF7F}" type="pres">
      <dgm:prSet presAssocID="{1277FB6B-F78A-440E-BC96-DBB59252AA50}" presName="Name37" presStyleLbl="parChTrans1D3" presStyleIdx="3" presStyleCnt="6"/>
      <dgm:spPr/>
      <dgm:t>
        <a:bodyPr/>
        <a:lstStyle/>
        <a:p>
          <a:endParaRPr lang="ru-RU"/>
        </a:p>
      </dgm:t>
    </dgm:pt>
    <dgm:pt modelId="{557BF4E1-69CF-4BC6-98F6-DEA50CEA7CA3}" type="pres">
      <dgm:prSet presAssocID="{3B1B79E3-10F9-4DF7-ACA4-32DE382FB6E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9C6B53F4-07F9-4937-A562-57C1C1AAF3E2}" type="pres">
      <dgm:prSet presAssocID="{3B1B79E3-10F9-4DF7-ACA4-32DE382FB6E1}" presName="rootComposite" presStyleCnt="0"/>
      <dgm:spPr/>
      <dgm:t>
        <a:bodyPr/>
        <a:lstStyle/>
        <a:p>
          <a:endParaRPr lang="ru-RU"/>
        </a:p>
      </dgm:t>
    </dgm:pt>
    <dgm:pt modelId="{B472C480-5631-4156-844F-3ED050DE0B87}" type="pres">
      <dgm:prSet presAssocID="{3B1B79E3-10F9-4DF7-ACA4-32DE382FB6E1}" presName="rootText" presStyleLbl="node3" presStyleIdx="3" presStyleCnt="6" custScaleX="182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9C1FB7F-A5C8-484B-80AF-B2BB5A4D3CC1}" type="pres">
      <dgm:prSet presAssocID="{3B1B79E3-10F9-4DF7-ACA4-32DE382FB6E1}" presName="rootConnector" presStyleLbl="node3" presStyleIdx="3" presStyleCnt="6"/>
      <dgm:spPr/>
      <dgm:t>
        <a:bodyPr/>
        <a:lstStyle/>
        <a:p>
          <a:endParaRPr lang="ru-RU"/>
        </a:p>
      </dgm:t>
    </dgm:pt>
    <dgm:pt modelId="{93A809B1-E5CB-44EC-A5F8-8BB5510F1BF2}" type="pres">
      <dgm:prSet presAssocID="{3B1B79E3-10F9-4DF7-ACA4-32DE382FB6E1}" presName="hierChild4" presStyleCnt="0"/>
      <dgm:spPr/>
      <dgm:t>
        <a:bodyPr/>
        <a:lstStyle/>
        <a:p>
          <a:endParaRPr lang="ru-RU"/>
        </a:p>
      </dgm:t>
    </dgm:pt>
    <dgm:pt modelId="{FD6E8081-3962-4DAF-AC08-DD0E5A7929FE}" type="pres">
      <dgm:prSet presAssocID="{3B1B79E3-10F9-4DF7-ACA4-32DE382FB6E1}" presName="hierChild5" presStyleCnt="0"/>
      <dgm:spPr/>
      <dgm:t>
        <a:bodyPr/>
        <a:lstStyle/>
        <a:p>
          <a:endParaRPr lang="ru-RU"/>
        </a:p>
      </dgm:t>
    </dgm:pt>
    <dgm:pt modelId="{4AF234F3-482D-4FB9-A10C-A44FED0E51F3}" type="pres">
      <dgm:prSet presAssocID="{FB3E3A98-D4D5-4764-8D64-D9EF45BB57E0}" presName="Name37" presStyleLbl="parChTrans1D3" presStyleIdx="4" presStyleCnt="6"/>
      <dgm:spPr/>
      <dgm:t>
        <a:bodyPr/>
        <a:lstStyle/>
        <a:p>
          <a:endParaRPr lang="ru-RU"/>
        </a:p>
      </dgm:t>
    </dgm:pt>
    <dgm:pt modelId="{792994CA-E172-4DC1-8E44-294F5333BA7D}" type="pres">
      <dgm:prSet presAssocID="{E43D83DA-3F46-4540-9312-678D3A13E2F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76BE8825-38C4-49B5-BA4F-95A01F1D12C5}" type="pres">
      <dgm:prSet presAssocID="{E43D83DA-3F46-4540-9312-678D3A13E2F1}" presName="rootComposite" presStyleCnt="0"/>
      <dgm:spPr/>
      <dgm:t>
        <a:bodyPr/>
        <a:lstStyle/>
        <a:p>
          <a:endParaRPr lang="ru-RU"/>
        </a:p>
      </dgm:t>
    </dgm:pt>
    <dgm:pt modelId="{44916516-162E-4509-AB79-AB5FD8CA0C1A}" type="pres">
      <dgm:prSet presAssocID="{E43D83DA-3F46-4540-9312-678D3A13E2F1}" presName="rootText" presStyleLbl="node3" presStyleIdx="4" presStyleCnt="6" custScaleX="182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F8C7BD-E578-401D-8184-37CFF920A93D}" type="pres">
      <dgm:prSet presAssocID="{E43D83DA-3F46-4540-9312-678D3A13E2F1}" presName="rootConnector" presStyleLbl="node3" presStyleIdx="4" presStyleCnt="6"/>
      <dgm:spPr/>
      <dgm:t>
        <a:bodyPr/>
        <a:lstStyle/>
        <a:p>
          <a:endParaRPr lang="ru-RU"/>
        </a:p>
      </dgm:t>
    </dgm:pt>
    <dgm:pt modelId="{2769DA35-8B8A-48F0-9837-172573645D5C}" type="pres">
      <dgm:prSet presAssocID="{E43D83DA-3F46-4540-9312-678D3A13E2F1}" presName="hierChild4" presStyleCnt="0"/>
      <dgm:spPr/>
      <dgm:t>
        <a:bodyPr/>
        <a:lstStyle/>
        <a:p>
          <a:endParaRPr lang="ru-RU"/>
        </a:p>
      </dgm:t>
    </dgm:pt>
    <dgm:pt modelId="{E137385C-666A-4886-9875-895542A82D01}" type="pres">
      <dgm:prSet presAssocID="{E43D83DA-3F46-4540-9312-678D3A13E2F1}" presName="hierChild5" presStyleCnt="0"/>
      <dgm:spPr/>
      <dgm:t>
        <a:bodyPr/>
        <a:lstStyle/>
        <a:p>
          <a:endParaRPr lang="ru-RU"/>
        </a:p>
      </dgm:t>
    </dgm:pt>
    <dgm:pt modelId="{EAFD2A7F-C2DA-46D2-AB7A-1B64BEFB1AB7}" type="pres">
      <dgm:prSet presAssocID="{46C0E694-48BD-473E-B36F-C0BE4D2AC94E}" presName="Name37" presStyleLbl="parChTrans1D3" presStyleIdx="5" presStyleCnt="6"/>
      <dgm:spPr/>
      <dgm:t>
        <a:bodyPr/>
        <a:lstStyle/>
        <a:p>
          <a:endParaRPr lang="ru-RU"/>
        </a:p>
      </dgm:t>
    </dgm:pt>
    <dgm:pt modelId="{BC59F779-BA96-4939-992A-C03EA7B29FC4}" type="pres">
      <dgm:prSet presAssocID="{2871853A-1072-47B3-B669-2AB2B8A24C81}" presName="hierRoot2" presStyleCnt="0">
        <dgm:presLayoutVars>
          <dgm:hierBranch val="init"/>
        </dgm:presLayoutVars>
      </dgm:prSet>
      <dgm:spPr/>
      <dgm:t>
        <a:bodyPr/>
        <a:lstStyle/>
        <a:p>
          <a:endParaRPr lang="ru-RU"/>
        </a:p>
      </dgm:t>
    </dgm:pt>
    <dgm:pt modelId="{F8455747-6D76-4498-BC48-2F1CB3F95C41}" type="pres">
      <dgm:prSet presAssocID="{2871853A-1072-47B3-B669-2AB2B8A24C81}" presName="rootComposite" presStyleCnt="0"/>
      <dgm:spPr/>
      <dgm:t>
        <a:bodyPr/>
        <a:lstStyle/>
        <a:p>
          <a:endParaRPr lang="ru-RU"/>
        </a:p>
      </dgm:t>
    </dgm:pt>
    <dgm:pt modelId="{652DACE3-D110-4C0B-819A-5EDB10BE033D}" type="pres">
      <dgm:prSet presAssocID="{2871853A-1072-47B3-B669-2AB2B8A24C81}" presName="rootText" presStyleLbl="node3" presStyleIdx="5" presStyleCnt="6" custScaleX="1829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94700B-7748-4DD9-B344-69EA9ACE6201}" type="pres">
      <dgm:prSet presAssocID="{2871853A-1072-47B3-B669-2AB2B8A24C81}" presName="rootConnector" presStyleLbl="node3" presStyleIdx="5" presStyleCnt="6"/>
      <dgm:spPr/>
      <dgm:t>
        <a:bodyPr/>
        <a:lstStyle/>
        <a:p>
          <a:endParaRPr lang="ru-RU"/>
        </a:p>
      </dgm:t>
    </dgm:pt>
    <dgm:pt modelId="{ABFC3853-EA22-4FF3-8E1D-2A65DEB092FD}" type="pres">
      <dgm:prSet presAssocID="{2871853A-1072-47B3-B669-2AB2B8A24C81}" presName="hierChild4" presStyleCnt="0"/>
      <dgm:spPr/>
      <dgm:t>
        <a:bodyPr/>
        <a:lstStyle/>
        <a:p>
          <a:endParaRPr lang="ru-RU"/>
        </a:p>
      </dgm:t>
    </dgm:pt>
    <dgm:pt modelId="{501F58F8-1096-46F8-961B-4F97CB530AF1}" type="pres">
      <dgm:prSet presAssocID="{2871853A-1072-47B3-B669-2AB2B8A24C81}" presName="hierChild5" presStyleCnt="0"/>
      <dgm:spPr/>
      <dgm:t>
        <a:bodyPr/>
        <a:lstStyle/>
        <a:p>
          <a:endParaRPr lang="ru-RU"/>
        </a:p>
      </dgm:t>
    </dgm:pt>
    <dgm:pt modelId="{064A0EAF-77A2-4178-8180-6E82346D90D4}" type="pres">
      <dgm:prSet presAssocID="{9409495E-5991-40F0-9AFC-BD1BDD7E150E}" presName="hierChild5" presStyleCnt="0"/>
      <dgm:spPr/>
      <dgm:t>
        <a:bodyPr/>
        <a:lstStyle/>
        <a:p>
          <a:endParaRPr lang="ru-RU"/>
        </a:p>
      </dgm:t>
    </dgm:pt>
    <dgm:pt modelId="{E9A1282E-65CE-497B-BAE9-7C018892356A}" type="pres">
      <dgm:prSet presAssocID="{950F07E8-40D2-4BF4-A28E-5C1FD019C1A2}" presName="hierChild3" presStyleCnt="0"/>
      <dgm:spPr/>
      <dgm:t>
        <a:bodyPr/>
        <a:lstStyle/>
        <a:p>
          <a:endParaRPr lang="ru-RU"/>
        </a:p>
      </dgm:t>
    </dgm:pt>
  </dgm:ptLst>
  <dgm:cxnLst>
    <dgm:cxn modelId="{B763D56E-E30F-454A-A27A-390DD8640397}" type="presOf" srcId="{732D03BE-0A41-4226-B9C1-18E858ACA442}" destId="{4798768C-A588-4D58-A4D2-0067290E0041}" srcOrd="0" destOrd="0" presId="urn:microsoft.com/office/officeart/2005/8/layout/orgChart1"/>
    <dgm:cxn modelId="{660F9EBB-03AE-411E-AE8E-053595FD2DA0}" srcId="{35221FA4-A77F-448A-893F-77BCFB5B4FF1}" destId="{F73A54B9-5FCB-4128-BAD4-3DD0720EFF81}" srcOrd="2" destOrd="0" parTransId="{4723E583-A554-4C7A-A3B6-DAD565A9AC37}" sibTransId="{37748589-16EB-4E26-9BF9-60816C7CDADF}"/>
    <dgm:cxn modelId="{13986DA5-A442-4E0E-9088-504B1FDDF122}" type="presOf" srcId="{F73A54B9-5FCB-4128-BAD4-3DD0720EFF81}" destId="{613088AD-E040-4BBA-B0F0-7337319D134A}" srcOrd="1" destOrd="0" presId="urn:microsoft.com/office/officeart/2005/8/layout/orgChart1"/>
    <dgm:cxn modelId="{0A49F305-81A1-4597-A349-21BCEF0373B3}" srcId="{9409495E-5991-40F0-9AFC-BD1BDD7E150E}" destId="{2871853A-1072-47B3-B669-2AB2B8A24C81}" srcOrd="2" destOrd="0" parTransId="{46C0E694-48BD-473E-B36F-C0BE4D2AC94E}" sibTransId="{7F9D0FCD-5EEE-4A7C-B3B4-F941703802EB}"/>
    <dgm:cxn modelId="{110C0EBA-3C90-4A6C-BDAD-08A0707841FF}" type="presOf" srcId="{B499D9F7-4D95-48C8-8094-CD54CF6D5421}" destId="{B62E34D0-C32C-4DC6-A576-3789536C5639}" srcOrd="0" destOrd="0" presId="urn:microsoft.com/office/officeart/2005/8/layout/orgChart1"/>
    <dgm:cxn modelId="{3CF884DE-31FF-465D-86C0-535B601C227D}" srcId="{E5261CC0-F384-41E5-A262-3E1AB696325D}" destId="{950F07E8-40D2-4BF4-A28E-5C1FD019C1A2}" srcOrd="0" destOrd="0" parTransId="{340F0FE6-90DC-420B-B84E-A6FBA89AAD65}" sibTransId="{45D806D5-7090-4E3F-A3B5-6821EFF10951}"/>
    <dgm:cxn modelId="{7C7B4D12-6064-417D-B451-3639F8B43085}" type="presOf" srcId="{35221FA4-A77F-448A-893F-77BCFB5B4FF1}" destId="{DC876C0D-B8BD-4EC8-BAB5-42D227DC46BB}" srcOrd="0" destOrd="0" presId="urn:microsoft.com/office/officeart/2005/8/layout/orgChart1"/>
    <dgm:cxn modelId="{10490867-D735-4964-80F9-32D1CA789628}" srcId="{35221FA4-A77F-448A-893F-77BCFB5B4FF1}" destId="{732D03BE-0A41-4226-B9C1-18E858ACA442}" srcOrd="0" destOrd="0" parTransId="{A539ADDF-21E3-4F43-8772-BBBAF8D1D59B}" sibTransId="{E504D6FF-1746-495C-9AF5-323864ADE74F}"/>
    <dgm:cxn modelId="{994130C3-99B4-4B8B-9840-97B123C2B076}" type="presOf" srcId="{2871853A-1072-47B3-B669-2AB2B8A24C81}" destId="{652DACE3-D110-4C0B-819A-5EDB10BE033D}" srcOrd="0" destOrd="0" presId="urn:microsoft.com/office/officeart/2005/8/layout/orgChart1"/>
    <dgm:cxn modelId="{8ABCD098-6301-41D8-AD7F-85B220F75A59}" srcId="{35221FA4-A77F-448A-893F-77BCFB5B4FF1}" destId="{B499D9F7-4D95-48C8-8094-CD54CF6D5421}" srcOrd="1" destOrd="0" parTransId="{1530F0BD-74EB-4B84-A9DC-1A4EE6EC0024}" sibTransId="{F2A8011C-DE6B-4099-8EB3-BC1DF4C0A131}"/>
    <dgm:cxn modelId="{974EB1BA-EBDB-4C40-BE35-5F9BF8FF7787}" type="presOf" srcId="{35221FA4-A77F-448A-893F-77BCFB5B4FF1}" destId="{A48ED2BE-FCD5-411A-8014-4E49761BE066}" srcOrd="1" destOrd="0" presId="urn:microsoft.com/office/officeart/2005/8/layout/orgChart1"/>
    <dgm:cxn modelId="{4A063B4E-33DB-4382-A0ED-ADCE95200BD8}" type="presOf" srcId="{732D03BE-0A41-4226-B9C1-18E858ACA442}" destId="{0B0B0479-9125-4F0A-9087-9FB283734F23}" srcOrd="1" destOrd="0" presId="urn:microsoft.com/office/officeart/2005/8/layout/orgChart1"/>
    <dgm:cxn modelId="{A9B66C62-F7A1-4D96-AF0A-0E4F9DAD2467}" type="presOf" srcId="{9409495E-5991-40F0-9AFC-BD1BDD7E150E}" destId="{9BC9391D-7F4D-4A23-B33A-ECE4C7FC95FF}" srcOrd="1" destOrd="0" presId="urn:microsoft.com/office/officeart/2005/8/layout/orgChart1"/>
    <dgm:cxn modelId="{F3D997AB-70BA-48B2-9D56-9E09073F2152}" type="presOf" srcId="{950F07E8-40D2-4BF4-A28E-5C1FD019C1A2}" destId="{9483168E-C014-4536-ABAF-A1C8098FF03C}" srcOrd="1" destOrd="0" presId="urn:microsoft.com/office/officeart/2005/8/layout/orgChart1"/>
    <dgm:cxn modelId="{8150DC6A-996D-471B-B94C-E056C83A5ABD}" type="presOf" srcId="{3B1B79E3-10F9-4DF7-ACA4-32DE382FB6E1}" destId="{B472C480-5631-4156-844F-3ED050DE0B87}" srcOrd="0" destOrd="0" presId="urn:microsoft.com/office/officeart/2005/8/layout/orgChart1"/>
    <dgm:cxn modelId="{8C5943E7-2013-4174-8DC4-25E48A94DA7C}" type="presOf" srcId="{8B313918-4407-4AEF-8FD8-21D650127395}" destId="{C6F18E80-3187-4DED-80ED-29269C4DCC15}" srcOrd="0" destOrd="0" presId="urn:microsoft.com/office/officeart/2005/8/layout/orgChart1"/>
    <dgm:cxn modelId="{E97B5D80-E34A-46E1-9279-87E0F0AA4626}" type="presOf" srcId="{950F07E8-40D2-4BF4-A28E-5C1FD019C1A2}" destId="{49CDBE99-EAC4-47CF-BDD2-D93AEC7FE499}" srcOrd="0" destOrd="0" presId="urn:microsoft.com/office/officeart/2005/8/layout/orgChart1"/>
    <dgm:cxn modelId="{3D463317-7E0F-46F0-80BB-BBDC304830A1}" type="presOf" srcId="{1530F0BD-74EB-4B84-A9DC-1A4EE6EC0024}" destId="{6B485B84-13CD-4AD1-8DD6-FF4CD8AEAEBF}" srcOrd="0" destOrd="0" presId="urn:microsoft.com/office/officeart/2005/8/layout/orgChart1"/>
    <dgm:cxn modelId="{F283DE6D-FA29-4FCC-AD50-EF12359256EE}" type="presOf" srcId="{9409495E-5991-40F0-9AFC-BD1BDD7E150E}" destId="{38D9D818-EEF1-4721-A73B-3163ECB48A43}" srcOrd="0" destOrd="0" presId="urn:microsoft.com/office/officeart/2005/8/layout/orgChart1"/>
    <dgm:cxn modelId="{52E903EE-8AED-4336-B610-45CE2898077F}" srcId="{950F07E8-40D2-4BF4-A28E-5C1FD019C1A2}" destId="{35221FA4-A77F-448A-893F-77BCFB5B4FF1}" srcOrd="0" destOrd="0" parTransId="{CC0D1DEF-E3F9-4A52-84D5-272554E77A62}" sibTransId="{CE0EE2C3-BBF7-40D2-A6DC-FF2B5A4B2ADA}"/>
    <dgm:cxn modelId="{CF62264C-A9AA-4BA0-BAF9-AC8A8D4F751D}" type="presOf" srcId="{4723E583-A554-4C7A-A3B6-DAD565A9AC37}" destId="{9F95E790-F3A8-458F-9952-2798EFBDBAB0}" srcOrd="0" destOrd="0" presId="urn:microsoft.com/office/officeart/2005/8/layout/orgChart1"/>
    <dgm:cxn modelId="{A47C7D41-6088-4CEB-A883-D6BB7D4E7FD6}" type="presOf" srcId="{1277FB6B-F78A-440E-BC96-DBB59252AA50}" destId="{BFF427FB-9094-4C99-B40C-A36B561FFF7F}" srcOrd="0" destOrd="0" presId="urn:microsoft.com/office/officeart/2005/8/layout/orgChart1"/>
    <dgm:cxn modelId="{9A2AC01F-5537-4064-8F35-1C05EF7D63AE}" type="presOf" srcId="{A539ADDF-21E3-4F43-8772-BBBAF8D1D59B}" destId="{C78D865A-F579-4169-B688-3B1418E9D57C}" srcOrd="0" destOrd="0" presId="urn:microsoft.com/office/officeart/2005/8/layout/orgChart1"/>
    <dgm:cxn modelId="{99C34DA4-4475-4E48-BBAC-E1664DDD8411}" srcId="{9409495E-5991-40F0-9AFC-BD1BDD7E150E}" destId="{3B1B79E3-10F9-4DF7-ACA4-32DE382FB6E1}" srcOrd="0" destOrd="0" parTransId="{1277FB6B-F78A-440E-BC96-DBB59252AA50}" sibTransId="{5A2B7FF4-3508-4968-AD90-8379130A77E9}"/>
    <dgm:cxn modelId="{B841450D-F269-4E9E-AC60-1BF8AA78EACE}" type="presOf" srcId="{3B1B79E3-10F9-4DF7-ACA4-32DE382FB6E1}" destId="{69C1FB7F-A5C8-484B-80AF-B2BB5A4D3CC1}" srcOrd="1" destOrd="0" presId="urn:microsoft.com/office/officeart/2005/8/layout/orgChart1"/>
    <dgm:cxn modelId="{139FBF2D-CCAE-48A8-B529-00860B3342DB}" srcId="{9409495E-5991-40F0-9AFC-BD1BDD7E150E}" destId="{E43D83DA-3F46-4540-9312-678D3A13E2F1}" srcOrd="1" destOrd="0" parTransId="{FB3E3A98-D4D5-4764-8D64-D9EF45BB57E0}" sibTransId="{2D9E483A-E080-4899-BC31-F63D9D4EF9BB}"/>
    <dgm:cxn modelId="{1067BD48-7569-499B-9555-D880E7C10205}" type="presOf" srcId="{CC0D1DEF-E3F9-4A52-84D5-272554E77A62}" destId="{92EDA164-6379-41B7-AD6A-C3C9312CAB4E}" srcOrd="0" destOrd="0" presId="urn:microsoft.com/office/officeart/2005/8/layout/orgChart1"/>
    <dgm:cxn modelId="{15BF7650-2FC4-40EA-AE7F-E6F11315D8DB}" type="presOf" srcId="{E5261CC0-F384-41E5-A262-3E1AB696325D}" destId="{928F25D0-EFC7-40EA-9177-C0B346308674}" srcOrd="0" destOrd="0" presId="urn:microsoft.com/office/officeart/2005/8/layout/orgChart1"/>
    <dgm:cxn modelId="{F3E0EA60-B1F2-4C49-962C-5E3654659406}" type="presOf" srcId="{F73A54B9-5FCB-4128-BAD4-3DD0720EFF81}" destId="{5E2B0106-E311-422C-98A8-8FF8FF826F5A}" srcOrd="0" destOrd="0" presId="urn:microsoft.com/office/officeart/2005/8/layout/orgChart1"/>
    <dgm:cxn modelId="{D7445201-EC75-46FC-9D7C-13B99168B664}" type="presOf" srcId="{B499D9F7-4D95-48C8-8094-CD54CF6D5421}" destId="{8BE7B726-C101-453C-866C-7E79922506EA}" srcOrd="1" destOrd="0" presId="urn:microsoft.com/office/officeart/2005/8/layout/orgChart1"/>
    <dgm:cxn modelId="{FF7029F4-306A-4497-8611-14240AB5078E}" type="presOf" srcId="{46C0E694-48BD-473E-B36F-C0BE4D2AC94E}" destId="{EAFD2A7F-C2DA-46D2-AB7A-1B64BEFB1AB7}" srcOrd="0" destOrd="0" presId="urn:microsoft.com/office/officeart/2005/8/layout/orgChart1"/>
    <dgm:cxn modelId="{DB44C160-976F-4908-BC13-4943B0546365}" srcId="{950F07E8-40D2-4BF4-A28E-5C1FD019C1A2}" destId="{9409495E-5991-40F0-9AFC-BD1BDD7E150E}" srcOrd="1" destOrd="0" parTransId="{8B313918-4407-4AEF-8FD8-21D650127395}" sibTransId="{8A043DB8-F4CB-433D-8A83-E9FB8E15236C}"/>
    <dgm:cxn modelId="{06641E63-3278-41F2-9870-3B486C1F83AC}" type="presOf" srcId="{E43D83DA-3F46-4540-9312-678D3A13E2F1}" destId="{1FF8C7BD-E578-401D-8184-37CFF920A93D}" srcOrd="1" destOrd="0" presId="urn:microsoft.com/office/officeart/2005/8/layout/orgChart1"/>
    <dgm:cxn modelId="{129F1F00-A76D-4E5A-8075-617D819880D5}" type="presOf" srcId="{E43D83DA-3F46-4540-9312-678D3A13E2F1}" destId="{44916516-162E-4509-AB79-AB5FD8CA0C1A}" srcOrd="0" destOrd="0" presId="urn:microsoft.com/office/officeart/2005/8/layout/orgChart1"/>
    <dgm:cxn modelId="{BAF46DDE-F328-4C4F-A6FA-70B0312DF5CF}" type="presOf" srcId="{2871853A-1072-47B3-B669-2AB2B8A24C81}" destId="{FC94700B-7748-4DD9-B344-69EA9ACE6201}" srcOrd="1" destOrd="0" presId="urn:microsoft.com/office/officeart/2005/8/layout/orgChart1"/>
    <dgm:cxn modelId="{DB2CE4D8-BBB8-4220-B5EE-99F2BA19D24F}" type="presOf" srcId="{FB3E3A98-D4D5-4764-8D64-D9EF45BB57E0}" destId="{4AF234F3-482D-4FB9-A10C-A44FED0E51F3}" srcOrd="0" destOrd="0" presId="urn:microsoft.com/office/officeart/2005/8/layout/orgChart1"/>
    <dgm:cxn modelId="{CAAE80C2-EA15-4523-A124-F5D4499303DE}" type="presParOf" srcId="{928F25D0-EFC7-40EA-9177-C0B346308674}" destId="{8079B470-B7D4-4DE1-B400-79AE1C2A0D20}" srcOrd="0" destOrd="0" presId="urn:microsoft.com/office/officeart/2005/8/layout/orgChart1"/>
    <dgm:cxn modelId="{08FF2773-B040-4BFF-9687-4A4BCDB4769B}" type="presParOf" srcId="{8079B470-B7D4-4DE1-B400-79AE1C2A0D20}" destId="{053DA683-3049-40EF-9B24-DB18CDF98800}" srcOrd="0" destOrd="0" presId="urn:microsoft.com/office/officeart/2005/8/layout/orgChart1"/>
    <dgm:cxn modelId="{3122E178-D98F-4472-8DA1-9CA9F13A67E5}" type="presParOf" srcId="{053DA683-3049-40EF-9B24-DB18CDF98800}" destId="{49CDBE99-EAC4-47CF-BDD2-D93AEC7FE499}" srcOrd="0" destOrd="0" presId="urn:microsoft.com/office/officeart/2005/8/layout/orgChart1"/>
    <dgm:cxn modelId="{F6F50597-C83D-42AC-A7CA-2C04589B02BC}" type="presParOf" srcId="{053DA683-3049-40EF-9B24-DB18CDF98800}" destId="{9483168E-C014-4536-ABAF-A1C8098FF03C}" srcOrd="1" destOrd="0" presId="urn:microsoft.com/office/officeart/2005/8/layout/orgChart1"/>
    <dgm:cxn modelId="{19AB7BCD-37C1-43D3-B6ED-44B793DD2908}" type="presParOf" srcId="{8079B470-B7D4-4DE1-B400-79AE1C2A0D20}" destId="{864024B8-7CF3-4E92-8FD8-79EE12FD8449}" srcOrd="1" destOrd="0" presId="urn:microsoft.com/office/officeart/2005/8/layout/orgChart1"/>
    <dgm:cxn modelId="{542BC6A6-99A1-4A0B-8A45-80B822E9C73C}" type="presParOf" srcId="{864024B8-7CF3-4E92-8FD8-79EE12FD8449}" destId="{92EDA164-6379-41B7-AD6A-C3C9312CAB4E}" srcOrd="0" destOrd="0" presId="urn:microsoft.com/office/officeart/2005/8/layout/orgChart1"/>
    <dgm:cxn modelId="{EA73C51B-D662-4766-9709-59567B978B34}" type="presParOf" srcId="{864024B8-7CF3-4E92-8FD8-79EE12FD8449}" destId="{26D6E627-5151-4769-BAA9-FCA6DABD50DC}" srcOrd="1" destOrd="0" presId="urn:microsoft.com/office/officeart/2005/8/layout/orgChart1"/>
    <dgm:cxn modelId="{1834C0CE-9056-47F6-BA7F-4383720F4C9E}" type="presParOf" srcId="{26D6E627-5151-4769-BAA9-FCA6DABD50DC}" destId="{4F132BC0-27D3-4048-AB74-5980546CEB79}" srcOrd="0" destOrd="0" presId="urn:microsoft.com/office/officeart/2005/8/layout/orgChart1"/>
    <dgm:cxn modelId="{A2CFA0EE-9269-49E4-B798-11A69F3CD3E7}" type="presParOf" srcId="{4F132BC0-27D3-4048-AB74-5980546CEB79}" destId="{DC876C0D-B8BD-4EC8-BAB5-42D227DC46BB}" srcOrd="0" destOrd="0" presId="urn:microsoft.com/office/officeart/2005/8/layout/orgChart1"/>
    <dgm:cxn modelId="{2C76E22F-CA70-45D2-B04E-E6AE44E09EAF}" type="presParOf" srcId="{4F132BC0-27D3-4048-AB74-5980546CEB79}" destId="{A48ED2BE-FCD5-411A-8014-4E49761BE066}" srcOrd="1" destOrd="0" presId="urn:microsoft.com/office/officeart/2005/8/layout/orgChart1"/>
    <dgm:cxn modelId="{A04B2D5A-D0A5-4064-B918-E2072A92CE56}" type="presParOf" srcId="{26D6E627-5151-4769-BAA9-FCA6DABD50DC}" destId="{81EBDAFC-B3AB-4E30-9C48-AC6FAFF922B9}" srcOrd="1" destOrd="0" presId="urn:microsoft.com/office/officeart/2005/8/layout/orgChart1"/>
    <dgm:cxn modelId="{81302FD3-697F-4404-871A-E25077AF2B35}" type="presParOf" srcId="{81EBDAFC-B3AB-4E30-9C48-AC6FAFF922B9}" destId="{C78D865A-F579-4169-B688-3B1418E9D57C}" srcOrd="0" destOrd="0" presId="urn:microsoft.com/office/officeart/2005/8/layout/orgChart1"/>
    <dgm:cxn modelId="{49A13278-93E3-4CA3-B190-7F8774D4FF8D}" type="presParOf" srcId="{81EBDAFC-B3AB-4E30-9C48-AC6FAFF922B9}" destId="{9BAAFCDE-9D62-4655-AC44-F5DA5DF72E90}" srcOrd="1" destOrd="0" presId="urn:microsoft.com/office/officeart/2005/8/layout/orgChart1"/>
    <dgm:cxn modelId="{82547C2A-B249-48D3-B007-04BE2D062E2C}" type="presParOf" srcId="{9BAAFCDE-9D62-4655-AC44-F5DA5DF72E90}" destId="{6FE65342-2EDA-44BA-BCAD-B43498869E21}" srcOrd="0" destOrd="0" presId="urn:microsoft.com/office/officeart/2005/8/layout/orgChart1"/>
    <dgm:cxn modelId="{99803B7C-B8A6-4B57-8334-EE75710DF3A5}" type="presParOf" srcId="{6FE65342-2EDA-44BA-BCAD-B43498869E21}" destId="{4798768C-A588-4D58-A4D2-0067290E0041}" srcOrd="0" destOrd="0" presId="urn:microsoft.com/office/officeart/2005/8/layout/orgChart1"/>
    <dgm:cxn modelId="{EE79162D-BF69-4306-B131-EA62EEA6953D}" type="presParOf" srcId="{6FE65342-2EDA-44BA-BCAD-B43498869E21}" destId="{0B0B0479-9125-4F0A-9087-9FB283734F23}" srcOrd="1" destOrd="0" presId="urn:microsoft.com/office/officeart/2005/8/layout/orgChart1"/>
    <dgm:cxn modelId="{60C53B40-74BD-4400-8961-4F97300C076C}" type="presParOf" srcId="{9BAAFCDE-9D62-4655-AC44-F5DA5DF72E90}" destId="{B3B4AB82-88F1-4CB6-9F42-612A7804D26A}" srcOrd="1" destOrd="0" presId="urn:microsoft.com/office/officeart/2005/8/layout/orgChart1"/>
    <dgm:cxn modelId="{8C87A150-DB8C-4635-B771-C76B0AF11E23}" type="presParOf" srcId="{9BAAFCDE-9D62-4655-AC44-F5DA5DF72E90}" destId="{9FAA4219-C647-4340-B3F0-97B3B3F10276}" srcOrd="2" destOrd="0" presId="urn:microsoft.com/office/officeart/2005/8/layout/orgChart1"/>
    <dgm:cxn modelId="{3A839CE5-6770-4D0E-9BBB-9C9E29E35D78}" type="presParOf" srcId="{81EBDAFC-B3AB-4E30-9C48-AC6FAFF922B9}" destId="{6B485B84-13CD-4AD1-8DD6-FF4CD8AEAEBF}" srcOrd="2" destOrd="0" presId="urn:microsoft.com/office/officeart/2005/8/layout/orgChart1"/>
    <dgm:cxn modelId="{BAE80554-8AF1-42E0-ABF3-D06D100E5D1D}" type="presParOf" srcId="{81EBDAFC-B3AB-4E30-9C48-AC6FAFF922B9}" destId="{E1506755-A5A9-400E-B78B-142D16C00CD8}" srcOrd="3" destOrd="0" presId="urn:microsoft.com/office/officeart/2005/8/layout/orgChart1"/>
    <dgm:cxn modelId="{10F78D5F-8299-4C2A-89D5-5D53F59C0231}" type="presParOf" srcId="{E1506755-A5A9-400E-B78B-142D16C00CD8}" destId="{A5B04EFE-FF9D-49E5-A1C7-F7A6A3A6D877}" srcOrd="0" destOrd="0" presId="urn:microsoft.com/office/officeart/2005/8/layout/orgChart1"/>
    <dgm:cxn modelId="{EAD66125-56A8-4FC1-99AC-EC0290291DB7}" type="presParOf" srcId="{A5B04EFE-FF9D-49E5-A1C7-F7A6A3A6D877}" destId="{B62E34D0-C32C-4DC6-A576-3789536C5639}" srcOrd="0" destOrd="0" presId="urn:microsoft.com/office/officeart/2005/8/layout/orgChart1"/>
    <dgm:cxn modelId="{4AB31356-33D3-4556-8613-80A732CCC25E}" type="presParOf" srcId="{A5B04EFE-FF9D-49E5-A1C7-F7A6A3A6D877}" destId="{8BE7B726-C101-453C-866C-7E79922506EA}" srcOrd="1" destOrd="0" presId="urn:microsoft.com/office/officeart/2005/8/layout/orgChart1"/>
    <dgm:cxn modelId="{07FA5478-A23E-4D1E-96AA-A717359EF7C1}" type="presParOf" srcId="{E1506755-A5A9-400E-B78B-142D16C00CD8}" destId="{CDF61EA4-7436-471E-A83B-18C32273B06D}" srcOrd="1" destOrd="0" presId="urn:microsoft.com/office/officeart/2005/8/layout/orgChart1"/>
    <dgm:cxn modelId="{CE37BC83-6632-41D1-AB1F-E08727ADE5A8}" type="presParOf" srcId="{E1506755-A5A9-400E-B78B-142D16C00CD8}" destId="{AFBA8F48-A181-4A40-835C-82A4391838DD}" srcOrd="2" destOrd="0" presId="urn:microsoft.com/office/officeart/2005/8/layout/orgChart1"/>
    <dgm:cxn modelId="{8C9B603A-15B0-4BB6-8C7D-FCDB3B8E1663}" type="presParOf" srcId="{81EBDAFC-B3AB-4E30-9C48-AC6FAFF922B9}" destId="{9F95E790-F3A8-458F-9952-2798EFBDBAB0}" srcOrd="4" destOrd="0" presId="urn:microsoft.com/office/officeart/2005/8/layout/orgChart1"/>
    <dgm:cxn modelId="{9EC9EFDC-EE75-4818-A109-FA724E7CDC1D}" type="presParOf" srcId="{81EBDAFC-B3AB-4E30-9C48-AC6FAFF922B9}" destId="{33227B63-A444-4D88-8B27-2FD894E16CC9}" srcOrd="5" destOrd="0" presId="urn:microsoft.com/office/officeart/2005/8/layout/orgChart1"/>
    <dgm:cxn modelId="{0BB5EEB2-799C-42D3-A824-2B8177CB745B}" type="presParOf" srcId="{33227B63-A444-4D88-8B27-2FD894E16CC9}" destId="{4050F750-6E56-465B-A0B6-A4DBDB61A595}" srcOrd="0" destOrd="0" presId="urn:microsoft.com/office/officeart/2005/8/layout/orgChart1"/>
    <dgm:cxn modelId="{5AB0700B-5F42-462F-B611-18CD156E4A68}" type="presParOf" srcId="{4050F750-6E56-465B-A0B6-A4DBDB61A595}" destId="{5E2B0106-E311-422C-98A8-8FF8FF826F5A}" srcOrd="0" destOrd="0" presId="urn:microsoft.com/office/officeart/2005/8/layout/orgChart1"/>
    <dgm:cxn modelId="{4F8991FA-9A12-4E9C-B4CE-A31F279D1B50}" type="presParOf" srcId="{4050F750-6E56-465B-A0B6-A4DBDB61A595}" destId="{613088AD-E040-4BBA-B0F0-7337319D134A}" srcOrd="1" destOrd="0" presId="urn:microsoft.com/office/officeart/2005/8/layout/orgChart1"/>
    <dgm:cxn modelId="{D24179C7-164C-43F2-86CE-E48E54567792}" type="presParOf" srcId="{33227B63-A444-4D88-8B27-2FD894E16CC9}" destId="{003BE988-4802-4B9F-8F22-9948A6306C3C}" srcOrd="1" destOrd="0" presId="urn:microsoft.com/office/officeart/2005/8/layout/orgChart1"/>
    <dgm:cxn modelId="{2EB9387D-AB09-4AD4-8AF9-4F1A3FD06066}" type="presParOf" srcId="{33227B63-A444-4D88-8B27-2FD894E16CC9}" destId="{C573E2EF-8442-44D9-95AB-EDD2B8C61A00}" srcOrd="2" destOrd="0" presId="urn:microsoft.com/office/officeart/2005/8/layout/orgChart1"/>
    <dgm:cxn modelId="{1502AAF3-EA6F-479D-B74F-2F3476D2F4DC}" type="presParOf" srcId="{26D6E627-5151-4769-BAA9-FCA6DABD50DC}" destId="{D1196CC0-5B80-4548-AC43-F9AE58D513AA}" srcOrd="2" destOrd="0" presId="urn:microsoft.com/office/officeart/2005/8/layout/orgChart1"/>
    <dgm:cxn modelId="{6927D299-2BA3-444A-8FA1-717BB3931ED4}" type="presParOf" srcId="{864024B8-7CF3-4E92-8FD8-79EE12FD8449}" destId="{C6F18E80-3187-4DED-80ED-29269C4DCC15}" srcOrd="2" destOrd="0" presId="urn:microsoft.com/office/officeart/2005/8/layout/orgChart1"/>
    <dgm:cxn modelId="{DAAC9E76-0CE3-4DE5-B833-995BEFD767BC}" type="presParOf" srcId="{864024B8-7CF3-4E92-8FD8-79EE12FD8449}" destId="{21ACD106-C564-4A01-BEC0-4FC1FD9B4B5F}" srcOrd="3" destOrd="0" presId="urn:microsoft.com/office/officeart/2005/8/layout/orgChart1"/>
    <dgm:cxn modelId="{7640F73C-8869-41D2-8D53-F9B7F1E1B84C}" type="presParOf" srcId="{21ACD106-C564-4A01-BEC0-4FC1FD9B4B5F}" destId="{9B5DF165-0B7F-44EF-BFB7-7D53E95B9430}" srcOrd="0" destOrd="0" presId="urn:microsoft.com/office/officeart/2005/8/layout/orgChart1"/>
    <dgm:cxn modelId="{F4B77C55-4A12-4E44-BF11-F3AC0E8D8081}" type="presParOf" srcId="{9B5DF165-0B7F-44EF-BFB7-7D53E95B9430}" destId="{38D9D818-EEF1-4721-A73B-3163ECB48A43}" srcOrd="0" destOrd="0" presId="urn:microsoft.com/office/officeart/2005/8/layout/orgChart1"/>
    <dgm:cxn modelId="{8FF17103-BFB6-452B-ACEC-DDD295841B5C}" type="presParOf" srcId="{9B5DF165-0B7F-44EF-BFB7-7D53E95B9430}" destId="{9BC9391D-7F4D-4A23-B33A-ECE4C7FC95FF}" srcOrd="1" destOrd="0" presId="urn:microsoft.com/office/officeart/2005/8/layout/orgChart1"/>
    <dgm:cxn modelId="{762D5146-19E9-444B-9502-1FF50F9EE227}" type="presParOf" srcId="{21ACD106-C564-4A01-BEC0-4FC1FD9B4B5F}" destId="{14BC9E31-7117-4D06-A4A5-CE5975BDCC85}" srcOrd="1" destOrd="0" presId="urn:microsoft.com/office/officeart/2005/8/layout/orgChart1"/>
    <dgm:cxn modelId="{9F490889-E1AA-4C31-8FD1-DDEB20AA2557}" type="presParOf" srcId="{14BC9E31-7117-4D06-A4A5-CE5975BDCC85}" destId="{BFF427FB-9094-4C99-B40C-A36B561FFF7F}" srcOrd="0" destOrd="0" presId="urn:microsoft.com/office/officeart/2005/8/layout/orgChart1"/>
    <dgm:cxn modelId="{B6D8071D-D904-44E6-AC22-6DD7DEA59BD9}" type="presParOf" srcId="{14BC9E31-7117-4D06-A4A5-CE5975BDCC85}" destId="{557BF4E1-69CF-4BC6-98F6-DEA50CEA7CA3}" srcOrd="1" destOrd="0" presId="urn:microsoft.com/office/officeart/2005/8/layout/orgChart1"/>
    <dgm:cxn modelId="{B224E69A-49E2-4827-9C59-905E690BB111}" type="presParOf" srcId="{557BF4E1-69CF-4BC6-98F6-DEA50CEA7CA3}" destId="{9C6B53F4-07F9-4937-A562-57C1C1AAF3E2}" srcOrd="0" destOrd="0" presId="urn:microsoft.com/office/officeart/2005/8/layout/orgChart1"/>
    <dgm:cxn modelId="{E4391BB8-52FF-4B67-AD9B-FB2A98A1144B}" type="presParOf" srcId="{9C6B53F4-07F9-4937-A562-57C1C1AAF3E2}" destId="{B472C480-5631-4156-844F-3ED050DE0B87}" srcOrd="0" destOrd="0" presId="urn:microsoft.com/office/officeart/2005/8/layout/orgChart1"/>
    <dgm:cxn modelId="{92F68724-37B0-4381-8FC4-33CE72A41AB9}" type="presParOf" srcId="{9C6B53F4-07F9-4937-A562-57C1C1AAF3E2}" destId="{69C1FB7F-A5C8-484B-80AF-B2BB5A4D3CC1}" srcOrd="1" destOrd="0" presId="urn:microsoft.com/office/officeart/2005/8/layout/orgChart1"/>
    <dgm:cxn modelId="{532F6056-8F0D-421E-AF08-E99D62F9C6CB}" type="presParOf" srcId="{557BF4E1-69CF-4BC6-98F6-DEA50CEA7CA3}" destId="{93A809B1-E5CB-44EC-A5F8-8BB5510F1BF2}" srcOrd="1" destOrd="0" presId="urn:microsoft.com/office/officeart/2005/8/layout/orgChart1"/>
    <dgm:cxn modelId="{83EDF8D5-15CA-4013-9126-FCEFFED12057}" type="presParOf" srcId="{557BF4E1-69CF-4BC6-98F6-DEA50CEA7CA3}" destId="{FD6E8081-3962-4DAF-AC08-DD0E5A7929FE}" srcOrd="2" destOrd="0" presId="urn:microsoft.com/office/officeart/2005/8/layout/orgChart1"/>
    <dgm:cxn modelId="{70462B5C-CC1C-4EFB-B5BA-E87B63AC580C}" type="presParOf" srcId="{14BC9E31-7117-4D06-A4A5-CE5975BDCC85}" destId="{4AF234F3-482D-4FB9-A10C-A44FED0E51F3}" srcOrd="2" destOrd="0" presId="urn:microsoft.com/office/officeart/2005/8/layout/orgChart1"/>
    <dgm:cxn modelId="{ED598E61-5A60-4430-8236-B6BD182F3D7B}" type="presParOf" srcId="{14BC9E31-7117-4D06-A4A5-CE5975BDCC85}" destId="{792994CA-E172-4DC1-8E44-294F5333BA7D}" srcOrd="3" destOrd="0" presId="urn:microsoft.com/office/officeart/2005/8/layout/orgChart1"/>
    <dgm:cxn modelId="{25637DBF-3F0F-4C7A-A955-169DE4E76412}" type="presParOf" srcId="{792994CA-E172-4DC1-8E44-294F5333BA7D}" destId="{76BE8825-38C4-49B5-BA4F-95A01F1D12C5}" srcOrd="0" destOrd="0" presId="urn:microsoft.com/office/officeart/2005/8/layout/orgChart1"/>
    <dgm:cxn modelId="{81DD8320-FAB5-4F77-B484-817C32071B16}" type="presParOf" srcId="{76BE8825-38C4-49B5-BA4F-95A01F1D12C5}" destId="{44916516-162E-4509-AB79-AB5FD8CA0C1A}" srcOrd="0" destOrd="0" presId="urn:microsoft.com/office/officeart/2005/8/layout/orgChart1"/>
    <dgm:cxn modelId="{057F3088-B8EE-4DC9-ADE5-372758BFE9F8}" type="presParOf" srcId="{76BE8825-38C4-49B5-BA4F-95A01F1D12C5}" destId="{1FF8C7BD-E578-401D-8184-37CFF920A93D}" srcOrd="1" destOrd="0" presId="urn:microsoft.com/office/officeart/2005/8/layout/orgChart1"/>
    <dgm:cxn modelId="{72DB9A2D-78A1-43B0-9B31-24D5433BFBB9}" type="presParOf" srcId="{792994CA-E172-4DC1-8E44-294F5333BA7D}" destId="{2769DA35-8B8A-48F0-9837-172573645D5C}" srcOrd="1" destOrd="0" presId="urn:microsoft.com/office/officeart/2005/8/layout/orgChart1"/>
    <dgm:cxn modelId="{63175002-38D0-43F1-97AC-991AB5533650}" type="presParOf" srcId="{792994CA-E172-4DC1-8E44-294F5333BA7D}" destId="{E137385C-666A-4886-9875-895542A82D01}" srcOrd="2" destOrd="0" presId="urn:microsoft.com/office/officeart/2005/8/layout/orgChart1"/>
    <dgm:cxn modelId="{4C4749FF-8653-4D74-8FF5-CEBD3F576753}" type="presParOf" srcId="{14BC9E31-7117-4D06-A4A5-CE5975BDCC85}" destId="{EAFD2A7F-C2DA-46D2-AB7A-1B64BEFB1AB7}" srcOrd="4" destOrd="0" presId="urn:microsoft.com/office/officeart/2005/8/layout/orgChart1"/>
    <dgm:cxn modelId="{E7389AB3-02A8-4C0F-8D95-B48BFEFA9F45}" type="presParOf" srcId="{14BC9E31-7117-4D06-A4A5-CE5975BDCC85}" destId="{BC59F779-BA96-4939-992A-C03EA7B29FC4}" srcOrd="5" destOrd="0" presId="urn:microsoft.com/office/officeart/2005/8/layout/orgChart1"/>
    <dgm:cxn modelId="{48BCEA41-646F-43D4-8C8B-E02387D8A836}" type="presParOf" srcId="{BC59F779-BA96-4939-992A-C03EA7B29FC4}" destId="{F8455747-6D76-4498-BC48-2F1CB3F95C41}" srcOrd="0" destOrd="0" presId="urn:microsoft.com/office/officeart/2005/8/layout/orgChart1"/>
    <dgm:cxn modelId="{78A92A52-EA54-4021-9AB3-C0B51A562D06}" type="presParOf" srcId="{F8455747-6D76-4498-BC48-2F1CB3F95C41}" destId="{652DACE3-D110-4C0B-819A-5EDB10BE033D}" srcOrd="0" destOrd="0" presId="urn:microsoft.com/office/officeart/2005/8/layout/orgChart1"/>
    <dgm:cxn modelId="{A0E0AB58-D221-4246-8274-B8FBFBF587EE}" type="presParOf" srcId="{F8455747-6D76-4498-BC48-2F1CB3F95C41}" destId="{FC94700B-7748-4DD9-B344-69EA9ACE6201}" srcOrd="1" destOrd="0" presId="urn:microsoft.com/office/officeart/2005/8/layout/orgChart1"/>
    <dgm:cxn modelId="{8FF3DEDF-CBFA-4766-8C8C-3D352FA3B6BB}" type="presParOf" srcId="{BC59F779-BA96-4939-992A-C03EA7B29FC4}" destId="{ABFC3853-EA22-4FF3-8E1D-2A65DEB092FD}" srcOrd="1" destOrd="0" presId="urn:microsoft.com/office/officeart/2005/8/layout/orgChart1"/>
    <dgm:cxn modelId="{A0F6FF5E-F8FD-4C95-90A7-41B269B65D44}" type="presParOf" srcId="{BC59F779-BA96-4939-992A-C03EA7B29FC4}" destId="{501F58F8-1096-46F8-961B-4F97CB530AF1}" srcOrd="2" destOrd="0" presId="urn:microsoft.com/office/officeart/2005/8/layout/orgChart1"/>
    <dgm:cxn modelId="{AFDA879E-B2F6-49EF-AE2F-4220FAE59BCA}" type="presParOf" srcId="{21ACD106-C564-4A01-BEC0-4FC1FD9B4B5F}" destId="{064A0EAF-77A2-4178-8180-6E82346D90D4}" srcOrd="2" destOrd="0" presId="urn:microsoft.com/office/officeart/2005/8/layout/orgChart1"/>
    <dgm:cxn modelId="{F1CA9DD8-F82C-408A-8651-2F9CC7B6A230}" type="presParOf" srcId="{8079B470-B7D4-4DE1-B400-79AE1C2A0D20}" destId="{E9A1282E-65CE-497B-BAE9-7C018892356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FD2A7F-C2DA-46D2-AB7A-1B64BEFB1AB7}">
      <dsp:nvSpPr>
        <dsp:cNvPr id="0" name=""/>
        <dsp:cNvSpPr/>
      </dsp:nvSpPr>
      <dsp:spPr>
        <a:xfrm>
          <a:off x="4579544" y="2733739"/>
          <a:ext cx="464922" cy="2733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445"/>
              </a:lnTo>
              <a:lnTo>
                <a:pt x="464922" y="27334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234F3-482D-4FB9-A10C-A44FED0E51F3}">
      <dsp:nvSpPr>
        <dsp:cNvPr id="0" name=""/>
        <dsp:cNvSpPr/>
      </dsp:nvSpPr>
      <dsp:spPr>
        <a:xfrm>
          <a:off x="4579544" y="2733739"/>
          <a:ext cx="464922" cy="1701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133"/>
              </a:lnTo>
              <a:lnTo>
                <a:pt x="464922" y="1701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F427FB-9094-4C99-B40C-A36B561FFF7F}">
      <dsp:nvSpPr>
        <dsp:cNvPr id="0" name=""/>
        <dsp:cNvSpPr/>
      </dsp:nvSpPr>
      <dsp:spPr>
        <a:xfrm>
          <a:off x="4579544" y="2733739"/>
          <a:ext cx="464922" cy="668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821"/>
              </a:lnTo>
              <a:lnTo>
                <a:pt x="464922" y="668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F18E80-3187-4DED-80ED-29269C4DCC15}">
      <dsp:nvSpPr>
        <dsp:cNvPr id="0" name=""/>
        <dsp:cNvSpPr/>
      </dsp:nvSpPr>
      <dsp:spPr>
        <a:xfrm>
          <a:off x="4116930" y="1437315"/>
          <a:ext cx="1702405" cy="3053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2665"/>
              </a:lnTo>
              <a:lnTo>
                <a:pt x="1702405" y="152665"/>
              </a:lnTo>
              <a:lnTo>
                <a:pt x="1702405" y="305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95E790-F3A8-458F-9952-2798EFBDBAB0}">
      <dsp:nvSpPr>
        <dsp:cNvPr id="0" name=""/>
        <dsp:cNvSpPr/>
      </dsp:nvSpPr>
      <dsp:spPr>
        <a:xfrm>
          <a:off x="1174732" y="2733739"/>
          <a:ext cx="464922" cy="2733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445"/>
              </a:lnTo>
              <a:lnTo>
                <a:pt x="464922" y="273344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485B84-13CD-4AD1-8DD6-FF4CD8AEAEBF}">
      <dsp:nvSpPr>
        <dsp:cNvPr id="0" name=""/>
        <dsp:cNvSpPr/>
      </dsp:nvSpPr>
      <dsp:spPr>
        <a:xfrm>
          <a:off x="1174732" y="2733739"/>
          <a:ext cx="464922" cy="17011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01133"/>
              </a:lnTo>
              <a:lnTo>
                <a:pt x="464922" y="1701133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8D865A-F579-4169-B688-3B1418E9D57C}">
      <dsp:nvSpPr>
        <dsp:cNvPr id="0" name=""/>
        <dsp:cNvSpPr/>
      </dsp:nvSpPr>
      <dsp:spPr>
        <a:xfrm>
          <a:off x="1174732" y="2733739"/>
          <a:ext cx="464922" cy="668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68821"/>
              </a:lnTo>
              <a:lnTo>
                <a:pt x="464922" y="668821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EDA164-6379-41B7-AD6A-C3C9312CAB4E}">
      <dsp:nvSpPr>
        <dsp:cNvPr id="0" name=""/>
        <dsp:cNvSpPr/>
      </dsp:nvSpPr>
      <dsp:spPr>
        <a:xfrm>
          <a:off x="2414524" y="1437315"/>
          <a:ext cx="1702405" cy="305331"/>
        </a:xfrm>
        <a:custGeom>
          <a:avLst/>
          <a:gdLst/>
          <a:ahLst/>
          <a:cxnLst/>
          <a:rect l="0" t="0" r="0" b="0"/>
          <a:pathLst>
            <a:path>
              <a:moveTo>
                <a:pt x="1702405" y="0"/>
              </a:moveTo>
              <a:lnTo>
                <a:pt x="1702405" y="152665"/>
              </a:lnTo>
              <a:lnTo>
                <a:pt x="0" y="152665"/>
              </a:lnTo>
              <a:lnTo>
                <a:pt x="0" y="3053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CDBE99-EAC4-47CF-BDD2-D93AEC7FE499}">
      <dsp:nvSpPr>
        <dsp:cNvPr id="0" name=""/>
        <dsp:cNvSpPr/>
      </dsp:nvSpPr>
      <dsp:spPr>
        <a:xfrm>
          <a:off x="2973754" y="1973"/>
          <a:ext cx="2286352" cy="143534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Начальник управления (отдела) образования</a:t>
          </a:r>
          <a:endParaRPr lang="ru-RU" sz="2500" b="1" kern="1200" dirty="0"/>
        </a:p>
      </dsp:txBody>
      <dsp:txXfrm>
        <a:off x="2973754" y="1973"/>
        <a:ext cx="2286352" cy="1435342"/>
      </dsp:txXfrm>
    </dsp:sp>
    <dsp:sp modelId="{DC876C0D-B8BD-4EC8-BAB5-42D227DC46BB}">
      <dsp:nvSpPr>
        <dsp:cNvPr id="0" name=""/>
        <dsp:cNvSpPr/>
      </dsp:nvSpPr>
      <dsp:spPr>
        <a:xfrm>
          <a:off x="864784" y="1742647"/>
          <a:ext cx="3099480" cy="991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Первый заместитель – директор ИМЦ</a:t>
          </a:r>
          <a:endParaRPr lang="ru-RU" sz="2500" b="1" kern="1200" dirty="0"/>
        </a:p>
      </dsp:txBody>
      <dsp:txXfrm>
        <a:off x="864784" y="1742647"/>
        <a:ext cx="3099480" cy="991092"/>
      </dsp:txXfrm>
    </dsp:sp>
    <dsp:sp modelId="{4798768C-A588-4D58-A4D2-0067290E0041}">
      <dsp:nvSpPr>
        <dsp:cNvPr id="0" name=""/>
        <dsp:cNvSpPr/>
      </dsp:nvSpPr>
      <dsp:spPr>
        <a:xfrm>
          <a:off x="1639654" y="3039070"/>
          <a:ext cx="2659700" cy="7269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Учебно-методическая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работа</a:t>
          </a:r>
          <a:endParaRPr lang="ru-RU" sz="2000" b="1" kern="1200" dirty="0"/>
        </a:p>
      </dsp:txBody>
      <dsp:txXfrm>
        <a:off x="1639654" y="3039070"/>
        <a:ext cx="2659700" cy="726980"/>
      </dsp:txXfrm>
    </dsp:sp>
    <dsp:sp modelId="{B62E34D0-C32C-4DC6-A576-3789536C5639}">
      <dsp:nvSpPr>
        <dsp:cNvPr id="0" name=""/>
        <dsp:cNvSpPr/>
      </dsp:nvSpPr>
      <dsp:spPr>
        <a:xfrm>
          <a:off x="1639654" y="4071382"/>
          <a:ext cx="2659700" cy="7269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Организационная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работа</a:t>
          </a:r>
          <a:endParaRPr lang="ru-RU" sz="2000" b="1" kern="1200" dirty="0"/>
        </a:p>
      </dsp:txBody>
      <dsp:txXfrm>
        <a:off x="1639654" y="4071382"/>
        <a:ext cx="2659700" cy="726980"/>
      </dsp:txXfrm>
    </dsp:sp>
    <dsp:sp modelId="{5E2B0106-E311-422C-98A8-8FF8FF826F5A}">
      <dsp:nvSpPr>
        <dsp:cNvPr id="0" name=""/>
        <dsp:cNvSpPr/>
      </dsp:nvSpPr>
      <dsp:spPr>
        <a:xfrm>
          <a:off x="1639654" y="5103694"/>
          <a:ext cx="2659700" cy="7269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…</a:t>
          </a:r>
          <a:endParaRPr lang="ru-RU" sz="2000" b="1" kern="1200" dirty="0"/>
        </a:p>
      </dsp:txBody>
      <dsp:txXfrm>
        <a:off x="1639654" y="5103694"/>
        <a:ext cx="2659700" cy="726980"/>
      </dsp:txXfrm>
    </dsp:sp>
    <dsp:sp modelId="{38D9D818-EEF1-4721-A73B-3163ECB48A43}">
      <dsp:nvSpPr>
        <dsp:cNvPr id="0" name=""/>
        <dsp:cNvSpPr/>
      </dsp:nvSpPr>
      <dsp:spPr>
        <a:xfrm>
          <a:off x="4269596" y="1742647"/>
          <a:ext cx="3099480" cy="99109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Заместитель начальника </a:t>
          </a:r>
          <a:endParaRPr lang="ru-RU" sz="2500" b="1" kern="1200" dirty="0"/>
        </a:p>
      </dsp:txBody>
      <dsp:txXfrm>
        <a:off x="4269596" y="1742647"/>
        <a:ext cx="3099480" cy="991092"/>
      </dsp:txXfrm>
    </dsp:sp>
    <dsp:sp modelId="{B472C480-5631-4156-844F-3ED050DE0B87}">
      <dsp:nvSpPr>
        <dsp:cNvPr id="0" name=""/>
        <dsp:cNvSpPr/>
      </dsp:nvSpPr>
      <dsp:spPr>
        <a:xfrm>
          <a:off x="5044466" y="3039070"/>
          <a:ext cx="2659700" cy="7269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Воспитательная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работа</a:t>
          </a:r>
          <a:endParaRPr lang="ru-RU" sz="2000" b="1" kern="1200" dirty="0"/>
        </a:p>
      </dsp:txBody>
      <dsp:txXfrm>
        <a:off x="5044466" y="3039070"/>
        <a:ext cx="2659700" cy="726980"/>
      </dsp:txXfrm>
    </dsp:sp>
    <dsp:sp modelId="{44916516-162E-4509-AB79-AB5FD8CA0C1A}">
      <dsp:nvSpPr>
        <dsp:cNvPr id="0" name=""/>
        <dsp:cNvSpPr/>
      </dsp:nvSpPr>
      <dsp:spPr>
        <a:xfrm>
          <a:off x="5044466" y="4071382"/>
          <a:ext cx="2659700" cy="7269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Спортивно-массовая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 работа</a:t>
          </a:r>
          <a:endParaRPr lang="ru-RU" sz="2000" b="1" kern="1200" dirty="0"/>
        </a:p>
      </dsp:txBody>
      <dsp:txXfrm>
        <a:off x="5044466" y="4071382"/>
        <a:ext cx="2659700" cy="726980"/>
      </dsp:txXfrm>
    </dsp:sp>
    <dsp:sp modelId="{652DACE3-D110-4C0B-819A-5EDB10BE033D}">
      <dsp:nvSpPr>
        <dsp:cNvPr id="0" name=""/>
        <dsp:cNvSpPr/>
      </dsp:nvSpPr>
      <dsp:spPr>
        <a:xfrm>
          <a:off x="5044466" y="5103694"/>
          <a:ext cx="2659700" cy="72698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...</a:t>
          </a:r>
          <a:endParaRPr lang="ru-RU" sz="2000" b="1" kern="1200" dirty="0"/>
        </a:p>
      </dsp:txBody>
      <dsp:txXfrm>
        <a:off x="5044466" y="5103694"/>
        <a:ext cx="2659700" cy="726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0.05534</cdr:x>
      <cdr:y>0.05284</cdr:y>
    </cdr:from>
    <cdr:to>
      <cdr:x>0.9882</cdr:x>
      <cdr:y>0.11625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360040"/>
          <a:ext cx="8496944" cy="4320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0.06324</cdr:x>
      <cdr:y>0.27478</cdr:y>
    </cdr:from>
    <cdr:to>
      <cdr:x>0.22136</cdr:x>
      <cdr:y>0.38935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6022" y="1575384"/>
          <a:ext cx="1440202" cy="6568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3200" b="1" dirty="0" smtClean="0">
              <a:solidFill>
                <a:srgbClr val="FF0000"/>
              </a:solidFill>
            </a:rPr>
            <a:t>РТ,%</a:t>
          </a:r>
          <a:endParaRPr lang="ru-RU" sz="3200" b="1" dirty="0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0.07115</cdr:x>
      <cdr:y>0.64055</cdr:y>
    </cdr:from>
    <cdr:to>
      <cdr:x>0.19764</cdr:x>
      <cdr:y>0.762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648072" y="3672408"/>
          <a:ext cx="1152090" cy="6963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3200" b="1" dirty="0" smtClean="0">
              <a:solidFill>
                <a:srgbClr val="0070C0"/>
              </a:solidFill>
            </a:rPr>
            <a:t>РФ,%</a:t>
          </a:r>
          <a:endParaRPr lang="ru-RU" sz="3200" b="1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0.248</cdr:x>
      <cdr:y>0.50327</cdr:y>
    </cdr:from>
    <cdr:to>
      <cdr:x>0.44732</cdr:x>
      <cdr:y>0.60057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2267744" y="3428939"/>
          <a:ext cx="1822582" cy="66294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rPr>
            <a:t>РТ – 1,41 %</a:t>
          </a:r>
          <a:endParaRPr lang="ru-RU" sz="2400" b="1" dirty="0">
            <a:solidFill>
              <a:schemeClr val="tx2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0.92524</cdr:x>
      <cdr:y>0.08053</cdr:y>
    </cdr:from>
    <cdr:to>
      <cdr:x>0.96462</cdr:x>
      <cdr:y>0.1228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8460432" y="548680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dirty="0" smtClean="0"/>
            <a:t>11</a:t>
          </a:r>
          <a:endParaRPr lang="ru-RU" dirty="0"/>
        </a:p>
      </cdr:txBody>
    </cdr:sp>
  </cdr:relSizeAnchor>
  <cdr:relSizeAnchor xmlns:cdr="http://schemas.openxmlformats.org/drawingml/2006/chartDrawing">
    <cdr:from>
      <cdr:x>0.90949</cdr:x>
      <cdr:y>0.23906</cdr:y>
    </cdr:from>
    <cdr:to>
      <cdr:x>0.93312</cdr:x>
      <cdr:y>0.27077</cdr:y>
    </cdr:to>
    <cdr:sp macro="" textlink="">
      <cdr:nvSpPr>
        <cdr:cNvPr id="6" name="TextBox 1"/>
        <cdr:cNvSpPr txBox="1"/>
      </cdr:nvSpPr>
      <cdr:spPr>
        <a:xfrm xmlns:a="http://schemas.openxmlformats.org/drawingml/2006/main">
          <a:off x="8316416" y="1628800"/>
          <a:ext cx="216024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/>
            <a:t>8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0.88587</cdr:x>
      <cdr:y>0.32361</cdr:y>
    </cdr:from>
    <cdr:to>
      <cdr:x>0.91737</cdr:x>
      <cdr:y>0.35531</cdr:y>
    </cdr:to>
    <cdr:sp macro="" textlink="">
      <cdr:nvSpPr>
        <cdr:cNvPr id="7" name="TextBox 1"/>
        <cdr:cNvSpPr txBox="1"/>
      </cdr:nvSpPr>
      <cdr:spPr>
        <a:xfrm xmlns:a="http://schemas.openxmlformats.org/drawingml/2006/main">
          <a:off x="8100392" y="2204864"/>
          <a:ext cx="288032" cy="21602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/>
            <a:t>7</a:t>
          </a:r>
        </a:p>
      </cdr:txBody>
    </cdr:sp>
  </cdr:relSizeAnchor>
  <cdr:relSizeAnchor xmlns:cdr="http://schemas.openxmlformats.org/drawingml/2006/chartDrawing">
    <cdr:from>
      <cdr:x>0.86224</cdr:x>
      <cdr:y>0.36588</cdr:y>
    </cdr:from>
    <cdr:to>
      <cdr:x>0.90162</cdr:x>
      <cdr:y>0.38702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884368" y="2492896"/>
          <a:ext cx="360040" cy="14401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/>
            <a:t>16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0.8465</cdr:x>
      <cdr:y>0.39759</cdr:y>
    </cdr:from>
    <cdr:to>
      <cdr:x>0.88587</cdr:x>
      <cdr:y>0.43986</cdr:y>
    </cdr:to>
    <cdr:sp macro="" textlink="">
      <cdr:nvSpPr>
        <cdr:cNvPr id="10" name="TextBox 1"/>
        <cdr:cNvSpPr txBox="1"/>
      </cdr:nvSpPr>
      <cdr:spPr>
        <a:xfrm xmlns:a="http://schemas.openxmlformats.org/drawingml/2006/main">
          <a:off x="7740352" y="2708920"/>
          <a:ext cx="360040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200" dirty="0" smtClean="0"/>
            <a:t>12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0.05901</cdr:x>
      <cdr:y>0.04882</cdr:y>
    </cdr:from>
    <cdr:to>
      <cdr:x>0.90162</cdr:x>
      <cdr:y>0.21792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39553" y="332629"/>
          <a:ext cx="7704856" cy="115215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200" b="1" kern="1200" dirty="0">
              <a:solidFill>
                <a:srgbClr val="002060"/>
              </a:solidFill>
              <a:latin typeface="+mj-lt"/>
              <a:ea typeface="+mj-ea"/>
              <a:cs typeface="+mj-cs"/>
            </a:rPr>
            <a:t>Доля не получивших аттестаты </a:t>
          </a:r>
        </a:p>
        <a:p xmlns:a="http://schemas.openxmlformats.org/drawingml/2006/main">
          <a:pPr algn="ctr"/>
          <a:r>
            <a:rPr lang="ru-RU" sz="3200" b="1" kern="1200" dirty="0">
              <a:solidFill>
                <a:srgbClr val="002060"/>
              </a:solidFill>
              <a:latin typeface="+mj-lt"/>
              <a:ea typeface="+mj-ea"/>
              <a:cs typeface="+mj-cs"/>
            </a:rPr>
            <a:t>в разрезе муниципалитетов 2012г.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B141C-8C36-4B94-8B2D-AD6B7C3ECEC0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FECEC-5E2D-456E-A474-DFA1AB4E80D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146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7A04A-1D79-4CE6-9FA4-7606F3ADCCAF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27F5C3-C9F5-40F2-8017-BC469BB515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95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Серьезные</a:t>
            </a:r>
            <a:r>
              <a:rPr lang="ru-RU" baseline="0" dirty="0" smtClean="0"/>
              <a:t> материальные вложения в систему общего образования обязаны себя оправдывать, как качеством оказываемых услуг, так удовлетворенностью населения бесплатным доступным образованием в школах. Поэтому основным индикатором был и остается количество учащихся не получивших аттестаты. На слайде можно увидеть динамику снижения этого показателя, но всем нам бы хотелось, чтобы он стремился к нулю с </a:t>
            </a:r>
            <a:r>
              <a:rPr lang="ru-RU" baseline="0" dirty="0" err="1" smtClean="0"/>
              <a:t>бОльшей</a:t>
            </a:r>
            <a:r>
              <a:rPr lang="ru-RU" baseline="0" dirty="0" smtClean="0"/>
              <a:t> скоростью.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51675-7F65-45AB-9D39-112040703EB2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03907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001D028-A880-4F22-AA60-E013689F3172}" type="slidenum">
              <a:rPr lang="ru-RU" smtClean="0"/>
              <a:pPr>
                <a:defRPr/>
              </a:pPr>
              <a:t>53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33B6DE-A8FF-46E8-8881-AB5FA04DC2ED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54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6628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436E7B-E06E-453B-8375-EC49453E608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55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DBECA82-9183-4F4D-BBCF-07CE31E6213F}" type="slidenum">
              <a:rPr lang="ru-RU" smtClean="0"/>
              <a:pPr>
                <a:defRPr/>
              </a:pPr>
              <a:t>56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A6340064-C9FC-4735-A79D-01F4560521D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57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На слайде в разрезе муниципальных образований видно, что </a:t>
            </a:r>
            <a:r>
              <a:rPr lang="ru-RU" baseline="0" dirty="0" err="1" smtClean="0">
                <a:solidFill>
                  <a:srgbClr val="FF0000"/>
                </a:solidFill>
              </a:rPr>
              <a:t>Аксубаевском</a:t>
            </a:r>
            <a:r>
              <a:rPr lang="ru-RU" baseline="0" dirty="0" smtClean="0">
                <a:solidFill>
                  <a:srgbClr val="FF0000"/>
                </a:solidFill>
              </a:rPr>
              <a:t>, </a:t>
            </a:r>
            <a:r>
              <a:rPr lang="ru-RU" baseline="0" dirty="0" err="1" smtClean="0">
                <a:solidFill>
                  <a:srgbClr val="FF0000"/>
                </a:solidFill>
              </a:rPr>
              <a:t>Алькеевском</a:t>
            </a:r>
            <a:r>
              <a:rPr lang="ru-RU" baseline="0" dirty="0" smtClean="0">
                <a:solidFill>
                  <a:srgbClr val="FF0000"/>
                </a:solidFill>
              </a:rPr>
              <a:t>, </a:t>
            </a:r>
            <a:r>
              <a:rPr lang="ru-RU" baseline="0" dirty="0" err="1" smtClean="0">
                <a:solidFill>
                  <a:srgbClr val="FF0000"/>
                </a:solidFill>
              </a:rPr>
              <a:t>Атнинском</a:t>
            </a:r>
            <a:r>
              <a:rPr lang="ru-RU" baseline="0" dirty="0" smtClean="0">
                <a:solidFill>
                  <a:srgbClr val="FF0000"/>
                </a:solidFill>
              </a:rPr>
              <a:t>, </a:t>
            </a:r>
            <a:r>
              <a:rPr lang="ru-RU" baseline="0" dirty="0" err="1" smtClean="0">
                <a:solidFill>
                  <a:srgbClr val="FF0000"/>
                </a:solidFill>
              </a:rPr>
              <a:t>Бавлинском</a:t>
            </a:r>
            <a:r>
              <a:rPr lang="ru-RU" baseline="0" dirty="0" smtClean="0">
                <a:solidFill>
                  <a:srgbClr val="FF0000"/>
                </a:solidFill>
              </a:rPr>
              <a:t>, </a:t>
            </a:r>
            <a:r>
              <a:rPr lang="ru-RU" baseline="0" dirty="0" err="1" smtClean="0">
                <a:solidFill>
                  <a:srgbClr val="FF0000"/>
                </a:solidFill>
              </a:rPr>
              <a:t>Бугульминском</a:t>
            </a:r>
            <a:r>
              <a:rPr lang="ru-RU" baseline="0" dirty="0" smtClean="0">
                <a:solidFill>
                  <a:srgbClr val="FF0000"/>
                </a:solidFill>
              </a:rPr>
              <a:t>, </a:t>
            </a:r>
            <a:r>
              <a:rPr lang="ru-RU" baseline="0" dirty="0" err="1" smtClean="0">
                <a:solidFill>
                  <a:srgbClr val="FF0000"/>
                </a:solidFill>
              </a:rPr>
              <a:t>Дрожжановском</a:t>
            </a:r>
            <a:r>
              <a:rPr lang="ru-RU" baseline="0" dirty="0" smtClean="0">
                <a:solidFill>
                  <a:srgbClr val="FF0000"/>
                </a:solidFill>
              </a:rPr>
              <a:t>, </a:t>
            </a:r>
            <a:r>
              <a:rPr lang="ru-RU" baseline="0" dirty="0" err="1" smtClean="0">
                <a:solidFill>
                  <a:srgbClr val="FF0000"/>
                </a:solidFill>
              </a:rPr>
              <a:t>Мамадышском</a:t>
            </a:r>
            <a:r>
              <a:rPr lang="ru-RU" baseline="0" dirty="0" smtClean="0">
                <a:solidFill>
                  <a:srgbClr val="FF0000"/>
                </a:solidFill>
              </a:rPr>
              <a:t>, </a:t>
            </a:r>
            <a:r>
              <a:rPr lang="ru-RU" baseline="0" dirty="0" err="1" smtClean="0">
                <a:solidFill>
                  <a:srgbClr val="FF0000"/>
                </a:solidFill>
              </a:rPr>
              <a:t>Нурлатском</a:t>
            </a:r>
            <a:r>
              <a:rPr lang="ru-RU" baseline="0" dirty="0" smtClean="0">
                <a:solidFill>
                  <a:srgbClr val="FF0000"/>
                </a:solidFill>
              </a:rPr>
              <a:t>, Новошешминском, Спасском, </a:t>
            </a:r>
            <a:r>
              <a:rPr lang="ru-RU" baseline="0" dirty="0" err="1" smtClean="0">
                <a:solidFill>
                  <a:srgbClr val="FF0000"/>
                </a:solidFill>
              </a:rPr>
              <a:t>Сармановском</a:t>
            </a:r>
            <a:r>
              <a:rPr lang="ru-RU" baseline="0" dirty="0" smtClean="0">
                <a:solidFill>
                  <a:srgbClr val="FF0000"/>
                </a:solidFill>
              </a:rPr>
              <a:t>, </a:t>
            </a:r>
            <a:r>
              <a:rPr lang="ru-RU" baseline="0" dirty="0" err="1" smtClean="0">
                <a:solidFill>
                  <a:srgbClr val="FF0000"/>
                </a:solidFill>
              </a:rPr>
              <a:t>Тюлячинском</a:t>
            </a:r>
            <a:r>
              <a:rPr lang="ru-RU" baseline="0" dirty="0" smtClean="0">
                <a:solidFill>
                  <a:srgbClr val="FF0000"/>
                </a:solidFill>
              </a:rPr>
              <a:t>, </a:t>
            </a:r>
            <a:r>
              <a:rPr lang="ru-RU" baseline="0" dirty="0" err="1" smtClean="0">
                <a:solidFill>
                  <a:srgbClr val="FF0000"/>
                </a:solidFill>
              </a:rPr>
              <a:t>Чистопольском</a:t>
            </a:r>
            <a:r>
              <a:rPr lang="ru-RU" baseline="0" dirty="0" smtClean="0">
                <a:solidFill>
                  <a:srgbClr val="FF0000"/>
                </a:solidFill>
              </a:rPr>
              <a:t> районах </a:t>
            </a:r>
            <a:r>
              <a:rPr lang="ru-RU" baseline="0" dirty="0" smtClean="0"/>
              <a:t>этого смогли достигнуть, а в остальных (особенно высока доля, не получивших аттестат в </a:t>
            </a:r>
            <a:r>
              <a:rPr lang="ru-RU" baseline="0" dirty="0" err="1" smtClean="0"/>
              <a:t>Лаишевском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Агрызском</a:t>
            </a:r>
            <a:r>
              <a:rPr lang="ru-RU" baseline="0" dirty="0" smtClean="0"/>
              <a:t>, Рыбно-Слободском, </a:t>
            </a:r>
            <a:r>
              <a:rPr lang="ru-RU" baseline="0" dirty="0" err="1" smtClean="0"/>
              <a:t>Кукморском</a:t>
            </a:r>
            <a:r>
              <a:rPr lang="ru-RU" baseline="0" dirty="0" smtClean="0"/>
              <a:t> , Арском и других) - еще нет. Задача ясна и достижима. Ранняя диагностика «двоек» по обязательным предметам. Индивидуальная работа с неуспевающими, контроль за деятельностью вечерних школ, организация мероприятий, способствующих минимизации рисков: организация весеннего профильного лагеря «Готовимся к ЕГЭ!», прикрепление высококвалифицированных педагогов с установлением личной ответственности. Это единственный показатель, оценивающий деятельность местных и региональных органов власти, осуществляющих управление в системе образования.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51675-7F65-45AB-9D39-112040703EB2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84577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снижении качества</a:t>
            </a:r>
            <a:r>
              <a:rPr lang="ru-RU" baseline="0" dirty="0" smtClean="0"/>
              <a:t> </a:t>
            </a:r>
            <a:r>
              <a:rPr lang="ru-RU" dirty="0" smtClean="0"/>
              <a:t>математического образования не раз акцентировалось</a:t>
            </a:r>
            <a:r>
              <a:rPr lang="ru-RU" baseline="0" dirty="0" smtClean="0"/>
              <a:t> ваше внимание. </a:t>
            </a:r>
            <a:r>
              <a:rPr lang="ru-RU" dirty="0" smtClean="0"/>
              <a:t>Сравнительный анализ качества предметной </a:t>
            </a:r>
            <a:r>
              <a:rPr lang="ru-RU" dirty="0" err="1" smtClean="0"/>
              <a:t>обученности</a:t>
            </a:r>
            <a:r>
              <a:rPr lang="ru-RU" dirty="0" smtClean="0"/>
              <a:t> по математике в 4,6,8-11 классах показывает, что при достаточно высоких результатах в 4,6, 8 и 10 классах, средний уровень выполнения работ резко падает в 9 и 11 классах при проведении экзаменов (качество знаний менее 50% и тех, и у других). По результатам ГИА-9 доля, не преодолевших порог по математике в 2011 году составила 11,9%, в 2012 году – 11,5% (каждый 11 выпускник 9 класса не сдал экзамен). Вызывает сомнение объективность организации исследований в районах республики. Руководителям муниципальных органов управления образованием необходимо обратить внимание на создание условий честного проведения мониторингов. Более того, это связано с оценкой труда педагогов и материально поощрены должны быть только истинно лучшие учителя.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51675-7F65-45AB-9D39-112040703EB2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50693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F900273-CAAE-42E7-ACFC-7A617E9A0A99}" type="slidenum">
              <a:rPr lang="ru-RU"/>
              <a:pPr/>
              <a:t>28</a:t>
            </a:fld>
            <a:endParaRPr lang="ru-RU"/>
          </a:p>
        </p:txBody>
      </p:sp>
      <p:sp>
        <p:nvSpPr>
          <p:cNvPr id="71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19163" y="755650"/>
            <a:ext cx="4967287" cy="372586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71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0276" y="4721001"/>
            <a:ext cx="5445062" cy="4473071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2151BC-3AEF-41D3-A0AC-5A649B1FC738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95375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F38B14E5-5592-44EC-A7EE-09E8D62B1AED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36</a:t>
            </a:fld>
            <a:endParaRPr lang="ru-RU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9663" y="814388"/>
            <a:ext cx="5348287" cy="4013200"/>
          </a:xfrm>
        </p:spPr>
      </p:sp>
      <p:sp>
        <p:nvSpPr>
          <p:cNvPr id="55299" name="Заметки 2"/>
          <p:cNvSpPr txBox="1">
            <a:spLocks noGrp="1"/>
          </p:cNvSpPr>
          <p:nvPr>
            <p:ph type="body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numCol="1">
            <a:prstTxWarp prst="textNoShape">
              <a:avLst/>
            </a:prstTxWarp>
          </a:bodyPr>
          <a:lstStyle/>
          <a:p>
            <a:pPr eaLnBrk="1"/>
            <a:endParaRPr dirty="0" smtClean="0">
              <a:latin typeface="Arial" pitchFamily="34" charset="0"/>
              <a:ea typeface="Microsoft YaHei" pitchFamily="34" charset="-122"/>
              <a:cs typeface="Mangal" pitchFamily="18" charset="0"/>
            </a:endParaRPr>
          </a:p>
        </p:txBody>
      </p:sp>
      <p:sp>
        <p:nvSpPr>
          <p:cNvPr id="55300" name="Номер слайда 3"/>
          <p:cNvSpPr txBox="1">
            <a:spLocks noChangeArrowheads="1"/>
          </p:cNvSpPr>
          <p:nvPr/>
        </p:nvSpPr>
        <p:spPr bwMode="auto">
          <a:xfrm>
            <a:off x="4284070" y="10171040"/>
            <a:ext cx="3283759" cy="534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9239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defTabSz="9239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defTabSz="9239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defTabSz="9239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defTabSz="923925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1A4B2F8F-6D86-4FA6-AB48-52D74ED58046}" type="slidenum">
              <a:rPr lang="ru-RU" sz="1400">
                <a:solidFill>
                  <a:srgbClr val="000000"/>
                </a:solidFill>
                <a:latin typeface="Tahoma" pitchFamily="34" charset="0"/>
                <a:ea typeface="Lucida Sans Unicode" pitchFamily="34" charset="0"/>
                <a:cs typeface="Tahoma" pitchFamily="34" charset="0"/>
              </a:rPr>
              <a:pPr algn="r" eaLnBrk="1" hangingPunct="1"/>
              <a:t>47</a:t>
            </a:fld>
            <a:endParaRPr lang="ru-RU" sz="1400">
              <a:solidFill>
                <a:srgbClr val="000000"/>
              </a:solidFill>
              <a:latin typeface="Tahoma" pitchFamily="34" charset="0"/>
              <a:ea typeface="Lucida Sans Unicode" pitchFamily="34" charset="0"/>
              <a:cs typeface="Tahoma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FBEDB-DFBE-4F93-97F4-7736EC430AA6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76613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EC70EA5-FE5C-4B8D-8053-C23EBF779C3A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600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099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47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36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051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543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29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233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641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859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996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40D98-67B8-4E26-A627-D95E4CF8B836}" type="datetimeFigureOut">
              <a:rPr lang="ru-RU" smtClean="0"/>
              <a:t>11.02.2013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19F0-4726-4784-BBD7-2F602B4A98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488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tatarskiepesni.ru/_ph/2/2/383763895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2.jpeg"/><Relationship Id="rId7" Type="http://schemas.openxmlformats.org/officeDocument/2006/relationships/image" Target="../media/image3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chart" Target="../charts/chart17.xml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4283968" y="5028869"/>
            <a:ext cx="4701426" cy="920411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1800" b="1" i="1" dirty="0" smtClean="0">
                <a:solidFill>
                  <a:srgbClr val="002060"/>
                </a:solidFill>
              </a:rPr>
              <a:t>Э.Н. </a:t>
            </a:r>
            <a:r>
              <a:rPr lang="ru-RU" sz="1800" b="1" i="1" smtClean="0">
                <a:solidFill>
                  <a:srgbClr val="002060"/>
                </a:solidFill>
              </a:rPr>
              <a:t>Фаттахов, 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1800" b="1" i="1" dirty="0" smtClean="0">
                <a:solidFill>
                  <a:srgbClr val="002060"/>
                </a:solidFill>
              </a:rPr>
              <a:t>министр </a:t>
            </a:r>
            <a:r>
              <a:rPr lang="ru-RU" sz="1800" b="1" i="1" dirty="0">
                <a:solidFill>
                  <a:srgbClr val="002060"/>
                </a:solidFill>
              </a:rPr>
              <a:t>образования и науки 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algn="r">
              <a:defRPr/>
            </a:pPr>
            <a:r>
              <a:rPr lang="ru-RU" sz="1800" b="1" i="1" dirty="0" smtClean="0">
                <a:solidFill>
                  <a:srgbClr val="002060"/>
                </a:solidFill>
              </a:rPr>
              <a:t>Республики </a:t>
            </a:r>
            <a:r>
              <a:rPr lang="ru-RU" sz="1800" b="1" i="1" dirty="0">
                <a:solidFill>
                  <a:srgbClr val="002060"/>
                </a:solidFill>
              </a:rPr>
              <a:t>Татарстан</a:t>
            </a:r>
            <a:endParaRPr lang="ru-RU" sz="1800" b="1" i="1" dirty="0" smtClean="0">
              <a:solidFill>
                <a:srgbClr val="002060"/>
              </a:solidFill>
            </a:endParaRPr>
          </a:p>
          <a:p>
            <a:pPr algn="r">
              <a:defRPr/>
            </a:pPr>
            <a:endParaRPr lang="ru-RU" sz="1800" b="1" i="1" dirty="0">
              <a:solidFill>
                <a:schemeClr val="tx2"/>
              </a:solidFill>
            </a:endParaRPr>
          </a:p>
          <a:p>
            <a:pPr algn="r">
              <a:defRPr/>
            </a:pPr>
            <a:endParaRPr lang="ru-RU" sz="1800" b="1" i="1" dirty="0" smtClean="0">
              <a:solidFill>
                <a:schemeClr val="tx2"/>
              </a:solidFill>
            </a:endParaRPr>
          </a:p>
          <a:p>
            <a:pPr algn="r">
              <a:defRPr/>
            </a:pPr>
            <a:endParaRPr lang="ru-RU" sz="1800" b="1" i="1" dirty="0">
              <a:solidFill>
                <a:schemeClr val="tx2"/>
              </a:solidFill>
            </a:endParaRPr>
          </a:p>
          <a:p>
            <a:pPr algn="r">
              <a:defRPr/>
            </a:pPr>
            <a:endParaRPr lang="ru-RU" sz="1800" b="1" i="1" dirty="0" smtClean="0">
              <a:solidFill>
                <a:schemeClr val="tx2"/>
              </a:solidFill>
            </a:endParaRPr>
          </a:p>
          <a:p>
            <a:pPr algn="r">
              <a:defRPr/>
            </a:pPr>
            <a:endParaRPr lang="ru-RU" sz="1800" b="1" i="1" dirty="0">
              <a:solidFill>
                <a:schemeClr val="tx2"/>
              </a:solidFill>
            </a:endParaRPr>
          </a:p>
          <a:p>
            <a:pPr algn="r">
              <a:defRPr/>
            </a:pPr>
            <a:endParaRPr lang="ru-RU" sz="1800" b="1" i="1" dirty="0" smtClean="0">
              <a:solidFill>
                <a:schemeClr val="tx2"/>
              </a:solidFill>
            </a:endParaRPr>
          </a:p>
        </p:txBody>
      </p:sp>
      <p:pic>
        <p:nvPicPr>
          <p:cNvPr id="7170" name="Picture 2" descr="http://tatarskiepesni.ru/_ph/2/2/383763895.jpg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76"/>
          <a:stretch/>
        </p:blipFill>
        <p:spPr bwMode="auto">
          <a:xfrm>
            <a:off x="4211960" y="476672"/>
            <a:ext cx="907302" cy="949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49187" y="1844824"/>
            <a:ext cx="763284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3600" b="1" dirty="0" smtClean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  <a:p>
            <a:pPr algn="ctr"/>
            <a:r>
              <a:rPr lang="ru-RU" sz="3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Итоги работы Министерства образования и науки в 2012 году и планы на 2013 год</a:t>
            </a: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/>
            </a:r>
            <a:br>
              <a:rPr lang="ru-RU" sz="3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</a:br>
            <a:endParaRPr lang="ru-RU" sz="3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140847"/>
            <a:ext cx="9218613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308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11"/>
            <a:ext cx="9144000" cy="1054847"/>
          </a:xfrm>
        </p:spPr>
        <p:txBody>
          <a:bodyPr>
            <a:noAutofit/>
          </a:bodyPr>
          <a:lstStyle/>
          <a:p>
            <a:r>
              <a:rPr lang="ru-RU" sz="2700" b="1" dirty="0">
                <a:solidFill>
                  <a:srgbClr val="002060"/>
                </a:solidFill>
              </a:rPr>
              <a:t>Критерии по определению </a:t>
            </a:r>
            <a:r>
              <a:rPr lang="ru-RU" sz="2700" b="1" dirty="0" smtClean="0">
                <a:solidFill>
                  <a:srgbClr val="002060"/>
                </a:solidFill>
              </a:rPr>
              <a:t>рейтинга муниципальных </a:t>
            </a:r>
            <a:r>
              <a:rPr lang="ru-RU" sz="2700" b="1" dirty="0">
                <a:solidFill>
                  <a:srgbClr val="002060"/>
                </a:solidFill>
              </a:rPr>
              <a:t>районов (городов) </a:t>
            </a:r>
            <a:r>
              <a:rPr lang="ru-RU" sz="2700" b="1" dirty="0" smtClean="0">
                <a:solidFill>
                  <a:srgbClr val="002060"/>
                </a:solidFill>
              </a:rPr>
              <a:t>в системе национального образования</a:t>
            </a:r>
            <a:endParaRPr lang="ru-RU" sz="27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Autofit/>
          </a:bodyPr>
          <a:lstStyle/>
          <a:p>
            <a:pPr algn="just">
              <a:buSzPct val="84000"/>
            </a:pPr>
            <a:r>
              <a:rPr lang="ru-RU" sz="2600" b="1" dirty="0">
                <a:solidFill>
                  <a:schemeClr val="tx2"/>
                </a:solidFill>
              </a:rPr>
              <a:t>Доля учащихся татарской национальности, обучающихся на родном (татарском) </a:t>
            </a:r>
            <a:r>
              <a:rPr lang="ru-RU" sz="2600" b="1" dirty="0" smtClean="0">
                <a:solidFill>
                  <a:schemeClr val="tx2"/>
                </a:solidFill>
              </a:rPr>
              <a:t>языке</a:t>
            </a:r>
          </a:p>
          <a:p>
            <a:pPr algn="just">
              <a:buSzPct val="84000"/>
            </a:pPr>
            <a:endParaRPr lang="ru-RU" sz="1400" b="1" dirty="0">
              <a:solidFill>
                <a:schemeClr val="tx2"/>
              </a:solidFill>
            </a:endParaRPr>
          </a:p>
          <a:p>
            <a:pPr algn="just"/>
            <a:r>
              <a:rPr lang="ru-RU" sz="2600" b="1" dirty="0">
                <a:solidFill>
                  <a:schemeClr val="tx2"/>
                </a:solidFill>
              </a:rPr>
              <a:t>Доля победителей и призеров республиканских </a:t>
            </a:r>
            <a:r>
              <a:rPr lang="ru-RU" sz="2600" b="1" dirty="0" smtClean="0">
                <a:solidFill>
                  <a:schemeClr val="tx2"/>
                </a:solidFill>
              </a:rPr>
              <a:t>олимпиад</a:t>
            </a:r>
          </a:p>
          <a:p>
            <a:pPr algn="just"/>
            <a:endParaRPr lang="ru-RU" sz="1400" b="1" dirty="0">
              <a:solidFill>
                <a:schemeClr val="tx2"/>
              </a:solidFill>
            </a:endParaRPr>
          </a:p>
          <a:p>
            <a:pPr algn="just"/>
            <a:r>
              <a:rPr lang="ru-RU" sz="2600" b="1" dirty="0">
                <a:solidFill>
                  <a:schemeClr val="tx2"/>
                </a:solidFill>
              </a:rPr>
              <a:t>Доля выпускников 9 классов, сдавших ГИА по татарскому </a:t>
            </a:r>
            <a:r>
              <a:rPr lang="ru-RU" sz="2600" b="1" dirty="0" smtClean="0">
                <a:solidFill>
                  <a:schemeClr val="tx2"/>
                </a:solidFill>
              </a:rPr>
              <a:t>языку</a:t>
            </a:r>
          </a:p>
          <a:p>
            <a:pPr algn="just"/>
            <a:endParaRPr lang="ru-RU" sz="1400" b="1" dirty="0">
              <a:solidFill>
                <a:schemeClr val="tx2"/>
              </a:solidFill>
            </a:endParaRPr>
          </a:p>
          <a:p>
            <a:pPr algn="just"/>
            <a:r>
              <a:rPr lang="ru-RU" sz="2600" b="1" dirty="0">
                <a:solidFill>
                  <a:schemeClr val="tx2"/>
                </a:solidFill>
              </a:rPr>
              <a:t>Доля русскоязычных учащихся, изучающих татарский язык по коммуникативным технологиям</a:t>
            </a:r>
            <a:endParaRPr lang="ru-RU" sz="2600" b="1" dirty="0">
              <a:solidFill>
                <a:schemeClr val="tx2"/>
              </a:solidFill>
              <a:ea typeface="Calibri"/>
              <a:cs typeface="Times New Roman"/>
            </a:endParaRPr>
          </a:p>
          <a:p>
            <a:endParaRPr lang="ru-RU" sz="2600" dirty="0">
              <a:solidFill>
                <a:schemeClr val="tx2"/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614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8641"/>
            <a:ext cx="8712968" cy="504055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Рейтинг муниципальных районов (городов) по национальному образованию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3908218"/>
              </p:ext>
            </p:extLst>
          </p:nvPr>
        </p:nvGraphicFramePr>
        <p:xfrm>
          <a:off x="395536" y="908723"/>
          <a:ext cx="2592288" cy="5949281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</a:tblGrid>
              <a:tr h="43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Арский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43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Актанышский</a:t>
                      </a: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43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Верхнеуслонский</a:t>
                      </a: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43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Сабинский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43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Балтасинский</a:t>
                      </a: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43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Кукморский</a:t>
                      </a: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43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Муслюмовский</a:t>
                      </a: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43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Новошешминский</a:t>
                      </a: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43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Мамадышский</a:t>
                      </a: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469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Рыбно-</a:t>
                      </a:r>
                      <a:r>
                        <a:rPr lang="ru-RU" sz="17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Слободский</a:t>
                      </a: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10971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Казань. </a:t>
                      </a:r>
                      <a:r>
                        <a:rPr lang="ru-RU" sz="170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Авиастроительный и </a:t>
                      </a:r>
                      <a:r>
                        <a:rPr lang="ru-RU" sz="17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Новосавиновский</a:t>
                      </a: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  <a:tr h="4382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7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Буинский</a:t>
                      </a:r>
                      <a:r>
                        <a:rPr lang="ru-RU" sz="17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7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7746295"/>
              </p:ext>
            </p:extLst>
          </p:nvPr>
        </p:nvGraphicFramePr>
        <p:xfrm>
          <a:off x="3023828" y="879222"/>
          <a:ext cx="3096344" cy="5978778"/>
        </p:xfrm>
        <a:graphic>
          <a:graphicData uri="http://schemas.openxmlformats.org/drawingml/2006/table">
            <a:tbl>
              <a:tblPr firstRow="1" firstCol="1" bandRow="1"/>
              <a:tblGrid>
                <a:gridCol w="3096344"/>
              </a:tblGrid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Лаишевский 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5371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Казань</a:t>
                      </a:r>
                      <a:r>
                        <a:rPr lang="ru-RU" sz="15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 Кировский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и Московский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Дрожжановский</a:t>
                      </a:r>
                      <a:r>
                        <a:rPr lang="ru-RU" sz="15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Атнинский</a:t>
                      </a:r>
                      <a:r>
                        <a:rPr lang="ru-RU" sz="15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Альметьевский</a:t>
                      </a:r>
                      <a:r>
                        <a:rPr lang="ru-RU" sz="15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Азнакаевский</a:t>
                      </a:r>
                      <a:r>
                        <a:rPr lang="ru-RU" sz="15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Кайбицкий</a:t>
                      </a:r>
                      <a:r>
                        <a:rPr lang="ru-RU" sz="15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Заинский</a:t>
                      </a:r>
                      <a:r>
                        <a:rPr lang="ru-RU" sz="15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Высокогорский 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74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Елабужский</a:t>
                      </a:r>
                      <a:r>
                        <a:rPr lang="ru-RU" sz="15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Тукаевский</a:t>
                      </a:r>
                      <a:r>
                        <a:rPr lang="ru-RU" sz="15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Камско-</a:t>
                      </a:r>
                      <a:r>
                        <a:rPr lang="ru-RU" sz="155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Устьиньский</a:t>
                      </a:r>
                      <a:endParaRPr lang="ru-RU" sz="1550" b="1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Спасский 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Сармановский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Казань.Советский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Нурлатский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Лениногорский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Набережночелнинский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Бавлинский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Менделеевский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  <a:tr h="2604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50" b="1" dirty="0" err="1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Пестречинский</a:t>
                      </a:r>
                      <a:endParaRPr lang="ru-RU" sz="15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320283"/>
              </p:ext>
            </p:extLst>
          </p:nvPr>
        </p:nvGraphicFramePr>
        <p:xfrm>
          <a:off x="6228184" y="908717"/>
          <a:ext cx="2592288" cy="5949276"/>
        </p:xfrm>
        <a:graphic>
          <a:graphicData uri="http://schemas.openxmlformats.org/drawingml/2006/table">
            <a:tbl>
              <a:tblPr firstRow="1" firstCol="1" bandRow="1"/>
              <a:tblGrid>
                <a:gridCol w="2592288"/>
              </a:tblGrid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Тюлячинский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Черемшанский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Чистопольский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Мензелинский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Тетюшский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Алькеевский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Алексеевский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Зеленодольский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Бугульминский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6497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Казань. </a:t>
                      </a: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Вахитовский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и Приволжский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Нижнекамский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Агрызский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Ютазинский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Апастовский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  <a:tr h="378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 err="1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Аксубаевский</a:t>
                      </a:r>
                      <a:r>
                        <a:rPr lang="ru-RU" sz="1800" b="1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06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Рейтинговые показатели </a:t>
            </a:r>
            <a:r>
              <a:rPr lang="ru-RU" sz="3200" b="1" dirty="0" err="1">
                <a:solidFill>
                  <a:srgbClr val="002060"/>
                </a:solidFill>
              </a:rPr>
              <a:t>Бугульминского</a:t>
            </a:r>
            <a:r>
              <a:rPr lang="ru-RU" sz="3200" b="1" dirty="0">
                <a:solidFill>
                  <a:srgbClr val="002060"/>
                </a:solidFill>
              </a:rPr>
              <a:t> </a:t>
            </a:r>
            <a:r>
              <a:rPr lang="ru-RU" sz="3200" b="1" dirty="0" smtClean="0">
                <a:solidFill>
                  <a:srgbClr val="002060"/>
                </a:solidFill>
              </a:rPr>
              <a:t>муниципального </a:t>
            </a:r>
            <a:r>
              <a:rPr lang="ru-RU" sz="3200" b="1" dirty="0">
                <a:solidFill>
                  <a:srgbClr val="002060"/>
                </a:solidFill>
              </a:rPr>
              <a:t>района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2116901"/>
              </p:ext>
            </p:extLst>
          </p:nvPr>
        </p:nvGraphicFramePr>
        <p:xfrm>
          <a:off x="251520" y="1256688"/>
          <a:ext cx="8640960" cy="481640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988757"/>
                <a:gridCol w="2652203"/>
              </a:tblGrid>
              <a:tr h="466351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Название критерия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Рейтинговое место</a:t>
                      </a:r>
                      <a:endParaRPr lang="ru-RU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66351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>
                          <a:solidFill>
                            <a:schemeClr val="tx2"/>
                          </a:solidFill>
                        </a:rPr>
                        <a:t>Русский язык, средний балл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66351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>
                          <a:solidFill>
                            <a:schemeClr val="tx2"/>
                          </a:solidFill>
                        </a:rPr>
                        <a:t>Математика,</a:t>
                      </a:r>
                      <a:r>
                        <a:rPr lang="ru-RU" sz="2200" baseline="0" dirty="0" smtClean="0">
                          <a:solidFill>
                            <a:schemeClr val="tx2"/>
                          </a:solidFill>
                        </a:rPr>
                        <a:t> средний балл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2"/>
                          </a:solidFill>
                        </a:rPr>
                        <a:t>5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824482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>
                          <a:solidFill>
                            <a:schemeClr val="tx2"/>
                          </a:solidFill>
                        </a:rPr>
                        <a:t>Доля не получивших аттестат с учетом выпускников вечерних школ,%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121767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dirty="0" smtClean="0">
                          <a:solidFill>
                            <a:schemeClr val="tx2"/>
                          </a:solidFill>
                        </a:rPr>
                        <a:t>Доля человеко-экзаменов ЕГЭ, по которым выпускники набрали 80 и более баллов с учетом выпускников вечерних школ, %</a:t>
                      </a:r>
                      <a:endParaRPr lang="ru-RU" sz="2200" b="0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857037"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 smtClean="0">
                          <a:solidFill>
                            <a:schemeClr val="tx2"/>
                          </a:solidFill>
                        </a:rPr>
                        <a:t>Доля победителей и призеров регионального этапа Всероссийской олимпиады 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solidFill>
                            <a:schemeClr val="tx2"/>
                          </a:solidFill>
                        </a:rPr>
                        <a:t>4</a:t>
                      </a:r>
                      <a:endParaRPr lang="ru-RU" sz="22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</a:tr>
              <a:tr h="466351">
                <a:tc>
                  <a:txBody>
                    <a:bodyPr/>
                    <a:lstStyle/>
                    <a:p>
                      <a:pPr algn="just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Итого</a:t>
                      </a:r>
                      <a:r>
                        <a:rPr lang="ru-RU" sz="2800" b="1" baseline="0" dirty="0" smtClean="0">
                          <a:solidFill>
                            <a:srgbClr val="FF0000"/>
                          </a:solidFill>
                        </a:rPr>
                        <a:t> общее рейтинговое место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ru-RU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084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8136904" cy="504055"/>
          </a:xfrm>
        </p:spPr>
        <p:txBody>
          <a:bodyPr>
            <a:noAutofit/>
          </a:bodyPr>
          <a:lstStyle/>
          <a:p>
            <a:pPr marL="0" indent="0" algn="just" eaLnBrk="1" fontAlgn="auto" hangingPunct="1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 smtClean="0">
                <a:solidFill>
                  <a:srgbClr val="002060"/>
                </a:solidFill>
                <a:cs typeface="Times New Roman" pitchFamily="18" charset="0"/>
              </a:rPr>
              <a:t> КУЛЬБЕДА </a:t>
            </a:r>
            <a:r>
              <a:rPr lang="ru-RU" sz="3600" dirty="0">
                <a:solidFill>
                  <a:srgbClr val="002060"/>
                </a:solidFill>
                <a:cs typeface="Times New Roman" pitchFamily="18" charset="0"/>
              </a:rPr>
              <a:t>ВАЛЕНТИНА ВАСИЛЬЕВНА</a:t>
            </a:r>
          </a:p>
        </p:txBody>
      </p:sp>
      <p:pic>
        <p:nvPicPr>
          <p:cNvPr id="5123" name="Picture 4" descr="C:\Documents and Settings\Пользователь\Рабочий стол\Кульбеда В.В.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17724" y="1304479"/>
            <a:ext cx="3010376" cy="44648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1052513"/>
            <a:ext cx="5616624" cy="5256807"/>
          </a:xfrm>
        </p:spPr>
        <p:txBody>
          <a:bodyPr rtlCol="0">
            <a:noAutofit/>
          </a:bodyPr>
          <a:lstStyle/>
          <a:p>
            <a:pPr marL="388937" indent="-342900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Начальник </a:t>
            </a:r>
            <a:r>
              <a:rPr lang="ru-RU" sz="1860" b="1" dirty="0">
                <a:solidFill>
                  <a:schemeClr val="tx2"/>
                </a:solidFill>
                <a:cs typeface="Times New Roman" pitchFamily="18" charset="0"/>
              </a:rPr>
              <a:t>управления образованием исполнительного </a:t>
            </a: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комитета </a:t>
            </a:r>
            <a:r>
              <a:rPr lang="ru-RU" sz="1860" b="1" dirty="0" err="1" smtClean="0">
                <a:solidFill>
                  <a:schemeClr val="tx2"/>
                </a:solidFill>
                <a:cs typeface="Times New Roman" pitchFamily="18" charset="0"/>
              </a:rPr>
              <a:t>Бугульминского</a:t>
            </a: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 </a:t>
            </a:r>
            <a:r>
              <a:rPr lang="ru-RU" sz="1860" b="1" dirty="0">
                <a:solidFill>
                  <a:schemeClr val="tx2"/>
                </a:solidFill>
                <a:cs typeface="Times New Roman" pitchFamily="18" charset="0"/>
              </a:rPr>
              <a:t>муниципального </a:t>
            </a: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района - с </a:t>
            </a:r>
            <a:r>
              <a:rPr lang="ru-RU" sz="1860" b="1" dirty="0">
                <a:solidFill>
                  <a:schemeClr val="tx2"/>
                </a:solidFill>
                <a:cs typeface="Times New Roman" pitchFamily="18" charset="0"/>
              </a:rPr>
              <a:t>1 июня 1988 г. </a:t>
            </a:r>
            <a:endParaRPr lang="ru-RU" sz="186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46037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1000" b="1" dirty="0">
              <a:solidFill>
                <a:schemeClr val="tx2"/>
              </a:solidFill>
              <a:cs typeface="Times New Roman" pitchFamily="18" charset="0"/>
            </a:endParaRPr>
          </a:p>
          <a:p>
            <a:pPr marL="388937" indent="-342900" algn="just" eaLnBrk="1" fontAlgn="auto" hangingPunct="1">
              <a:buClr>
                <a:schemeClr val="accent6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Кандидат </a:t>
            </a:r>
            <a:r>
              <a:rPr lang="ru-RU" sz="1860" b="1" dirty="0">
                <a:solidFill>
                  <a:schemeClr val="tx2"/>
                </a:solidFill>
                <a:cs typeface="Times New Roman" pitchFamily="18" charset="0"/>
              </a:rPr>
              <a:t>педагогических наук, </a:t>
            </a: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2004 г</a:t>
            </a:r>
            <a:r>
              <a:rPr lang="ru-RU" sz="1860" b="1" dirty="0">
                <a:solidFill>
                  <a:schemeClr val="tx2"/>
                </a:solidFill>
                <a:cs typeface="Times New Roman" pitchFamily="18" charset="0"/>
              </a:rPr>
              <a:t>.</a:t>
            </a:r>
          </a:p>
          <a:p>
            <a:pPr marL="46037" algn="just" eaLnBrk="1" fontAlgn="auto" hangingPunct="1">
              <a:buClr>
                <a:schemeClr val="accent6">
                  <a:lumMod val="75000"/>
                </a:schemeClr>
              </a:buClr>
              <a:defRPr/>
            </a:pPr>
            <a:endParaRPr lang="ru-RU" sz="186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46037" algn="ctr" eaLnBrk="1" fontAlgn="auto" hangingPunct="1">
              <a:buClr>
                <a:schemeClr val="accent6">
                  <a:lumMod val="75000"/>
                </a:schemeClr>
              </a:buClr>
              <a:defRPr/>
            </a:pPr>
            <a:r>
              <a:rPr lang="ru-RU" sz="1860" b="1" dirty="0" smtClean="0">
                <a:solidFill>
                  <a:srgbClr val="FF0000"/>
                </a:solidFill>
                <a:cs typeface="Times New Roman" pitchFamily="18" charset="0"/>
              </a:rPr>
              <a:t>Награды</a:t>
            </a:r>
            <a:endParaRPr lang="ru-RU" sz="1860" b="1" dirty="0">
              <a:solidFill>
                <a:srgbClr val="FF0000"/>
              </a:solidFill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Значок </a:t>
            </a:r>
            <a:r>
              <a:rPr lang="ru-RU" sz="1860" b="1" dirty="0">
                <a:solidFill>
                  <a:schemeClr val="tx2"/>
                </a:solidFill>
                <a:cs typeface="Times New Roman" pitchFamily="18" charset="0"/>
              </a:rPr>
              <a:t>«Отличник народного просвещения», </a:t>
            </a: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1992 г.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ru-RU" sz="1000" b="1" dirty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Почетное </a:t>
            </a:r>
            <a:r>
              <a:rPr lang="ru-RU" sz="1860" b="1" dirty="0">
                <a:solidFill>
                  <a:schemeClr val="tx2"/>
                </a:solidFill>
                <a:cs typeface="Times New Roman" pitchFamily="18" charset="0"/>
              </a:rPr>
              <a:t>звание «Заслуженный учитель школы </a:t>
            </a: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Республики </a:t>
            </a:r>
            <a:r>
              <a:rPr lang="ru-RU" sz="1860" b="1" dirty="0">
                <a:solidFill>
                  <a:schemeClr val="tx2"/>
                </a:solidFill>
                <a:cs typeface="Times New Roman" pitchFamily="18" charset="0"/>
              </a:rPr>
              <a:t>Татарстан</a:t>
            </a: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», 1994 г.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ru-RU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Нагрудный знак «За заслуги в образовании», 1999 г.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ru-RU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Нагрудный знак «Почетный работник общего образования Российской Федерации», 2002 г.</a:t>
            </a:r>
          </a:p>
          <a:p>
            <a:pPr marL="171450" indent="-17145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endParaRPr lang="ru-RU" sz="1000" b="1" dirty="0" smtClean="0">
              <a:solidFill>
                <a:schemeClr val="tx2"/>
              </a:solidFill>
              <a:cs typeface="Times New Roman" pitchFamily="18" charset="0"/>
            </a:endParaRPr>
          </a:p>
          <a:p>
            <a:pPr marL="342900" indent="-342900" algn="just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ü"/>
              <a:defRPr/>
            </a:pPr>
            <a:r>
              <a:rPr lang="ru-RU" sz="1860" b="1" dirty="0" smtClean="0">
                <a:solidFill>
                  <a:schemeClr val="tx2"/>
                </a:solidFill>
                <a:cs typeface="Times New Roman" pitchFamily="18" charset="0"/>
              </a:rPr>
              <a:t>Медаль «За доблестный труд», 2009 г.</a:t>
            </a:r>
          </a:p>
        </p:txBody>
      </p:sp>
    </p:spTree>
    <p:extLst>
      <p:ext uri="{BB962C8B-B14F-4D97-AF65-F5344CB8AC3E}">
        <p14:creationId xmlns:p14="http://schemas.microsoft.com/office/powerpoint/2010/main" val="383365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1F497D"/>
                </a:solidFill>
              </a:rPr>
              <a:t>Охват дошкольным образованием, %</a:t>
            </a:r>
            <a:endParaRPr lang="ru-RU" sz="3600" b="1" dirty="0">
              <a:solidFill>
                <a:srgbClr val="1F497D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sz="3700" dirty="0" smtClean="0"/>
          </a:p>
          <a:p>
            <a:endParaRPr lang="ru-RU" sz="3700" dirty="0"/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251777271"/>
              </p:ext>
            </p:extLst>
          </p:nvPr>
        </p:nvGraphicFramePr>
        <p:xfrm>
          <a:off x="431540" y="1116856"/>
          <a:ext cx="8280920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8924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-99392"/>
            <a:ext cx="8712968" cy="1152128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1F497D"/>
                </a:solidFill>
              </a:rPr>
              <a:t>Негосударственные учреждения, оказывающие услуги дошкольного образования</a:t>
            </a:r>
            <a:endParaRPr lang="ru-RU" sz="3600" b="1" dirty="0">
              <a:solidFill>
                <a:srgbClr val="1F497D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525658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2"/>
                </a:solidFill>
              </a:rPr>
              <a:t>2011 г. – 14 учреждений с охватом 1175 дошкольников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2012 г. –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24 учреждения с охватом 1825 дошкольников</a:t>
            </a:r>
          </a:p>
          <a:p>
            <a:pPr marL="0" indent="0" algn="just">
              <a:buNone/>
            </a:pPr>
            <a:endParaRPr lang="ru-RU" sz="1500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1F497D"/>
                </a:solidFill>
              </a:rPr>
              <a:t>Субсидии </a:t>
            </a:r>
            <a:r>
              <a:rPr lang="ru-RU" b="1" dirty="0">
                <a:solidFill>
                  <a:srgbClr val="1F497D"/>
                </a:solidFill>
              </a:rPr>
              <a:t>на возмещение нормативных затрат в </a:t>
            </a:r>
            <a:r>
              <a:rPr lang="ru-RU" b="1" dirty="0" smtClean="0">
                <a:solidFill>
                  <a:srgbClr val="1F497D"/>
                </a:solidFill>
              </a:rPr>
              <a:t>связи с </a:t>
            </a:r>
            <a:r>
              <a:rPr lang="ru-RU" b="1" dirty="0">
                <a:solidFill>
                  <a:srgbClr val="1F497D"/>
                </a:solidFill>
              </a:rPr>
              <a:t>оказанием услуг по предоставлению дошкольного </a:t>
            </a:r>
            <a:r>
              <a:rPr lang="ru-RU" b="1" dirty="0" smtClean="0">
                <a:solidFill>
                  <a:srgbClr val="1F497D"/>
                </a:solidFill>
              </a:rPr>
              <a:t>образования</a:t>
            </a:r>
          </a:p>
          <a:p>
            <a:pPr marL="0" indent="0" algn="ctr">
              <a:buNone/>
            </a:pPr>
            <a:endParaRPr lang="ru-RU" sz="1500" b="1" dirty="0" smtClean="0">
              <a:solidFill>
                <a:srgbClr val="1F497D"/>
              </a:solidFill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2012 г. -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8 478,5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тыс.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руб.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из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бюджета РТ 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chemeClr val="tx2"/>
                </a:solidFill>
              </a:rPr>
              <a:t>Получатели - 6 негосударственных учреждений образования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642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922114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Очередность по устройству в ДОУ детей </a:t>
            </a:r>
            <a:br>
              <a:rPr lang="ru-RU" sz="3200" b="1" dirty="0" smtClean="0">
                <a:solidFill>
                  <a:srgbClr val="002060"/>
                </a:solidFill>
              </a:rPr>
            </a:br>
            <a:r>
              <a:rPr lang="ru-RU" sz="3200" b="1" dirty="0" smtClean="0">
                <a:solidFill>
                  <a:srgbClr val="002060"/>
                </a:solidFill>
              </a:rPr>
              <a:t>от 1,5 до 3 лет на 01.02.2013 г.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1268760"/>
            <a:ext cx="6480720" cy="504056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г. Казань 			– 	</a:t>
            </a:r>
            <a:r>
              <a:rPr lang="ru-RU" b="1" dirty="0" smtClean="0">
                <a:solidFill>
                  <a:srgbClr val="FF0000"/>
                </a:solidFill>
              </a:rPr>
              <a:t>14927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г. Набережные Челны 	–</a:t>
            </a:r>
            <a:r>
              <a:rPr lang="ru-RU" b="1" dirty="0" smtClean="0"/>
              <a:t> 	</a:t>
            </a:r>
            <a:r>
              <a:rPr lang="ru-RU" b="1" dirty="0" smtClean="0">
                <a:solidFill>
                  <a:srgbClr val="FF0000"/>
                </a:solidFill>
              </a:rPr>
              <a:t>9815 </a:t>
            </a:r>
          </a:p>
          <a:p>
            <a:r>
              <a:rPr lang="ru-RU" b="1" dirty="0" err="1" smtClean="0">
                <a:solidFill>
                  <a:schemeClr val="tx2"/>
                </a:solidFill>
              </a:rPr>
              <a:t>Альметьевский</a:t>
            </a:r>
            <a:r>
              <a:rPr lang="ru-RU" b="1" dirty="0" smtClean="0">
                <a:solidFill>
                  <a:schemeClr val="tx2"/>
                </a:solidFill>
              </a:rPr>
              <a:t> МР 	– 	</a:t>
            </a:r>
            <a:r>
              <a:rPr lang="ru-RU" b="1" dirty="0" smtClean="0">
                <a:solidFill>
                  <a:srgbClr val="FF0000"/>
                </a:solidFill>
              </a:rPr>
              <a:t>2092 </a:t>
            </a:r>
          </a:p>
          <a:p>
            <a:r>
              <a:rPr lang="ru-RU" b="1" dirty="0">
                <a:solidFill>
                  <a:schemeClr val="tx2"/>
                </a:solidFill>
              </a:rPr>
              <a:t>Нижнекамский МР </a:t>
            </a:r>
            <a:r>
              <a:rPr lang="ru-RU" b="1" dirty="0" smtClean="0">
                <a:solidFill>
                  <a:schemeClr val="tx2"/>
                </a:solidFill>
              </a:rPr>
              <a:t>	–</a:t>
            </a:r>
            <a:r>
              <a:rPr lang="ru-RU" b="1" dirty="0" smtClean="0"/>
              <a:t> 	</a:t>
            </a:r>
            <a:r>
              <a:rPr lang="ru-RU" b="1" dirty="0" smtClean="0">
                <a:solidFill>
                  <a:srgbClr val="FF0000"/>
                </a:solidFill>
              </a:rPr>
              <a:t>1687 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err="1" smtClean="0">
                <a:solidFill>
                  <a:schemeClr val="tx2"/>
                </a:solidFill>
              </a:rPr>
              <a:t>Зеленодольский</a:t>
            </a:r>
            <a:r>
              <a:rPr lang="ru-RU" b="1" dirty="0" smtClean="0">
                <a:solidFill>
                  <a:schemeClr val="tx2"/>
                </a:solidFill>
              </a:rPr>
              <a:t> МР	– 	</a:t>
            </a:r>
            <a:r>
              <a:rPr lang="ru-RU" b="1" dirty="0" smtClean="0">
                <a:solidFill>
                  <a:srgbClr val="FF0000"/>
                </a:solidFill>
              </a:rPr>
              <a:t>1143 </a:t>
            </a:r>
          </a:p>
          <a:p>
            <a:r>
              <a:rPr lang="ru-RU" b="1" dirty="0" err="1" smtClean="0">
                <a:solidFill>
                  <a:schemeClr val="tx2"/>
                </a:solidFill>
              </a:rPr>
              <a:t>Елабужский</a:t>
            </a:r>
            <a:r>
              <a:rPr lang="ru-RU" b="1" dirty="0" smtClean="0">
                <a:solidFill>
                  <a:schemeClr val="tx2"/>
                </a:solidFill>
              </a:rPr>
              <a:t> МР		– 	</a:t>
            </a:r>
            <a:r>
              <a:rPr lang="ru-RU" b="1" dirty="0" smtClean="0">
                <a:solidFill>
                  <a:srgbClr val="FF0000"/>
                </a:solidFill>
              </a:rPr>
              <a:t>1042 </a:t>
            </a:r>
          </a:p>
          <a:p>
            <a:r>
              <a:rPr lang="ru-RU" b="1" dirty="0" err="1">
                <a:solidFill>
                  <a:schemeClr val="tx2"/>
                </a:solidFill>
              </a:rPr>
              <a:t>Лениногорский</a:t>
            </a:r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		– 	</a:t>
            </a:r>
            <a:r>
              <a:rPr lang="ru-RU" b="1" dirty="0" smtClean="0">
                <a:solidFill>
                  <a:srgbClr val="FF0000"/>
                </a:solidFill>
              </a:rPr>
              <a:t>499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Арский МР 		– 	</a:t>
            </a:r>
            <a:r>
              <a:rPr lang="ru-RU" b="1" dirty="0" smtClean="0">
                <a:solidFill>
                  <a:srgbClr val="FF0000"/>
                </a:solidFill>
              </a:rPr>
              <a:t>475 </a:t>
            </a:r>
          </a:p>
          <a:p>
            <a:r>
              <a:rPr lang="ru-RU" b="1" dirty="0" err="1" smtClean="0">
                <a:solidFill>
                  <a:schemeClr val="tx2"/>
                </a:solidFill>
              </a:rPr>
              <a:t>Чистопольский</a:t>
            </a:r>
            <a:r>
              <a:rPr lang="ru-RU" b="1" dirty="0" smtClean="0">
                <a:solidFill>
                  <a:schemeClr val="tx2"/>
                </a:solidFill>
              </a:rPr>
              <a:t> МР 	– 	</a:t>
            </a:r>
            <a:r>
              <a:rPr lang="ru-RU" b="1" dirty="0" smtClean="0">
                <a:solidFill>
                  <a:srgbClr val="FF0000"/>
                </a:solidFill>
              </a:rPr>
              <a:t>467 </a:t>
            </a:r>
          </a:p>
          <a:p>
            <a:r>
              <a:rPr lang="ru-RU" b="1" dirty="0" smtClean="0">
                <a:solidFill>
                  <a:schemeClr val="tx2"/>
                </a:solidFill>
              </a:rPr>
              <a:t>Высокогорский МР 	– 	</a:t>
            </a:r>
            <a:r>
              <a:rPr lang="ru-RU" b="1" dirty="0" smtClean="0">
                <a:solidFill>
                  <a:srgbClr val="FF0000"/>
                </a:solidFill>
              </a:rPr>
              <a:t>449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. . . . . .</a:t>
            </a:r>
          </a:p>
          <a:p>
            <a:pPr marL="0" indent="0">
              <a:buNone/>
            </a:pPr>
            <a:r>
              <a:rPr lang="ru-RU" dirty="0"/>
              <a:t>	</a:t>
            </a:r>
            <a:r>
              <a:rPr lang="ru-RU" sz="4100" b="1" dirty="0" smtClean="0">
                <a:solidFill>
                  <a:schemeClr val="tx2"/>
                </a:solidFill>
              </a:rPr>
              <a:t>Всего по РТ – </a:t>
            </a:r>
            <a:r>
              <a:rPr lang="ru-RU" sz="4100" b="1" dirty="0" smtClean="0">
                <a:solidFill>
                  <a:srgbClr val="FF0000"/>
                </a:solidFill>
              </a:rPr>
              <a:t>37 727 детей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0030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60" cy="6975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spcAft>
                <a:spcPct val="0"/>
              </a:spcAft>
            </a:pPr>
            <a:r>
              <a:rPr lang="ru-RU" sz="3400" b="1" dirty="0">
                <a:solidFill>
                  <a:srgbClr val="002060"/>
                </a:solidFill>
              </a:rPr>
              <a:t>Создание новых дошкольных мест в 2012 г.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781440"/>
              </p:ext>
            </p:extLst>
          </p:nvPr>
        </p:nvGraphicFramePr>
        <p:xfrm>
          <a:off x="323528" y="908720"/>
          <a:ext cx="8496944" cy="5042605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25080"/>
                <a:gridCol w="2071864"/>
              </a:tblGrid>
              <a:tr h="61942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Calibri" pitchFamily="34" charset="0"/>
                        </a:rPr>
                        <a:t>Мероприятие</a:t>
                      </a:r>
                      <a:endParaRPr lang="ru-RU" sz="2400" b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  <a:cs typeface="Calibri" pitchFamily="34" charset="0"/>
                        </a:rPr>
                        <a:t>Кол-во мест</a:t>
                      </a:r>
                      <a:endParaRPr lang="ru-RU" sz="2400" b="1" dirty="0">
                        <a:latin typeface="+mn-lt"/>
                        <a:cs typeface="Calibri" pitchFamily="34" charset="0"/>
                      </a:endParaRPr>
                    </a:p>
                  </a:txBody>
                  <a:tcPr anchor="ctr"/>
                </a:tc>
              </a:tr>
              <a:tr h="820740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Открытие дополнительных групп</a:t>
                      </a:r>
                      <a:r>
                        <a:rPr lang="ru-RU" sz="2400" b="1" kern="1200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в 52 функционирующих ДОУ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1028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/>
                </a:tc>
              </a:tr>
              <a:tr h="68731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Возврат и возобновление деятельности 5 детских садов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300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8183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Строительство </a:t>
                      </a: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1 нового ДОУ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220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67741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Реконструкция 25 зданий под размещение детских садов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582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00455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Открытие 3 частных</a:t>
                      </a:r>
                      <a:r>
                        <a:rPr lang="ru-RU" sz="2400" b="1" baseline="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 детских садов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155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16182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Times New Roman"/>
                          <a:cs typeface="Calibri" pitchFamily="34" charset="0"/>
                        </a:rPr>
                        <a:t>Организация 4 семейных детских садов</a:t>
                      </a:r>
                      <a:endParaRPr lang="ru-RU" sz="24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12</a:t>
                      </a:r>
                      <a:endParaRPr lang="ru-RU" sz="24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0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ВСЕГО за 2012</a:t>
                      </a:r>
                      <a:r>
                        <a:rPr lang="ru-RU" sz="3200" b="1" kern="1200" baseline="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 год</a:t>
                      </a:r>
                      <a:r>
                        <a:rPr lang="ru-RU" sz="3200" b="1" kern="1200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:</a:t>
                      </a:r>
                      <a:endParaRPr lang="ru-RU" sz="32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rgbClr val="C00000"/>
                          </a:solidFill>
                          <a:latin typeface="+mn-lt"/>
                        </a:rPr>
                        <a:t>2297</a:t>
                      </a:r>
                      <a:endParaRPr lang="ru-RU" sz="3200" b="1" dirty="0">
                        <a:solidFill>
                          <a:srgbClr val="C00000"/>
                        </a:solidFill>
                        <a:latin typeface="+mn-lt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42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778098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</a:rPr>
              <a:t>Создание дополнительных </a:t>
            </a:r>
            <a:r>
              <a:rPr lang="ru-RU" sz="3600" b="1" dirty="0" smtClean="0">
                <a:solidFill>
                  <a:srgbClr val="002060"/>
                </a:solidFill>
              </a:rPr>
              <a:t>дошкольных </a:t>
            </a:r>
            <a:r>
              <a:rPr lang="ru-RU" sz="3600" b="1" dirty="0">
                <a:solidFill>
                  <a:srgbClr val="002060"/>
                </a:solidFill>
              </a:rPr>
              <a:t>мест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открытие новых детских садов 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создание дополнительных групп</a:t>
            </a:r>
          </a:p>
          <a:p>
            <a:endParaRPr lang="ru-RU" b="1" dirty="0" smtClean="0"/>
          </a:p>
          <a:p>
            <a:pPr marL="0" indent="0">
              <a:buNone/>
            </a:pPr>
            <a:endParaRPr lang="ru-RU" b="1" dirty="0" smtClean="0"/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 smtClean="0"/>
              <a:t>реконструкция непрофильных зданий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Азнакаевский</a:t>
            </a:r>
            <a:r>
              <a:rPr lang="ru-RU" b="1" dirty="0" smtClean="0">
                <a:solidFill>
                  <a:srgbClr val="00B050"/>
                </a:solidFill>
              </a:rPr>
              <a:t> </a:t>
            </a:r>
            <a:r>
              <a:rPr lang="ru-RU" b="1" dirty="0" err="1" smtClean="0">
                <a:solidFill>
                  <a:srgbClr val="00B050"/>
                </a:solidFill>
              </a:rPr>
              <a:t>Дрожжановский</a:t>
            </a: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Чистопольский</a:t>
            </a:r>
            <a:r>
              <a:rPr lang="ru-RU" b="1" dirty="0" smtClean="0">
                <a:solidFill>
                  <a:srgbClr val="00B050"/>
                </a:solidFill>
              </a:rPr>
              <a:t> районы</a:t>
            </a:r>
          </a:p>
          <a:p>
            <a:pPr marL="0" indent="0">
              <a:buNone/>
            </a:pPr>
            <a:endParaRPr lang="ru-RU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Алексеевский, Арский, </a:t>
            </a:r>
            <a:r>
              <a:rPr lang="ru-RU" b="1" dirty="0" err="1" smtClean="0">
                <a:solidFill>
                  <a:srgbClr val="00B050"/>
                </a:solidFill>
              </a:rPr>
              <a:t>Бугульминский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Заинский</a:t>
            </a:r>
            <a:r>
              <a:rPr lang="ru-RU" b="1" dirty="0" smtClean="0">
                <a:solidFill>
                  <a:srgbClr val="00B050"/>
                </a:solidFill>
              </a:rPr>
              <a:t>, </a:t>
            </a:r>
            <a:r>
              <a:rPr lang="ru-RU" b="1" dirty="0" err="1" smtClean="0">
                <a:solidFill>
                  <a:srgbClr val="00B050"/>
                </a:solidFill>
              </a:rPr>
              <a:t>Зеленодольский</a:t>
            </a:r>
            <a:r>
              <a:rPr lang="ru-RU" b="1" dirty="0" smtClean="0">
                <a:solidFill>
                  <a:srgbClr val="00B050"/>
                </a:solidFill>
              </a:rPr>
              <a:t>, Лениногорский районы</a:t>
            </a:r>
          </a:p>
          <a:p>
            <a:pPr marL="0" indent="0">
              <a:buNone/>
            </a:pPr>
            <a:endParaRPr lang="ru-RU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b="1" dirty="0" err="1" smtClean="0">
                <a:solidFill>
                  <a:srgbClr val="00B050"/>
                </a:solidFill>
              </a:rPr>
              <a:t>Нурлатский</a:t>
            </a:r>
            <a:r>
              <a:rPr lang="ru-RU" b="1" dirty="0" smtClean="0">
                <a:solidFill>
                  <a:srgbClr val="00B050"/>
                </a:solidFill>
              </a:rPr>
              <a:t> и </a:t>
            </a:r>
            <a:r>
              <a:rPr lang="ru-RU" b="1" dirty="0" err="1" smtClean="0">
                <a:solidFill>
                  <a:srgbClr val="00B050"/>
                </a:solidFill>
              </a:rPr>
              <a:t>Тюлячинский</a:t>
            </a:r>
            <a:r>
              <a:rPr lang="ru-RU" b="1" dirty="0" smtClean="0">
                <a:solidFill>
                  <a:srgbClr val="00B050"/>
                </a:solidFill>
              </a:rPr>
              <a:t> районы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419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712968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Негосударственные </a:t>
            </a:r>
            <a:r>
              <a:rPr lang="ru-RU" sz="3200" b="1" dirty="0">
                <a:solidFill>
                  <a:srgbClr val="002060"/>
                </a:solidFill>
              </a:rPr>
              <a:t>учреждения, оказывающие услуги </a:t>
            </a:r>
            <a:r>
              <a:rPr lang="ru-RU" sz="3200" b="1" dirty="0" smtClean="0">
                <a:solidFill>
                  <a:srgbClr val="002060"/>
                </a:solidFill>
              </a:rPr>
              <a:t>дошкольного образования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386997"/>
              </p:ext>
            </p:extLst>
          </p:nvPr>
        </p:nvGraphicFramePr>
        <p:xfrm>
          <a:off x="323528" y="1196752"/>
          <a:ext cx="8496944" cy="4608513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25080"/>
                <a:gridCol w="2071864"/>
              </a:tblGrid>
              <a:tr h="1036773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9 негосударственных дошкольных образовательных учреждений </a:t>
                      </a:r>
                      <a:endParaRPr lang="ru-RU" sz="2800" b="1" kern="1200" baseline="0" dirty="0" smtClean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1045 детей</a:t>
                      </a:r>
                    </a:p>
                  </a:txBody>
                  <a:tcPr marL="68580" marR="68580" marT="0" marB="0" anchor="ctr"/>
                </a:tc>
              </a:tr>
              <a:tr h="979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7 частных мини-детских садов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155 детей</a:t>
                      </a:r>
                      <a:endParaRPr lang="ru-RU" sz="28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555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3 негосударственных общеобразовательных учреждения, имеющих дошкольные группы </a:t>
                      </a:r>
                      <a:endParaRPr lang="ru-RU" sz="2800" b="1" dirty="0">
                        <a:solidFill>
                          <a:schemeClr val="tx2"/>
                        </a:solidFill>
                        <a:effectLst/>
                        <a:latin typeface="+mn-lt"/>
                        <a:ea typeface="Times New Roman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160 детей</a:t>
                      </a:r>
                      <a:endParaRPr lang="ru-RU" sz="28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103677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800" b="1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5 частных учреждений дополнительного образования детей 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b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465 детей</a:t>
                      </a:r>
                      <a:endParaRPr lang="ru-RU" sz="2800" b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17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927" y="-99392"/>
            <a:ext cx="8712968" cy="1008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400" b="1" dirty="0" smtClean="0">
                <a:solidFill>
                  <a:srgbClr val="0070C0"/>
                </a:solidFill>
              </a:rPr>
              <a:t/>
            </a:r>
            <a:br>
              <a:rPr lang="ru-RU" sz="3400" b="1" dirty="0" smtClean="0">
                <a:solidFill>
                  <a:srgbClr val="0070C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Система образования г. Набережные Челны</a:t>
            </a:r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/>
            </a:r>
            <a:b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tt-RU" sz="3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2</a:t>
            </a:fld>
            <a:endParaRPr lang="ru-RU" sz="120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3389642"/>
              </p:ext>
            </p:extLst>
          </p:nvPr>
        </p:nvGraphicFramePr>
        <p:xfrm>
          <a:off x="323528" y="909032"/>
          <a:ext cx="8568951" cy="5112256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8568951"/>
              </a:tblGrid>
              <a:tr h="5112256">
                <a:tc>
                  <a:txBody>
                    <a:bodyPr/>
                    <a:lstStyle/>
                    <a:p>
                      <a:pPr marL="354013" indent="0"/>
                      <a:r>
                        <a:rPr lang="ru-RU" sz="2010" b="1" kern="1200" baseline="0" dirty="0" smtClean="0">
                          <a:solidFill>
                            <a:schemeClr val="tx2"/>
                          </a:solidFill>
                          <a:effectLst/>
                        </a:rPr>
                        <a:t>охват профильным образованием </a:t>
                      </a:r>
                    </a:p>
                    <a:p>
                      <a:pPr marL="4389438" indent="0">
                        <a:tabLst/>
                      </a:pPr>
                      <a:r>
                        <a:rPr lang="ru-RU" sz="201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99,4% (по РТ - 70,1 %)</a:t>
                      </a:r>
                    </a:p>
                    <a:p>
                      <a:pPr marL="354013" indent="0"/>
                      <a:endParaRPr lang="ru-RU" sz="1000" b="1" kern="1200" baseline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54013" lvl="0" indent="0"/>
                      <a:r>
                        <a:rPr lang="ru-RU" sz="2010" b="1" kern="1200" baseline="0" dirty="0" smtClean="0">
                          <a:solidFill>
                            <a:schemeClr val="tx2"/>
                          </a:solidFill>
                          <a:effectLst/>
                        </a:rPr>
                        <a:t>на один компьютер приходится	</a:t>
                      </a:r>
                    </a:p>
                    <a:p>
                      <a:pPr marL="4389438" lvl="0" indent="0"/>
                      <a:r>
                        <a:rPr lang="ru-RU" sz="201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5 учеников (по РТ – 8 учеников)</a:t>
                      </a:r>
                    </a:p>
                    <a:p>
                      <a:pPr marL="354013" lvl="0" indent="0"/>
                      <a:endParaRPr lang="ru-RU" sz="1000" b="1" kern="1200" baseline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54013" lvl="0" indent="0"/>
                      <a:r>
                        <a:rPr lang="ru-RU" sz="2010" b="1" kern="1200" baseline="0" dirty="0" smtClean="0">
                          <a:solidFill>
                            <a:schemeClr val="tx2"/>
                          </a:solidFill>
                          <a:effectLst/>
                        </a:rPr>
                        <a:t>широкополосный доступ к сети «Интернет» </a:t>
                      </a:r>
                    </a:p>
                    <a:p>
                      <a:pPr marL="4389438" lvl="0" indent="0"/>
                      <a:r>
                        <a:rPr lang="ru-RU" sz="201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100% школ</a:t>
                      </a:r>
                    </a:p>
                    <a:p>
                      <a:pPr marL="354013" lvl="0" indent="0"/>
                      <a:endParaRPr lang="ru-RU" sz="1000" b="1" kern="1200" baseline="0" dirty="0" smtClean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marL="354013" lvl="0" indent="0"/>
                      <a:r>
                        <a:rPr lang="ru-RU" sz="201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числу победителей и призеров регионального этапа всероссийской олимпиады школьников                      </a:t>
                      </a:r>
                      <a:r>
                        <a:rPr lang="ru-RU" sz="201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 место в республике</a:t>
                      </a:r>
                    </a:p>
                    <a:p>
                      <a:pPr marL="354013" lvl="0" indent="0"/>
                      <a:endParaRPr lang="ru-RU" sz="2010" b="1" kern="1200" baseline="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4013" lvl="0" indent="0"/>
                      <a:r>
                        <a:rPr lang="ru-RU" sz="2010" b="1" kern="1200" baseline="0" dirty="0" smtClean="0">
                          <a:solidFill>
                            <a:schemeClr val="tx2"/>
                          </a:solidFill>
                          <a:effectLst/>
                        </a:rPr>
                        <a:t>охват детей-татар обучением на родном языке </a:t>
                      </a:r>
                    </a:p>
                    <a:p>
                      <a:pPr marL="4389438" lvl="0" indent="0"/>
                      <a:r>
                        <a:rPr lang="ru-RU" sz="201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50,5% (по РТ – 43,6%)</a:t>
                      </a:r>
                    </a:p>
                    <a:p>
                      <a:pPr marL="354013" lvl="0" indent="0"/>
                      <a:endParaRPr lang="ru-RU" sz="1000" b="1" kern="1200" baseline="0" dirty="0" smtClean="0"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354013" lvl="0" indent="0"/>
                      <a:r>
                        <a:rPr lang="ru-RU" sz="2010" b="1" kern="1200" baseline="0" dirty="0" smtClean="0">
                          <a:solidFill>
                            <a:schemeClr val="tx2"/>
                          </a:solidFill>
                          <a:effectLst/>
                        </a:rPr>
                        <a:t>физкультурно-оздоровительная и спортивно-массовая работа в 2012г.                                                             </a:t>
                      </a:r>
                    </a:p>
                    <a:p>
                      <a:pPr marL="4397375" lvl="0" indent="0"/>
                      <a:r>
                        <a:rPr lang="ru-RU" sz="2010" b="1" kern="1200" baseline="0" dirty="0" smtClean="0">
                          <a:solidFill>
                            <a:srgbClr val="FF0000"/>
                          </a:solidFill>
                          <a:effectLst/>
                        </a:rPr>
                        <a:t>1 место по республике</a:t>
                      </a:r>
                      <a:endParaRPr lang="ru-RU" sz="2010" b="1" kern="1200" baseline="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664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1368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Реализация Стратегии образования «</a:t>
            </a:r>
            <a:r>
              <a:rPr lang="ru-RU" sz="2800" b="1" dirty="0" err="1">
                <a:solidFill>
                  <a:srgbClr val="002060"/>
                </a:solidFill>
              </a:rPr>
              <a:t>Килэчэк</a:t>
            </a:r>
            <a:r>
              <a:rPr lang="ru-RU" sz="2800" b="1" dirty="0">
                <a:solidFill>
                  <a:srgbClr val="002060"/>
                </a:solidFill>
              </a:rPr>
              <a:t>»- «Будущее</a:t>
            </a:r>
            <a:r>
              <a:rPr lang="ru-RU" sz="2800" b="1" dirty="0" smtClean="0">
                <a:solidFill>
                  <a:srgbClr val="002060"/>
                </a:solidFill>
              </a:rPr>
              <a:t>» и Комплекса мер по модернизации в сфере общего образования в 2011-2012 гг</a:t>
            </a:r>
            <a:r>
              <a:rPr lang="ru-RU" sz="2800" b="1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467544" y="2060849"/>
            <a:ext cx="8229600" cy="410445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3600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0359480"/>
              </p:ext>
            </p:extLst>
          </p:nvPr>
        </p:nvGraphicFramePr>
        <p:xfrm>
          <a:off x="431540" y="1412776"/>
          <a:ext cx="8280920" cy="444198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760640"/>
                <a:gridCol w="2520280"/>
              </a:tblGrid>
              <a:tr h="461661">
                <a:tc>
                  <a:txBody>
                    <a:bodyPr/>
                    <a:lstStyle/>
                    <a:p>
                      <a:pPr algn="l"/>
                      <a:endParaRPr lang="ru-RU" sz="2600" dirty="0" smtClean="0"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ru-RU" sz="2600" dirty="0" smtClean="0">
                          <a:latin typeface="+mn-lt"/>
                        </a:rPr>
                        <a:t>(тыс. руб.)</a:t>
                      </a:r>
                      <a:endParaRPr lang="ru-RU" sz="2600" dirty="0" smtClean="0">
                        <a:solidFill>
                          <a:srgbClr val="002060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6760"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Развитие материально-технической базы школ</a:t>
                      </a:r>
                      <a:endParaRPr lang="ru-RU" sz="2600" b="1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798 617,89</a:t>
                      </a:r>
                      <a:endParaRPr lang="ru-RU" sz="2600" b="1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461661"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Информатизация</a:t>
                      </a:r>
                      <a:endParaRPr lang="ru-RU" sz="2600" b="1" dirty="0" smtClean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1</a:t>
                      </a:r>
                      <a:r>
                        <a:rPr lang="ru-RU" sz="26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498 871,6</a:t>
                      </a:r>
                      <a:endParaRPr lang="ru-RU" sz="2600" b="1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6760"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Развитие</a:t>
                      </a:r>
                      <a:r>
                        <a:rPr lang="ru-RU" sz="26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 инфраструктуры </a:t>
                      </a:r>
                    </a:p>
                    <a:p>
                      <a:pPr algn="l"/>
                      <a:r>
                        <a:rPr lang="ru-RU" sz="2600" b="1" baseline="0" dirty="0" smtClean="0">
                          <a:solidFill>
                            <a:schemeClr val="tx2"/>
                          </a:solidFill>
                          <a:latin typeface="+mn-lt"/>
                        </a:rPr>
                        <a:t>школьной сети</a:t>
                      </a:r>
                      <a:endParaRPr lang="ru-RU" sz="2600" b="1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543 052,8</a:t>
                      </a:r>
                      <a:endParaRPr lang="ru-RU" sz="2600" b="1" dirty="0" smtClean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36760">
                <a:tc>
                  <a:txBody>
                    <a:bodyPr/>
                    <a:lstStyle/>
                    <a:p>
                      <a:pPr algn="l"/>
                      <a:r>
                        <a:rPr lang="ru-RU" sz="26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Обеспечение современных условий для обучения школьников</a:t>
                      </a:r>
                      <a:endParaRPr lang="ru-RU" sz="2600" b="1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600" b="1" dirty="0" smtClean="0">
                          <a:solidFill>
                            <a:schemeClr val="tx2"/>
                          </a:solidFill>
                          <a:latin typeface="+mn-lt"/>
                        </a:rPr>
                        <a:t>2 174 143,91</a:t>
                      </a:r>
                      <a:endParaRPr lang="ru-RU" sz="2600" b="1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814869">
                <a:tc>
                  <a:txBody>
                    <a:bodyPr/>
                    <a:lstStyle/>
                    <a:p>
                      <a:pPr algn="l"/>
                      <a:r>
                        <a:rPr lang="ru-RU" sz="3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ИТОГО</a:t>
                      </a:r>
                      <a:endParaRPr lang="ru-RU" sz="3200" b="1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>
                          <a:solidFill>
                            <a:schemeClr val="tx2"/>
                          </a:solidFill>
                          <a:latin typeface="+mn-lt"/>
                          <a:cs typeface="Times New Roman" pitchFamily="18" charset="0"/>
                        </a:rPr>
                        <a:t>5 014 686,2</a:t>
                      </a:r>
                      <a:endParaRPr lang="ru-RU" sz="3200" b="1" dirty="0">
                        <a:solidFill>
                          <a:schemeClr val="tx2"/>
                        </a:solidFill>
                        <a:latin typeface="+mn-lt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11544" y="6113463"/>
            <a:ext cx="9158589" cy="744537"/>
            <a:chOff x="-14589" y="6113462"/>
            <a:chExt cx="9158589" cy="744537"/>
          </a:xfrm>
        </p:grpSpPr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09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5212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rgbClr val="002060"/>
                </a:solidFill>
              </a:rPr>
              <a:t>Проведение </a:t>
            </a:r>
            <a:r>
              <a:rPr lang="ru-RU" sz="3200" b="1" dirty="0" smtClean="0">
                <a:solidFill>
                  <a:srgbClr val="002060"/>
                </a:solidFill>
              </a:rPr>
              <a:t>капитального ремонта общеобразовательных учреждений Республики Татарстан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idx="4294967295"/>
          </p:nvPr>
        </p:nvSpPr>
        <p:spPr>
          <a:xfrm>
            <a:off x="611560" y="1628800"/>
            <a:ext cx="7992888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2012 год:</a:t>
            </a:r>
            <a:endParaRPr lang="ru-RU" sz="3000" b="1" dirty="0">
              <a:solidFill>
                <a:srgbClr val="002060"/>
              </a:solidFill>
            </a:endParaRPr>
          </a:p>
          <a:p>
            <a:pPr marL="1612900" indent="0" defTabSz="609600">
              <a:buNone/>
            </a:pPr>
            <a:r>
              <a:rPr lang="ru-RU" sz="3000" b="1" dirty="0" smtClean="0">
                <a:solidFill>
                  <a:schemeClr val="tx2"/>
                </a:solidFill>
              </a:rPr>
              <a:t>170 учреждений </a:t>
            </a:r>
          </a:p>
          <a:p>
            <a:pPr marL="1612900" indent="0" defTabSz="609600">
              <a:buNone/>
            </a:pPr>
            <a:r>
              <a:rPr lang="ru-RU" sz="3000" b="1" dirty="0" smtClean="0">
                <a:solidFill>
                  <a:schemeClr val="tx2"/>
                </a:solidFill>
              </a:rPr>
              <a:t>(в том числе 5 коррекционных школ)</a:t>
            </a:r>
          </a:p>
          <a:p>
            <a:pPr marL="1612900" indent="0" defTabSz="609600">
              <a:buNone/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2,4 млрд. руб.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rgbClr val="002060"/>
                </a:solidFill>
              </a:rPr>
              <a:t>2013 </a:t>
            </a:r>
            <a:r>
              <a:rPr lang="ru-RU" sz="3000" b="1" dirty="0">
                <a:solidFill>
                  <a:srgbClr val="002060"/>
                </a:solidFill>
              </a:rPr>
              <a:t>год:</a:t>
            </a:r>
          </a:p>
          <a:p>
            <a:pPr marL="1616075" indent="0">
              <a:buNone/>
            </a:pPr>
            <a:r>
              <a:rPr lang="ru-RU" sz="3000" b="1" dirty="0">
                <a:solidFill>
                  <a:schemeClr val="tx2"/>
                </a:solidFill>
              </a:rPr>
              <a:t>169 учреждений </a:t>
            </a:r>
            <a:endParaRPr lang="ru-RU" sz="3000" b="1" dirty="0" smtClean="0">
              <a:solidFill>
                <a:schemeClr val="tx2"/>
              </a:solidFill>
            </a:endParaRPr>
          </a:p>
          <a:p>
            <a:pPr marL="1616075" lvl="0" indent="0">
              <a:spcBef>
                <a:spcPts val="0"/>
              </a:spcBef>
              <a:buNone/>
            </a:pPr>
            <a:r>
              <a:rPr lang="ru-RU" sz="3000" b="1" dirty="0">
                <a:solidFill>
                  <a:schemeClr val="tx2"/>
                </a:solidFill>
              </a:rPr>
              <a:t>(в том числе </a:t>
            </a:r>
            <a:r>
              <a:rPr lang="ru-RU" sz="3000" b="1" dirty="0" smtClean="0">
                <a:solidFill>
                  <a:schemeClr val="tx2"/>
                </a:solidFill>
              </a:rPr>
              <a:t>7 коррекционных школ)</a:t>
            </a:r>
          </a:p>
          <a:p>
            <a:pPr marL="1616075" lvl="0" indent="0">
              <a:spcBef>
                <a:spcPts val="0"/>
              </a:spcBef>
              <a:buNone/>
            </a:pPr>
            <a:r>
              <a:rPr lang="ru-RU" sz="3000" b="1" dirty="0" smtClean="0">
                <a:solidFill>
                  <a:schemeClr val="accent3">
                    <a:lumMod val="50000"/>
                  </a:schemeClr>
                </a:solidFill>
              </a:rPr>
              <a:t>2,5 млрд. руб.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553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Динамика изменения среднемесячной заработной платы педагогических работников общеобразовательных учреждений в Республике Татарстан в 2012 </a:t>
            </a:r>
            <a:r>
              <a:rPr lang="ru-RU" sz="2600" b="1" dirty="0" smtClean="0">
                <a:solidFill>
                  <a:srgbClr val="002060"/>
                </a:solidFill>
              </a:rPr>
              <a:t>году (руб.)</a:t>
            </a:r>
            <a:endParaRPr lang="ru-RU" sz="2600" b="1" dirty="0">
              <a:solidFill>
                <a:srgbClr val="00206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6324292"/>
              </p:ext>
            </p:extLst>
          </p:nvPr>
        </p:nvGraphicFramePr>
        <p:xfrm>
          <a:off x="323528" y="1412776"/>
          <a:ext cx="8568952" cy="47006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8758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5410387"/>
              </p:ext>
            </p:extLst>
          </p:nvPr>
        </p:nvGraphicFramePr>
        <p:xfrm>
          <a:off x="107504" y="1268761"/>
          <a:ext cx="8856984" cy="46805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1520" y="116632"/>
            <a:ext cx="86409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Динамика снижения доли выпускников, </a:t>
            </a:r>
          </a:p>
          <a:p>
            <a:pPr algn="ctr"/>
            <a:r>
              <a:rPr lang="ru-RU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не получивших аттестат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7289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8924281"/>
              </p:ext>
            </p:extLst>
          </p:nvPr>
        </p:nvGraphicFramePr>
        <p:xfrm>
          <a:off x="0" y="0"/>
          <a:ext cx="9144000" cy="6813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 flipV="1">
            <a:off x="215516" y="4149080"/>
            <a:ext cx="8604956" cy="72008"/>
          </a:xfrm>
          <a:prstGeom prst="line">
            <a:avLst/>
          </a:prstGeom>
          <a:ln w="762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89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778098"/>
          </a:xfr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cs typeface="Arial" charset="0"/>
              </a:rPr>
              <a:t>Мониторинг качества знаний учащихся РТ по математике в 4, 6, 8, 9, 10, 11 классах в 2012году</a:t>
            </a:r>
          </a:p>
        </p:txBody>
      </p:sp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4446283"/>
              </p:ext>
            </p:extLst>
          </p:nvPr>
        </p:nvGraphicFramePr>
        <p:xfrm>
          <a:off x="35496" y="1196752"/>
          <a:ext cx="9108504" cy="4824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" name="Прямая со стрелкой 2"/>
          <p:cNvCxnSpPr/>
          <p:nvPr/>
        </p:nvCxnSpPr>
        <p:spPr>
          <a:xfrm>
            <a:off x="4572000" y="1772816"/>
            <a:ext cx="678430" cy="936104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7524328" y="1484784"/>
            <a:ext cx="684076" cy="10081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Группа 6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732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256"/>
            <a:ext cx="8229600" cy="706090"/>
          </a:xfrm>
        </p:spPr>
        <p:txBody>
          <a:bodyPr>
            <a:noAutofit/>
          </a:bodyPr>
          <a:lstStyle/>
          <a:p>
            <a:r>
              <a:rPr lang="ru-RU" sz="3400" b="1" dirty="0" smtClean="0">
                <a:solidFill>
                  <a:srgbClr val="002060"/>
                </a:solidFill>
              </a:rPr>
              <a:t/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FF0000"/>
                </a:solidFill>
              </a:rPr>
              <a:t>Низкие результаты </a:t>
            </a:r>
            <a:r>
              <a:rPr lang="ru-RU" sz="3400" b="1" dirty="0">
                <a:solidFill>
                  <a:srgbClr val="FF0000"/>
                </a:solidFill>
              </a:rPr>
              <a:t>ГИА-9 по </a:t>
            </a:r>
            <a:r>
              <a:rPr lang="ru-RU" sz="3400" b="1" dirty="0" smtClean="0">
                <a:solidFill>
                  <a:srgbClr val="FF0000"/>
                </a:solidFill>
              </a:rPr>
              <a:t>математике</a:t>
            </a:r>
            <a:r>
              <a:rPr lang="ru-RU" sz="3400" b="1" dirty="0">
                <a:solidFill>
                  <a:srgbClr val="002060"/>
                </a:solidFill>
              </a:rPr>
              <a:t/>
            </a:r>
            <a:br>
              <a:rPr lang="ru-RU" sz="3400" b="1" dirty="0">
                <a:solidFill>
                  <a:srgbClr val="002060"/>
                </a:solidFill>
              </a:rPr>
            </a:br>
            <a:endParaRPr lang="ru-RU" sz="3400" dirty="0">
              <a:solidFill>
                <a:srgbClr val="00206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125426"/>
              </p:ext>
            </p:extLst>
          </p:nvPr>
        </p:nvGraphicFramePr>
        <p:xfrm>
          <a:off x="1388988" y="1229030"/>
          <a:ext cx="6366024" cy="2704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22008"/>
                <a:gridCol w="2122008"/>
                <a:gridCol w="2122008"/>
              </a:tblGrid>
              <a:tr h="450671"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Район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Средний балл*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Средняя оценка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0671">
                <a:tc>
                  <a:txBody>
                    <a:bodyPr/>
                    <a:lstStyle/>
                    <a:p>
                      <a:r>
                        <a:rPr lang="ru-RU" sz="2000" b="1" u="none" dirty="0" err="1" smtClean="0">
                          <a:solidFill>
                            <a:srgbClr val="FF0000"/>
                          </a:solidFill>
                        </a:rPr>
                        <a:t>Агрызский</a:t>
                      </a:r>
                      <a:endParaRPr lang="ru-RU" sz="20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11,57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3,04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0671">
                <a:tc>
                  <a:txBody>
                    <a:bodyPr/>
                    <a:lstStyle/>
                    <a:p>
                      <a:r>
                        <a:rPr lang="ru-RU" sz="2000" b="1" u="none" dirty="0" err="1" smtClean="0">
                          <a:solidFill>
                            <a:srgbClr val="FF0000"/>
                          </a:solidFill>
                        </a:rPr>
                        <a:t>Аксубаевский</a:t>
                      </a:r>
                      <a:endParaRPr lang="ru-RU" sz="20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12,21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3,15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0671">
                <a:tc>
                  <a:txBody>
                    <a:bodyPr/>
                    <a:lstStyle/>
                    <a:p>
                      <a:r>
                        <a:rPr lang="ru-RU" sz="2000" b="1" u="none" dirty="0" err="1" smtClean="0">
                          <a:solidFill>
                            <a:srgbClr val="FF0000"/>
                          </a:solidFill>
                        </a:rPr>
                        <a:t>Апастовский</a:t>
                      </a:r>
                      <a:endParaRPr lang="ru-RU" sz="20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12,41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3,2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0671">
                <a:tc>
                  <a:txBody>
                    <a:bodyPr/>
                    <a:lstStyle/>
                    <a:p>
                      <a:r>
                        <a:rPr lang="ru-RU" sz="2000" b="1" u="none" dirty="0" err="1" smtClean="0">
                          <a:solidFill>
                            <a:srgbClr val="FF0000"/>
                          </a:solidFill>
                        </a:rPr>
                        <a:t>Мензелинский</a:t>
                      </a:r>
                      <a:endParaRPr lang="ru-RU" sz="20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12,74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3,26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450671">
                <a:tc>
                  <a:txBody>
                    <a:bodyPr/>
                    <a:lstStyle/>
                    <a:p>
                      <a:r>
                        <a:rPr lang="ru-RU" sz="2000" b="1" u="none" dirty="0" err="1" smtClean="0">
                          <a:solidFill>
                            <a:srgbClr val="FF0000"/>
                          </a:solidFill>
                        </a:rPr>
                        <a:t>Лаишевский</a:t>
                      </a:r>
                      <a:endParaRPr lang="ru-RU" sz="2000" b="1" u="non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12,85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3,25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85322" y="724974"/>
            <a:ext cx="756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Муниципальные образования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060598"/>
              </p:ext>
            </p:extLst>
          </p:nvPr>
        </p:nvGraphicFramePr>
        <p:xfrm>
          <a:off x="251524" y="4472776"/>
          <a:ext cx="8712968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2"/>
                <a:gridCol w="936104"/>
                <a:gridCol w="648072"/>
                <a:gridCol w="828096"/>
                <a:gridCol w="1908208"/>
                <a:gridCol w="936104"/>
                <a:gridCol w="720080"/>
                <a:gridCol w="792092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Сельские СОШ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Городские СОШ</a:t>
                      </a:r>
                      <a:endParaRPr lang="ru-RU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Учреждение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выпускн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Ср. балл*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Ср. оценка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Учреждение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Кол-во </a:t>
                      </a:r>
                      <a:r>
                        <a:rPr lang="ru-RU" sz="1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выпускн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Ср. балл*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Ср. оценка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МБОУ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«</a:t>
                      </a:r>
                      <a:r>
                        <a:rPr lang="ru-RU" sz="1400" b="1" baseline="0" dirty="0" err="1" smtClean="0">
                          <a:solidFill>
                            <a:srgbClr val="FF0000"/>
                          </a:solidFill>
                        </a:rPr>
                        <a:t>Корноуховская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СОШ» Рыбно-Слободского района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4,7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2,25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МБОУ «СОШ №2»</a:t>
                      </a:r>
                    </a:p>
                    <a:p>
                      <a:pPr algn="ctr"/>
                      <a:r>
                        <a:rPr lang="ru-RU" sz="1600" b="1" dirty="0" smtClean="0">
                          <a:solidFill>
                            <a:srgbClr val="FF0000"/>
                          </a:solidFill>
                        </a:rPr>
                        <a:t> г. Нижнекамска</a:t>
                      </a:r>
                      <a:endParaRPr lang="ru-RU" sz="1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6,16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2,41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07604" y="4031436"/>
            <a:ext cx="71287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2"/>
                </a:solidFill>
              </a:rPr>
              <a:t>Общеобразовательные учреждения</a:t>
            </a:r>
            <a:endParaRPr lang="ru-RU" sz="2200" b="1" dirty="0">
              <a:solidFill>
                <a:schemeClr val="tx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237312"/>
            <a:ext cx="27926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 *</a:t>
            </a:r>
            <a:r>
              <a:rPr lang="en-US" sz="2800" b="1" dirty="0" smtClean="0">
                <a:solidFill>
                  <a:srgbClr val="002060"/>
                </a:solidFill>
              </a:rPr>
              <a:t>max </a:t>
            </a:r>
            <a:r>
              <a:rPr lang="en-US" sz="2800" b="1" dirty="0">
                <a:solidFill>
                  <a:srgbClr val="002060"/>
                </a:solidFill>
              </a:rPr>
              <a:t>– 34 </a:t>
            </a:r>
            <a:r>
              <a:rPr lang="ru-RU" sz="2800" b="1" dirty="0">
                <a:solidFill>
                  <a:srgbClr val="002060"/>
                </a:solidFill>
              </a:rPr>
              <a:t>балла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15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120"/>
            <a:ext cx="8712968" cy="72008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Школы с </a:t>
            </a:r>
            <a:r>
              <a:rPr lang="ru-RU" sz="3200" b="1" dirty="0" smtClean="0">
                <a:solidFill>
                  <a:srgbClr val="002060"/>
                </a:solidFill>
              </a:rPr>
              <a:t>низкими результатами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0824182"/>
              </p:ext>
            </p:extLst>
          </p:nvPr>
        </p:nvGraphicFramePr>
        <p:xfrm>
          <a:off x="107504" y="1124744"/>
          <a:ext cx="8928992" cy="4754880"/>
        </p:xfrm>
        <a:graphic>
          <a:graphicData uri="http://schemas.openxmlformats.org/drawingml/2006/table">
            <a:tbl>
              <a:tblPr bandRow="1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4176464"/>
                <a:gridCol w="4752528"/>
              </a:tblGrid>
              <a:tr h="979808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Гимназия №10 </a:t>
                      </a: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Зеленодольского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района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Директор: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Сметанин</a:t>
                      </a:r>
                      <a:r>
                        <a:rPr lang="ru-RU" sz="24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Евгений Геннадьевич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24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Средний балл: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русский язык – 58,5, математика – 41,9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Доля, сдавших на 80 и более баллов – 1,1</a:t>
                      </a:r>
                    </a:p>
                  </a:txBody>
                  <a:tcPr marL="68580" marR="68580" marT="0" marB="0" anchor="ctr"/>
                </a:tc>
              </a:tr>
              <a:tr h="15551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Именьковская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СОШ  с углубленным изучением отдельных предметов  </a:t>
                      </a:r>
                      <a:r>
                        <a:rPr lang="ru-RU" sz="2400" b="1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Лаишевского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 района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Директор: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Шаймухаметова</a:t>
                      </a:r>
                      <a:r>
                        <a:rPr lang="ru-RU" sz="24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Алия</a:t>
                      </a:r>
                      <a:r>
                        <a:rPr lang="ru-RU" sz="2400" b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 </a:t>
                      </a:r>
                      <a:r>
                        <a:rPr lang="ru-RU" sz="2400" b="0" dirty="0" err="1" smtClean="0">
                          <a:solidFill>
                            <a:srgbClr val="FF0000"/>
                          </a:solidFill>
                          <a:effectLst/>
                          <a:latin typeface="+mn-lt"/>
                          <a:cs typeface="Calibri" pitchFamily="34" charset="0"/>
                        </a:rPr>
                        <a:t>Мухаметзяновна</a:t>
                      </a:r>
                      <a:endParaRPr lang="ru-RU" sz="2400" b="0" dirty="0" smtClean="0">
                        <a:solidFill>
                          <a:srgbClr val="FF0000"/>
                        </a:solidFill>
                        <a:effectLst/>
                        <a:latin typeface="+mn-lt"/>
                        <a:cs typeface="Calibri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Средний балл: русский язык – 52,7 математика – 37,7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Calibri" pitchFamily="34" charset="0"/>
                        </a:rPr>
                        <a:t>Доля, оставшихся без аттестата – 14,3</a:t>
                      </a: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1318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119768" y="116632"/>
            <a:ext cx="8132752" cy="488950"/>
          </a:xfrm>
          <a:ln/>
        </p:spPr>
        <p:txBody>
          <a:bodyPr>
            <a:no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3200" b="1" dirty="0">
                <a:solidFill>
                  <a:srgbClr val="002060"/>
                </a:solidFill>
              </a:rPr>
              <a:t>Лучшие школы Республики Татарстан</a:t>
            </a: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771613"/>
            <a:ext cx="868893" cy="1097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96" y="3180451"/>
            <a:ext cx="864742" cy="11179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2" r="1"/>
          <a:stretch/>
        </p:blipFill>
        <p:spPr bwMode="auto">
          <a:xfrm>
            <a:off x="471696" y="4346757"/>
            <a:ext cx="864744" cy="1148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619672" y="1903834"/>
            <a:ext cx="7272807" cy="122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b="1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Лицей № </a:t>
            </a:r>
            <a:r>
              <a:rPr lang="ru-RU" b="1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131 </a:t>
            </a:r>
            <a:r>
              <a:rPr lang="ru-RU" b="1" dirty="0" err="1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Вахитовский</a:t>
            </a:r>
            <a:r>
              <a:rPr lang="ru-RU" b="1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 и Приволжский районы г. Казани </a:t>
            </a: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Директор</a:t>
            </a: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: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Хабибуллина Альфия </a:t>
            </a:r>
            <a:r>
              <a:rPr lang="ru-RU" dirty="0" err="1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Блигвардовна</a:t>
            </a:r>
            <a:endParaRPr lang="ru-RU" dirty="0" smtClean="0">
              <a:solidFill>
                <a:schemeClr val="tx2"/>
              </a:solidFill>
              <a:ea typeface="Lucida Sans Unicode" charset="0"/>
              <a:cs typeface="Lucida Sans Unicode" charset="0"/>
            </a:endParaRP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Средний балл: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русский </a:t>
            </a: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язык –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78,6, </a:t>
            </a: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математика –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72,1</a:t>
            </a:r>
            <a:endParaRPr lang="ru-RU" dirty="0">
              <a:solidFill>
                <a:schemeClr val="tx2"/>
              </a:solidFill>
              <a:ea typeface="Lucida Sans Unicode" charset="0"/>
              <a:cs typeface="Lucida Sans Unicode" charset="0"/>
            </a:endParaRP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Доля, сдавших на 80 и более баллов –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29,6</a:t>
            </a:r>
            <a:endParaRPr lang="ru-RU" dirty="0">
              <a:solidFill>
                <a:schemeClr val="tx2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619672" y="709194"/>
            <a:ext cx="7524328" cy="122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lang="ru-RU" b="1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Гимназия № 7 Авиастроительный и Ново-Савиновский районы г</a:t>
            </a:r>
            <a:r>
              <a:rPr lang="ru-RU" b="1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. Казани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Директор</a:t>
            </a: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: Кочнева Любовь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Петровна</a:t>
            </a: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Средний балл: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русский </a:t>
            </a: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язык – 83,7, математика – 76,5</a:t>
            </a: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Доля, сдавших на 80 и более баллов –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55,5</a:t>
            </a:r>
            <a:endParaRPr lang="ru-RU" dirty="0">
              <a:solidFill>
                <a:schemeClr val="tx2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19671" y="3153093"/>
            <a:ext cx="7272807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b="1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СОШ №</a:t>
            </a:r>
            <a:r>
              <a:rPr lang="ru-RU" b="1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6 с углубленным изучением отдельных предметов г. </a:t>
            </a:r>
            <a:r>
              <a:rPr lang="ru-RU" b="1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Бугульма</a:t>
            </a:r>
            <a:endParaRPr lang="ru-RU" b="1" dirty="0">
              <a:solidFill>
                <a:schemeClr val="tx2"/>
              </a:solidFill>
              <a:ea typeface="Lucida Sans Unicode" charset="0"/>
              <a:cs typeface="Lucida Sans Unicode" charset="0"/>
            </a:endParaRPr>
          </a:p>
          <a:p>
            <a:pPr lvl="0" algn="ctr" defTabSz="449263" fontAlgn="base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Директор: Парфенов Вячеслав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Викторович</a:t>
            </a: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Средний балл: русский язык – 80,2 математика – 63,4</a:t>
            </a: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Доля, сдавших на 80 и более баллов –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27,1</a:t>
            </a:r>
            <a:endParaRPr lang="ru-RU" dirty="0">
              <a:solidFill>
                <a:schemeClr val="tx2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4303869"/>
            <a:ext cx="7272806" cy="12223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b="1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СОШ №</a:t>
            </a:r>
            <a:r>
              <a:rPr lang="ru-RU" b="1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2  </a:t>
            </a:r>
            <a:r>
              <a:rPr lang="ru-RU" b="1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г. Лениногорск</a:t>
            </a: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dirty="0" smtClean="0">
                <a:solidFill>
                  <a:schemeClr val="tx2"/>
                </a:solidFill>
              </a:rPr>
              <a:t>Директор</a:t>
            </a:r>
            <a:r>
              <a:rPr lang="ru-RU" dirty="0">
                <a:solidFill>
                  <a:schemeClr val="tx2"/>
                </a:solidFill>
              </a:rPr>
              <a:t>: </a:t>
            </a:r>
            <a:r>
              <a:rPr lang="ru-RU" dirty="0" smtClean="0">
                <a:solidFill>
                  <a:schemeClr val="tx2"/>
                </a:solidFill>
              </a:rPr>
              <a:t>Платонова </a:t>
            </a:r>
            <a:r>
              <a:rPr lang="ru-RU" dirty="0">
                <a:solidFill>
                  <a:schemeClr val="tx2"/>
                </a:solidFill>
              </a:rPr>
              <a:t>Ольга </a:t>
            </a:r>
            <a:r>
              <a:rPr lang="ru-RU" dirty="0" smtClean="0">
                <a:solidFill>
                  <a:schemeClr val="tx2"/>
                </a:solidFill>
              </a:rPr>
              <a:t>Константиновна</a:t>
            </a: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Средний балл: русский язык – 76,7, математика – 56,6</a:t>
            </a: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Доля, сдавших на 80 и более баллов –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19</a:t>
            </a:r>
            <a:endParaRPr lang="ru-RU" dirty="0">
              <a:solidFill>
                <a:schemeClr val="tx2"/>
              </a:solidFill>
              <a:ea typeface="Lucida Sans Unicode" charset="0"/>
              <a:cs typeface="Lucida Sans Unicode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19671" y="5496547"/>
            <a:ext cx="7272807" cy="12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b="1" dirty="0" err="1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Кулле-Киминская</a:t>
            </a:r>
            <a:r>
              <a:rPr lang="ru-RU" b="1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ru-RU" b="1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СОШ </a:t>
            </a:r>
            <a:r>
              <a:rPr lang="ru-RU" b="1" dirty="0" err="1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Атнинского</a:t>
            </a:r>
            <a:r>
              <a:rPr lang="ru-RU" b="1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 </a:t>
            </a:r>
            <a:r>
              <a:rPr lang="ru-RU" b="1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района </a:t>
            </a:r>
            <a:endParaRPr lang="ru-RU" b="1" dirty="0" smtClean="0">
              <a:solidFill>
                <a:schemeClr val="tx2"/>
              </a:solidFill>
              <a:ea typeface="Lucida Sans Unicode" charset="0"/>
              <a:cs typeface="Lucida Sans Unicode" charset="0"/>
            </a:endParaRP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/>
            </a:pP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Директор: </a:t>
            </a:r>
            <a:r>
              <a:rPr lang="ru-RU" dirty="0" smtClean="0">
                <a:solidFill>
                  <a:schemeClr val="tx2"/>
                </a:solidFill>
              </a:rPr>
              <a:t>Сафиуллин Алмаз </a:t>
            </a:r>
            <a:r>
              <a:rPr lang="ru-RU" dirty="0" err="1" smtClean="0">
                <a:solidFill>
                  <a:schemeClr val="tx2"/>
                </a:solidFill>
              </a:rPr>
              <a:t>Анасович</a:t>
            </a:r>
            <a:endParaRPr lang="ru-RU" dirty="0">
              <a:solidFill>
                <a:schemeClr val="tx2"/>
              </a:solidFill>
            </a:endParaRP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Средний балл: русский язык –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77,4 </a:t>
            </a: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математика –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68,1</a:t>
            </a:r>
            <a:endParaRPr lang="ru-RU" dirty="0">
              <a:solidFill>
                <a:schemeClr val="tx2"/>
              </a:solidFill>
              <a:ea typeface="Lucida Sans Unicode" charset="0"/>
              <a:cs typeface="Lucida Sans Unicode" charset="0"/>
            </a:endParaRPr>
          </a:p>
          <a:p>
            <a:pPr lvl="0" algn="ctr" defTabSz="449263" fontAlgn="base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Доля, сдавших на 80 и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более </a:t>
            </a:r>
            <a:r>
              <a:rPr lang="ru-RU" dirty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баллов – </a:t>
            </a:r>
            <a:r>
              <a:rPr lang="ru-RU" dirty="0" smtClean="0">
                <a:solidFill>
                  <a:schemeClr val="tx2"/>
                </a:solidFill>
                <a:ea typeface="Lucida Sans Unicode" charset="0"/>
                <a:cs typeface="Lucida Sans Unicode" charset="0"/>
              </a:rPr>
              <a:t>16</a:t>
            </a:r>
            <a:endParaRPr lang="ru-RU" dirty="0">
              <a:solidFill>
                <a:schemeClr val="tx2"/>
              </a:solidFill>
              <a:ea typeface="Lucida Sans Unicode" charset="0"/>
              <a:cs typeface="Lucida Sans Unicode" charset="0"/>
            </a:endParaRPr>
          </a:p>
        </p:txBody>
      </p:sp>
      <p:pic>
        <p:nvPicPr>
          <p:cNvPr id="3" name="Picture 2" descr="https://edu.tatar.ru/upload/anketas/2037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54" b="1188"/>
          <a:stretch/>
        </p:blipFill>
        <p:spPr bwMode="auto">
          <a:xfrm>
            <a:off x="467546" y="1908342"/>
            <a:ext cx="868894" cy="12274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https://edu.tatar.ru/upload/anketas/510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https://edu.tatar.ru/upload/anketas/5106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6" y="5549223"/>
            <a:ext cx="868894" cy="1107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76958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640960" cy="1143000"/>
          </a:xfrm>
        </p:spPr>
        <p:txBody>
          <a:bodyPr>
            <a:normAutofit/>
          </a:bodyPr>
          <a:lstStyle/>
          <a:p>
            <a:r>
              <a:rPr lang="ru-RU" sz="3400" b="1" dirty="0">
                <a:solidFill>
                  <a:srgbClr val="002060"/>
                </a:solidFill>
              </a:rPr>
              <a:t>Эффективность участия во Всероссийской олимпиаде школьников (2011, 2012 гг.)</a:t>
            </a: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526917"/>
              </p:ext>
            </p:extLst>
          </p:nvPr>
        </p:nvGraphicFramePr>
        <p:xfrm>
          <a:off x="35496" y="1196752"/>
          <a:ext cx="9073008" cy="5545675"/>
        </p:xfrm>
        <a:graphic>
          <a:graphicData uri="http://schemas.openxmlformats.org/drawingml/2006/table">
            <a:tbl>
              <a:tblPr/>
              <a:tblGrid>
                <a:gridCol w="365942"/>
                <a:gridCol w="1578274"/>
                <a:gridCol w="1158348"/>
                <a:gridCol w="983740"/>
                <a:gridCol w="1314296"/>
                <a:gridCol w="1182551"/>
                <a:gridCol w="1265721"/>
                <a:gridCol w="1224136"/>
              </a:tblGrid>
              <a:tr h="63687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№</a:t>
                      </a:r>
                    </a:p>
                  </a:txBody>
                  <a:tcPr marL="8381" marR="8381" marT="8382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Предмет</a:t>
                      </a:r>
                    </a:p>
                  </a:txBody>
                  <a:tcPr marL="8381" marR="8381" marT="8382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Участников 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81" marR="8381" marT="8382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Участников 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2012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81" marR="8381" marT="8382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Победителей 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призеров 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2011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81" marR="8381" marT="8382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Победителей </a:t>
                      </a:r>
                      <a:r>
                        <a:rPr lang="ru-RU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 призеров 2012 </a:t>
                      </a:r>
                    </a:p>
                  </a:txBody>
                  <a:tcPr marL="8381" marR="8381" marT="8382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Эффективность2011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81" marR="8381" marT="8382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Эффективность 2012 г.</a:t>
                      </a:r>
                      <a:endParaRPr lang="ru-RU" sz="1400" b="1" i="0" u="none" strike="noStrike" baseline="0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381" marR="8381" marT="8382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Русский язык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Физика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Математика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59%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73%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Экология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92%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64%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Биология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Химия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42%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58%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Астрономия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55%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ИКТ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Искусство (МХК)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Литература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ОБЖ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Немецкий язык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67%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Экономика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Право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Технология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География 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История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Физкультура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29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Обществознание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Английский язык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Французский язык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75000"/>
                      </a:schemeClr>
                    </a:solidFill>
                  </a:tcPr>
                </a:tc>
              </a:tr>
              <a:tr h="21145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164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174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75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46%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39%</a:t>
                      </a:r>
                    </a:p>
                  </a:txBody>
                  <a:tcPr marL="8381" marR="8381" marT="838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91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F504ED48-482A-4E89-8D69-E1E67CFE34FB}" type="slidenum">
              <a:rPr lang="ru-RU" smtClean="0">
                <a:solidFill>
                  <a:srgbClr val="898989"/>
                </a:solidFill>
              </a:rPr>
              <a:pPr eaLnBrk="1" hangingPunct="1"/>
              <a:t>29</a:t>
            </a:fld>
            <a:endParaRPr lang="ru-RU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52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115888"/>
            <a:ext cx="9129411" cy="1009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t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>В 2012 году</a:t>
            </a:r>
            <a:endParaRPr lang="tt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3</a:t>
            </a:fld>
            <a:endParaRPr lang="ru-RU" sz="120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520" y="1124744"/>
            <a:ext cx="8640960" cy="526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исполнены первоочередные мероприятия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Стратегии развития образования «Кил</a:t>
            </a:r>
            <a:r>
              <a:rPr lang="tt-RU" sz="2400" b="1" dirty="0">
                <a:solidFill>
                  <a:schemeClr val="accent1">
                    <a:lumMod val="75000"/>
                  </a:schemeClr>
                </a:solidFill>
              </a:rPr>
              <a:t>ә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ч</a:t>
            </a:r>
            <a:r>
              <a:rPr lang="tt-RU" sz="2400" b="1" dirty="0">
                <a:solidFill>
                  <a:schemeClr val="accent1">
                    <a:lumMod val="75000"/>
                  </a:schemeClr>
                </a:solidFill>
              </a:rPr>
              <a:t>ә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к»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 2012 год</a:t>
            </a:r>
          </a:p>
          <a:p>
            <a:pPr marL="342900" indent="-342900">
              <a:buFont typeface="Arial" pitchFamily="34" charset="0"/>
              <a:buChar char="•"/>
            </a:pPr>
            <a:endParaRPr lang="ru-RU" sz="1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обеспечена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реализация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комплекса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мер по модернизации общего образования на 2012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год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начато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пилотное введение федерального государст­венного обра­зовательного стандарта основного общего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успешно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реализованы мероприятия второго этапа Федеральной целевой программы развития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образования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ru-RU" sz="16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разработан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республиканский проект «Школа после уроков» и начата его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реализация</a:t>
            </a:r>
            <a:endParaRPr lang="ru-RU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endParaRPr lang="ru-RU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681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8800"/>
            <a:ext cx="8134672" cy="2694161"/>
          </a:xfrm>
        </p:spPr>
        <p:txBody>
          <a:bodyPr>
            <a:normAutofit fontScale="90000"/>
          </a:bodyPr>
          <a:lstStyle/>
          <a:p>
            <a:pPr algn="l"/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r>
              <a:rPr lang="ru-RU" sz="4000" dirty="0">
                <a:solidFill>
                  <a:srgbClr val="002060"/>
                </a:solidFill>
              </a:rPr>
              <a:t/>
            </a:r>
            <a:br>
              <a:rPr lang="ru-RU" sz="4000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Посредственный </a:t>
            </a:r>
            <a:r>
              <a:rPr lang="ru-RU" b="1" dirty="0">
                <a:solidFill>
                  <a:srgbClr val="002060"/>
                </a:solidFill>
              </a:rPr>
              <a:t>учитель </a:t>
            </a:r>
            <a:r>
              <a:rPr lang="ru-RU" b="1" dirty="0" smtClean="0">
                <a:solidFill>
                  <a:srgbClr val="002060"/>
                </a:solidFill>
              </a:rPr>
              <a:t>излагает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Хороший учитель </a:t>
            </a:r>
            <a:r>
              <a:rPr lang="ru-RU" b="1" dirty="0" smtClean="0">
                <a:solidFill>
                  <a:srgbClr val="002060"/>
                </a:solidFill>
              </a:rPr>
              <a:t>объясняет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Выдающийся учитель </a:t>
            </a:r>
            <a:r>
              <a:rPr lang="ru-RU" b="1" dirty="0" smtClean="0">
                <a:solidFill>
                  <a:srgbClr val="002060"/>
                </a:solidFill>
              </a:rPr>
              <a:t>показывает 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Великий учитель </a:t>
            </a:r>
            <a:r>
              <a:rPr lang="ru-RU" b="1" dirty="0" smtClean="0">
                <a:solidFill>
                  <a:srgbClr val="002060"/>
                </a:solidFill>
              </a:rPr>
              <a:t>вдохновляет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 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r>
              <a:rPr lang="ru-RU" sz="3600" i="1" dirty="0" smtClean="0">
                <a:solidFill>
                  <a:srgbClr val="002060"/>
                </a:solidFill>
              </a:rPr>
              <a:t>Уильям </a:t>
            </a:r>
            <a:r>
              <a:rPr lang="ru-RU" sz="3600" i="1" dirty="0">
                <a:solidFill>
                  <a:srgbClr val="002060"/>
                </a:solidFill>
              </a:rPr>
              <a:t>Артур Уорд</a:t>
            </a:r>
            <a:br>
              <a:rPr lang="ru-RU" sz="3600" i="1" dirty="0">
                <a:solidFill>
                  <a:srgbClr val="002060"/>
                </a:solidFill>
              </a:rPr>
            </a:br>
            <a:endParaRPr lang="ru-RU" sz="36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1845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5000"/>
            <a:lum/>
          </a:blip>
          <a:srcRect/>
          <a:stretch>
            <a:fillRect l="-31000" r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002060"/>
                </a:solidFill>
              </a:rPr>
              <a:t>Учение без принуждения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680320"/>
            <a:ext cx="8229600" cy="15407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chemeClr val="tx2"/>
                </a:solidFill>
              </a:rPr>
              <a:t>Совместная деятельность учителей и учеников</a:t>
            </a:r>
            <a:endParaRPr lang="ru-RU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2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Модернизация тьюторской поддержки с сингапурской компанией </a:t>
            </a:r>
            <a:r>
              <a:rPr lang="en-US" sz="3200" b="1" dirty="0" smtClean="0">
                <a:solidFill>
                  <a:srgbClr val="002060"/>
                </a:solidFill>
              </a:rPr>
              <a:t>Educare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1128"/>
          </a:xfrm>
        </p:spPr>
        <p:txBody>
          <a:bodyPr>
            <a:noAutofit/>
          </a:bodyPr>
          <a:lstStyle/>
          <a:p>
            <a:r>
              <a:rPr lang="ru-RU" sz="2700" dirty="0" smtClean="0">
                <a:solidFill>
                  <a:srgbClr val="002060"/>
                </a:solidFill>
              </a:rPr>
              <a:t>Подготовка </a:t>
            </a:r>
            <a:r>
              <a:rPr lang="ru-RU" sz="2700" b="1" dirty="0" smtClean="0">
                <a:solidFill>
                  <a:srgbClr val="FF0000"/>
                </a:solidFill>
              </a:rPr>
              <a:t>60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учителей-мастеров</a:t>
            </a:r>
          </a:p>
          <a:p>
            <a:r>
              <a:rPr lang="ru-RU" sz="2700" dirty="0" smtClean="0">
                <a:solidFill>
                  <a:srgbClr val="002060"/>
                </a:solidFill>
              </a:rPr>
              <a:t>Курсы лидерства для </a:t>
            </a:r>
            <a:r>
              <a:rPr lang="ru-RU" sz="2700" b="1" dirty="0" smtClean="0">
                <a:solidFill>
                  <a:srgbClr val="FF0000"/>
                </a:solidFill>
              </a:rPr>
              <a:t>80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начальников РОО и директоров ИМЦ</a:t>
            </a:r>
          </a:p>
          <a:p>
            <a:r>
              <a:rPr lang="ru-RU" sz="2700" dirty="0" smtClean="0">
                <a:solidFill>
                  <a:srgbClr val="002060"/>
                </a:solidFill>
              </a:rPr>
              <a:t>Тренинг для </a:t>
            </a:r>
            <a:r>
              <a:rPr lang="ru-RU" sz="2700" b="1" dirty="0" smtClean="0">
                <a:solidFill>
                  <a:srgbClr val="FF0000"/>
                </a:solidFill>
              </a:rPr>
              <a:t>600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сотрудников ИМЦ, учителей школ-центров компетенций и «новых учителей» школ</a:t>
            </a:r>
          </a:p>
          <a:p>
            <a:r>
              <a:rPr lang="ru-RU" sz="2700" dirty="0" smtClean="0">
                <a:solidFill>
                  <a:srgbClr val="002060"/>
                </a:solidFill>
              </a:rPr>
              <a:t>Управленческий тренинг для </a:t>
            </a:r>
            <a:r>
              <a:rPr lang="ru-RU" sz="2700" b="1" dirty="0" smtClean="0">
                <a:solidFill>
                  <a:srgbClr val="FF0000"/>
                </a:solidFill>
              </a:rPr>
              <a:t>100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директоров школ и директоров педколледжей</a:t>
            </a:r>
          </a:p>
          <a:p>
            <a:r>
              <a:rPr lang="ru-RU" sz="2700" dirty="0" smtClean="0">
                <a:solidFill>
                  <a:srgbClr val="002060"/>
                </a:solidFill>
              </a:rPr>
              <a:t>Обучение </a:t>
            </a:r>
            <a:r>
              <a:rPr lang="ru-RU" sz="2700" b="1" dirty="0" smtClean="0">
                <a:solidFill>
                  <a:srgbClr val="FF0000"/>
                </a:solidFill>
              </a:rPr>
              <a:t>160</a:t>
            </a:r>
            <a:r>
              <a:rPr lang="ru-RU" sz="2700" dirty="0" smtClean="0">
                <a:solidFill>
                  <a:srgbClr val="FF0000"/>
                </a:solidFill>
              </a:rPr>
              <a:t> </a:t>
            </a:r>
            <a:r>
              <a:rPr lang="ru-RU" sz="2700" dirty="0" smtClean="0">
                <a:solidFill>
                  <a:srgbClr val="002060"/>
                </a:solidFill>
              </a:rPr>
              <a:t>педагогов педколледжей и вузов</a:t>
            </a:r>
          </a:p>
          <a:p>
            <a:r>
              <a:rPr lang="ru-RU" sz="2700" dirty="0" smtClean="0">
                <a:solidFill>
                  <a:srgbClr val="002060"/>
                </a:solidFill>
              </a:rPr>
              <a:t>Тьюторская поддержка </a:t>
            </a:r>
            <a:r>
              <a:rPr lang="ru-RU" sz="2700" b="1" dirty="0" smtClean="0">
                <a:solidFill>
                  <a:srgbClr val="FF0000"/>
                </a:solidFill>
              </a:rPr>
              <a:t>10 000 </a:t>
            </a:r>
            <a:r>
              <a:rPr lang="ru-RU" sz="2700" dirty="0" smtClean="0">
                <a:solidFill>
                  <a:srgbClr val="002060"/>
                </a:solidFill>
              </a:rPr>
              <a:t>учителей в год в течение 3-х лет</a:t>
            </a:r>
          </a:p>
          <a:p>
            <a:endParaRPr lang="ru-RU" sz="2700" dirty="0" smtClean="0">
              <a:solidFill>
                <a:srgbClr val="002060"/>
              </a:solidFill>
            </a:endParaRPr>
          </a:p>
          <a:p>
            <a:endParaRPr lang="ru-RU" sz="2700" dirty="0">
              <a:solidFill>
                <a:srgbClr val="00206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581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Оптимизация 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>форм </a:t>
            </a:r>
            <a:r>
              <a:rPr lang="ru-RU" b="1" dirty="0">
                <a:solidFill>
                  <a:srgbClr val="002060"/>
                </a:solidFill>
              </a:rPr>
              <a:t>и процедур </a:t>
            </a:r>
            <a:r>
              <a:rPr lang="ru-RU" b="1" dirty="0" smtClean="0">
                <a:solidFill>
                  <a:srgbClr val="002060"/>
                </a:solidFill>
              </a:rPr>
              <a:t>аттестации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2535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о</a:t>
            </a:r>
            <a:r>
              <a:rPr lang="ru-RU" b="1" dirty="0" smtClean="0">
                <a:solidFill>
                  <a:srgbClr val="FF0000"/>
                </a:solidFill>
              </a:rPr>
              <a:t>тменены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письменные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квалификационные испытания (конспект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для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подтверждающих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категорию -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исключена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 внутренняя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экспертиза </a:t>
            </a: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rgbClr val="FF0000"/>
                </a:solidFill>
              </a:rPr>
              <a:t>существенно сокращён перечень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предоставляемых в министерство документов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360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910"/>
            <a:ext cx="8640960" cy="11430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</a:rPr>
              <a:t>Муниципальные сельские средние школы </a:t>
            </a:r>
            <a:r>
              <a:rPr lang="ru-RU" sz="2800" b="1" dirty="0" smtClean="0">
                <a:solidFill>
                  <a:srgbClr val="002060"/>
                </a:solidFill>
              </a:rPr>
              <a:t/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(всего школ 580 из них 388 базовые)</a:t>
            </a: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71295371"/>
              </p:ext>
            </p:extLst>
          </p:nvPr>
        </p:nvGraphicFramePr>
        <p:xfrm>
          <a:off x="107504" y="1052735"/>
          <a:ext cx="8928992" cy="5229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78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025404"/>
              </p:ext>
            </p:extLst>
          </p:nvPr>
        </p:nvGraphicFramePr>
        <p:xfrm>
          <a:off x="200927" y="920688"/>
          <a:ext cx="8712968" cy="5328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1936"/>
                <a:gridCol w="2363360"/>
                <a:gridCol w="1713336"/>
                <a:gridCol w="3024336"/>
              </a:tblGrid>
              <a:tr h="2682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effectLst/>
                        </a:rPr>
                        <a:t>Район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Наименование ОУ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</a:rPr>
                        <a:t>Район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Наименование ОУ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Агрызский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Табарлинская  СОШ 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bg1"/>
                          </a:solidFill>
                          <a:effectLst/>
                        </a:rPr>
                        <a:t>Мамадышский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</a:rPr>
                        <a:t>Албайская</a:t>
                      </a:r>
                      <a:r>
                        <a:rPr lang="ru-RU" sz="1500" b="1" dirty="0">
                          <a:effectLst/>
                        </a:rPr>
                        <a:t>  СОШ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Аксубаевский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Нижнетатмайнская  СОШ 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bg1"/>
                          </a:solidFill>
                          <a:effectLst/>
                        </a:rPr>
                        <a:t>Мамадышский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Большешиинская 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Алькеевский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Верхне Колчуринская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bg1"/>
                          </a:solidFill>
                          <a:effectLst/>
                        </a:rPr>
                        <a:t>Мамадышский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Омарская 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Алькеевский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Кошкинская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bg1"/>
                          </a:solidFill>
                          <a:effectLst/>
                        </a:rPr>
                        <a:t>Мензелинский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Подгорнобайлярская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Бавлинский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Алексеевская 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bg1"/>
                          </a:solidFill>
                          <a:effectLst/>
                        </a:rPr>
                        <a:t>Муслюмовский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</a:rPr>
                        <a:t>Баюковская</a:t>
                      </a:r>
                      <a:r>
                        <a:rPr lang="ru-RU" sz="1500" b="1" dirty="0">
                          <a:effectLst/>
                        </a:rPr>
                        <a:t> СОШ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Верхнеуслонский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Большемеминская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bg1"/>
                          </a:solidFill>
                          <a:effectLst/>
                        </a:rPr>
                        <a:t>Муслюмовский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Нижнетабынская СОШ 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Верхнеуслонский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Вахитовская 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bg1"/>
                          </a:solidFill>
                          <a:effectLst/>
                        </a:rPr>
                        <a:t>Муслюмовский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Новоусинская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Верхнеуслонский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Матюшинская 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bg1"/>
                          </a:solidFill>
                          <a:effectLst/>
                        </a:rPr>
                        <a:t>Муслюмовский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Симяковская СОШ 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Дрожжановский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Староишлинская 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bg1"/>
                          </a:solidFill>
                          <a:effectLst/>
                        </a:rPr>
                        <a:t>Муслюмовский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Тат.Шуранская СОШ 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941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Елабужский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smtClean="0">
                          <a:effectLst/>
                        </a:rPr>
                        <a:t>СОШ </a:t>
                      </a:r>
                      <a:r>
                        <a:rPr lang="ru-RU" sz="1500" b="1" dirty="0">
                          <a:effectLst/>
                        </a:rPr>
                        <a:t>№11 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bg1"/>
                          </a:solidFill>
                          <a:effectLst/>
                        </a:rPr>
                        <a:t>Муслюмовский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Уразметьевская СОШ 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Заинский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</a:rPr>
                        <a:t>Тюгеевская</a:t>
                      </a:r>
                      <a:r>
                        <a:rPr lang="ru-RU" sz="1500" b="1" dirty="0">
                          <a:effectLst/>
                        </a:rPr>
                        <a:t>  СОШ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solidFill>
                            <a:schemeClr val="bg1"/>
                          </a:solidFill>
                          <a:effectLst/>
                        </a:rPr>
                        <a:t>Новошешминский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</a:rPr>
                        <a:t>Акбуринская</a:t>
                      </a:r>
                      <a:r>
                        <a:rPr lang="ru-RU" sz="1500" b="1" dirty="0">
                          <a:effectLst/>
                        </a:rPr>
                        <a:t>  СОШ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3181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Заинский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Верхнепинячинская 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bg1"/>
                          </a:solidFill>
                          <a:effectLst/>
                        </a:rPr>
                        <a:t>Пестречинский</a:t>
                      </a:r>
                      <a:endParaRPr lang="ru-RU" sz="15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Екатериновская  СОШ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613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>
                          <a:effectLst/>
                        </a:rPr>
                        <a:t>К.Устьинский</a:t>
                      </a:r>
                      <a:endParaRPr lang="ru-RU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Надеждинская  СОШ им. В.Р. Платонова 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solidFill>
                            <a:schemeClr val="bg1"/>
                          </a:solidFill>
                          <a:effectLst/>
                        </a:rPr>
                        <a:t>Спасский</a:t>
                      </a:r>
                      <a:endParaRPr lang="ru-RU" sz="1500" b="1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>
                          <a:effectLst/>
                        </a:rPr>
                        <a:t>Аграмаковская средняя общеобразовательная </a:t>
                      </a:r>
                      <a:endParaRPr lang="ru-RU" sz="15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  <a:tr h="553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 err="1">
                          <a:effectLst/>
                        </a:rPr>
                        <a:t>Кайбицкий</a:t>
                      </a:r>
                      <a:endParaRPr lang="ru-RU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 err="1">
                          <a:effectLst/>
                        </a:rPr>
                        <a:t>Большесалтыковская</a:t>
                      </a:r>
                      <a:r>
                        <a:rPr lang="ru-RU" sz="1500" b="1" dirty="0">
                          <a:effectLst/>
                        </a:rPr>
                        <a:t>  СОШ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b="1" dirty="0">
                          <a:effectLst/>
                        </a:rPr>
                        <a:t> </a:t>
                      </a:r>
                      <a:endParaRPr lang="ru-RU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38" marR="63138" marT="0" marB="0" anchor="ctr"/>
                </a:tc>
              </a:tr>
            </a:tbl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18120"/>
            <a:ext cx="8712968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Базовые школы с количеством обучающихся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менее 50 чел.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815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ctrTitle"/>
          </p:nvPr>
        </p:nvSpPr>
        <p:spPr>
          <a:xfrm>
            <a:off x="123031" y="188640"/>
            <a:ext cx="8885238" cy="441325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dirty="0" smtClean="0">
                <a:solidFill>
                  <a:schemeClr val="tx2"/>
                </a:solidFill>
              </a:rPr>
              <a:t>БАЗОВЫЕ ШКОЛЫ АКТАНЫШСКОГО РАЙОНА РТ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765175"/>
            <a:ext cx="4357688" cy="35718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СЕТЕВОЕ</a:t>
            </a:r>
            <a:r>
              <a:rPr lang="ru-RU" sz="2000" dirty="0" smtClean="0">
                <a:latin typeface="FreeSetBoldTT" pitchFamily="34" charset="-52"/>
              </a:rPr>
              <a:t> </a:t>
            </a:r>
            <a:r>
              <a:rPr lang="ru-RU" sz="20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ОБУЧЕНИЕ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42875" y="1277803"/>
            <a:ext cx="8885238" cy="5326063"/>
            <a:chOff x="142875" y="1277803"/>
            <a:chExt cx="8885238" cy="532606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3530600" y="2461878"/>
              <a:ext cx="2070100" cy="11831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white"/>
                  </a:solidFill>
                </a:rPr>
                <a:t>Кадетская ШИ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Оборонно-спортивный профиль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154363" y="1277803"/>
              <a:ext cx="2822575" cy="10842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 smtClean="0">
                  <a:solidFill>
                    <a:prstClr val="white"/>
                  </a:solidFill>
                </a:rPr>
                <a:t>Коррекционная школа</a:t>
              </a:r>
              <a:endParaRPr lang="ru-RU" sz="2200" b="1" dirty="0">
                <a:solidFill>
                  <a:prstClr val="white"/>
                </a:solidFill>
              </a:endParaRP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3539292" y="3753510"/>
              <a:ext cx="2071688" cy="1287462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200" b="1" dirty="0">
                  <a:solidFill>
                    <a:prstClr val="white"/>
                  </a:solidFill>
                </a:rPr>
                <a:t>Гимназия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Социально-гуманитарный и филологический профиль</a:t>
              </a:r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50825" y="1277803"/>
              <a:ext cx="2474913" cy="11668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white"/>
                  </a:solidFill>
                </a:rPr>
                <a:t>Актанышская СОШ №1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Физико-математический профиль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Химико-биологический профиль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Физико-химический профиль</a:t>
              </a:r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142875" y="3430453"/>
              <a:ext cx="2474913" cy="11477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 err="1">
                  <a:solidFill>
                    <a:prstClr val="white"/>
                  </a:solidFill>
                </a:rPr>
                <a:t>Такталачуковская</a:t>
              </a:r>
              <a:r>
                <a:rPr lang="ru-RU" sz="2200" b="1" dirty="0">
                  <a:solidFill>
                    <a:prstClr val="white"/>
                  </a:solidFill>
                </a:rPr>
                <a:t> СОШ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Универсальный профиль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1055688" y="5508491"/>
              <a:ext cx="2474912" cy="10953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white"/>
                  </a:solidFill>
                </a:rPr>
                <a:t>Поисевская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white"/>
                  </a:solidFill>
                </a:rPr>
                <a:t>СОШ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Универсальный профиль</a:t>
              </a:r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6396038" y="1277803"/>
              <a:ext cx="2474912" cy="116681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>
                  <a:solidFill>
                    <a:prstClr val="white"/>
                  </a:solidFill>
                </a:rPr>
                <a:t>Актанышская СОШ №2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Физико-математический профиль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Химико-биологический профиль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Естественно-математический профиль</a:t>
              </a:r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6553200" y="3420928"/>
              <a:ext cx="2474913" cy="1147763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 err="1">
                  <a:solidFill>
                    <a:prstClr val="white"/>
                  </a:solidFill>
                </a:rPr>
                <a:t>Тат.Суксинская</a:t>
              </a:r>
              <a:r>
                <a:rPr lang="ru-RU" sz="2200" b="1" dirty="0">
                  <a:solidFill>
                    <a:prstClr val="white"/>
                  </a:solidFill>
                </a:rPr>
                <a:t> СОШ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Агро-технологический профиль</a:t>
              </a:r>
            </a:p>
          </p:txBody>
        </p:sp>
        <p:sp>
          <p:nvSpPr>
            <p:cNvPr id="18" name="Скругленный прямоугольник 17"/>
            <p:cNvSpPr/>
            <p:nvPr/>
          </p:nvSpPr>
          <p:spPr>
            <a:xfrm>
              <a:off x="5602288" y="5508491"/>
              <a:ext cx="2474912" cy="1095375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200" b="1" dirty="0" err="1">
                  <a:solidFill>
                    <a:prstClr val="white"/>
                  </a:solidFill>
                </a:rPr>
                <a:t>Сафаровская</a:t>
              </a:r>
              <a:r>
                <a:rPr lang="ru-RU" sz="2200" b="1" dirty="0">
                  <a:solidFill>
                    <a:prstClr val="white"/>
                  </a:solidFill>
                </a:rPr>
                <a:t> СОШ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u="sng" dirty="0">
                  <a:solidFill>
                    <a:prstClr val="white"/>
                  </a:solidFill>
                </a:rPr>
                <a:t>Универсальный профиль</a:t>
              </a:r>
            </a:p>
          </p:txBody>
        </p:sp>
        <p:sp>
          <p:nvSpPr>
            <p:cNvPr id="19" name="Стрелка вправо 18"/>
            <p:cNvSpPr/>
            <p:nvPr/>
          </p:nvSpPr>
          <p:spPr>
            <a:xfrm rot="1323381">
              <a:off x="2133600" y="2692266"/>
              <a:ext cx="1336675" cy="508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12700">
                <a:contourClr>
                  <a:schemeClr val="accent6">
                    <a:lumMod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Одаренные дети</a:t>
              </a:r>
            </a:p>
          </p:txBody>
        </p:sp>
        <p:sp>
          <p:nvSpPr>
            <p:cNvPr id="20" name="Стрелка вправо 19"/>
            <p:cNvSpPr/>
            <p:nvPr/>
          </p:nvSpPr>
          <p:spPr>
            <a:xfrm rot="18083444">
              <a:off x="3003550" y="5384943"/>
              <a:ext cx="1336675" cy="508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12700">
                <a:contourClr>
                  <a:schemeClr val="accent6">
                    <a:lumMod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Одаренные дети</a:t>
              </a:r>
            </a:p>
          </p:txBody>
        </p:sp>
        <p:sp>
          <p:nvSpPr>
            <p:cNvPr id="21" name="Стрелка вправо 20"/>
            <p:cNvSpPr/>
            <p:nvPr/>
          </p:nvSpPr>
          <p:spPr>
            <a:xfrm rot="20417683">
              <a:off x="2057400" y="4143241"/>
              <a:ext cx="1336675" cy="5080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3d contourW="12700">
                <a:contourClr>
                  <a:schemeClr val="accent6">
                    <a:lumMod val="75000"/>
                  </a:schemeClr>
                </a:contourClr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Одаренные дети</a:t>
              </a:r>
            </a:p>
          </p:txBody>
        </p:sp>
        <p:sp>
          <p:nvSpPr>
            <p:cNvPr id="23" name="Стрелка влево 22"/>
            <p:cNvSpPr/>
            <p:nvPr/>
          </p:nvSpPr>
          <p:spPr>
            <a:xfrm rot="20259536">
              <a:off x="5635625" y="2687503"/>
              <a:ext cx="1285875" cy="500063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Одаренные дети</a:t>
              </a:r>
            </a:p>
          </p:txBody>
        </p:sp>
        <p:sp>
          <p:nvSpPr>
            <p:cNvPr id="24" name="Стрелка влево 23"/>
            <p:cNvSpPr/>
            <p:nvPr/>
          </p:nvSpPr>
          <p:spPr>
            <a:xfrm rot="1310378">
              <a:off x="5657850" y="4184516"/>
              <a:ext cx="1285875" cy="500062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Одаренные дети</a:t>
              </a:r>
            </a:p>
          </p:txBody>
        </p:sp>
        <p:sp>
          <p:nvSpPr>
            <p:cNvPr id="25" name="Стрелка влево 24"/>
            <p:cNvSpPr/>
            <p:nvPr/>
          </p:nvSpPr>
          <p:spPr>
            <a:xfrm rot="3356157">
              <a:off x="4945904" y="5358759"/>
              <a:ext cx="1285875" cy="500062"/>
            </a:xfrm>
            <a:prstGeom prst="left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000" b="1" dirty="0">
                  <a:solidFill>
                    <a:prstClr val="black">
                      <a:lumMod val="95000"/>
                      <a:lumOff val="5000"/>
                    </a:prstClr>
                  </a:solidFill>
                </a:rPr>
                <a:t>Одаренные дети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8249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7200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dirty="0">
                <a:solidFill>
                  <a:srgbClr val="002060"/>
                </a:solidFill>
              </a:rPr>
              <a:t>Финансирование программ и проектов в 2012 году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251520" y="908720"/>
            <a:ext cx="8640960" cy="5040560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45720" indent="0">
              <a:buNone/>
            </a:pPr>
            <a:endParaRPr lang="ru-RU" sz="4000" dirty="0" smtClean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Федеральные целевые программы </a:t>
            </a:r>
          </a:p>
          <a:p>
            <a:pPr marL="45720" indent="0"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2,1 млрд. руб.</a:t>
            </a:r>
            <a:endParaRPr lang="ru-RU" sz="12800" b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pPr marL="45720" indent="0" algn="ctr">
              <a:buNone/>
            </a:pPr>
            <a:r>
              <a:rPr lang="ru-RU" sz="1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Приоритетный национальный проект «Образование»</a:t>
            </a:r>
          </a:p>
          <a:p>
            <a:pPr marL="45720" indent="0" algn="ctr">
              <a:buNone/>
            </a:pPr>
            <a:r>
              <a:rPr lang="ru-RU" sz="1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ru-RU" sz="1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0,7 млрд. </a:t>
            </a:r>
            <a:r>
              <a:rPr lang="ru-RU" sz="1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руб.</a:t>
            </a:r>
          </a:p>
          <a:p>
            <a:pPr marL="45720" indent="0" algn="ctr">
              <a:buNone/>
            </a:pPr>
            <a:r>
              <a:rPr lang="ru-RU" sz="1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Республиканские целевые программы </a:t>
            </a:r>
          </a:p>
          <a:p>
            <a:pPr marL="45720" indent="0"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0,9 млрд</a:t>
            </a:r>
            <a:r>
              <a:rPr lang="ru-RU" sz="1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. руб.</a:t>
            </a:r>
          </a:p>
          <a:p>
            <a:pPr marL="45720" indent="0" algn="ctr">
              <a:buNone/>
            </a:pPr>
            <a:r>
              <a:rPr lang="ru-RU" sz="1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Ведомственные целевые программы  </a:t>
            </a:r>
          </a:p>
          <a:p>
            <a:pPr marL="45720" indent="0" algn="ctr">
              <a:buNone/>
            </a:pPr>
            <a:r>
              <a:rPr lang="ru-RU" sz="1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3,2 </a:t>
            </a:r>
            <a:r>
              <a:rPr lang="ru-RU" sz="12800" b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млрд. руб</a:t>
            </a:r>
            <a:r>
              <a:rPr lang="ru-RU" sz="12800" b="1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.</a:t>
            </a:r>
            <a:endParaRPr lang="ru-RU" sz="12800" b="1" dirty="0" smtClean="0">
              <a:solidFill>
                <a:srgbClr val="0070C0"/>
              </a:solidFill>
              <a:latin typeface="+mj-lt"/>
              <a:cs typeface="Times New Roman" pitchFamily="18" charset="0"/>
            </a:endParaRPr>
          </a:p>
          <a:p>
            <a:pPr marL="45720" indent="0" algn="ctr">
              <a:spcBef>
                <a:spcPts val="1800"/>
              </a:spcBef>
              <a:buNone/>
            </a:pPr>
            <a:r>
              <a:rPr lang="ru-RU" sz="128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ИТОГО - 6,9 млрд. руб.</a:t>
            </a:r>
            <a:r>
              <a:rPr lang="ru-RU" sz="1600" b="1" dirty="0" smtClean="0">
                <a:solidFill>
                  <a:schemeClr val="tx2"/>
                </a:solidFill>
                <a:latin typeface="+mj-lt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endParaRPr lang="ru-RU" sz="3600" i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98325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Национальное образование в 2012 году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752528"/>
          </a:xfrm>
        </p:spPr>
        <p:txBody>
          <a:bodyPr>
            <a:normAutofit fontScale="62500" lnSpcReduction="2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апробация </a:t>
            </a:r>
            <a:r>
              <a:rPr lang="ru-RU" b="1" dirty="0">
                <a:solidFill>
                  <a:schemeClr val="tx2"/>
                </a:solidFill>
              </a:rPr>
              <a:t>итоговой аттестации новой </a:t>
            </a:r>
            <a:r>
              <a:rPr lang="ru-RU" b="1" dirty="0" smtClean="0">
                <a:solidFill>
                  <a:schemeClr val="tx2"/>
                </a:solidFill>
              </a:rPr>
              <a:t>форме выпускников </a:t>
            </a:r>
            <a:r>
              <a:rPr lang="ru-RU" b="1" dirty="0">
                <a:solidFill>
                  <a:schemeClr val="tx2"/>
                </a:solidFill>
              </a:rPr>
              <a:t>9-х классов в по татарскому </a:t>
            </a:r>
            <a:r>
              <a:rPr lang="ru-RU" b="1" dirty="0" smtClean="0">
                <a:solidFill>
                  <a:schemeClr val="tx2"/>
                </a:solidFill>
              </a:rPr>
              <a:t>языку</a:t>
            </a:r>
          </a:p>
          <a:p>
            <a:endParaRPr lang="ru-RU" sz="1800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разработаны </a:t>
            </a:r>
            <a:r>
              <a:rPr lang="ru-RU" b="1" dirty="0">
                <a:solidFill>
                  <a:schemeClr val="tx2"/>
                </a:solidFill>
              </a:rPr>
              <a:t>программы по татарскому языку и литературе в соответствии с ФГОС для 5-9 </a:t>
            </a:r>
            <a:r>
              <a:rPr lang="ru-RU" b="1" dirty="0" smtClean="0">
                <a:solidFill>
                  <a:schemeClr val="tx2"/>
                </a:solidFill>
              </a:rPr>
              <a:t>классов</a:t>
            </a:r>
          </a:p>
          <a:p>
            <a:endParaRPr lang="ru-RU" sz="1800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начата </a:t>
            </a:r>
            <a:r>
              <a:rPr lang="ru-RU" b="1" dirty="0">
                <a:solidFill>
                  <a:schemeClr val="tx2"/>
                </a:solidFill>
              </a:rPr>
              <a:t>апробация нового учебника татарского языка для русскоязычных учащихся в начальной </a:t>
            </a:r>
            <a:r>
              <a:rPr lang="ru-RU" b="1" dirty="0" smtClean="0">
                <a:solidFill>
                  <a:schemeClr val="tx2"/>
                </a:solidFill>
              </a:rPr>
              <a:t>школе</a:t>
            </a:r>
          </a:p>
          <a:p>
            <a:endParaRPr lang="ru-RU" sz="1800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успешно </a:t>
            </a:r>
            <a:r>
              <a:rPr lang="ru-RU" b="1" dirty="0">
                <a:solidFill>
                  <a:schemeClr val="tx2"/>
                </a:solidFill>
              </a:rPr>
              <a:t>начата реализация </a:t>
            </a:r>
            <a:r>
              <a:rPr lang="ru-RU" b="1" dirty="0" smtClean="0">
                <a:solidFill>
                  <a:schemeClr val="tx2"/>
                </a:solidFill>
              </a:rPr>
              <a:t>программы </a:t>
            </a:r>
            <a:r>
              <a:rPr lang="ru-RU" b="1" dirty="0">
                <a:solidFill>
                  <a:schemeClr val="tx2"/>
                </a:solidFill>
              </a:rPr>
              <a:t>«Русский язык в Республике Татарстан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</a:p>
          <a:p>
            <a:endParaRPr lang="ru-RU" sz="1800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расширилась </a:t>
            </a:r>
            <a:r>
              <a:rPr lang="ru-RU" b="1" dirty="0">
                <a:solidFill>
                  <a:schemeClr val="tx2"/>
                </a:solidFill>
              </a:rPr>
              <a:t>сеть школ и классов с углубленным изучением русского языка и культуры по специально разработанным учебным </a:t>
            </a:r>
            <a:r>
              <a:rPr lang="ru-RU" b="1" dirty="0" smtClean="0">
                <a:solidFill>
                  <a:schemeClr val="tx2"/>
                </a:solidFill>
              </a:rPr>
              <a:t>планам</a:t>
            </a:r>
          </a:p>
          <a:p>
            <a:endParaRPr lang="ru-RU" sz="1800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проведена </a:t>
            </a:r>
            <a:r>
              <a:rPr lang="ru-RU" b="1" dirty="0">
                <a:solidFill>
                  <a:schemeClr val="tx2"/>
                </a:solidFill>
              </a:rPr>
              <a:t>первая международная олимпиада по татарскому </a:t>
            </a:r>
            <a:r>
              <a:rPr lang="ru-RU" b="1" dirty="0" smtClean="0">
                <a:solidFill>
                  <a:schemeClr val="tx2"/>
                </a:solidFill>
              </a:rPr>
              <a:t>языку</a:t>
            </a:r>
          </a:p>
          <a:p>
            <a:endParaRPr lang="ru-RU" sz="1800" b="1" dirty="0">
              <a:solidFill>
                <a:schemeClr val="tx2"/>
              </a:solidFill>
            </a:endParaRPr>
          </a:p>
          <a:p>
            <a:r>
              <a:rPr lang="ru-RU" b="1" dirty="0" smtClean="0">
                <a:solidFill>
                  <a:schemeClr val="tx2"/>
                </a:solidFill>
              </a:rPr>
              <a:t>начата </a:t>
            </a:r>
            <a:r>
              <a:rPr lang="ru-RU" b="1" dirty="0">
                <a:solidFill>
                  <a:schemeClr val="tx2"/>
                </a:solidFill>
              </a:rPr>
              <a:t>реализация </a:t>
            </a:r>
            <a:r>
              <a:rPr lang="ru-RU" b="1" dirty="0" smtClean="0">
                <a:solidFill>
                  <a:schemeClr val="tx2"/>
                </a:solidFill>
              </a:rPr>
              <a:t>проекта </a:t>
            </a:r>
            <a:r>
              <a:rPr lang="ru-RU" b="1" dirty="0">
                <a:solidFill>
                  <a:schemeClr val="tx2"/>
                </a:solidFill>
              </a:rPr>
              <a:t>онлайн </a:t>
            </a:r>
            <a:r>
              <a:rPr lang="ru-RU" b="1" dirty="0" err="1" smtClean="0">
                <a:solidFill>
                  <a:schemeClr val="tx2"/>
                </a:solidFill>
              </a:rPr>
              <a:t>школы«Ана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>
                <a:solidFill>
                  <a:schemeClr val="tx2"/>
                </a:solidFill>
              </a:rPr>
              <a:t>теле</a:t>
            </a:r>
            <a:r>
              <a:rPr lang="ru-RU" b="1" dirty="0" smtClean="0">
                <a:solidFill>
                  <a:schemeClr val="tx2"/>
                </a:solidFill>
              </a:rPr>
              <a:t>»</a:t>
            </a:r>
            <a:endParaRPr lang="ru-RU" b="1" dirty="0">
              <a:solidFill>
                <a:schemeClr val="tx2"/>
              </a:solidFill>
            </a:endParaRPr>
          </a:p>
          <a:p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79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5256584"/>
          </a:xfrm>
        </p:spPr>
        <p:txBody>
          <a:bodyPr>
            <a:noAutofit/>
          </a:bodyPr>
          <a:lstStyle/>
          <a:p>
            <a:r>
              <a:rPr lang="ru-RU" sz="3800" b="1" dirty="0">
                <a:solidFill>
                  <a:schemeClr val="tx2"/>
                </a:solidFill>
              </a:rPr>
              <a:t>Государственная программа Республики Татарстан по сохранению, изучению и развитию государственных языков Республики Татарстан и других языков в Республике Татарстан </a:t>
            </a:r>
            <a:r>
              <a:rPr lang="ru-RU" sz="3800" b="1" dirty="0" smtClean="0">
                <a:solidFill>
                  <a:schemeClr val="tx2"/>
                </a:solidFill>
              </a:rPr>
              <a:t/>
            </a:r>
            <a:br>
              <a:rPr lang="ru-RU" sz="3800" b="1" dirty="0" smtClean="0">
                <a:solidFill>
                  <a:schemeClr val="tx2"/>
                </a:solidFill>
              </a:rPr>
            </a:br>
            <a:r>
              <a:rPr lang="ru-RU" sz="3800" b="1" dirty="0" smtClean="0">
                <a:solidFill>
                  <a:schemeClr val="tx2"/>
                </a:solidFill>
              </a:rPr>
              <a:t>на </a:t>
            </a:r>
            <a:r>
              <a:rPr lang="ru-RU" sz="3800" b="1" dirty="0">
                <a:solidFill>
                  <a:schemeClr val="tx2"/>
                </a:solidFill>
              </a:rPr>
              <a:t>2014 – 2023 годы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-14589" y="6140847"/>
            <a:ext cx="9158589" cy="744537"/>
            <a:chOff x="-14589" y="6113462"/>
            <a:chExt cx="9158589" cy="74453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519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00927" y="116632"/>
            <a:ext cx="8712968" cy="100811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3400" b="1" dirty="0" smtClean="0">
                <a:solidFill>
                  <a:srgbClr val="0070C0"/>
                </a:solidFill>
              </a:rPr>
              <a:t/>
            </a:r>
            <a:br>
              <a:rPr lang="ru-RU" sz="3400" b="1" dirty="0" smtClean="0">
                <a:solidFill>
                  <a:srgbClr val="0070C0"/>
                </a:solidFill>
              </a:rPr>
            </a:br>
            <a:r>
              <a:rPr lang="ru-RU" sz="3400" b="1" dirty="0">
                <a:solidFill>
                  <a:srgbClr val="002060"/>
                </a:solidFill>
              </a:rPr>
              <a:t>Сохранены </a:t>
            </a:r>
            <a:r>
              <a:rPr lang="ru-RU" sz="3400" b="1" dirty="0" smtClean="0">
                <a:solidFill>
                  <a:srgbClr val="002060"/>
                </a:solidFill>
              </a:rPr>
              <a:t>основные государственные</a:t>
            </a:r>
            <a:br>
              <a:rPr lang="ru-RU" sz="3400" b="1" dirty="0" smtClean="0">
                <a:solidFill>
                  <a:srgbClr val="002060"/>
                </a:solidFill>
              </a:rPr>
            </a:br>
            <a:r>
              <a:rPr lang="ru-RU" sz="3400" b="1" dirty="0" smtClean="0">
                <a:solidFill>
                  <a:srgbClr val="002060"/>
                </a:solidFill>
              </a:rPr>
              <a:t>гарантии, </a:t>
            </a:r>
            <a:r>
              <a:rPr lang="ru-RU" sz="3400" b="1" dirty="0">
                <a:solidFill>
                  <a:srgbClr val="002060"/>
                </a:solidFill>
              </a:rPr>
              <a:t>обеспечивающие:</a:t>
            </a:r>
            <a: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/>
            </a:r>
            <a:br>
              <a:rPr lang="ru-RU" sz="3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tt-RU" sz="3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4</a:t>
            </a:fld>
            <a:endParaRPr lang="ru-RU" sz="120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07724" y="1484784"/>
            <a:ext cx="7920880" cy="43403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2"/>
                </a:solidFill>
              </a:rPr>
              <a:t>бесплатность дошкольного</a:t>
            </a:r>
            <a:r>
              <a:rPr lang="ru-RU" sz="2100" b="1" dirty="0">
                <a:solidFill>
                  <a:schemeClr val="tx2"/>
                </a:solidFill>
              </a:rPr>
              <a:t> </a:t>
            </a:r>
            <a:r>
              <a:rPr lang="ru-RU" sz="2100" b="1" dirty="0" smtClean="0">
                <a:solidFill>
                  <a:schemeClr val="tx2"/>
                </a:solidFill>
              </a:rPr>
              <a:t>и общего образования</a:t>
            </a: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2"/>
                </a:solidFill>
              </a:rPr>
              <a:t>бесплатность </a:t>
            </a:r>
            <a:r>
              <a:rPr lang="ru-RU" sz="2100" b="1" dirty="0">
                <a:solidFill>
                  <a:schemeClr val="tx2"/>
                </a:solidFill>
              </a:rPr>
              <a:t>высшего </a:t>
            </a:r>
            <a:r>
              <a:rPr lang="ru-RU" sz="2100" b="1" dirty="0" smtClean="0">
                <a:solidFill>
                  <a:schemeClr val="tx2"/>
                </a:solidFill>
              </a:rPr>
              <a:t>образования на конкурсной основе</a:t>
            </a: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2"/>
                </a:solidFill>
              </a:rPr>
              <a:t>предоставление </a:t>
            </a:r>
            <a:r>
              <a:rPr lang="ru-RU" sz="2100" b="1" dirty="0">
                <a:solidFill>
                  <a:schemeClr val="tx2"/>
                </a:solidFill>
              </a:rPr>
              <a:t>компенсации </a:t>
            </a:r>
            <a:r>
              <a:rPr lang="ru-RU" sz="2100" b="1" dirty="0" smtClean="0">
                <a:solidFill>
                  <a:schemeClr val="tx2"/>
                </a:solidFill>
              </a:rPr>
              <a:t>на </a:t>
            </a:r>
            <a:r>
              <a:rPr lang="ru-RU" sz="2100" b="1" dirty="0">
                <a:solidFill>
                  <a:schemeClr val="tx2"/>
                </a:solidFill>
              </a:rPr>
              <a:t>оплату жилых помещений, отопления и освещения для учителей сельской </a:t>
            </a:r>
            <a:r>
              <a:rPr lang="ru-RU" sz="2100" b="1" dirty="0" smtClean="0">
                <a:solidFill>
                  <a:schemeClr val="tx2"/>
                </a:solidFill>
              </a:rPr>
              <a:t>местности</a:t>
            </a: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2"/>
                </a:solidFill>
              </a:rPr>
              <a:t>образование </a:t>
            </a:r>
            <a:r>
              <a:rPr lang="ru-RU" sz="2100" b="1" dirty="0">
                <a:solidFill>
                  <a:schemeClr val="tx2"/>
                </a:solidFill>
              </a:rPr>
              <a:t>на родных языках и изучение родных </a:t>
            </a:r>
            <a:r>
              <a:rPr lang="ru-RU" sz="2100" b="1" dirty="0" smtClean="0">
                <a:solidFill>
                  <a:schemeClr val="tx2"/>
                </a:solidFill>
              </a:rPr>
              <a:t>языков</a:t>
            </a: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100" b="1" dirty="0" smtClean="0">
                <a:solidFill>
                  <a:schemeClr val="tx2"/>
                </a:solidFill>
              </a:rPr>
              <a:t>право </a:t>
            </a:r>
            <a:r>
              <a:rPr lang="ru-RU" sz="2100" b="1" dirty="0">
                <a:solidFill>
                  <a:schemeClr val="tx2"/>
                </a:solidFill>
              </a:rPr>
              <a:t>субъектов Российской Федерации на принятие законов и иных нормативных правовых актов в сфере образования</a:t>
            </a: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100" b="1" dirty="0">
                <a:solidFill>
                  <a:schemeClr val="tx2"/>
                </a:solidFill>
              </a:rPr>
              <a:t>защиту интересов родителей воспитанников дошкольных учреждений</a:t>
            </a: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100" b="1" dirty="0">
                <a:solidFill>
                  <a:schemeClr val="tx2"/>
                </a:solidFill>
              </a:rPr>
              <a:t>учет интересов жителей, проживающих в сельской </a:t>
            </a:r>
            <a:r>
              <a:rPr lang="ru-RU" sz="2100" b="1" dirty="0" smtClean="0">
                <a:solidFill>
                  <a:schemeClr val="tx2"/>
                </a:solidFill>
              </a:rPr>
              <a:t>местности</a:t>
            </a:r>
          </a:p>
        </p:txBody>
      </p:sp>
    </p:spTree>
    <p:extLst>
      <p:ext uri="{BB962C8B-B14F-4D97-AF65-F5344CB8AC3E}">
        <p14:creationId xmlns:p14="http://schemas.microsoft.com/office/powerpoint/2010/main" val="12424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8614"/>
            <a:ext cx="8229600" cy="634082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Некоторые итоги 2012 года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764704"/>
            <a:ext cx="8784976" cy="5040560"/>
          </a:xfrm>
        </p:spPr>
        <p:txBody>
          <a:bodyPr>
            <a:noAutofit/>
          </a:bodyPr>
          <a:lstStyle/>
          <a:p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Обновлена </a:t>
            </a:r>
            <a:r>
              <a:rPr lang="ru-RU" sz="2300" b="1" dirty="0">
                <a:solidFill>
                  <a:schemeClr val="tx2"/>
                </a:solidFill>
                <a:cs typeface="Arial" pitchFamily="34" charset="0"/>
              </a:rPr>
              <a:t>материально-техническая база </a:t>
            </a:r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учреждений дополнительного </a:t>
            </a:r>
            <a:r>
              <a:rPr lang="ru-RU" sz="2300" b="1" dirty="0">
                <a:solidFill>
                  <a:schemeClr val="tx2"/>
                </a:solidFill>
                <a:cs typeface="Arial" pitchFamily="34" charset="0"/>
              </a:rPr>
              <a:t>образований </a:t>
            </a:r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детей технической направленности</a:t>
            </a:r>
          </a:p>
          <a:p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Разработаны </a:t>
            </a:r>
            <a:r>
              <a:rPr lang="ru-RU" sz="2300" b="1" dirty="0">
                <a:solidFill>
                  <a:schemeClr val="tx2"/>
                </a:solidFill>
                <a:cs typeface="Arial" pitchFamily="34" charset="0"/>
              </a:rPr>
              <a:t>и внедрены образовательные </a:t>
            </a:r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программы «</a:t>
            </a:r>
            <a:r>
              <a:rPr lang="ru-RU" sz="2300" b="1" dirty="0">
                <a:solidFill>
                  <a:schemeClr val="tx2"/>
                </a:solidFill>
                <a:cs typeface="Arial" pitchFamily="34" charset="0"/>
              </a:rPr>
              <a:t>История родного края» по 11 муниципальным </a:t>
            </a:r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районам</a:t>
            </a:r>
          </a:p>
          <a:p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Начата </a:t>
            </a:r>
            <a:r>
              <a:rPr lang="ru-RU" sz="2300" b="1" dirty="0">
                <a:solidFill>
                  <a:schemeClr val="tx2"/>
                </a:solidFill>
                <a:cs typeface="Arial" pitchFamily="34" charset="0"/>
              </a:rPr>
              <a:t>реализация проекта по электронной системе учета посещаемости детей в учреждениях дополнительного образования </a:t>
            </a:r>
            <a:endParaRPr lang="ru-RU" sz="2300" b="1" dirty="0" smtClean="0">
              <a:solidFill>
                <a:schemeClr val="tx2"/>
              </a:solidFill>
              <a:cs typeface="Arial" pitchFamily="34" charset="0"/>
            </a:endParaRPr>
          </a:p>
          <a:p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Реализуется </a:t>
            </a:r>
            <a:r>
              <a:rPr lang="ru-RU" sz="2300" b="1" dirty="0">
                <a:solidFill>
                  <a:schemeClr val="tx2"/>
                </a:solidFill>
                <a:cs typeface="Arial" pitchFamily="34" charset="0"/>
              </a:rPr>
              <a:t>комплексный проект «Школа после уроков</a:t>
            </a:r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»</a:t>
            </a:r>
          </a:p>
          <a:p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60 </a:t>
            </a:r>
            <a:r>
              <a:rPr lang="ru-RU" sz="2300" b="1" dirty="0">
                <a:solidFill>
                  <a:schemeClr val="tx2"/>
                </a:solidFill>
                <a:cs typeface="Arial" pitchFamily="34" charset="0"/>
              </a:rPr>
              <a:t>школ республики оснащены аппаратно-программными комплексами раннего выявления отклонений в состоянии здоровья </a:t>
            </a:r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детей</a:t>
            </a:r>
          </a:p>
          <a:p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359 школ </a:t>
            </a:r>
            <a:r>
              <a:rPr lang="ru-RU" sz="2300" b="1" dirty="0">
                <a:solidFill>
                  <a:schemeClr val="tx2"/>
                </a:solidFill>
                <a:cs typeface="Arial" pitchFamily="34" charset="0"/>
              </a:rPr>
              <a:t>республики </a:t>
            </a:r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оснащены спортоборудованием </a:t>
            </a:r>
            <a:r>
              <a:rPr lang="ru-RU" sz="2300" b="1" dirty="0">
                <a:solidFill>
                  <a:schemeClr val="tx2"/>
                </a:solidFill>
                <a:cs typeface="Arial" pitchFamily="34" charset="0"/>
              </a:rPr>
              <a:t>и </a:t>
            </a:r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инвентарем, 301 школа </a:t>
            </a:r>
            <a:r>
              <a:rPr lang="ru-RU" sz="2300" b="1" dirty="0">
                <a:solidFill>
                  <a:schemeClr val="tx2"/>
                </a:solidFill>
                <a:cs typeface="Arial" pitchFamily="34" charset="0"/>
              </a:rPr>
              <a:t>- </a:t>
            </a:r>
            <a:r>
              <a:rPr lang="ru-RU" sz="2300" b="1" dirty="0" smtClean="0">
                <a:solidFill>
                  <a:schemeClr val="tx2"/>
                </a:solidFill>
                <a:cs typeface="Arial" pitchFamily="34" charset="0"/>
              </a:rPr>
              <a:t>оборудованием для медкабинетов</a:t>
            </a:r>
            <a:endParaRPr lang="ru-RU" sz="2300" b="1" dirty="0">
              <a:solidFill>
                <a:schemeClr val="tx2"/>
              </a:solidFill>
              <a:cs typeface="Arial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3396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3005534"/>
              </p:ext>
            </p:extLst>
          </p:nvPr>
        </p:nvGraphicFramePr>
        <p:xfrm>
          <a:off x="-108519" y="1124744"/>
          <a:ext cx="8856984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51520" y="188640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Удельный вес подростковой преступности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6865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188641"/>
            <a:ext cx="8856984" cy="79208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Удельный вес преступности несовершеннолетних по итогам 2012 г. </a:t>
            </a:r>
            <a:r>
              <a:rPr lang="ru-RU" sz="2800" b="1" dirty="0" smtClean="0">
                <a:solidFill>
                  <a:srgbClr val="002060"/>
                </a:solidFill>
              </a:rPr>
              <a:t>(</a:t>
            </a:r>
            <a:r>
              <a:rPr lang="ru-RU" sz="2800" b="1" dirty="0">
                <a:solidFill>
                  <a:srgbClr val="002060"/>
                </a:solidFill>
              </a:rPr>
              <a:t>показатель по РТ – 5,7 %)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825000"/>
              </p:ext>
            </p:extLst>
          </p:nvPr>
        </p:nvGraphicFramePr>
        <p:xfrm>
          <a:off x="-107594" y="1124744"/>
          <a:ext cx="925252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137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51CA-56D5-44AD-BE8B-CFB5AE6F4147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51520" y="-27384"/>
            <a:ext cx="8640960" cy="1296144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Динамика завершенных суицидов несовершеннолетних за 2008-2012 годы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2382850"/>
            <a:ext cx="449999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Н</a:t>
            </a:r>
            <a:r>
              <a:rPr lang="ru-RU" sz="2400" b="1" dirty="0" smtClean="0">
                <a:solidFill>
                  <a:schemeClr val="tx2"/>
                </a:solidFill>
              </a:rPr>
              <a:t>аибольшее </a:t>
            </a:r>
            <a:r>
              <a:rPr lang="ru-RU" sz="2400" b="1" dirty="0">
                <a:solidFill>
                  <a:schemeClr val="tx2"/>
                </a:solidFill>
              </a:rPr>
              <a:t>количество фактов </a:t>
            </a:r>
            <a:r>
              <a:rPr lang="ru-RU" sz="2400" b="1" dirty="0" smtClean="0">
                <a:solidFill>
                  <a:schemeClr val="tx2"/>
                </a:solidFill>
              </a:rPr>
              <a:t>зарегистрировано:</a:t>
            </a:r>
          </a:p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400" b="1" dirty="0" smtClean="0">
                <a:solidFill>
                  <a:schemeClr val="tx2"/>
                </a:solidFill>
              </a:rPr>
              <a:t>город </a:t>
            </a:r>
            <a:r>
              <a:rPr lang="ru-RU" sz="2400" b="1" dirty="0">
                <a:solidFill>
                  <a:schemeClr val="tx2"/>
                </a:solidFill>
              </a:rPr>
              <a:t>Казань (</a:t>
            </a:r>
            <a:r>
              <a:rPr lang="ru-RU" sz="2400" b="1" dirty="0" smtClean="0">
                <a:solidFill>
                  <a:schemeClr val="tx2"/>
                </a:solidFill>
              </a:rPr>
              <a:t>3)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Бугульминский район 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smtClean="0">
                <a:solidFill>
                  <a:schemeClr val="tx2"/>
                </a:solidFill>
              </a:rPr>
              <a:t>2) </a:t>
            </a:r>
            <a:r>
              <a:rPr lang="ru-RU" sz="2400" b="1" dirty="0">
                <a:solidFill>
                  <a:schemeClr val="tx2"/>
                </a:solidFill>
              </a:rPr>
              <a:t>Альметьевский </a:t>
            </a:r>
            <a:r>
              <a:rPr lang="ru-RU" sz="2400" b="1" dirty="0" smtClean="0">
                <a:solidFill>
                  <a:schemeClr val="tx2"/>
                </a:solidFill>
              </a:rPr>
              <a:t>район 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smtClean="0">
                <a:solidFill>
                  <a:schemeClr val="tx2"/>
                </a:solidFill>
              </a:rPr>
              <a:t>2)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Рыбно-Слободский район </a:t>
            </a:r>
            <a:r>
              <a:rPr lang="ru-RU" sz="2400" b="1" dirty="0">
                <a:solidFill>
                  <a:schemeClr val="tx2"/>
                </a:solidFill>
              </a:rPr>
              <a:t>(</a:t>
            </a:r>
            <a:r>
              <a:rPr lang="ru-RU" sz="2400" b="1" dirty="0" smtClean="0">
                <a:solidFill>
                  <a:schemeClr val="tx2"/>
                </a:solidFill>
              </a:rPr>
              <a:t>2)</a:t>
            </a:r>
            <a:endParaRPr lang="ru-RU" sz="2400" b="1" dirty="0">
              <a:solidFill>
                <a:schemeClr val="tx2"/>
              </a:solidFill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8800278"/>
              </p:ext>
            </p:extLst>
          </p:nvPr>
        </p:nvGraphicFramePr>
        <p:xfrm>
          <a:off x="107504" y="1268760"/>
          <a:ext cx="44644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607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7151CA-56D5-44AD-BE8B-CFB5AE6F4147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79512" y="44624"/>
            <a:ext cx="8784976" cy="1296144"/>
          </a:xfrm>
        </p:spPr>
        <p:txBody>
          <a:bodyPr>
            <a:normAutofit lnSpcReduction="10000"/>
          </a:bodyPr>
          <a:lstStyle/>
          <a:p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Школьная психологическая служба </a:t>
            </a:r>
            <a:endParaRPr lang="ru-RU" sz="3600" b="1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r>
              <a:rPr lang="ru-RU" sz="36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в </a:t>
            </a:r>
            <a:r>
              <a:rPr lang="ru-RU" sz="36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2008-2012 г.г.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864856"/>
            <a:ext cx="449999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В </a:t>
            </a:r>
            <a:r>
              <a:rPr lang="ru-RU" sz="2400" b="1" dirty="0" smtClean="0">
                <a:solidFill>
                  <a:schemeClr val="tx2"/>
                </a:solidFill>
              </a:rPr>
              <a:t>школах </a:t>
            </a:r>
            <a:r>
              <a:rPr lang="ru-RU" sz="2400" b="1" dirty="0">
                <a:solidFill>
                  <a:schemeClr val="tx2"/>
                </a:solidFill>
              </a:rPr>
              <a:t>Аксубаевского, Алексеевского, Атнинского, Верхнеуслонского, Дрожжановского, Кайбицкого Лаишевского, Новошешминского, Тюлячинского муниципальных районов педагоги-психологи </a:t>
            </a:r>
            <a:r>
              <a:rPr lang="ru-RU" sz="2400" b="1" dirty="0" smtClean="0">
                <a:solidFill>
                  <a:schemeClr val="tx2"/>
                </a:solidFill>
              </a:rPr>
              <a:t>отсутствуют</a:t>
            </a: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067478"/>
              </p:ext>
            </p:extLst>
          </p:nvPr>
        </p:nvGraphicFramePr>
        <p:xfrm>
          <a:off x="107504" y="1268760"/>
          <a:ext cx="4536504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96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Изменение количества учащихся в УДО по районам  (% по отношению к 2011 году)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2829510"/>
              </p:ext>
            </p:extLst>
          </p:nvPr>
        </p:nvGraphicFramePr>
        <p:xfrm>
          <a:off x="0" y="1268760"/>
          <a:ext cx="903649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5" name="Прямая соединительная линия 4"/>
          <p:cNvCxnSpPr/>
          <p:nvPr/>
        </p:nvCxnSpPr>
        <p:spPr>
          <a:xfrm>
            <a:off x="395536" y="2564904"/>
            <a:ext cx="8496944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58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3984062"/>
              </p:ext>
            </p:extLst>
          </p:nvPr>
        </p:nvGraphicFramePr>
        <p:xfrm>
          <a:off x="107504" y="1268760"/>
          <a:ext cx="885698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7504" y="169476"/>
            <a:ext cx="8928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Падение численности обучающихся  в УДО (более 40%)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0694519"/>
              </p:ext>
            </p:extLst>
          </p:nvPr>
        </p:nvGraphicFramePr>
        <p:xfrm>
          <a:off x="0" y="938337"/>
          <a:ext cx="8964488" cy="5010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757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pPr eaLnBrk="1"/>
            <a:r>
              <a:rPr lang="ru-RU" sz="3200" b="1" dirty="0" smtClean="0">
                <a:solidFill>
                  <a:srgbClr val="000099"/>
                </a:solidFill>
                <a:latin typeface="Tahoma" pitchFamily="34" charset="0"/>
              </a:rPr>
              <a:t> </a:t>
            </a:r>
            <a:endParaRPr sz="2800" b="1" dirty="0" smtClean="0">
              <a:solidFill>
                <a:srgbClr val="C00000"/>
              </a:solidFill>
              <a:latin typeface="Tahoma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692696"/>
            <a:ext cx="8640960" cy="525658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solidFill>
                  <a:srgbClr val="FF0000"/>
                </a:solidFill>
                <a:latin typeface="+mj-lt"/>
                <a:cs typeface="Arial" pitchFamily="34" charset="0"/>
              </a:rPr>
              <a:t>Отсутствуют ставки специалистов в информационно-методическом центре, курирующих воспитательную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работу в</a:t>
            </a:r>
            <a:endParaRPr lang="ru-RU" sz="24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400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                    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Ютазинском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Тукаевском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Сармановском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                     муниципальных районах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                     0,5 ставки в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Лаишевском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муниципальном районе</a:t>
            </a:r>
          </a:p>
          <a:p>
            <a:pPr marL="0" indent="0" algn="just">
              <a:buNone/>
            </a:pPr>
            <a:endParaRPr lang="ru-RU" sz="10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Значительная дополнительная нагрузка на методистов по ВР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  <a:cs typeface="Arial" pitchFamily="34" charset="0"/>
              </a:rPr>
              <a:t>                      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в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Аксубаевском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, </a:t>
            </a:r>
            <a:r>
              <a:rPr lang="ru-RU" sz="2400" b="1" dirty="0" err="1" smtClean="0">
                <a:solidFill>
                  <a:schemeClr val="tx2"/>
                </a:solidFill>
                <a:latin typeface="+mj-lt"/>
                <a:cs typeface="Arial" pitchFamily="34" charset="0"/>
              </a:rPr>
              <a:t>Кайбицком</a:t>
            </a: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, Лениногорском, </a:t>
            </a:r>
          </a:p>
          <a:p>
            <a:pPr marL="0" indent="0" algn="just">
              <a:buNone/>
            </a:pPr>
            <a:r>
              <a:rPr lang="ru-RU" sz="2400" b="1" dirty="0" smtClean="0">
                <a:solidFill>
                  <a:schemeClr val="tx2"/>
                </a:solidFill>
                <a:latin typeface="+mj-lt"/>
                <a:cs typeface="Arial" pitchFamily="34" charset="0"/>
              </a:rPr>
              <a:t>                      Рыбно-Слободском муниципальных районах</a:t>
            </a:r>
          </a:p>
          <a:p>
            <a:pPr marL="0" indent="0" algn="just">
              <a:buNone/>
            </a:pPr>
            <a:endParaRPr lang="ru-RU" sz="1000" dirty="0" smtClean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145 школах отсутствуют ставки заместителей директоров по воспитательной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работе</a:t>
            </a:r>
          </a:p>
          <a:p>
            <a:pPr marL="0" indent="0" algn="just">
              <a:buNone/>
            </a:pPr>
            <a:endParaRPr lang="ru-RU" sz="1000" b="1" dirty="0" smtClean="0">
              <a:solidFill>
                <a:srgbClr val="FF0000"/>
              </a:solidFill>
              <a:latin typeface="+mj-lt"/>
            </a:endParaRPr>
          </a:p>
          <a:p>
            <a:pPr marL="0" indent="0" algn="just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в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31 </a:t>
            </a:r>
            <a:r>
              <a:rPr lang="ru-RU" sz="2400" b="1" dirty="0" smtClean="0">
                <a:solidFill>
                  <a:srgbClr val="FF0000"/>
                </a:solidFill>
                <a:latin typeface="+mj-lt"/>
              </a:rPr>
              <a:t>школе выделено по </a:t>
            </a:r>
            <a:r>
              <a:rPr lang="ru-RU" sz="2400" b="1" dirty="0">
                <a:solidFill>
                  <a:srgbClr val="FF0000"/>
                </a:solidFill>
                <a:latin typeface="+mj-lt"/>
              </a:rPr>
              <a:t>0,25 ставки</a:t>
            </a:r>
            <a:endParaRPr lang="ru-RU" sz="2400" b="1" dirty="0">
              <a:solidFill>
                <a:srgbClr val="FF0000"/>
              </a:solidFill>
              <a:latin typeface="+mj-lt"/>
              <a:cs typeface="Arial" pitchFamily="34" charset="0"/>
            </a:endParaRPr>
          </a:p>
        </p:txBody>
      </p:sp>
      <p:sp>
        <p:nvSpPr>
          <p:cNvPr id="30724" name="Номер слайда 3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r" eaLnBrk="1" hangingPunct="1"/>
            <a:fld id="{B20044D6-DDEB-4B73-8F28-FF083F9F61CF}" type="slidenum">
              <a:rPr lang="en-US" sz="1200">
                <a:solidFill>
                  <a:srgbClr val="898989"/>
                </a:solidFill>
                <a:latin typeface="Tahoma" pitchFamily="34" charset="0"/>
              </a:rPr>
              <a:pPr algn="r" eaLnBrk="1" hangingPunct="1"/>
              <a:t>47</a:t>
            </a:fld>
            <a:endParaRPr lang="en-US" sz="1200">
              <a:solidFill>
                <a:srgbClr val="898989"/>
              </a:solidFill>
              <a:latin typeface="Tahoma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5223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516" y="14217"/>
            <a:ext cx="8712968" cy="1008112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002060"/>
                </a:solidFill>
              </a:rPr>
              <a:t>Обучение детей школьного возраста по программам специальных учреждений в районах и городах </a:t>
            </a:r>
            <a:r>
              <a:rPr lang="ru-RU" sz="2800" b="1" dirty="0" smtClean="0">
                <a:solidFill>
                  <a:srgbClr val="002060"/>
                </a:solidFill>
              </a:rPr>
              <a:t>РТ, %</a:t>
            </a:r>
            <a:endParaRPr lang="ru-RU" sz="28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4131149"/>
              </p:ext>
            </p:extLst>
          </p:nvPr>
        </p:nvGraphicFramePr>
        <p:xfrm>
          <a:off x="179512" y="1196752"/>
          <a:ext cx="885698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>
            <a:off x="683568" y="3089920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998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49260E-511C-4C8B-BAFE-FD0AF8DF4B0A}" type="slidenum">
              <a:rPr lang="en-US"/>
              <a:pPr>
                <a:defRPr/>
              </a:pPr>
              <a:t>49</a:t>
            </a:fld>
            <a:endParaRPr lang="en-US"/>
          </a:p>
        </p:txBody>
      </p:sp>
      <p:sp>
        <p:nvSpPr>
          <p:cNvPr id="4099" name="Заголовок 2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864095"/>
          </a:xfrm>
        </p:spPr>
        <p:txBody>
          <a:bodyPr>
            <a:normAutofit fontScale="90000"/>
          </a:bodyPr>
          <a:lstStyle/>
          <a:p>
            <a:r>
              <a:rPr lang="ru-RU" sz="2900" b="1" dirty="0" smtClean="0">
                <a:solidFill>
                  <a:srgbClr val="002060"/>
                </a:solidFill>
              </a:rPr>
              <a:t>Охват горячим питанием школьников Республики Татарстан </a:t>
            </a:r>
            <a:r>
              <a:rPr lang="ru-RU" sz="2700" b="1" dirty="0" smtClean="0">
                <a:solidFill>
                  <a:srgbClr val="002060"/>
                </a:solidFill>
              </a:rPr>
              <a:t/>
            </a:r>
            <a:br>
              <a:rPr lang="ru-RU" sz="2700" b="1" dirty="0" smtClean="0">
                <a:solidFill>
                  <a:srgbClr val="002060"/>
                </a:solidFill>
              </a:rPr>
            </a:br>
            <a:r>
              <a:rPr lang="ru-RU" sz="2700" dirty="0" smtClean="0">
                <a:solidFill>
                  <a:srgbClr val="002060"/>
                </a:solidFill>
              </a:rPr>
              <a:t>(по итогам 2012 года)</a:t>
            </a:r>
            <a:endParaRPr lang="ru-RU" sz="1600" dirty="0" smtClean="0">
              <a:solidFill>
                <a:srgbClr val="002060"/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085196067"/>
              </p:ext>
            </p:extLst>
          </p:nvPr>
        </p:nvGraphicFramePr>
        <p:xfrm>
          <a:off x="251520" y="1196752"/>
          <a:ext cx="8640960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8" name="Группа 7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157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1" y="115888"/>
            <a:ext cx="9129411" cy="100965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rgbClr val="0070C0"/>
                </a:solidFill>
              </a:rPr>
              <a:t/>
            </a:r>
            <a:br>
              <a:rPr lang="ru-RU" sz="4000" b="1" dirty="0" smtClean="0">
                <a:solidFill>
                  <a:srgbClr val="0070C0"/>
                </a:solidFill>
              </a:rPr>
            </a:br>
            <a:r>
              <a:rPr lang="ru-RU" sz="4000" b="1" dirty="0">
                <a:solidFill>
                  <a:srgbClr val="002060"/>
                </a:solidFill>
              </a:rPr>
              <a:t>Закон внес серьезные </a:t>
            </a:r>
            <a:r>
              <a:rPr lang="ru-RU" sz="4000" b="1" dirty="0" smtClean="0">
                <a:solidFill>
                  <a:srgbClr val="002060"/>
                </a:solidFill>
              </a:rPr>
              <a:t>изменения:</a:t>
            </a:r>
            <a: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  <a:t/>
            </a:r>
            <a:br>
              <a:rPr lang="ru-RU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ea typeface="+mn-ea"/>
                <a:cs typeface="+mn-cs"/>
              </a:rPr>
            </a:br>
            <a:endParaRPr lang="tt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+mn-lt"/>
              <a:ea typeface="+mn-ea"/>
              <a:cs typeface="+mn-cs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FAD083AE-9239-4904-9B16-8348E306BDF7}" type="slidenum">
              <a:rPr lang="ru-RU" sz="1200">
                <a:solidFill>
                  <a:prstClr val="black">
                    <a:tint val="75000"/>
                  </a:prstClr>
                </a:solidFill>
              </a:rPr>
              <a:pPr algn="r">
                <a:defRPr/>
              </a:pPr>
              <a:t>5</a:t>
            </a:fld>
            <a:endParaRPr lang="ru-RU" sz="120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51520" y="1124744"/>
            <a:ext cx="8640960" cy="5306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</a:rPr>
              <a:t>в </a:t>
            </a:r>
            <a:r>
              <a:rPr lang="ru-RU" sz="2200" b="1" dirty="0">
                <a:solidFill>
                  <a:schemeClr val="tx2"/>
                </a:solidFill>
              </a:rPr>
              <a:t>структуру общего и профессионального </a:t>
            </a:r>
            <a:r>
              <a:rPr lang="ru-RU" sz="2200" b="1" dirty="0" smtClean="0">
                <a:solidFill>
                  <a:schemeClr val="tx2"/>
                </a:solidFill>
              </a:rPr>
              <a:t>образования</a:t>
            </a: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</a:rPr>
              <a:t>дошкольное образование приравнивается к полноценной образовательной программе и может предоставляться на родном языке из числа языков народов Российской </a:t>
            </a:r>
            <a:r>
              <a:rPr lang="ru-RU" sz="2200" b="1" dirty="0" smtClean="0">
                <a:solidFill>
                  <a:schemeClr val="tx2"/>
                </a:solidFill>
              </a:rPr>
              <a:t>Федерации</a:t>
            </a:r>
            <a:endParaRPr lang="ru-RU" sz="2200" b="1" dirty="0">
              <a:solidFill>
                <a:schemeClr val="tx2"/>
              </a:solidFill>
            </a:endParaRP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</a:rPr>
              <a:t>в </a:t>
            </a:r>
            <a:r>
              <a:rPr lang="ru-RU" sz="2200" b="1" dirty="0">
                <a:solidFill>
                  <a:schemeClr val="tx2"/>
                </a:solidFill>
              </a:rPr>
              <a:t>юридический статус учреждений </a:t>
            </a:r>
            <a:r>
              <a:rPr lang="ru-RU" sz="2200" b="1" dirty="0" smtClean="0">
                <a:solidFill>
                  <a:schemeClr val="tx2"/>
                </a:solidFill>
              </a:rPr>
              <a:t>образования</a:t>
            </a:r>
            <a:endParaRPr lang="ru-RU" sz="2200" b="1" dirty="0">
              <a:solidFill>
                <a:schemeClr val="tx2"/>
              </a:solidFill>
            </a:endParaRP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200" b="1" dirty="0">
                <a:solidFill>
                  <a:schemeClr val="tx2"/>
                </a:solidFill>
              </a:rPr>
              <a:t>а</a:t>
            </a:r>
            <a:r>
              <a:rPr lang="ru-RU" sz="2200" b="1" dirty="0" smtClean="0">
                <a:solidFill>
                  <a:schemeClr val="tx2"/>
                </a:solidFill>
              </a:rPr>
              <a:t>кцент на инклюзивное </a:t>
            </a:r>
            <a:r>
              <a:rPr lang="ru-RU" sz="2200" b="1" dirty="0">
                <a:solidFill>
                  <a:schemeClr val="tx2"/>
                </a:solidFill>
              </a:rPr>
              <a:t>образование </a:t>
            </a:r>
            <a:r>
              <a:rPr lang="ru-RU" sz="2200" b="1" dirty="0" smtClean="0">
                <a:solidFill>
                  <a:schemeClr val="tx2"/>
                </a:solidFill>
              </a:rPr>
              <a:t>(обеспечение </a:t>
            </a:r>
            <a:r>
              <a:rPr lang="ru-RU" sz="2200" b="1" dirty="0">
                <a:solidFill>
                  <a:schemeClr val="tx2"/>
                </a:solidFill>
              </a:rPr>
              <a:t>равного доступа к образованию для всех обучающихся с учетом разнообразия особых образовательных потребностей и индивидуальных </a:t>
            </a:r>
            <a:r>
              <a:rPr lang="ru-RU" sz="2200" b="1" dirty="0" smtClean="0">
                <a:solidFill>
                  <a:schemeClr val="tx2"/>
                </a:solidFill>
              </a:rPr>
              <a:t>возможностей);</a:t>
            </a:r>
            <a:endParaRPr lang="ru-RU" sz="2200" b="1" dirty="0">
              <a:solidFill>
                <a:schemeClr val="tx2"/>
              </a:solidFill>
            </a:endParaRP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200" b="1" dirty="0" smtClean="0">
                <a:solidFill>
                  <a:schemeClr val="tx2"/>
                </a:solidFill>
              </a:rPr>
              <a:t>возможность создания в образовательной организации </a:t>
            </a:r>
            <a:r>
              <a:rPr lang="ru-RU" sz="2200" b="1" dirty="0">
                <a:solidFill>
                  <a:schemeClr val="tx2"/>
                </a:solidFill>
              </a:rPr>
              <a:t>комиссии по урегулированию споров между участниками образовательных отношений </a:t>
            </a:r>
            <a:r>
              <a:rPr lang="ru-RU" sz="2200" b="1" dirty="0" smtClean="0">
                <a:solidFill>
                  <a:schemeClr val="tx2"/>
                </a:solidFill>
              </a:rPr>
              <a:t>(преподаватель</a:t>
            </a:r>
            <a:r>
              <a:rPr lang="ru-RU" sz="2200" b="1" dirty="0">
                <a:solidFill>
                  <a:schemeClr val="tx2"/>
                </a:solidFill>
              </a:rPr>
              <a:t>, родитель, обучающийся</a:t>
            </a:r>
            <a:r>
              <a:rPr lang="ru-RU" sz="2200" b="1" dirty="0" smtClean="0">
                <a:solidFill>
                  <a:schemeClr val="tx2"/>
                </a:solidFill>
              </a:rPr>
              <a:t>).</a:t>
            </a:r>
          </a:p>
          <a:p>
            <a:pPr marL="547688" indent="-457200">
              <a:lnSpc>
                <a:spcPct val="110000"/>
              </a:lnSpc>
              <a:buFont typeface="Arial" pitchFamily="34" charset="0"/>
              <a:buChar char="•"/>
            </a:pPr>
            <a:endParaRPr lang="ru-RU" sz="2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69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8400"/>
            <a:ext cx="8784976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Охват 2-разовым питание школьников </a:t>
            </a:r>
            <a:br>
              <a:rPr lang="ru-RU" sz="2800" b="1" dirty="0" smtClean="0">
                <a:solidFill>
                  <a:srgbClr val="002060"/>
                </a:solidFill>
              </a:rPr>
            </a:br>
            <a:r>
              <a:rPr lang="ru-RU" sz="2800" b="1" dirty="0" smtClean="0">
                <a:solidFill>
                  <a:srgbClr val="002060"/>
                </a:solidFill>
              </a:rPr>
              <a:t>Республики Татарстан в 2012 году </a:t>
            </a:r>
            <a:r>
              <a:rPr lang="ru-RU" sz="1800" b="1" dirty="0" smtClean="0">
                <a:solidFill>
                  <a:srgbClr val="002060"/>
                </a:solidFill>
              </a:rPr>
              <a:t>(в %)</a:t>
            </a:r>
            <a:endParaRPr lang="ru-RU" sz="1800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6620560"/>
              </p:ext>
            </p:extLst>
          </p:nvPr>
        </p:nvGraphicFramePr>
        <p:xfrm>
          <a:off x="0" y="1124744"/>
          <a:ext cx="9036496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06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665532" y="302012"/>
            <a:ext cx="3267912" cy="21786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79511" y="344053"/>
            <a:ext cx="3456383" cy="23042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776252" y="3838213"/>
            <a:ext cx="3157191" cy="21047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79512" y="3868426"/>
            <a:ext cx="3116952" cy="20779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3053573" y="692696"/>
            <a:ext cx="3348373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grpSp>
        <p:nvGrpSpPr>
          <p:cNvPr id="13" name="Группа 12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3053572" y="3068960"/>
            <a:ext cx="3348373" cy="22322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7965362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14288"/>
            <a:ext cx="8640960" cy="1143000"/>
          </a:xfrm>
        </p:spPr>
        <p:txBody>
          <a:bodyPr/>
          <a:lstStyle/>
          <a:p>
            <a:pPr eaLnBrk="1" hangingPunct="1"/>
            <a:r>
              <a:rPr lang="ru-RU" sz="3200" b="1" smtClean="0">
                <a:solidFill>
                  <a:srgbClr val="002060"/>
                </a:solidFill>
              </a:rPr>
              <a:t>Общая характеристика системы профобразования в РТ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125538"/>
            <a:ext cx="8229600" cy="4856162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109 государственных учреждений профессионального образования (НПО – 19, СПО – 90)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	Подведомственность:</a:t>
            </a:r>
          </a:p>
          <a:p>
            <a:pPr marL="1235075" lvl="1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Минтруд – 68</a:t>
            </a:r>
          </a:p>
          <a:p>
            <a:pPr marL="1235075" lvl="1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Минобрнауки – 16</a:t>
            </a:r>
          </a:p>
          <a:p>
            <a:pPr marL="1235075" lvl="1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Минздрав – 10</a:t>
            </a:r>
          </a:p>
          <a:p>
            <a:pPr marL="1235075" lvl="1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err="1" smtClean="0">
                <a:solidFill>
                  <a:schemeClr val="tx2"/>
                </a:solidFill>
              </a:rPr>
              <a:t>Минкульт</a:t>
            </a:r>
            <a:r>
              <a:rPr lang="ru-RU" b="1" dirty="0" smtClean="0">
                <a:solidFill>
                  <a:schemeClr val="tx2"/>
                </a:solidFill>
              </a:rPr>
              <a:t> – 9</a:t>
            </a:r>
          </a:p>
          <a:p>
            <a:pPr marL="1235075" lvl="1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Минсельхоз – 3</a:t>
            </a:r>
          </a:p>
          <a:p>
            <a:pPr marL="1235075" lvl="1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Минсвязи – 1</a:t>
            </a:r>
          </a:p>
          <a:p>
            <a:pPr marL="1235075" lvl="1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err="1" smtClean="0">
                <a:solidFill>
                  <a:schemeClr val="tx2"/>
                </a:solidFill>
              </a:rPr>
              <a:t>Минлесхоз</a:t>
            </a:r>
            <a:r>
              <a:rPr lang="ru-RU" b="1" dirty="0" smtClean="0">
                <a:solidFill>
                  <a:schemeClr val="tx2"/>
                </a:solidFill>
              </a:rPr>
              <a:t> – 1</a:t>
            </a:r>
          </a:p>
          <a:p>
            <a:pPr marL="1235075" lvl="1" indent="0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Минспорта – 1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>
                <a:solidFill>
                  <a:schemeClr val="tx2"/>
                </a:solidFill>
              </a:rPr>
              <a:t>общий контингент </a:t>
            </a:r>
            <a:r>
              <a:rPr lang="ru-RU" b="1" dirty="0" smtClean="0">
                <a:solidFill>
                  <a:schemeClr val="tx2"/>
                </a:solidFill>
              </a:rPr>
              <a:t>учащихся</a:t>
            </a:r>
            <a:r>
              <a:rPr lang="ru-RU" b="1" dirty="0">
                <a:solidFill>
                  <a:schemeClr val="tx2"/>
                </a:solidFill>
              </a:rPr>
              <a:t> 85 </a:t>
            </a:r>
            <a:r>
              <a:rPr lang="ru-RU" b="1" dirty="0" smtClean="0">
                <a:solidFill>
                  <a:schemeClr val="tx2"/>
                </a:solidFill>
              </a:rPr>
              <a:t>586 человек, в т. ч.: 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по программам НПО – 22 158 человек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b="1" dirty="0" smtClean="0">
                <a:solidFill>
                  <a:schemeClr val="tx2"/>
                </a:solidFill>
              </a:rPr>
              <a:t>по программам СПО – 63 428 человек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ru-RU" b="1" dirty="0" smtClean="0">
              <a:solidFill>
                <a:schemeClr val="tx2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2052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3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5589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755650" y="765175"/>
            <a:ext cx="7488238" cy="5111750"/>
            <a:chOff x="755650" y="765175"/>
            <a:chExt cx="7488238" cy="5111750"/>
          </a:xfrm>
        </p:grpSpPr>
        <p:grpSp>
          <p:nvGrpSpPr>
            <p:cNvPr id="2" name="Группа 1"/>
            <p:cNvGrpSpPr/>
            <p:nvPr/>
          </p:nvGrpSpPr>
          <p:grpSpPr>
            <a:xfrm>
              <a:off x="755650" y="765175"/>
              <a:ext cx="7488238" cy="2159000"/>
              <a:chOff x="755650" y="765175"/>
              <a:chExt cx="7488238" cy="2159000"/>
            </a:xfrm>
          </p:grpSpPr>
          <p:sp>
            <p:nvSpPr>
              <p:cNvPr id="4" name="Прямоугольник 3"/>
              <p:cNvSpPr/>
              <p:nvPr/>
            </p:nvSpPr>
            <p:spPr>
              <a:xfrm>
                <a:off x="755650" y="765175"/>
                <a:ext cx="3455988" cy="2159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400" dirty="0"/>
                  <a:t>Министерство труда, занятости и социальной защиты РТ</a:t>
                </a:r>
              </a:p>
              <a:p>
                <a:pPr algn="ctr">
                  <a:defRPr/>
                </a:pPr>
                <a:endParaRPr lang="ru-RU" sz="800" dirty="0"/>
              </a:p>
              <a:p>
                <a:pPr algn="ctr">
                  <a:defRPr/>
                </a:pPr>
                <a:r>
                  <a:rPr lang="ru-RU" sz="2400" dirty="0"/>
                  <a:t>68 учреждений проф. образования</a:t>
                </a:r>
              </a:p>
            </p:txBody>
          </p:sp>
          <p:sp>
            <p:nvSpPr>
              <p:cNvPr id="5" name="Прямоугольник 4"/>
              <p:cNvSpPr/>
              <p:nvPr/>
            </p:nvSpPr>
            <p:spPr>
              <a:xfrm>
                <a:off x="4787900" y="765175"/>
                <a:ext cx="3455988" cy="2159000"/>
              </a:xfrm>
              <a:prstGeom prst="rect">
                <a:avLst/>
              </a:prstGeom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ru-RU" sz="2400" dirty="0"/>
                  <a:t>Министерство продовольствия и сельского хозяйства РТ</a:t>
                </a:r>
              </a:p>
              <a:p>
                <a:pPr algn="ctr">
                  <a:defRPr/>
                </a:pPr>
                <a:endParaRPr lang="ru-RU" sz="800" dirty="0"/>
              </a:p>
              <a:p>
                <a:pPr algn="ctr">
                  <a:defRPr/>
                </a:pPr>
                <a:r>
                  <a:rPr lang="ru-RU" sz="2400" dirty="0"/>
                  <a:t>З учреждения проф. образования</a:t>
                </a:r>
              </a:p>
            </p:txBody>
          </p:sp>
        </p:grpSp>
        <p:sp>
          <p:nvSpPr>
            <p:cNvPr id="6" name="Прямоугольник 5"/>
            <p:cNvSpPr/>
            <p:nvPr/>
          </p:nvSpPr>
          <p:spPr>
            <a:xfrm>
              <a:off x="2771776" y="3716338"/>
              <a:ext cx="3455987" cy="2160587"/>
            </a:xfrm>
            <a:prstGeom prst="rect">
              <a:avLst/>
            </a:prstGeom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dirty="0"/>
                <a:t>Министерство образования и науки РТ</a:t>
              </a:r>
            </a:p>
            <a:p>
              <a:pPr algn="ctr">
                <a:defRPr/>
              </a:pPr>
              <a:r>
                <a:rPr lang="ru-RU" sz="2400" dirty="0"/>
                <a:t>16 учреждений проф. образования</a:t>
              </a:r>
            </a:p>
          </p:txBody>
        </p:sp>
        <p:cxnSp>
          <p:nvCxnSpPr>
            <p:cNvPr id="11" name="Прямая со стрелкой 10"/>
            <p:cNvCxnSpPr>
              <a:stCxn id="5" idx="2"/>
            </p:cNvCxnSpPr>
            <p:nvPr/>
          </p:nvCxnSpPr>
          <p:spPr>
            <a:xfrm flipH="1">
              <a:off x="5652120" y="2924175"/>
              <a:ext cx="863774" cy="792163"/>
            </a:xfrm>
            <a:prstGeom prst="straightConnector1">
              <a:avLst/>
            </a:prstGeom>
            <a:ln w="952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 стрелкой 12"/>
            <p:cNvCxnSpPr>
              <a:stCxn id="4" idx="2"/>
            </p:cNvCxnSpPr>
            <p:nvPr/>
          </p:nvCxnSpPr>
          <p:spPr>
            <a:xfrm>
              <a:off x="2483644" y="2924175"/>
              <a:ext cx="935831" cy="742950"/>
            </a:xfrm>
            <a:prstGeom prst="straightConnector1">
              <a:avLst/>
            </a:prstGeom>
            <a:ln w="952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8148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3175"/>
            <a:ext cx="8640960" cy="83353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</a:rPr>
              <a:t>Выпуск из 9-х классов школ РТ в 2012 г.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57200" y="1052513"/>
            <a:ext cx="8229600" cy="5073650"/>
          </a:xfrm>
        </p:spPr>
        <p:txBody>
          <a:bodyPr rtlCol="0">
            <a:normAutofit/>
          </a:bodyPr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chemeClr val="tx2"/>
                </a:solidFill>
              </a:rPr>
              <a:t>36 937</a:t>
            </a:r>
            <a:r>
              <a:rPr lang="ru-RU" dirty="0" smtClean="0">
                <a:solidFill>
                  <a:schemeClr val="tx2"/>
                </a:solidFill>
              </a:rPr>
              <a:t> человек, в т. ч.: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b="1" dirty="0" smtClean="0">
                <a:solidFill>
                  <a:schemeClr val="tx2"/>
                </a:solidFill>
              </a:rPr>
              <a:t>20177 (</a:t>
            </a:r>
            <a:r>
              <a:rPr lang="ru-RU" b="1" dirty="0">
                <a:solidFill>
                  <a:schemeClr val="tx2"/>
                </a:solidFill>
              </a:rPr>
              <a:t>54</a:t>
            </a:r>
            <a:r>
              <a:rPr lang="ru-RU" b="1" dirty="0" smtClean="0">
                <a:solidFill>
                  <a:schemeClr val="tx2"/>
                </a:solidFill>
              </a:rPr>
              <a:t>%)</a:t>
            </a:r>
            <a:r>
              <a:rPr lang="ru-RU" dirty="0" smtClean="0">
                <a:solidFill>
                  <a:schemeClr val="tx2"/>
                </a:solidFill>
              </a:rPr>
              <a:t> продолжили </a:t>
            </a:r>
            <a:r>
              <a:rPr lang="ru-RU" dirty="0">
                <a:solidFill>
                  <a:schemeClr val="tx2"/>
                </a:solidFill>
              </a:rPr>
              <a:t>обучение в школе</a:t>
            </a:r>
          </a:p>
          <a:p>
            <a:pPr lvl="1" algn="just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ru-RU" b="1" dirty="0" smtClean="0">
                <a:solidFill>
                  <a:schemeClr val="tx2"/>
                </a:solidFill>
              </a:rPr>
              <a:t>16760 (46%) </a:t>
            </a:r>
            <a:r>
              <a:rPr lang="ru-RU" dirty="0" smtClean="0">
                <a:solidFill>
                  <a:schemeClr val="tx2"/>
                </a:solidFill>
              </a:rPr>
              <a:t>поступили в учреждения профессионального образования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2"/>
                </a:solidFill>
              </a:rPr>
              <a:t>Общий прием в учреждения профобразования в 2012 году </a:t>
            </a:r>
          </a:p>
          <a:p>
            <a:pPr marL="452438" indent="0" algn="just" eaLnBrk="1" fontAlgn="auto" hangingPunct="1">
              <a:spcAft>
                <a:spcPts val="0"/>
              </a:spcAft>
              <a:buNone/>
              <a:defRPr/>
            </a:pPr>
            <a:r>
              <a:rPr lang="ru-RU" b="1" dirty="0" smtClean="0">
                <a:solidFill>
                  <a:schemeClr val="tx2"/>
                </a:solidFill>
              </a:rPr>
              <a:t>– 24758 </a:t>
            </a:r>
            <a:r>
              <a:rPr lang="ru-RU" dirty="0" smtClean="0">
                <a:solidFill>
                  <a:schemeClr val="tx2"/>
                </a:solidFill>
              </a:rPr>
              <a:t>человек</a:t>
            </a:r>
          </a:p>
          <a:p>
            <a:pPr marL="0" indent="0"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b="1" dirty="0" smtClean="0">
                <a:solidFill>
                  <a:srgbClr val="FF0000"/>
                </a:solidFill>
              </a:rPr>
              <a:t>67,7% всего приема в учреждения профобразования на базе 9 классов</a:t>
            </a:r>
            <a:endParaRPr lang="ru-RU" b="1" dirty="0">
              <a:solidFill>
                <a:srgbClr val="FF0000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668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188913"/>
            <a:ext cx="8640960" cy="71980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</a:rPr>
              <a:t>Основные причины ухода из школы</a:t>
            </a:r>
          </a:p>
        </p:txBody>
      </p:sp>
      <p:graphicFrame>
        <p:nvGraphicFramePr>
          <p:cNvPr id="2" name="Диаграмма 4"/>
          <p:cNvGraphicFramePr>
            <a:graphicFrameLocks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88825618"/>
              </p:ext>
            </p:extLst>
          </p:nvPr>
        </p:nvGraphicFramePr>
        <p:xfrm>
          <a:off x="251520" y="1052737"/>
          <a:ext cx="8640960" cy="4708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6" name="Группа 5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" name="TextBox 7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532583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Прямоугольник 11"/>
          <p:cNvSpPr>
            <a:spLocks noChangeArrowheads="1"/>
          </p:cNvSpPr>
          <p:nvPr/>
        </p:nvSpPr>
        <p:spPr bwMode="auto">
          <a:xfrm>
            <a:off x="0" y="116632"/>
            <a:ext cx="9143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Модель сетевого взаимодействия школы и УСПО</a:t>
            </a:r>
          </a:p>
        </p:txBody>
      </p:sp>
      <p:sp>
        <p:nvSpPr>
          <p:cNvPr id="5143" name="Прямоугольник 31"/>
          <p:cNvSpPr>
            <a:spLocks noChangeArrowheads="1"/>
          </p:cNvSpPr>
          <p:nvPr/>
        </p:nvSpPr>
        <p:spPr bwMode="auto">
          <a:xfrm>
            <a:off x="201613" y="4581128"/>
            <a:ext cx="855662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000" b="1" u="sng" dirty="0">
                <a:solidFill>
                  <a:schemeClr val="tx2"/>
                </a:solidFill>
              </a:rPr>
              <a:t>Социальный эффект 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рост качества общеобразовательной и профессиональной</a:t>
            </a:r>
          </a:p>
          <a:p>
            <a:pPr marL="273050">
              <a:defRPr/>
            </a:pPr>
            <a:r>
              <a:rPr lang="ru-RU" sz="2000" dirty="0" smtClean="0">
                <a:solidFill>
                  <a:schemeClr val="tx2"/>
                </a:solidFill>
              </a:rPr>
              <a:t>подготовки</a:t>
            </a:r>
            <a:r>
              <a:rPr lang="ru-RU" sz="2000" dirty="0">
                <a:solidFill>
                  <a:schemeClr val="tx2"/>
                </a:solidFill>
              </a:rPr>
              <a:t>;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tx2"/>
                </a:solidFill>
              </a:rPr>
              <a:t>«сокращение» сроков подготовки профессиональных кадров.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297132" y="1196752"/>
            <a:ext cx="8595347" cy="2821483"/>
            <a:chOff x="297133" y="1471613"/>
            <a:chExt cx="8253142" cy="2378075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297133" y="1610720"/>
              <a:ext cx="2083750" cy="1872208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800" b="1" dirty="0"/>
                <a:t>Выпускник </a:t>
              </a:r>
            </a:p>
            <a:p>
              <a:pPr algn="ctr">
                <a:defRPr/>
              </a:pPr>
              <a:r>
                <a:rPr lang="ru-RU" sz="2800" b="1" dirty="0"/>
                <a:t>9 класса</a:t>
              </a: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6197600" y="2732088"/>
              <a:ext cx="2352675" cy="1117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0000"/>
                  </a:solidFill>
                </a:rPr>
                <a:t>Профессиональная подготовка 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708400" y="1471613"/>
              <a:ext cx="4840288" cy="890587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sz="2400" b="1" dirty="0">
                  <a:solidFill>
                    <a:schemeClr val="tx2"/>
                  </a:solidFill>
                </a:rPr>
                <a:t>Учреждение профессионального образования</a:t>
              </a:r>
            </a:p>
          </p:txBody>
        </p:sp>
        <p:sp>
          <p:nvSpPr>
            <p:cNvPr id="31" name="Прямоугольник 28"/>
            <p:cNvSpPr>
              <a:spLocks noChangeArrowheads="1"/>
            </p:cNvSpPr>
            <p:nvPr/>
          </p:nvSpPr>
          <p:spPr bwMode="auto">
            <a:xfrm>
              <a:off x="3729038" y="2362200"/>
              <a:ext cx="23495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</a:rPr>
                <a:t>1 год обучения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708400" y="2732088"/>
              <a:ext cx="2519363" cy="1117600"/>
            </a:xfrm>
            <a:prstGeom prst="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ru-RU" b="1" dirty="0">
                  <a:solidFill>
                    <a:srgbClr val="FF0000"/>
                  </a:solidFill>
                </a:rPr>
                <a:t>Общеобразовательная </a:t>
              </a:r>
              <a:r>
                <a:rPr lang="ru-RU" b="1" dirty="0" smtClean="0">
                  <a:solidFill>
                    <a:srgbClr val="FF0000"/>
                  </a:solidFill>
                </a:rPr>
                <a:t>подготовка </a:t>
              </a:r>
            </a:p>
            <a:p>
              <a:pPr algn="ctr">
                <a:defRPr/>
              </a:pPr>
              <a:r>
                <a:rPr lang="ru-RU" b="1" u="sng" dirty="0" smtClean="0">
                  <a:solidFill>
                    <a:schemeClr val="tx2"/>
                  </a:solidFill>
                </a:rPr>
                <a:t>учителями </a:t>
              </a:r>
              <a:r>
                <a:rPr lang="ru-RU" b="1" u="sng" dirty="0">
                  <a:solidFill>
                    <a:schemeClr val="tx2"/>
                  </a:solidFill>
                </a:rPr>
                <a:t>школы </a:t>
              </a:r>
              <a:endParaRPr lang="ru-RU" b="1" dirty="0">
                <a:solidFill>
                  <a:schemeClr val="tx2"/>
                </a:solidFill>
              </a:endParaRPr>
            </a:p>
          </p:txBody>
        </p:sp>
        <p:sp>
          <p:nvSpPr>
            <p:cNvPr id="37" name="Прямоугольник 28"/>
            <p:cNvSpPr>
              <a:spLocks noChangeArrowheads="1"/>
            </p:cNvSpPr>
            <p:nvPr/>
          </p:nvSpPr>
          <p:spPr bwMode="auto">
            <a:xfrm>
              <a:off x="6037263" y="2362200"/>
              <a:ext cx="2511425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ru-RU" b="1" dirty="0">
                  <a:solidFill>
                    <a:schemeClr val="tx2">
                      <a:lumMod val="75000"/>
                    </a:schemeClr>
                  </a:solidFill>
                </a:rPr>
                <a:t>2,3 годы обучения</a:t>
              </a:r>
            </a:p>
          </p:txBody>
        </p:sp>
        <p:sp>
          <p:nvSpPr>
            <p:cNvPr id="20" name="Стрелка вправо 19"/>
            <p:cNvSpPr/>
            <p:nvPr/>
          </p:nvSpPr>
          <p:spPr>
            <a:xfrm>
              <a:off x="2555875" y="2265363"/>
              <a:ext cx="1008063" cy="56356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pic>
        <p:nvPicPr>
          <p:cNvPr id="2055" name="Picture 25" descr="C:\Users\Татьяна Николаевна\AppData\Local\Microsoft\Windows\Temporary Internet Files\Content.IE5\G5CXBN1U\MC90042810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16241" y="4110692"/>
            <a:ext cx="19367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Группа 12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3235634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51520" y="115888"/>
            <a:ext cx="8640960" cy="865187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</a:rPr>
              <a:t>Задачи на 2013 год</a:t>
            </a:r>
          </a:p>
        </p:txBody>
      </p:sp>
      <p:sp>
        <p:nvSpPr>
          <p:cNvPr id="6147" name="Объект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107504" y="1052611"/>
            <a:ext cx="8928992" cy="4392613"/>
          </a:xfrm>
        </p:spPr>
        <p:txBody>
          <a:bodyPr>
            <a:noAutofit/>
          </a:bodyPr>
          <a:lstStyle/>
          <a:p>
            <a:pPr algn="just" eaLnBrk="1" hangingPunct="1"/>
            <a:r>
              <a:rPr lang="ru-RU" b="1" dirty="0" smtClean="0">
                <a:solidFill>
                  <a:schemeClr val="tx2"/>
                </a:solidFill>
              </a:rPr>
              <a:t>Введение в действие механизма </a:t>
            </a:r>
            <a:r>
              <a:rPr lang="ru-RU" b="1" dirty="0" smtClean="0">
                <a:solidFill>
                  <a:srgbClr val="FF0000"/>
                </a:solidFill>
              </a:rPr>
              <a:t>конкурсного</a:t>
            </a:r>
            <a:r>
              <a:rPr lang="ru-RU" b="1" dirty="0" smtClean="0">
                <a:solidFill>
                  <a:schemeClr val="tx2"/>
                </a:solidFill>
              </a:rPr>
              <a:t> распределения контрольных цифр приема среди учреждений профобразования</a:t>
            </a:r>
          </a:p>
          <a:p>
            <a:pPr algn="just" eaLnBrk="1" hangingPunct="1"/>
            <a:r>
              <a:rPr lang="ru-RU" b="1" dirty="0" smtClean="0">
                <a:solidFill>
                  <a:schemeClr val="tx2"/>
                </a:solidFill>
              </a:rPr>
              <a:t>Введение обязательного независимого профессионального экзамена для выпускников </a:t>
            </a:r>
          </a:p>
          <a:p>
            <a:pPr algn="just" eaLnBrk="1" hangingPunct="1"/>
            <a:r>
              <a:rPr lang="ru-RU" b="1" dirty="0" smtClean="0">
                <a:solidFill>
                  <a:schemeClr val="tx2"/>
                </a:solidFill>
              </a:rPr>
              <a:t>Оптимизация общеобразовательной подготовки в </a:t>
            </a:r>
            <a:r>
              <a:rPr lang="ru-RU" b="1" dirty="0" err="1" smtClean="0">
                <a:solidFill>
                  <a:schemeClr val="tx2"/>
                </a:solidFill>
              </a:rPr>
              <a:t>профтехе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 eaLnBrk="1" hangingPunct="1"/>
            <a:r>
              <a:rPr lang="ru-RU" b="1" dirty="0" smtClean="0">
                <a:solidFill>
                  <a:schemeClr val="tx2"/>
                </a:solidFill>
              </a:rPr>
              <a:t>Создание центров прикладных квалификаций</a:t>
            </a:r>
            <a:endParaRPr lang="ru-RU" dirty="0" smtClean="0">
              <a:solidFill>
                <a:schemeClr val="tx2"/>
              </a:solidFill>
            </a:endParaRPr>
          </a:p>
          <a:p>
            <a:pPr eaLnBrk="1" hangingPunct="1"/>
            <a:endParaRPr lang="ru-RU" dirty="0" smtClean="0">
              <a:solidFill>
                <a:schemeClr val="tx2"/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6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89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51520" y="-27384"/>
            <a:ext cx="8712968" cy="7200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Проект </a:t>
            </a:r>
            <a:r>
              <a:rPr lang="ru-RU" sz="2800" b="1" dirty="0" smtClean="0">
                <a:solidFill>
                  <a:srgbClr val="002060"/>
                </a:solidFill>
              </a:rPr>
              <a:t>структуры управления (отдела) образования</a:t>
            </a:r>
            <a:endParaRPr lang="ru-RU" sz="2800" dirty="0">
              <a:solidFill>
                <a:srgbClr val="002060"/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40136741"/>
              </p:ext>
            </p:extLst>
          </p:nvPr>
        </p:nvGraphicFramePr>
        <p:xfrm>
          <a:off x="323528" y="764704"/>
          <a:ext cx="8568952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0229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44450"/>
            <a:ext cx="8496300" cy="1081088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4000" b="1" dirty="0">
                <a:solidFill>
                  <a:srgbClr val="002060"/>
                </a:solidFill>
              </a:rPr>
              <a:t>Механизмы контроля </a:t>
            </a:r>
            <a:r>
              <a:rPr lang="ru-RU" sz="4000" b="1" dirty="0" smtClean="0">
                <a:solidFill>
                  <a:srgbClr val="002060"/>
                </a:solidFill>
              </a:rPr>
              <a:t>на муниципальном </a:t>
            </a:r>
            <a:r>
              <a:rPr lang="ru-RU" sz="4000" b="1" dirty="0">
                <a:solidFill>
                  <a:srgbClr val="002060"/>
                </a:solidFill>
              </a:rPr>
              <a:t>уровне</a:t>
            </a:r>
            <a:endParaRPr lang="en-US" sz="4000" b="1" dirty="0">
              <a:solidFill>
                <a:srgbClr val="00206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512" y="1268760"/>
            <a:ext cx="8712968" cy="5111750"/>
            <a:chOff x="179512" y="1196752"/>
            <a:chExt cx="8712968" cy="5111750"/>
          </a:xfrm>
        </p:grpSpPr>
        <p:sp>
          <p:nvSpPr>
            <p:cNvPr id="14338" name="Rectangle 25"/>
            <p:cNvSpPr>
              <a:spLocks noChangeArrowheads="1"/>
            </p:cNvSpPr>
            <p:nvPr/>
          </p:nvSpPr>
          <p:spPr bwMode="auto">
            <a:xfrm>
              <a:off x="179512" y="1196752"/>
              <a:ext cx="8712968" cy="5111750"/>
            </a:xfrm>
            <a:prstGeom prst="rect">
              <a:avLst/>
            </a:prstGeom>
            <a:noFill/>
            <a:ln w="25400" cap="rnd">
              <a:solidFill>
                <a:schemeClr val="tx2"/>
              </a:solidFill>
              <a:prstDash val="sys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l"/>
              <a:endParaRPr lang="ru-RU" sz="2000">
                <a:latin typeface="Arial" charset="0"/>
              </a:endParaRPr>
            </a:p>
          </p:txBody>
        </p:sp>
        <p:sp>
          <p:nvSpPr>
            <p:cNvPr id="1036" name="Text Box 11"/>
            <p:cNvSpPr txBox="1">
              <a:spLocks noChangeArrowheads="1"/>
            </p:cNvSpPr>
            <p:nvPr/>
          </p:nvSpPr>
          <p:spPr bwMode="auto">
            <a:xfrm>
              <a:off x="250825" y="1341437"/>
              <a:ext cx="3529013" cy="1279525"/>
            </a:xfrm>
            <a:prstGeom prst="rect">
              <a:avLst/>
            </a:pr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/>
            <a:p>
              <a:pPr eaLnBrk="0" hangingPunct="0">
                <a:defRPr/>
              </a:pPr>
              <a:r>
                <a:rPr lang="ru-RU" sz="2800" b="1" dirty="0" smtClean="0">
                  <a:solidFill>
                    <a:schemeClr val="tx2"/>
                  </a:solidFill>
                  <a:cs typeface="Times New Roman" pitchFamily="18" charset="0"/>
                </a:rPr>
                <a:t>Органы </a:t>
              </a:r>
              <a:r>
                <a:rPr lang="ru-RU" sz="2800" b="1" dirty="0">
                  <a:solidFill>
                    <a:schemeClr val="tx2"/>
                  </a:solidFill>
                  <a:cs typeface="Times New Roman" pitchFamily="18" charset="0"/>
                </a:rPr>
                <a:t>местного </a:t>
              </a:r>
              <a:r>
                <a:rPr lang="ru-RU" sz="2800" b="1" dirty="0" smtClean="0">
                  <a:solidFill>
                    <a:schemeClr val="tx2"/>
                  </a:solidFill>
                  <a:cs typeface="Times New Roman" pitchFamily="18" charset="0"/>
                </a:rPr>
                <a:t>самоуправления</a:t>
              </a:r>
            </a:p>
          </p:txBody>
        </p:sp>
        <p:sp>
          <p:nvSpPr>
            <p:cNvPr id="14341" name="Text Box 12"/>
            <p:cNvSpPr txBox="1">
              <a:spLocks noChangeArrowheads="1"/>
            </p:cNvSpPr>
            <p:nvPr/>
          </p:nvSpPr>
          <p:spPr bwMode="auto">
            <a:xfrm>
              <a:off x="5148263" y="4581524"/>
              <a:ext cx="3671887" cy="1511771"/>
            </a:xfrm>
            <a:prstGeom prst="rect">
              <a:avLst/>
            </a:pr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eaLnBrk="1" hangingPunct="1"/>
              <a:r>
                <a:rPr lang="ru-RU" sz="2000" b="1" dirty="0">
                  <a:solidFill>
                    <a:schemeClr val="tx2"/>
                  </a:solidFill>
                  <a:latin typeface="+mn-lt"/>
                </a:rPr>
                <a:t>Контроль в рамках методического сопровождения образовательного </a:t>
              </a:r>
              <a:r>
                <a:rPr lang="ru-RU" sz="2000" b="1" dirty="0" smtClean="0">
                  <a:solidFill>
                    <a:schemeClr val="tx2"/>
                  </a:solidFill>
                  <a:latin typeface="+mn-lt"/>
                </a:rPr>
                <a:t>процесса</a:t>
              </a:r>
              <a:endParaRPr lang="ru-RU" sz="20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342" name="Text Box 13"/>
            <p:cNvSpPr txBox="1">
              <a:spLocks noChangeArrowheads="1"/>
            </p:cNvSpPr>
            <p:nvPr/>
          </p:nvSpPr>
          <p:spPr bwMode="auto">
            <a:xfrm>
              <a:off x="5076825" y="2781300"/>
              <a:ext cx="3671888" cy="1476375"/>
            </a:xfrm>
            <a:prstGeom prst="rect">
              <a:avLst/>
            </a:pr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sz="2000" b="1" dirty="0">
                  <a:solidFill>
                    <a:schemeClr val="tx2"/>
                  </a:solidFill>
                  <a:latin typeface="+mn-lt"/>
                </a:rPr>
                <a:t>Контроль образовательных учреждений через функции </a:t>
              </a:r>
              <a:r>
                <a:rPr lang="ru-RU" sz="2000" b="1" dirty="0" smtClean="0">
                  <a:solidFill>
                    <a:schemeClr val="tx2"/>
                  </a:solidFill>
                  <a:latin typeface="+mn-lt"/>
                </a:rPr>
                <a:t>учредителя </a:t>
              </a:r>
              <a:endParaRPr lang="en-US" sz="20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343" name="Text Box 13"/>
            <p:cNvSpPr txBox="1">
              <a:spLocks noChangeArrowheads="1"/>
            </p:cNvSpPr>
            <p:nvPr/>
          </p:nvSpPr>
          <p:spPr bwMode="auto">
            <a:xfrm>
              <a:off x="323850" y="4581526"/>
              <a:ext cx="3455988" cy="1511770"/>
            </a:xfrm>
            <a:prstGeom prst="rect">
              <a:avLst/>
            </a:pr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2800" b="1" dirty="0">
                  <a:solidFill>
                    <a:schemeClr val="tx2"/>
                  </a:solidFill>
                  <a:latin typeface="+mn-lt"/>
                </a:rPr>
                <a:t>Информационно-методические </a:t>
              </a:r>
              <a:r>
                <a:rPr lang="ru-RU" sz="2800" b="1" dirty="0" smtClean="0">
                  <a:solidFill>
                    <a:schemeClr val="tx2"/>
                  </a:solidFill>
                  <a:latin typeface="+mn-lt"/>
                </a:rPr>
                <a:t>центры</a:t>
              </a:r>
              <a:endParaRPr lang="ru-RU" sz="2800" b="1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14344" name="Text Box 11"/>
            <p:cNvSpPr txBox="1">
              <a:spLocks noChangeArrowheads="1"/>
            </p:cNvSpPr>
            <p:nvPr/>
          </p:nvSpPr>
          <p:spPr bwMode="auto">
            <a:xfrm>
              <a:off x="5092700" y="1420813"/>
              <a:ext cx="3671888" cy="1200150"/>
            </a:xfrm>
            <a:prstGeom prst="rect">
              <a:avLst/>
            </a:pr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/>
              <a:r>
                <a:rPr lang="ru-RU" b="1" dirty="0">
                  <a:solidFill>
                    <a:schemeClr val="tx2"/>
                  </a:solidFill>
                  <a:latin typeface="+mn-lt"/>
                </a:rPr>
                <a:t>Делегирование полномочий по муниципальному контролю</a:t>
              </a:r>
            </a:p>
            <a:p>
              <a:pPr algn="ctr"/>
              <a:r>
                <a:rPr lang="ru-RU" b="1" dirty="0">
                  <a:solidFill>
                    <a:schemeClr val="tx2"/>
                  </a:solidFill>
                  <a:latin typeface="+mn-lt"/>
                </a:rPr>
                <a:t>органам, осуществляющим управление в сфере образования</a:t>
              </a:r>
            </a:p>
          </p:txBody>
        </p:sp>
        <p:sp>
          <p:nvSpPr>
            <p:cNvPr id="14345" name="Text Box 11"/>
            <p:cNvSpPr txBox="1">
              <a:spLocks noChangeArrowheads="1"/>
            </p:cNvSpPr>
            <p:nvPr/>
          </p:nvSpPr>
          <p:spPr bwMode="auto">
            <a:xfrm>
              <a:off x="250825" y="2781300"/>
              <a:ext cx="3529013" cy="1476375"/>
            </a:xfrm>
            <a:prstGeom prst="rect">
              <a:avLst/>
            </a:prstGeom>
            <a:ln>
              <a:headEnd/>
              <a:tailEnd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 anchorCtr="0">
              <a:no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r>
                <a:rPr lang="ru-RU" sz="2800" b="1" dirty="0" smtClean="0">
                  <a:solidFill>
                    <a:schemeClr val="tx2"/>
                  </a:solidFill>
                  <a:latin typeface="+mn-lt"/>
                  <a:cs typeface="Times New Roman" pitchFamily="18" charset="0"/>
                </a:rPr>
                <a:t>Управления </a:t>
              </a:r>
              <a:r>
                <a:rPr lang="ru-RU" sz="2800" b="1" dirty="0">
                  <a:solidFill>
                    <a:schemeClr val="tx2"/>
                  </a:solidFill>
                  <a:latin typeface="+mn-lt"/>
                  <a:cs typeface="Times New Roman" pitchFamily="18" charset="0"/>
                </a:rPr>
                <a:t>(отделы) </a:t>
              </a:r>
              <a:r>
                <a:rPr lang="ru-RU" sz="2800" b="1" dirty="0" smtClean="0">
                  <a:solidFill>
                    <a:schemeClr val="tx2"/>
                  </a:solidFill>
                  <a:latin typeface="+mn-lt"/>
                  <a:cs typeface="Times New Roman" pitchFamily="18" charset="0"/>
                </a:rPr>
                <a:t>образования</a:t>
              </a:r>
              <a:endParaRPr lang="en-US" sz="2800" b="1" dirty="0">
                <a:solidFill>
                  <a:schemeClr val="tx2"/>
                </a:solidFill>
                <a:latin typeface="+mn-lt"/>
                <a:cs typeface="Times New Roman" pitchFamily="18" charset="0"/>
              </a:endParaRPr>
            </a:p>
          </p:txBody>
        </p:sp>
        <p:sp>
          <p:nvSpPr>
            <p:cNvPr id="24" name="Стрелка вправо 23"/>
            <p:cNvSpPr/>
            <p:nvPr/>
          </p:nvSpPr>
          <p:spPr>
            <a:xfrm>
              <a:off x="3851275" y="3357563"/>
              <a:ext cx="1225550" cy="43180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Стрелка вправо 25"/>
            <p:cNvSpPr/>
            <p:nvPr/>
          </p:nvSpPr>
          <p:spPr>
            <a:xfrm>
              <a:off x="3851275" y="1773238"/>
              <a:ext cx="1225550" cy="431800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7" name="Стрелка вправо 26"/>
            <p:cNvSpPr/>
            <p:nvPr/>
          </p:nvSpPr>
          <p:spPr>
            <a:xfrm>
              <a:off x="3851275" y="5084763"/>
              <a:ext cx="1296988" cy="485775"/>
            </a:xfrm>
            <a:prstGeom prst="rightArrow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>
                <a:defRPr/>
              </a:pPr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52239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002060"/>
                </a:solidFill>
              </a:rPr>
              <a:t>ПЕРЕЧЕНЬ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показателей оценки эффективности деятельности</a:t>
            </a:r>
            <a:br>
              <a:rPr lang="ru-RU" sz="2400" b="1" dirty="0">
                <a:solidFill>
                  <a:srgbClr val="002060"/>
                </a:solidFill>
              </a:rPr>
            </a:br>
            <a:r>
              <a:rPr lang="ru-RU" sz="2400" b="1" dirty="0">
                <a:solidFill>
                  <a:srgbClr val="002060"/>
                </a:solidFill>
              </a:rPr>
              <a:t>муниципальных органов управления образованием</a:t>
            </a:r>
            <a:br>
              <a:rPr lang="ru-RU" sz="2400" b="1" dirty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281529"/>
            <a:ext cx="8568952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 smtClean="0">
                <a:solidFill>
                  <a:schemeClr val="tx2"/>
                </a:solidFill>
              </a:rPr>
              <a:t>1. Средний балл единого государственного экзамена по русскому языку. </a:t>
            </a:r>
          </a:p>
          <a:p>
            <a:pPr lvl="0"/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2. Средний балл единого государственного экзамена по математике. </a:t>
            </a:r>
          </a:p>
          <a:p>
            <a:endParaRPr lang="ru-RU" sz="1400" b="1" dirty="0" smtClean="0">
              <a:solidFill>
                <a:schemeClr val="tx2"/>
              </a:solidFill>
            </a:endParaRPr>
          </a:p>
          <a:p>
            <a:pPr lvl="0"/>
            <a:r>
              <a:rPr lang="ru-RU" sz="2000" b="1" dirty="0" smtClean="0">
                <a:solidFill>
                  <a:schemeClr val="tx2"/>
                </a:solidFill>
              </a:rPr>
              <a:t>3. Доля выпускников государственных (муниципальных) общеобразовательных учреждений, не получивших аттестат (по причине </a:t>
            </a:r>
            <a:r>
              <a:rPr lang="ru-RU" sz="2000" b="1" dirty="0" err="1" smtClean="0">
                <a:solidFill>
                  <a:schemeClr val="tx2"/>
                </a:solidFill>
              </a:rPr>
              <a:t>несдачи</a:t>
            </a:r>
            <a:r>
              <a:rPr lang="ru-RU" sz="2000" b="1" dirty="0" smtClean="0">
                <a:solidFill>
                  <a:schemeClr val="tx2"/>
                </a:solidFill>
              </a:rPr>
              <a:t> ЕГЭ), в общей численности выпускников государственных (муниципальных) общеобразовательных учреждений, в процентах.</a:t>
            </a:r>
          </a:p>
          <a:p>
            <a:r>
              <a:rPr lang="ru-RU" sz="2000" b="1" dirty="0" smtClean="0">
                <a:solidFill>
                  <a:schemeClr val="tx2"/>
                </a:solidFill>
              </a:rPr>
              <a:t> </a:t>
            </a:r>
            <a:endParaRPr lang="ru-RU" sz="1400" b="1" dirty="0" smtClean="0">
              <a:solidFill>
                <a:schemeClr val="tx2"/>
              </a:solidFill>
            </a:endParaRPr>
          </a:p>
          <a:p>
            <a:pPr>
              <a:buAutoNum type="arabicPeriod" startAt="4"/>
            </a:pPr>
            <a:r>
              <a:rPr lang="ru-RU" sz="2000" b="1" dirty="0" smtClean="0">
                <a:solidFill>
                  <a:schemeClr val="tx2"/>
                </a:solidFill>
              </a:rPr>
              <a:t> Доля человеко-экзаменов ЕГЭ, по которым выпускники набрали 80 и более баллов по всем учебным предметам, по отношению к общему числу человеко-экзаменов ЕГЭ, в процентах. </a:t>
            </a:r>
          </a:p>
          <a:p>
            <a:endParaRPr lang="ru-RU" sz="1400" b="1" dirty="0" smtClean="0">
              <a:solidFill>
                <a:schemeClr val="tx2"/>
              </a:solidFill>
            </a:endParaRPr>
          </a:p>
          <a:p>
            <a:r>
              <a:rPr lang="ru-RU" sz="2000" b="1" dirty="0" smtClean="0">
                <a:solidFill>
                  <a:schemeClr val="tx2"/>
                </a:solidFill>
              </a:rPr>
              <a:t>5. Доля победителей и призеров регионального этапа всероссийской олимпиады школьников по отношению к общей численности учащихся 9,10,11 классов, в процентах.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-14589" y="6113462"/>
            <a:ext cx="9158589" cy="744537"/>
            <a:chOff x="-14589" y="6113462"/>
            <a:chExt cx="9158589" cy="744537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13462"/>
              <a:ext cx="9144000" cy="7445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>
              <a:spLocks noChangeArrowheads="1"/>
            </p:cNvSpPr>
            <p:nvPr/>
          </p:nvSpPr>
          <p:spPr bwMode="auto">
            <a:xfrm>
              <a:off x="-14589" y="6281737"/>
              <a:ext cx="9144000" cy="4154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r" eaLnBrk="1" hangingPunct="1"/>
              <a:r>
                <a:rPr lang="ru-RU" sz="2100" b="1" dirty="0">
                  <a:solidFill>
                    <a:srgbClr val="4578B5"/>
                  </a:solidFill>
                  <a:latin typeface="Calibri" pitchFamily="34" charset="0"/>
                  <a:cs typeface="Arial" charset="0"/>
                </a:rPr>
                <a:t>Министерство образования и науки Республики Татарстан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282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06090"/>
          </a:xfrm>
        </p:spPr>
        <p:txBody>
          <a:bodyPr>
            <a:noAutofit/>
          </a:bodyPr>
          <a:lstStyle/>
          <a:p>
            <a:r>
              <a:rPr lang="ru-RU" sz="2600" b="1" dirty="0">
                <a:solidFill>
                  <a:srgbClr val="002060"/>
                </a:solidFill>
              </a:rPr>
              <a:t>Рейтинг муниципальных образований по основным показателям оценки качества образования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5811705"/>
              </p:ext>
            </p:extLst>
          </p:nvPr>
        </p:nvGraphicFramePr>
        <p:xfrm>
          <a:off x="251520" y="1052736"/>
          <a:ext cx="3024336" cy="56166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</a:tblGrid>
              <a:tr h="5302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Муниципальные образования, </a:t>
                      </a:r>
                      <a:endParaRPr lang="ru-RU" sz="16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том числе районы г. </a:t>
                      </a: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Казани 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Бугульминский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Атнинский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Мамадышский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Нижнекамский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Вахитовский и Приволжский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56122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Авиастроительный </a:t>
                      </a:r>
                      <a:endParaRPr lang="ru-RU" sz="1700" u="none" strike="noStrike" dirty="0" smtClean="0">
                        <a:effectLst/>
                        <a:latin typeface="+mn-lt"/>
                      </a:endParaRPr>
                    </a:p>
                    <a:p>
                      <a:pPr algn="l" fontAlgn="ctr"/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и 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Ново-Савиновский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Буинский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Заинский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Кировский и Московский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Лениногорский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Чистопольский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Набережные Челны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Новошешминский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Елабужский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Нурлатский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  <a:tr h="30167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Дрожжановский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198404"/>
              </p:ext>
            </p:extLst>
          </p:nvPr>
        </p:nvGraphicFramePr>
        <p:xfrm>
          <a:off x="3275856" y="1052737"/>
          <a:ext cx="2880320" cy="56166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</a:tblGrid>
              <a:tr h="51972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образования, </a:t>
                      </a:r>
                    </a:p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районы г. Казани</a:t>
                      </a:r>
                    </a:p>
                  </a:txBody>
                  <a:tcPr marL="8082" marR="8082" marT="8082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Арский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smtClean="0">
                          <a:effectLst/>
                          <a:latin typeface="+mn-lt"/>
                        </a:rPr>
                        <a:t>Советский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Сармановский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Зеленодольский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Спасский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Камско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 - </a:t>
                      </a:r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Устьинский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Тюлячинский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Альметьевский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Азнакаевский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Бавлинский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Черемшанский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Балтасинский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3994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Аксубаевский</a:t>
                      </a:r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Пестречинский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Мензелинский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  <a:latin typeface="+mn-lt"/>
                        </a:rPr>
                        <a:t>Верхнеуслонский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Высокогорский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  <a:tr h="27632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  <a:latin typeface="+mn-lt"/>
                        </a:rPr>
                        <a:t>Актанышский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33783"/>
              </p:ext>
            </p:extLst>
          </p:nvPr>
        </p:nvGraphicFramePr>
        <p:xfrm>
          <a:off x="6156176" y="1052736"/>
          <a:ext cx="2880320" cy="56166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80320"/>
              </a:tblGrid>
              <a:tr h="51600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Муниципальные образования, </a:t>
                      </a:r>
                    </a:p>
                    <a:p>
                      <a:pPr algn="ctr" fontAlgn="ctr"/>
                      <a:r>
                        <a:rPr lang="ru-RU" sz="16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том числе районы г. Казани</a:t>
                      </a:r>
                    </a:p>
                  </a:txBody>
                  <a:tcPr marL="8082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</a:rPr>
                        <a:t>Сабинский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</a:rPr>
                        <a:t>Муслюмовский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</a:rPr>
                        <a:t>Тетюшский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</a:rPr>
                        <a:t>Тукаевский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</a:rPr>
                        <a:t>Ютазинский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</a:rPr>
                        <a:t>Менделеевский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</a:rPr>
                        <a:t>Агрызский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</a:rPr>
                        <a:t>Алькеевский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</a:rPr>
                        <a:t>Алексеевский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</a:rPr>
                        <a:t>Кайбицкий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</a:rPr>
                        <a:t>Кукморский</a:t>
                      </a:r>
                      <a:r>
                        <a:rPr lang="ru-RU" sz="1700" u="none" strike="noStrike" dirty="0">
                          <a:effectLst/>
                        </a:rPr>
                        <a:t> 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>
                          <a:effectLst/>
                        </a:rPr>
                        <a:t>Рыбно - </a:t>
                      </a:r>
                      <a:r>
                        <a:rPr lang="ru-RU" sz="1700" u="none" strike="noStrike" dirty="0" err="1">
                          <a:effectLst/>
                        </a:rPr>
                        <a:t>Слободский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</a:rPr>
                        <a:t>Апастовский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  <a:tr h="36433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700" u="none" strike="noStrike" dirty="0" err="1">
                          <a:effectLst/>
                        </a:rPr>
                        <a:t>Лаишевский</a:t>
                      </a:r>
                      <a:endParaRPr lang="ru-RU" sz="17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2000" marR="8082" marT="8082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0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jMsz8oGsfxAMiBfWhZoQ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juF3tZorb8pJHvBvSJFUo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oaaKlXzTLAoKDj2kTZQXP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5XicVkdWgKD6dRbDqgyX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PbN7wQGBo7JygB0Q4L0I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Vwau0mtzNeR8ePSlLrELP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oeCC8vX104in7rumZhfGeD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6fVBjyrNnzxlxixRRRwxN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vJjLBuyhZVv4V7i9perF9A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L7nnYMap5AK7mHxbpAcGJ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PLTcO7po9GPWG9tVas1da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pAjf1AIxxXkOrpbQOw5kO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vI0CUGmfRTXof6sIdLdZsH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1671</TotalTime>
  <Words>3129</Words>
  <Application>Microsoft Office PowerPoint</Application>
  <PresentationFormat>Экран (4:3)</PresentationFormat>
  <Paragraphs>899</Paragraphs>
  <Slides>57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58" baseType="lpstr">
      <vt:lpstr>Тема Office</vt:lpstr>
      <vt:lpstr>Презентация PowerPoint</vt:lpstr>
      <vt:lpstr> Система образования г. Набережные Челны </vt:lpstr>
      <vt:lpstr>В 2012 году</vt:lpstr>
      <vt:lpstr> Сохранены основные государственные гарантии, обеспечивающие: </vt:lpstr>
      <vt:lpstr> Закон внес серьезные изменения: </vt:lpstr>
      <vt:lpstr>Проект структуры управления (отдела) образования</vt:lpstr>
      <vt:lpstr>Механизмы контроля на муниципальном уровне</vt:lpstr>
      <vt:lpstr>ПЕРЕЧЕНЬ показателей оценки эффективности деятельности муниципальных органов управления образованием </vt:lpstr>
      <vt:lpstr>Рейтинг муниципальных образований по основным показателям оценки качества образования</vt:lpstr>
      <vt:lpstr>Критерии по определению рейтинга муниципальных районов (городов) в системе национального образования</vt:lpstr>
      <vt:lpstr>Рейтинг муниципальных районов (городов) по национальному образованию</vt:lpstr>
      <vt:lpstr>Рейтинговые показатели Бугульминского муниципального района</vt:lpstr>
      <vt:lpstr> КУЛЬБЕДА ВАЛЕНТИНА ВАСИЛЬЕВНА</vt:lpstr>
      <vt:lpstr>Охват дошкольным образованием, %</vt:lpstr>
      <vt:lpstr>Негосударственные учреждения, оказывающие услуги дошкольного образования</vt:lpstr>
      <vt:lpstr>Очередность по устройству в ДОУ детей  от 1,5 до 3 лет на 01.02.2013 г.</vt:lpstr>
      <vt:lpstr>Создание новых дошкольных мест в 2012 г.</vt:lpstr>
      <vt:lpstr>Создание дополнительных дошкольных мест</vt:lpstr>
      <vt:lpstr>Негосударственные учреждения, оказывающие услуги дошкольного образования</vt:lpstr>
      <vt:lpstr>Реализация Стратегии образования «Килэчэк»- «Будущее» и Комплекса мер по модернизации в сфере общего образования в 2011-2012 гг.</vt:lpstr>
      <vt:lpstr>Проведение капитального ремонта общеобразовательных учреждений Республики Татарстан</vt:lpstr>
      <vt:lpstr>Динамика изменения среднемесячной заработной платы педагогических работников общеобразовательных учреждений в Республике Татарстан в 2012 году (руб.)</vt:lpstr>
      <vt:lpstr>Презентация PowerPoint</vt:lpstr>
      <vt:lpstr>Презентация PowerPoint</vt:lpstr>
      <vt:lpstr>Мониторинг качества знаний учащихся РТ по математике в 4, 6, 8, 9, 10, 11 классах в 2012году</vt:lpstr>
      <vt:lpstr> Низкие результаты ГИА-9 по математике </vt:lpstr>
      <vt:lpstr>Школы с низкими результатами</vt:lpstr>
      <vt:lpstr>Лучшие школы Республики Татарстан</vt:lpstr>
      <vt:lpstr>Эффективность участия во Всероссийской олимпиаде школьников (2011, 2012 гг.)</vt:lpstr>
      <vt:lpstr>  Посредственный учитель излагает Хороший учитель объясняет Выдающийся учитель показывает  Великий учитель вдохновляет    Уильям Артур Уорд </vt:lpstr>
      <vt:lpstr>Учение без принуждения</vt:lpstr>
      <vt:lpstr>Модернизация тьюторской поддержки с сингапурской компанией Educare</vt:lpstr>
      <vt:lpstr>Оптимизация  форм и процедур аттестации</vt:lpstr>
      <vt:lpstr>Муниципальные сельские средние школы  (всего школ 580 из них 388 базовые)</vt:lpstr>
      <vt:lpstr>Базовые школы с количеством обучающихся  менее 50 чел.</vt:lpstr>
      <vt:lpstr>БАЗОВЫЕ ШКОЛЫ АКТАНЫШСКОГО РАЙОНА РТ</vt:lpstr>
      <vt:lpstr>Финансирование программ и проектов в 2012 году</vt:lpstr>
      <vt:lpstr>Национальное образование в 2012 году</vt:lpstr>
      <vt:lpstr>Государственная программа Республики Татарстан по сохранению, изучению и развитию государственных языков Республики Татарстан и других языков в Республике Татарстан  на 2014 – 2023 годы</vt:lpstr>
      <vt:lpstr>Некоторые итоги 2012 года</vt:lpstr>
      <vt:lpstr>Презентация PowerPoint</vt:lpstr>
      <vt:lpstr>Удельный вес преступности несовершеннолетних по итогам 2012 г. (показатель по РТ – 5,7 %)</vt:lpstr>
      <vt:lpstr>Презентация PowerPoint</vt:lpstr>
      <vt:lpstr>Презентация PowerPoint</vt:lpstr>
      <vt:lpstr>Изменение количества учащихся в УДО по районам  (% по отношению к 2011 году)</vt:lpstr>
      <vt:lpstr>Презентация PowerPoint</vt:lpstr>
      <vt:lpstr> </vt:lpstr>
      <vt:lpstr>Обучение детей школьного возраста по программам специальных учреждений в районах и городах РТ, %</vt:lpstr>
      <vt:lpstr>Охват горячим питанием школьников Республики Татарстан  (по итогам 2012 года)</vt:lpstr>
      <vt:lpstr>Охват 2-разовым питание школьников  Республики Татарстан в 2012 году (в %)</vt:lpstr>
      <vt:lpstr>Презентация PowerPoint</vt:lpstr>
      <vt:lpstr>Общая характеристика системы профобразования в РТ</vt:lpstr>
      <vt:lpstr>Презентация PowerPoint</vt:lpstr>
      <vt:lpstr>Выпуск из 9-х классов школ РТ в 2012 г.</vt:lpstr>
      <vt:lpstr>Основные причины ухода из школы</vt:lpstr>
      <vt:lpstr>Презентация PowerPoint</vt:lpstr>
      <vt:lpstr>Задачи на 2013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образования г. Набережные Челны</dc:title>
  <dc:creator>Vladimir</dc:creator>
  <cp:lastModifiedBy>Nout</cp:lastModifiedBy>
  <cp:revision>150</cp:revision>
  <cp:lastPrinted>2013-02-09T07:28:08Z</cp:lastPrinted>
  <dcterms:created xsi:type="dcterms:W3CDTF">2013-02-06T07:02:31Z</dcterms:created>
  <dcterms:modified xsi:type="dcterms:W3CDTF">2013-02-11T07:55:27Z</dcterms:modified>
</cp:coreProperties>
</file>