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64" r:id="rId3"/>
    <p:sldId id="295" r:id="rId4"/>
    <p:sldId id="294" r:id="rId5"/>
    <p:sldId id="343" r:id="rId6"/>
    <p:sldId id="333" r:id="rId7"/>
    <p:sldId id="309" r:id="rId8"/>
    <p:sldId id="301" r:id="rId9"/>
    <p:sldId id="313" r:id="rId10"/>
    <p:sldId id="299" r:id="rId11"/>
    <p:sldId id="298" r:id="rId12"/>
    <p:sldId id="311" r:id="rId13"/>
    <p:sldId id="297" r:id="rId14"/>
    <p:sldId id="305" r:id="rId15"/>
    <p:sldId id="307" r:id="rId16"/>
    <p:sldId id="308" r:id="rId17"/>
    <p:sldId id="310" r:id="rId18"/>
    <p:sldId id="302" r:id="rId19"/>
    <p:sldId id="342" r:id="rId20"/>
    <p:sldId id="317" r:id="rId21"/>
    <p:sldId id="315" r:id="rId22"/>
    <p:sldId id="318" r:id="rId23"/>
    <p:sldId id="319" r:id="rId24"/>
    <p:sldId id="323" r:id="rId25"/>
    <p:sldId id="336" r:id="rId26"/>
    <p:sldId id="337" r:id="rId27"/>
    <p:sldId id="338" r:id="rId28"/>
    <p:sldId id="325" r:id="rId29"/>
    <p:sldId id="326" r:id="rId30"/>
    <p:sldId id="303" r:id="rId31"/>
    <p:sldId id="304" r:id="rId32"/>
    <p:sldId id="341" r:id="rId33"/>
    <p:sldId id="327" r:id="rId34"/>
    <p:sldId id="328" r:id="rId35"/>
    <p:sldId id="340" r:id="rId36"/>
    <p:sldId id="330" r:id="rId37"/>
    <p:sldId id="334" r:id="rId38"/>
    <p:sldId id="335" r:id="rId3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843985003487773"/>
          <c:y val="0"/>
          <c:w val="0.33334761297708915"/>
          <c:h val="0.865595218949891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Гимназия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0"/>
              <c:layout>
                <c:manualLayout>
                  <c:x val="8.6738996213535473E-3"/>
                  <c:y val="1.7912203425278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Обеспечение готовности учащихся к самообразованию </c:v>
                </c:pt>
                <c:pt idx="1">
                  <c:v>Подготовка к успешному поступлению в вуз </c:v>
                </c:pt>
                <c:pt idx="2">
                  <c:v>Уровень преподавания учебных предметов в школе</c:v>
                </c:pt>
                <c:pt idx="3">
                  <c:v>Обеспечение подготовки к успешной сдаче ЕГЭ</c:v>
                </c:pt>
                <c:pt idx="4">
                  <c:v>Обеспечение школы учебной литературой </c:v>
                </c:pt>
                <c:pt idx="5">
                  <c:v>Материально-техническое обеспечение</c:v>
                </c:pt>
                <c:pt idx="6">
                  <c:v>Обеспечение личной безопасности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7.57</c:v>
                </c:pt>
                <c:pt idx="1">
                  <c:v>7.63</c:v>
                </c:pt>
                <c:pt idx="2">
                  <c:v>8.07</c:v>
                </c:pt>
                <c:pt idx="3">
                  <c:v>7.82</c:v>
                </c:pt>
                <c:pt idx="4">
                  <c:v>7.77</c:v>
                </c:pt>
                <c:pt idx="5">
                  <c:v>8.01</c:v>
                </c:pt>
                <c:pt idx="6">
                  <c:v>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СОШ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dLbl>
              <c:idx val="1"/>
              <c:layout>
                <c:manualLayout>
                  <c:x val="1.0119549558245806E-2"/>
                  <c:y val="-1.2794574939034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84749053383866E-2"/>
                  <c:y val="-2.0471319902454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19549558245806E-2"/>
                  <c:y val="-2.814806486587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565199495138062E-2"/>
                  <c:y val="-5.11782997561374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0478198232983223E-2"/>
                  <c:y val="-1.2794574939034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1684749053383866E-2"/>
                  <c:y val="-5.11782997561374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Обеспечение готовности учащихся к самообразованию </c:v>
                </c:pt>
                <c:pt idx="1">
                  <c:v>Подготовка к успешному поступлению в вуз </c:v>
                </c:pt>
                <c:pt idx="2">
                  <c:v>Уровень преподавания учебных предметов в школе</c:v>
                </c:pt>
                <c:pt idx="3">
                  <c:v>Обеспечение подготовки к успешной сдаче ЕГЭ</c:v>
                </c:pt>
                <c:pt idx="4">
                  <c:v>Обеспечение школы учебной литературой </c:v>
                </c:pt>
                <c:pt idx="5">
                  <c:v>Материально-техническое обеспечение</c:v>
                </c:pt>
                <c:pt idx="6">
                  <c:v>Обеспечение личной безопасности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7.44</c:v>
                </c:pt>
                <c:pt idx="1">
                  <c:v>7.54</c:v>
                </c:pt>
                <c:pt idx="2">
                  <c:v>7.97</c:v>
                </c:pt>
                <c:pt idx="3">
                  <c:v>7.92</c:v>
                </c:pt>
                <c:pt idx="4">
                  <c:v>7.53</c:v>
                </c:pt>
                <c:pt idx="5">
                  <c:v>7.85</c:v>
                </c:pt>
                <c:pt idx="6">
                  <c:v>7.6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СОШ с углубленным изучением предметов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Обеспечение готовности учащихся к самообразованию </c:v>
                </c:pt>
                <c:pt idx="1">
                  <c:v>Подготовка к успешному поступлению в вуз </c:v>
                </c:pt>
                <c:pt idx="2">
                  <c:v>Уровень преподавания учебных предметов в школе</c:v>
                </c:pt>
                <c:pt idx="3">
                  <c:v>Обеспечение подготовки к успешной сдаче ЕГЭ</c:v>
                </c:pt>
                <c:pt idx="4">
                  <c:v>Обеспечение школы учебной литературой </c:v>
                </c:pt>
                <c:pt idx="5">
                  <c:v>Материально-техническое обеспечение</c:v>
                </c:pt>
                <c:pt idx="6">
                  <c:v>Обеспечение личной безопасности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6.79</c:v>
                </c:pt>
                <c:pt idx="1">
                  <c:v>6.92</c:v>
                </c:pt>
                <c:pt idx="2">
                  <c:v>7.55</c:v>
                </c:pt>
                <c:pt idx="3">
                  <c:v>7.28</c:v>
                </c:pt>
                <c:pt idx="4">
                  <c:v>7.16</c:v>
                </c:pt>
                <c:pt idx="5">
                  <c:v>7.84</c:v>
                </c:pt>
                <c:pt idx="6">
                  <c:v>7.14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2293376"/>
        <c:axId val="97293056"/>
      </c:barChart>
      <c:catAx>
        <c:axId val="7229337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6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293056"/>
        <c:crosses val="autoZero"/>
        <c:auto val="1"/>
        <c:lblAlgn val="ctr"/>
        <c:lblOffset val="100"/>
        <c:noMultiLvlLbl val="0"/>
      </c:catAx>
      <c:valAx>
        <c:axId val="97293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293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939717150071838E-2"/>
          <c:y val="0.8802666457619247"/>
          <c:w val="0.72086540761007722"/>
          <c:h val="0.11973335423807534"/>
        </c:manualLayout>
      </c:layout>
      <c:overlay val="0"/>
      <c:spPr>
        <a:noFill/>
      </c:spPr>
      <c:txPr>
        <a:bodyPr/>
        <a:lstStyle/>
        <a:p>
          <a:pPr>
            <a:defRPr sz="1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63500">
        <a:schemeClr val="accent6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престижности профессии учителя педагогами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3"/>
            <c:bubble3D val="0"/>
            <c:spPr>
              <a:solidFill>
                <a:srgbClr val="D09CCA"/>
              </a:solidFill>
            </c:spPr>
          </c:dPt>
          <c:dLbls>
            <c:dLbl>
              <c:idx val="0"/>
              <c:layout>
                <c:manualLayout>
                  <c:x val="-5.1657200690438193E-2"/>
                  <c:y val="-1.82274886123764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7791119414915959E-2"/>
                  <c:y val="-7.448825130541051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4734717822680947E-2"/>
                  <c:y val="-0.146381304855016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Высокая</c:v>
                </c:pt>
                <c:pt idx="1">
                  <c:v>Средняя</c:v>
                </c:pt>
                <c:pt idx="2">
                  <c:v>Низкая</c:v>
                </c:pt>
                <c:pt idx="3">
                  <c:v>Крайне низкая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22.2</c:v>
                </c:pt>
                <c:pt idx="1">
                  <c:v>39.1</c:v>
                </c:pt>
                <c:pt idx="2">
                  <c:v>31.5</c:v>
                </c:pt>
                <c:pt idx="3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696382572479028"/>
          <c:y val="0.26423698020481384"/>
          <c:w val="0.31842650558206709"/>
          <c:h val="0.7357630197951861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accent4"/>
      </a:solidFill>
    </a:ln>
    <a:effectLst>
      <a:glow rad="63500">
        <a:schemeClr val="accent6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image" Target="../media/image72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image" Target="../media/image7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image" Target="../media/image72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image" Target="../media/image7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5195E-5E80-4773-91B3-E54EF7EF9283}" type="doc">
      <dgm:prSet loTypeId="urn:microsoft.com/office/officeart/2005/8/layout/arrow2" loCatId="process" qsTypeId="urn:microsoft.com/office/officeart/2005/8/quickstyle/3d1" qsCatId="3D" csTypeId="urn:microsoft.com/office/officeart/2005/8/colors/colorful2" csCatId="colorful" phldr="1"/>
      <dgm:spPr/>
    </dgm:pt>
    <dgm:pt modelId="{E89E4B5F-4906-4BDE-AD51-ABD6A3368655}">
      <dgm:prSet phldrT="[Текст]" custT="1"/>
      <dgm:spPr/>
      <dgm:t>
        <a:bodyPr/>
        <a:lstStyle/>
        <a:p>
          <a:r>
            <a:rPr lang="en-US" sz="1600" b="1" u="sng" dirty="0" smtClean="0">
              <a:latin typeface="Times New Roman" pitchFamily="18" charset="0"/>
              <a:cs typeface="Times New Roman" pitchFamily="18" charset="0"/>
            </a:rPr>
            <a:t>I</a:t>
          </a:r>
          <a:r>
            <a:rPr lang="ru-RU" sz="1600" b="1" u="sng" dirty="0" smtClean="0">
              <a:latin typeface="Times New Roman" pitchFamily="18" charset="0"/>
              <a:cs typeface="Times New Roman" pitchFamily="18" charset="0"/>
            </a:rPr>
            <a:t> этап реализации стратегии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5E61797-876E-44C6-918A-5985C77DF742}" type="parTrans" cxnId="{80598C77-1F75-4C2D-804C-D0C5BC676882}">
      <dgm:prSet/>
      <dgm:spPr/>
      <dgm:t>
        <a:bodyPr/>
        <a:lstStyle/>
        <a:p>
          <a:endParaRPr lang="ru-RU"/>
        </a:p>
      </dgm:t>
    </dgm:pt>
    <dgm:pt modelId="{BF7A88E0-DDBD-4D76-86E6-216D7445B835}" type="sibTrans" cxnId="{80598C77-1F75-4C2D-804C-D0C5BC676882}">
      <dgm:prSet/>
      <dgm:spPr/>
      <dgm:t>
        <a:bodyPr/>
        <a:lstStyle/>
        <a:p>
          <a:endParaRPr lang="ru-RU"/>
        </a:p>
      </dgm:t>
    </dgm:pt>
    <dgm:pt modelId="{30B69231-C73A-4C06-9B55-EE82711CEBD8}">
      <dgm:prSet phldrT="[Текст]" custT="1"/>
      <dgm:spPr/>
      <dgm:t>
        <a:bodyPr/>
        <a:lstStyle/>
        <a:p>
          <a:pPr algn="l"/>
          <a:r>
            <a:rPr lang="en-US" sz="2800" b="1" u="sng" dirty="0" smtClean="0">
              <a:latin typeface="Times New Roman" pitchFamily="18" charset="0"/>
              <a:cs typeface="Times New Roman" pitchFamily="18" charset="0"/>
            </a:rPr>
            <a:t>II</a:t>
          </a:r>
          <a:r>
            <a:rPr lang="ru-RU" sz="2800" b="1" u="sng" dirty="0" smtClean="0">
              <a:latin typeface="Times New Roman" pitchFamily="18" charset="0"/>
              <a:cs typeface="Times New Roman" pitchFamily="18" charset="0"/>
            </a:rPr>
            <a:t> этап реализации стратегии</a:t>
          </a:r>
          <a:endParaRPr lang="ru-RU" sz="28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800" b="1" dirty="0"/>
        </a:p>
      </dgm:t>
    </dgm:pt>
    <dgm:pt modelId="{BCCF73C6-60C2-4B4C-B623-516FF2C40168}" type="parTrans" cxnId="{A2CFB08D-EFC1-4627-B84A-FEB6C872BFFA}">
      <dgm:prSet/>
      <dgm:spPr/>
      <dgm:t>
        <a:bodyPr/>
        <a:lstStyle/>
        <a:p>
          <a:endParaRPr lang="ru-RU"/>
        </a:p>
      </dgm:t>
    </dgm:pt>
    <dgm:pt modelId="{5B47EC0B-9799-44E1-A356-C28ADF752F6D}" type="sibTrans" cxnId="{A2CFB08D-EFC1-4627-B84A-FEB6C872BFFA}">
      <dgm:prSet/>
      <dgm:spPr/>
      <dgm:t>
        <a:bodyPr/>
        <a:lstStyle/>
        <a:p>
          <a:endParaRPr lang="ru-RU"/>
        </a:p>
      </dgm:t>
    </dgm:pt>
    <dgm:pt modelId="{71098341-851B-4B45-A420-ABFBDB22BBE8}" type="pres">
      <dgm:prSet presAssocID="{B695195E-5E80-4773-91B3-E54EF7EF9283}" presName="arrowDiagram" presStyleCnt="0">
        <dgm:presLayoutVars>
          <dgm:chMax val="5"/>
          <dgm:dir/>
          <dgm:resizeHandles val="exact"/>
        </dgm:presLayoutVars>
      </dgm:prSet>
      <dgm:spPr/>
    </dgm:pt>
    <dgm:pt modelId="{835406CE-2EDC-4BB5-B0EC-4EDA22632292}" type="pres">
      <dgm:prSet presAssocID="{B695195E-5E80-4773-91B3-E54EF7EF9283}" presName="arrow" presStyleLbl="bgShp" presStyleIdx="0" presStyleCnt="1" custAng="0" custScaleX="97098" custScaleY="83607" custLinFactNeighborX="2238" custLinFactNeighborY="-5627"/>
      <dgm:spPr/>
      <dgm:t>
        <a:bodyPr/>
        <a:lstStyle/>
        <a:p>
          <a:endParaRPr lang="ru-RU"/>
        </a:p>
      </dgm:t>
    </dgm:pt>
    <dgm:pt modelId="{FDE378B1-474B-44DD-A15D-DDFD79306C14}" type="pres">
      <dgm:prSet presAssocID="{B695195E-5E80-4773-91B3-E54EF7EF9283}" presName="arrowDiagram2" presStyleCnt="0"/>
      <dgm:spPr/>
    </dgm:pt>
    <dgm:pt modelId="{D5CE2106-64A8-466C-99D5-EF4845D0702F}" type="pres">
      <dgm:prSet presAssocID="{E89E4B5F-4906-4BDE-AD51-ABD6A3368655}" presName="bullet2a" presStyleLbl="node1" presStyleIdx="0" presStyleCnt="2"/>
      <dgm:spPr/>
    </dgm:pt>
    <dgm:pt modelId="{C526A089-FE74-4FAB-AFA6-E12F841097F2}" type="pres">
      <dgm:prSet presAssocID="{E89E4B5F-4906-4BDE-AD51-ABD6A3368655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AF8B5-20D0-4634-B96F-209428E0DF04}" type="pres">
      <dgm:prSet presAssocID="{30B69231-C73A-4C06-9B55-EE82711CEBD8}" presName="bullet2b" presStyleLbl="node1" presStyleIdx="1" presStyleCnt="2" custLinFactNeighborX="16007" custLinFactNeighborY="-7072"/>
      <dgm:spPr/>
    </dgm:pt>
    <dgm:pt modelId="{DDBF8B3C-13D0-4145-A0C7-B084C326FC03}" type="pres">
      <dgm:prSet presAssocID="{30B69231-C73A-4C06-9B55-EE82711CEBD8}" presName="textBox2b" presStyleLbl="revTx" presStyleIdx="1" presStyleCnt="2" custScaleX="150839" custLinFactNeighborX="4933" custLinFactNeighborY="5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CFB08D-EFC1-4627-B84A-FEB6C872BFFA}" srcId="{B695195E-5E80-4773-91B3-E54EF7EF9283}" destId="{30B69231-C73A-4C06-9B55-EE82711CEBD8}" srcOrd="1" destOrd="0" parTransId="{BCCF73C6-60C2-4B4C-B623-516FF2C40168}" sibTransId="{5B47EC0B-9799-44E1-A356-C28ADF752F6D}"/>
    <dgm:cxn modelId="{A326AEB4-DFF9-4CF9-B884-E94B3B4CA989}" type="presOf" srcId="{E89E4B5F-4906-4BDE-AD51-ABD6A3368655}" destId="{C526A089-FE74-4FAB-AFA6-E12F841097F2}" srcOrd="0" destOrd="0" presId="urn:microsoft.com/office/officeart/2005/8/layout/arrow2"/>
    <dgm:cxn modelId="{80598C77-1F75-4C2D-804C-D0C5BC676882}" srcId="{B695195E-5E80-4773-91B3-E54EF7EF9283}" destId="{E89E4B5F-4906-4BDE-AD51-ABD6A3368655}" srcOrd="0" destOrd="0" parTransId="{05E61797-876E-44C6-918A-5985C77DF742}" sibTransId="{BF7A88E0-DDBD-4D76-86E6-216D7445B835}"/>
    <dgm:cxn modelId="{7EFF9D0F-BBF1-43CE-B0C7-7C8A27D6CFFB}" type="presOf" srcId="{30B69231-C73A-4C06-9B55-EE82711CEBD8}" destId="{DDBF8B3C-13D0-4145-A0C7-B084C326FC03}" srcOrd="0" destOrd="0" presId="urn:microsoft.com/office/officeart/2005/8/layout/arrow2"/>
    <dgm:cxn modelId="{385328B1-BCC7-4A1C-975F-036CC2768E74}" type="presOf" srcId="{B695195E-5E80-4773-91B3-E54EF7EF9283}" destId="{71098341-851B-4B45-A420-ABFBDB22BBE8}" srcOrd="0" destOrd="0" presId="urn:microsoft.com/office/officeart/2005/8/layout/arrow2"/>
    <dgm:cxn modelId="{178E0A6A-784A-41D8-87E1-67E95B90ED77}" type="presParOf" srcId="{71098341-851B-4B45-A420-ABFBDB22BBE8}" destId="{835406CE-2EDC-4BB5-B0EC-4EDA22632292}" srcOrd="0" destOrd="0" presId="urn:microsoft.com/office/officeart/2005/8/layout/arrow2"/>
    <dgm:cxn modelId="{AD637D3C-E27E-4F04-A29E-31A21C19E0FA}" type="presParOf" srcId="{71098341-851B-4B45-A420-ABFBDB22BBE8}" destId="{FDE378B1-474B-44DD-A15D-DDFD79306C14}" srcOrd="1" destOrd="0" presId="urn:microsoft.com/office/officeart/2005/8/layout/arrow2"/>
    <dgm:cxn modelId="{4330C0E2-92E1-4931-9162-3FA2D7B1D71D}" type="presParOf" srcId="{FDE378B1-474B-44DD-A15D-DDFD79306C14}" destId="{D5CE2106-64A8-466C-99D5-EF4845D0702F}" srcOrd="0" destOrd="0" presId="urn:microsoft.com/office/officeart/2005/8/layout/arrow2"/>
    <dgm:cxn modelId="{19CF870C-AFFE-498E-B666-35DAC71C3287}" type="presParOf" srcId="{FDE378B1-474B-44DD-A15D-DDFD79306C14}" destId="{C526A089-FE74-4FAB-AFA6-E12F841097F2}" srcOrd="1" destOrd="0" presId="urn:microsoft.com/office/officeart/2005/8/layout/arrow2"/>
    <dgm:cxn modelId="{BCA08840-18D9-4072-89B0-4E328B0F0C44}" type="presParOf" srcId="{FDE378B1-474B-44DD-A15D-DDFD79306C14}" destId="{24CAF8B5-20D0-4634-B96F-209428E0DF04}" srcOrd="2" destOrd="0" presId="urn:microsoft.com/office/officeart/2005/8/layout/arrow2"/>
    <dgm:cxn modelId="{A40FE47B-1447-4009-ACA9-1F7D13CA16D3}" type="presParOf" srcId="{FDE378B1-474B-44DD-A15D-DDFD79306C14}" destId="{DDBF8B3C-13D0-4145-A0C7-B084C326FC03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9F02B7-1DB0-4C91-83A5-D62A4BB032F0}" type="doc">
      <dgm:prSet loTypeId="urn:microsoft.com/office/officeart/2005/8/layout/radial3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39531D7-0DEA-4408-949B-411B997B9F41}">
      <dgm:prSet phldrT="[Текст]" custT="1"/>
      <dgm:spPr/>
      <dgm:t>
        <a:bodyPr/>
        <a:lstStyle/>
        <a:p>
          <a:r>
            <a:rPr lang="ru-RU" sz="3200" b="1" dirty="0" smtClean="0"/>
            <a:t>2, 08 </a:t>
          </a:r>
          <a:r>
            <a: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млрд. руб.</a:t>
          </a:r>
          <a:r>
            <a: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1872F4-4E0A-4B74-8496-374F273B3407}" type="parTrans" cxnId="{491FA2AD-CD24-42D1-B67F-DBEAA4774076}">
      <dgm:prSet/>
      <dgm:spPr/>
      <dgm:t>
        <a:bodyPr/>
        <a:lstStyle/>
        <a:p>
          <a:endParaRPr lang="ru-RU"/>
        </a:p>
      </dgm:t>
    </dgm:pt>
    <dgm:pt modelId="{9DB7430A-A175-44E0-A97C-E2ACD366E163}" type="sibTrans" cxnId="{491FA2AD-CD24-42D1-B67F-DBEAA4774076}">
      <dgm:prSet/>
      <dgm:spPr/>
      <dgm:t>
        <a:bodyPr/>
        <a:lstStyle/>
        <a:p>
          <a:endParaRPr lang="ru-RU"/>
        </a:p>
      </dgm:t>
    </dgm:pt>
    <dgm:pt modelId="{91423517-A556-459C-BE47-F676CF2974A3}">
      <dgm:prSet phldrT="[Текст]" custT="1"/>
      <dgm:spPr>
        <a:blipFill dpi="0" rotWithShape="0">
          <a:blip xmlns:r="http://schemas.openxmlformats.org/officeDocument/2006/relationships" r:embed="rId1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93  </a:t>
          </a:r>
          <a:r>
            <a:rPr lang="ru-RU" sz="2800" b="1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8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65E9D51-649B-4B79-BEFF-7F56DC0EF8B7}" type="parTrans" cxnId="{C54892EC-B784-4DE8-88EE-702B48F5D8BC}">
      <dgm:prSet/>
      <dgm:spPr/>
      <dgm:t>
        <a:bodyPr/>
        <a:lstStyle/>
        <a:p>
          <a:endParaRPr lang="ru-RU"/>
        </a:p>
      </dgm:t>
    </dgm:pt>
    <dgm:pt modelId="{AD672F66-1B23-4EDA-AC94-00D9B3D21094}" type="sibTrans" cxnId="{C54892EC-B784-4DE8-88EE-702B48F5D8BC}">
      <dgm:prSet/>
      <dgm:spPr/>
      <dgm:t>
        <a:bodyPr/>
        <a:lstStyle/>
        <a:p>
          <a:endParaRPr lang="ru-RU"/>
        </a:p>
      </dgm:t>
    </dgm:pt>
    <dgm:pt modelId="{C66E2CB0-D0E9-4C07-A37A-A0FFDAEE4C9F}">
      <dgm:prSet phldrT="[Текст]" custT="1"/>
      <dgm:spPr>
        <a:blipFill dpi="0" rotWithShape="0">
          <a:blip xmlns:r="http://schemas.openxmlformats.org/officeDocument/2006/relationships" r:embed="rId2">
            <a:alphaModFix amt="41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1,9</a:t>
          </a:r>
        </a:p>
        <a:p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млрд. руб.</a:t>
          </a:r>
          <a:endParaRPr lang="ru-RU" sz="28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9BB57E7-DE56-458D-A6E5-B111B5DFF6E6}" type="parTrans" cxnId="{A9EC7BB4-A27A-4381-8E13-FE7375FF529C}">
      <dgm:prSet/>
      <dgm:spPr/>
      <dgm:t>
        <a:bodyPr/>
        <a:lstStyle/>
        <a:p>
          <a:endParaRPr lang="ru-RU"/>
        </a:p>
      </dgm:t>
    </dgm:pt>
    <dgm:pt modelId="{03AE74D1-1FCC-4E32-985B-9B91404AB0DB}" type="sibTrans" cxnId="{A9EC7BB4-A27A-4381-8E13-FE7375FF529C}">
      <dgm:prSet/>
      <dgm:spPr/>
      <dgm:t>
        <a:bodyPr/>
        <a:lstStyle/>
        <a:p>
          <a:endParaRPr lang="ru-RU"/>
        </a:p>
      </dgm:t>
    </dgm:pt>
    <dgm:pt modelId="{2B04E62E-12B2-40D8-9ADE-658562C2B856}">
      <dgm:prSet phldrT="[Текст]" custT="1"/>
      <dgm:spPr>
        <a:blipFill dpi="0" rotWithShape="0">
          <a:blip xmlns:r="http://schemas.openxmlformats.org/officeDocument/2006/relationships" r:embed="rId3" cstate="screen"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55,5 </a:t>
          </a:r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млн. руб.</a:t>
          </a:r>
          <a:endParaRPr lang="ru-RU" sz="28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55303A1-3AAE-4A17-841C-3F8D2897C54F}" type="parTrans" cxnId="{E8350E5E-2A5B-4876-9093-AE856369895E}">
      <dgm:prSet/>
      <dgm:spPr/>
      <dgm:t>
        <a:bodyPr/>
        <a:lstStyle/>
        <a:p>
          <a:endParaRPr lang="ru-RU"/>
        </a:p>
      </dgm:t>
    </dgm:pt>
    <dgm:pt modelId="{A1B08B98-54FB-4E07-A3EE-00A3AE6CBA53}" type="sibTrans" cxnId="{E8350E5E-2A5B-4876-9093-AE856369895E}">
      <dgm:prSet/>
      <dgm:spPr/>
      <dgm:t>
        <a:bodyPr/>
        <a:lstStyle/>
        <a:p>
          <a:endParaRPr lang="ru-RU"/>
        </a:p>
      </dgm:t>
    </dgm:pt>
    <dgm:pt modelId="{2EF68B81-6C14-47CE-8F7B-968A5FC44602}" type="pres">
      <dgm:prSet presAssocID="{229F02B7-1DB0-4C91-83A5-D62A4BB032F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4ECAF0-871F-4C6B-A51C-DC4DC10F7FD6}" type="pres">
      <dgm:prSet presAssocID="{229F02B7-1DB0-4C91-83A5-D62A4BB032F0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15410372-22E4-49C0-A5BD-3B28F18AF704}" type="pres">
      <dgm:prSet presAssocID="{A39531D7-0DEA-4408-949B-411B997B9F41}" presName="centerShape" presStyleLbl="vennNode1" presStyleIdx="0" presStyleCnt="4"/>
      <dgm:spPr/>
      <dgm:t>
        <a:bodyPr/>
        <a:lstStyle/>
        <a:p>
          <a:endParaRPr lang="ru-RU"/>
        </a:p>
      </dgm:t>
    </dgm:pt>
    <dgm:pt modelId="{3EBA7C1C-8528-4129-BC38-DF4A2881BFB7}" type="pres">
      <dgm:prSet presAssocID="{91423517-A556-459C-BE47-F676CF2974A3}" presName="node" presStyleLbl="vennNode1" presStyleIdx="1" presStyleCnt="4" custScaleX="155407" custScaleY="129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80A67-617E-4A32-B507-DB22E3641368}" type="pres">
      <dgm:prSet presAssocID="{C66E2CB0-D0E9-4C07-A37A-A0FFDAEE4C9F}" presName="node" presStyleLbl="vennNode1" presStyleIdx="2" presStyleCnt="4" custScaleX="168326" custScaleY="151471" custRadScaleRad="123876" custRadScaleInc="-8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DAF4B-BC8A-4619-8E14-D4E37DDC9AE0}" type="pres">
      <dgm:prSet presAssocID="{2B04E62E-12B2-40D8-9ADE-658562C2B856}" presName="node" presStyleLbl="vennNode1" presStyleIdx="3" presStyleCnt="4" custScaleX="166291" custScaleY="146457" custRadScaleRad="123092" custRadScaleInc="6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EC7BB4-A27A-4381-8E13-FE7375FF529C}" srcId="{A39531D7-0DEA-4408-949B-411B997B9F41}" destId="{C66E2CB0-D0E9-4C07-A37A-A0FFDAEE4C9F}" srcOrd="1" destOrd="0" parTransId="{D9BB57E7-DE56-458D-A6E5-B111B5DFF6E6}" sibTransId="{03AE74D1-1FCC-4E32-985B-9B91404AB0DB}"/>
    <dgm:cxn modelId="{491FA2AD-CD24-42D1-B67F-DBEAA4774076}" srcId="{229F02B7-1DB0-4C91-83A5-D62A4BB032F0}" destId="{A39531D7-0DEA-4408-949B-411B997B9F41}" srcOrd="0" destOrd="0" parTransId="{C51872F4-4E0A-4B74-8496-374F273B3407}" sibTransId="{9DB7430A-A175-44E0-A97C-E2ACD366E163}"/>
    <dgm:cxn modelId="{712AA012-A216-46B0-852E-877D5D94B923}" type="presOf" srcId="{C66E2CB0-D0E9-4C07-A37A-A0FFDAEE4C9F}" destId="{E0580A67-617E-4A32-B507-DB22E3641368}" srcOrd="0" destOrd="0" presId="urn:microsoft.com/office/officeart/2005/8/layout/radial3"/>
    <dgm:cxn modelId="{E4ECCEEC-D84F-458B-8891-BE66B9CD93BA}" type="presOf" srcId="{91423517-A556-459C-BE47-F676CF2974A3}" destId="{3EBA7C1C-8528-4129-BC38-DF4A2881BFB7}" srcOrd="0" destOrd="0" presId="urn:microsoft.com/office/officeart/2005/8/layout/radial3"/>
    <dgm:cxn modelId="{81C4E3F9-072C-4A46-8345-62D5EB62CB1C}" type="presOf" srcId="{2B04E62E-12B2-40D8-9ADE-658562C2B856}" destId="{1BEDAF4B-BC8A-4619-8E14-D4E37DDC9AE0}" srcOrd="0" destOrd="0" presId="urn:microsoft.com/office/officeart/2005/8/layout/radial3"/>
    <dgm:cxn modelId="{E8350E5E-2A5B-4876-9093-AE856369895E}" srcId="{A39531D7-0DEA-4408-949B-411B997B9F41}" destId="{2B04E62E-12B2-40D8-9ADE-658562C2B856}" srcOrd="2" destOrd="0" parTransId="{755303A1-3AAE-4A17-841C-3F8D2897C54F}" sibTransId="{A1B08B98-54FB-4E07-A3EE-00A3AE6CBA53}"/>
    <dgm:cxn modelId="{06142C54-3209-4FBB-B536-342F758B604A}" type="presOf" srcId="{229F02B7-1DB0-4C91-83A5-D62A4BB032F0}" destId="{2EF68B81-6C14-47CE-8F7B-968A5FC44602}" srcOrd="0" destOrd="0" presId="urn:microsoft.com/office/officeart/2005/8/layout/radial3"/>
    <dgm:cxn modelId="{37D60AB2-8078-497A-AFD0-A063EE35442E}" type="presOf" srcId="{A39531D7-0DEA-4408-949B-411B997B9F41}" destId="{15410372-22E4-49C0-A5BD-3B28F18AF704}" srcOrd="0" destOrd="0" presId="urn:microsoft.com/office/officeart/2005/8/layout/radial3"/>
    <dgm:cxn modelId="{C54892EC-B784-4DE8-88EE-702B48F5D8BC}" srcId="{A39531D7-0DEA-4408-949B-411B997B9F41}" destId="{91423517-A556-459C-BE47-F676CF2974A3}" srcOrd="0" destOrd="0" parTransId="{765E9D51-649B-4B79-BEFF-7F56DC0EF8B7}" sibTransId="{AD672F66-1B23-4EDA-AC94-00D9B3D21094}"/>
    <dgm:cxn modelId="{3FC8C6BB-B481-4B78-BF3C-DDC8D7E75347}" type="presParOf" srcId="{2EF68B81-6C14-47CE-8F7B-968A5FC44602}" destId="{424ECAF0-871F-4C6B-A51C-DC4DC10F7FD6}" srcOrd="0" destOrd="0" presId="urn:microsoft.com/office/officeart/2005/8/layout/radial3"/>
    <dgm:cxn modelId="{6BBD55A4-D6DD-4B45-9BC1-70739EF4CACE}" type="presParOf" srcId="{424ECAF0-871F-4C6B-A51C-DC4DC10F7FD6}" destId="{15410372-22E4-49C0-A5BD-3B28F18AF704}" srcOrd="0" destOrd="0" presId="urn:microsoft.com/office/officeart/2005/8/layout/radial3"/>
    <dgm:cxn modelId="{3682B6C3-6F9F-4B20-A56E-15234F491C39}" type="presParOf" srcId="{424ECAF0-871F-4C6B-A51C-DC4DC10F7FD6}" destId="{3EBA7C1C-8528-4129-BC38-DF4A2881BFB7}" srcOrd="1" destOrd="0" presId="urn:microsoft.com/office/officeart/2005/8/layout/radial3"/>
    <dgm:cxn modelId="{3508D4A1-466B-4329-BBC6-01BBE20FDC92}" type="presParOf" srcId="{424ECAF0-871F-4C6B-A51C-DC4DC10F7FD6}" destId="{E0580A67-617E-4A32-B507-DB22E3641368}" srcOrd="2" destOrd="0" presId="urn:microsoft.com/office/officeart/2005/8/layout/radial3"/>
    <dgm:cxn modelId="{3BBFC51B-4F56-4FBE-9B68-617DE4CF802F}" type="presParOf" srcId="{424ECAF0-871F-4C6B-A51C-DC4DC10F7FD6}" destId="{1BEDAF4B-BC8A-4619-8E14-D4E37DDC9AE0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D20ECA-A2F8-4FE5-8837-574024F5BCAF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1FA38A8-9535-4B8A-A58C-DAE4DE7784AA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79 кабинетов физики;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A12E18DB-1DF0-4E97-962D-22F8EA85690E}" type="parTrans" cxnId="{6FBEC915-5F97-4E26-BDE1-CBD48F89FB22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47A11794-8E39-4231-A70A-6594BB3D4511}" type="sibTrans" cxnId="{6FBEC915-5F97-4E26-BDE1-CBD48F89FB22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10E95C48-C599-42DA-941D-07C296E09C7B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86 кабинетов технологии;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DB8A74C3-E38C-4FB0-B07F-D4A139CAE2DA}" type="parTrans" cxnId="{71E6F22C-F7F1-494C-AA3B-F5BE2EED5746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8E3E9125-D476-4E30-AC1B-1B217C0BF3D2}" type="sibTrans" cxnId="{71E6F22C-F7F1-494C-AA3B-F5BE2EED5746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23C4ACFE-8EB4-418C-ABA3-39EAD026C713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223 кабинета химии;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0E209FDA-6236-4411-9269-C80A6AB5A460}" type="parTrans" cxnId="{C1F471F6-FDFC-4550-9106-F1BB312179F2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9A27B030-B306-48F0-94F2-6EB359431182}" type="sibTrans" cxnId="{C1F471F6-FDFC-4550-9106-F1BB312179F2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ADCA5B84-141F-4ACD-8A53-C4E7459BB5F0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660 кабинетов начальной школы.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9863BDC3-7B58-4463-95AA-108D6DC4D3A5}" type="parTrans" cxnId="{01FE5A58-9357-4D39-8F8A-1D493B67411A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26B4F21E-FF3E-4C9D-A708-92B0311E849D}" type="sibTrans" cxnId="{01FE5A58-9357-4D39-8F8A-1D493B67411A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E37DF227-69D9-4876-AD99-59405A262D54}" type="pres">
      <dgm:prSet presAssocID="{73D20ECA-A2F8-4FE5-8837-574024F5BCA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FF2C0C-99C8-4042-BCB2-9F06CC5C639B}" type="pres">
      <dgm:prSet presAssocID="{B1FA38A8-9535-4B8A-A58C-DAE4DE7784AA}" presName="comp" presStyleCnt="0"/>
      <dgm:spPr/>
    </dgm:pt>
    <dgm:pt modelId="{57D3DB5E-265F-4A9D-A1CD-DACBDCB13BD6}" type="pres">
      <dgm:prSet presAssocID="{B1FA38A8-9535-4B8A-A58C-DAE4DE7784AA}" presName="box" presStyleLbl="node1" presStyleIdx="0" presStyleCnt="4"/>
      <dgm:spPr/>
      <dgm:t>
        <a:bodyPr/>
        <a:lstStyle/>
        <a:p>
          <a:endParaRPr lang="ru-RU"/>
        </a:p>
      </dgm:t>
    </dgm:pt>
    <dgm:pt modelId="{D6CB5556-FB33-4797-A4FF-560BE679B8A2}" type="pres">
      <dgm:prSet presAssocID="{B1FA38A8-9535-4B8A-A58C-DAE4DE7784AA}" presName="img" presStyleLbl="fgImgPlac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9FCC2C2-41C6-44E5-BB5C-CE22456A1BE9}" type="pres">
      <dgm:prSet presAssocID="{B1FA38A8-9535-4B8A-A58C-DAE4DE7784A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CF3BB-38EE-4ABC-BE41-C4FD1A523FB5}" type="pres">
      <dgm:prSet presAssocID="{47A11794-8E39-4231-A70A-6594BB3D4511}" presName="spacer" presStyleCnt="0"/>
      <dgm:spPr/>
    </dgm:pt>
    <dgm:pt modelId="{364C5696-DC01-42EA-8FD9-C6DCA40883A9}" type="pres">
      <dgm:prSet presAssocID="{10E95C48-C599-42DA-941D-07C296E09C7B}" presName="comp" presStyleCnt="0"/>
      <dgm:spPr/>
    </dgm:pt>
    <dgm:pt modelId="{3A05B94A-96A8-4FCC-A243-10CA6AB8C0AE}" type="pres">
      <dgm:prSet presAssocID="{10E95C48-C599-42DA-941D-07C296E09C7B}" presName="box" presStyleLbl="node1" presStyleIdx="1" presStyleCnt="4"/>
      <dgm:spPr/>
      <dgm:t>
        <a:bodyPr/>
        <a:lstStyle/>
        <a:p>
          <a:endParaRPr lang="ru-RU"/>
        </a:p>
      </dgm:t>
    </dgm:pt>
    <dgm:pt modelId="{111D0DF7-F931-4AEF-86B8-C2831C04846F}" type="pres">
      <dgm:prSet presAssocID="{10E95C48-C599-42DA-941D-07C296E09C7B}" presName="img" presStyleLbl="fgImgPlace1" presStyleIdx="1" presStyleCnt="4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7E475DE-4943-4ED2-B0C5-5A3DF2724D89}" type="pres">
      <dgm:prSet presAssocID="{10E95C48-C599-42DA-941D-07C296E09C7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708EF-091A-4E0D-B2AA-B5A130C634A8}" type="pres">
      <dgm:prSet presAssocID="{8E3E9125-D476-4E30-AC1B-1B217C0BF3D2}" presName="spacer" presStyleCnt="0"/>
      <dgm:spPr/>
    </dgm:pt>
    <dgm:pt modelId="{58FA39B4-2D6D-4386-AE8C-1131526C2D05}" type="pres">
      <dgm:prSet presAssocID="{23C4ACFE-8EB4-418C-ABA3-39EAD026C713}" presName="comp" presStyleCnt="0"/>
      <dgm:spPr/>
    </dgm:pt>
    <dgm:pt modelId="{2E10F67D-6729-4B60-8A2B-0916C1593993}" type="pres">
      <dgm:prSet presAssocID="{23C4ACFE-8EB4-418C-ABA3-39EAD026C713}" presName="box" presStyleLbl="node1" presStyleIdx="2" presStyleCnt="4"/>
      <dgm:spPr/>
      <dgm:t>
        <a:bodyPr/>
        <a:lstStyle/>
        <a:p>
          <a:endParaRPr lang="ru-RU"/>
        </a:p>
      </dgm:t>
    </dgm:pt>
    <dgm:pt modelId="{D89241CB-A052-4780-8CBD-F9C3F96BD947}" type="pres">
      <dgm:prSet presAssocID="{23C4ACFE-8EB4-418C-ABA3-39EAD026C713}" presName="img" presStyleLbl="fgImgPlace1" presStyleIdx="2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F27A501-572F-42C8-9F5A-1F1FE70C9BC7}" type="pres">
      <dgm:prSet presAssocID="{23C4ACFE-8EB4-418C-ABA3-39EAD026C71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4815C-9E92-4A69-88C4-8510C1002E7C}" type="pres">
      <dgm:prSet presAssocID="{9A27B030-B306-48F0-94F2-6EB359431182}" presName="spacer" presStyleCnt="0"/>
      <dgm:spPr/>
    </dgm:pt>
    <dgm:pt modelId="{7A3C7FD1-20E0-4F78-951E-AC546BFC40E7}" type="pres">
      <dgm:prSet presAssocID="{ADCA5B84-141F-4ACD-8A53-C4E7459BB5F0}" presName="comp" presStyleCnt="0"/>
      <dgm:spPr/>
    </dgm:pt>
    <dgm:pt modelId="{03BEAE54-9939-45A2-BE32-12CBE5B6EB08}" type="pres">
      <dgm:prSet presAssocID="{ADCA5B84-141F-4ACD-8A53-C4E7459BB5F0}" presName="box" presStyleLbl="node1" presStyleIdx="3" presStyleCnt="4"/>
      <dgm:spPr/>
      <dgm:t>
        <a:bodyPr/>
        <a:lstStyle/>
        <a:p>
          <a:endParaRPr lang="ru-RU"/>
        </a:p>
      </dgm:t>
    </dgm:pt>
    <dgm:pt modelId="{07F5B049-5C2D-49E3-922E-AAEF8B7CFDB6}" type="pres">
      <dgm:prSet presAssocID="{ADCA5B84-141F-4ACD-8A53-C4E7459BB5F0}" presName="img" presStyleLbl="fgImgPlace1" presStyleIdx="3" presStyleCnt="4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5E98639-CC95-47FF-A977-6559B45A5AEF}" type="pres">
      <dgm:prSet presAssocID="{ADCA5B84-141F-4ACD-8A53-C4E7459BB5F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E912FA-77EE-4E2E-AB55-EAB66211B45F}" type="presOf" srcId="{B1FA38A8-9535-4B8A-A58C-DAE4DE7784AA}" destId="{D9FCC2C2-41C6-44E5-BB5C-CE22456A1BE9}" srcOrd="1" destOrd="0" presId="urn:microsoft.com/office/officeart/2005/8/layout/vList4"/>
    <dgm:cxn modelId="{71E6F22C-F7F1-494C-AA3B-F5BE2EED5746}" srcId="{73D20ECA-A2F8-4FE5-8837-574024F5BCAF}" destId="{10E95C48-C599-42DA-941D-07C296E09C7B}" srcOrd="1" destOrd="0" parTransId="{DB8A74C3-E38C-4FB0-B07F-D4A139CAE2DA}" sibTransId="{8E3E9125-D476-4E30-AC1B-1B217C0BF3D2}"/>
    <dgm:cxn modelId="{AAF863E4-76E2-4D40-8F4E-11CC318241CC}" type="presOf" srcId="{73D20ECA-A2F8-4FE5-8837-574024F5BCAF}" destId="{E37DF227-69D9-4876-AD99-59405A262D54}" srcOrd="0" destOrd="0" presId="urn:microsoft.com/office/officeart/2005/8/layout/vList4"/>
    <dgm:cxn modelId="{6FBEC915-5F97-4E26-BDE1-CBD48F89FB22}" srcId="{73D20ECA-A2F8-4FE5-8837-574024F5BCAF}" destId="{B1FA38A8-9535-4B8A-A58C-DAE4DE7784AA}" srcOrd="0" destOrd="0" parTransId="{A12E18DB-1DF0-4E97-962D-22F8EA85690E}" sibTransId="{47A11794-8E39-4231-A70A-6594BB3D4511}"/>
    <dgm:cxn modelId="{A85153CC-EF15-4CD0-B30C-C01D10B143FF}" type="presOf" srcId="{10E95C48-C599-42DA-941D-07C296E09C7B}" destId="{17E475DE-4943-4ED2-B0C5-5A3DF2724D89}" srcOrd="1" destOrd="0" presId="urn:microsoft.com/office/officeart/2005/8/layout/vList4"/>
    <dgm:cxn modelId="{5CD7BBAE-A442-4BCD-AF72-248493E47996}" type="presOf" srcId="{23C4ACFE-8EB4-418C-ABA3-39EAD026C713}" destId="{2E10F67D-6729-4B60-8A2B-0916C1593993}" srcOrd="0" destOrd="0" presId="urn:microsoft.com/office/officeart/2005/8/layout/vList4"/>
    <dgm:cxn modelId="{C1F471F6-FDFC-4550-9106-F1BB312179F2}" srcId="{73D20ECA-A2F8-4FE5-8837-574024F5BCAF}" destId="{23C4ACFE-8EB4-418C-ABA3-39EAD026C713}" srcOrd="2" destOrd="0" parTransId="{0E209FDA-6236-4411-9269-C80A6AB5A460}" sibTransId="{9A27B030-B306-48F0-94F2-6EB359431182}"/>
    <dgm:cxn modelId="{01FE5A58-9357-4D39-8F8A-1D493B67411A}" srcId="{73D20ECA-A2F8-4FE5-8837-574024F5BCAF}" destId="{ADCA5B84-141F-4ACD-8A53-C4E7459BB5F0}" srcOrd="3" destOrd="0" parTransId="{9863BDC3-7B58-4463-95AA-108D6DC4D3A5}" sibTransId="{26B4F21E-FF3E-4C9D-A708-92B0311E849D}"/>
    <dgm:cxn modelId="{4098CBCA-7EA6-413E-B6C7-1E68945A0BEE}" type="presOf" srcId="{ADCA5B84-141F-4ACD-8A53-C4E7459BB5F0}" destId="{95E98639-CC95-47FF-A977-6559B45A5AEF}" srcOrd="1" destOrd="0" presId="urn:microsoft.com/office/officeart/2005/8/layout/vList4"/>
    <dgm:cxn modelId="{25414F56-90CA-4D21-BDAC-B339D6162526}" type="presOf" srcId="{23C4ACFE-8EB4-418C-ABA3-39EAD026C713}" destId="{AF27A501-572F-42C8-9F5A-1F1FE70C9BC7}" srcOrd="1" destOrd="0" presId="urn:microsoft.com/office/officeart/2005/8/layout/vList4"/>
    <dgm:cxn modelId="{20F67430-3E68-4709-B70E-60AE6A46BF2A}" type="presOf" srcId="{ADCA5B84-141F-4ACD-8A53-C4E7459BB5F0}" destId="{03BEAE54-9939-45A2-BE32-12CBE5B6EB08}" srcOrd="0" destOrd="0" presId="urn:microsoft.com/office/officeart/2005/8/layout/vList4"/>
    <dgm:cxn modelId="{069E50A7-135B-427D-A57F-EE29AD025558}" type="presOf" srcId="{B1FA38A8-9535-4B8A-A58C-DAE4DE7784AA}" destId="{57D3DB5E-265F-4A9D-A1CD-DACBDCB13BD6}" srcOrd="0" destOrd="0" presId="urn:microsoft.com/office/officeart/2005/8/layout/vList4"/>
    <dgm:cxn modelId="{9CEB63F7-8E06-4781-A6D6-9DFEFD10B612}" type="presOf" srcId="{10E95C48-C599-42DA-941D-07C296E09C7B}" destId="{3A05B94A-96A8-4FCC-A243-10CA6AB8C0AE}" srcOrd="0" destOrd="0" presId="urn:microsoft.com/office/officeart/2005/8/layout/vList4"/>
    <dgm:cxn modelId="{5C71A4B8-F5CB-4771-B789-CE7AE10D4161}" type="presParOf" srcId="{E37DF227-69D9-4876-AD99-59405A262D54}" destId="{8FFF2C0C-99C8-4042-BCB2-9F06CC5C639B}" srcOrd="0" destOrd="0" presId="urn:microsoft.com/office/officeart/2005/8/layout/vList4"/>
    <dgm:cxn modelId="{84A969DF-F7BA-48E7-91EB-9CA98CE4E509}" type="presParOf" srcId="{8FFF2C0C-99C8-4042-BCB2-9F06CC5C639B}" destId="{57D3DB5E-265F-4A9D-A1CD-DACBDCB13BD6}" srcOrd="0" destOrd="0" presId="urn:microsoft.com/office/officeart/2005/8/layout/vList4"/>
    <dgm:cxn modelId="{6301603B-C066-4434-A9C1-2F17E5C0BB6C}" type="presParOf" srcId="{8FFF2C0C-99C8-4042-BCB2-9F06CC5C639B}" destId="{D6CB5556-FB33-4797-A4FF-560BE679B8A2}" srcOrd="1" destOrd="0" presId="urn:microsoft.com/office/officeart/2005/8/layout/vList4"/>
    <dgm:cxn modelId="{704A0625-EB8D-4AC7-9493-C6A9FAEADECC}" type="presParOf" srcId="{8FFF2C0C-99C8-4042-BCB2-9F06CC5C639B}" destId="{D9FCC2C2-41C6-44E5-BB5C-CE22456A1BE9}" srcOrd="2" destOrd="0" presId="urn:microsoft.com/office/officeart/2005/8/layout/vList4"/>
    <dgm:cxn modelId="{2C8721F2-96B2-47E3-B94B-2314A1B051B4}" type="presParOf" srcId="{E37DF227-69D9-4876-AD99-59405A262D54}" destId="{0D7CF3BB-38EE-4ABC-BE41-C4FD1A523FB5}" srcOrd="1" destOrd="0" presId="urn:microsoft.com/office/officeart/2005/8/layout/vList4"/>
    <dgm:cxn modelId="{07CE0A43-D377-4871-BC5B-E3ABB8685C17}" type="presParOf" srcId="{E37DF227-69D9-4876-AD99-59405A262D54}" destId="{364C5696-DC01-42EA-8FD9-C6DCA40883A9}" srcOrd="2" destOrd="0" presId="urn:microsoft.com/office/officeart/2005/8/layout/vList4"/>
    <dgm:cxn modelId="{E893CCB6-610C-42FE-BCCC-DA269A07733D}" type="presParOf" srcId="{364C5696-DC01-42EA-8FD9-C6DCA40883A9}" destId="{3A05B94A-96A8-4FCC-A243-10CA6AB8C0AE}" srcOrd="0" destOrd="0" presId="urn:microsoft.com/office/officeart/2005/8/layout/vList4"/>
    <dgm:cxn modelId="{46052129-DF2B-406E-8874-6D57D47052FF}" type="presParOf" srcId="{364C5696-DC01-42EA-8FD9-C6DCA40883A9}" destId="{111D0DF7-F931-4AEF-86B8-C2831C04846F}" srcOrd="1" destOrd="0" presId="urn:microsoft.com/office/officeart/2005/8/layout/vList4"/>
    <dgm:cxn modelId="{DA46318E-8E06-4374-86C6-7AB4A6362F26}" type="presParOf" srcId="{364C5696-DC01-42EA-8FD9-C6DCA40883A9}" destId="{17E475DE-4943-4ED2-B0C5-5A3DF2724D89}" srcOrd="2" destOrd="0" presId="urn:microsoft.com/office/officeart/2005/8/layout/vList4"/>
    <dgm:cxn modelId="{EA399FA0-A87D-4F93-9F4D-0E8ECC80F277}" type="presParOf" srcId="{E37DF227-69D9-4876-AD99-59405A262D54}" destId="{4E5708EF-091A-4E0D-B2AA-B5A130C634A8}" srcOrd="3" destOrd="0" presId="urn:microsoft.com/office/officeart/2005/8/layout/vList4"/>
    <dgm:cxn modelId="{DB43C4D7-3A7A-45F0-920B-6408F97A79CA}" type="presParOf" srcId="{E37DF227-69D9-4876-AD99-59405A262D54}" destId="{58FA39B4-2D6D-4386-AE8C-1131526C2D05}" srcOrd="4" destOrd="0" presId="urn:microsoft.com/office/officeart/2005/8/layout/vList4"/>
    <dgm:cxn modelId="{1E1C9F56-60D8-410A-9A1B-9716C7562C74}" type="presParOf" srcId="{58FA39B4-2D6D-4386-AE8C-1131526C2D05}" destId="{2E10F67D-6729-4B60-8A2B-0916C1593993}" srcOrd="0" destOrd="0" presId="urn:microsoft.com/office/officeart/2005/8/layout/vList4"/>
    <dgm:cxn modelId="{1F4EA4F3-D23E-4E86-B428-2E60215F091A}" type="presParOf" srcId="{58FA39B4-2D6D-4386-AE8C-1131526C2D05}" destId="{D89241CB-A052-4780-8CBD-F9C3F96BD947}" srcOrd="1" destOrd="0" presId="urn:microsoft.com/office/officeart/2005/8/layout/vList4"/>
    <dgm:cxn modelId="{D971EC2D-DBDB-4F1A-8CDC-5831D78F0076}" type="presParOf" srcId="{58FA39B4-2D6D-4386-AE8C-1131526C2D05}" destId="{AF27A501-572F-42C8-9F5A-1F1FE70C9BC7}" srcOrd="2" destOrd="0" presId="urn:microsoft.com/office/officeart/2005/8/layout/vList4"/>
    <dgm:cxn modelId="{2C4BBA70-DFDE-4226-A5AF-484B4096418D}" type="presParOf" srcId="{E37DF227-69D9-4876-AD99-59405A262D54}" destId="{9564815C-9E92-4A69-88C4-8510C1002E7C}" srcOrd="5" destOrd="0" presId="urn:microsoft.com/office/officeart/2005/8/layout/vList4"/>
    <dgm:cxn modelId="{04E0C77D-3286-463A-9A13-9AFE1C60B682}" type="presParOf" srcId="{E37DF227-69D9-4876-AD99-59405A262D54}" destId="{7A3C7FD1-20E0-4F78-951E-AC546BFC40E7}" srcOrd="6" destOrd="0" presId="urn:microsoft.com/office/officeart/2005/8/layout/vList4"/>
    <dgm:cxn modelId="{A730F906-9569-4AC9-998C-3552F90066C9}" type="presParOf" srcId="{7A3C7FD1-20E0-4F78-951E-AC546BFC40E7}" destId="{03BEAE54-9939-45A2-BE32-12CBE5B6EB08}" srcOrd="0" destOrd="0" presId="urn:microsoft.com/office/officeart/2005/8/layout/vList4"/>
    <dgm:cxn modelId="{407A4C43-2238-4BD5-AE57-32642577D2AD}" type="presParOf" srcId="{7A3C7FD1-20E0-4F78-951E-AC546BFC40E7}" destId="{07F5B049-5C2D-49E3-922E-AAEF8B7CFDB6}" srcOrd="1" destOrd="0" presId="urn:microsoft.com/office/officeart/2005/8/layout/vList4"/>
    <dgm:cxn modelId="{BE10EE50-3AB1-477C-BD1D-78F510F5B36C}" type="presParOf" srcId="{7A3C7FD1-20E0-4F78-951E-AC546BFC40E7}" destId="{95E98639-CC95-47FF-A977-6559B45A5AE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435EEB-1347-4699-970B-4BEA96338884}" type="doc">
      <dgm:prSet loTypeId="urn:microsoft.com/office/officeart/2005/8/layout/vList3" loCatId="list" qsTypeId="urn:microsoft.com/office/officeart/2005/8/quickstyle/3d2" qsCatId="3D" csTypeId="urn:microsoft.com/office/officeart/2005/8/colors/colorful3" csCatId="colorful" phldr="1"/>
      <dgm:spPr/>
    </dgm:pt>
    <dgm:pt modelId="{D68311A3-D421-42A8-A4FC-6D1CF4772AE5}">
      <dgm:prSet phldrT="[Текст]" custT="1"/>
      <dgm:spPr/>
      <dgm:t>
        <a:bodyPr/>
        <a:lstStyle/>
        <a:p>
          <a:pPr algn="l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Замена приборов </a:t>
          </a:r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45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общеобразовательных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учрежедниях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891D6F5-DE5C-4792-9DE2-52ACFCC3C2A3}" type="parTrans" cxnId="{B4A36BAA-5E22-48B6-82BB-E1F38CE5611E}">
      <dgm:prSet/>
      <dgm:spPr/>
      <dgm:t>
        <a:bodyPr/>
        <a:lstStyle/>
        <a:p>
          <a:endParaRPr lang="ru-RU"/>
        </a:p>
      </dgm:t>
    </dgm:pt>
    <dgm:pt modelId="{FDB39D92-CEF7-45FE-8994-A492D3AB64AE}" type="sibTrans" cxnId="{B4A36BAA-5E22-48B6-82BB-E1F38CE5611E}">
      <dgm:prSet/>
      <dgm:spPr/>
      <dgm:t>
        <a:bodyPr/>
        <a:lstStyle/>
        <a:p>
          <a:endParaRPr lang="ru-RU"/>
        </a:p>
      </dgm:t>
    </dgm:pt>
    <dgm:pt modelId="{0B8BBE06-2D58-453B-919D-A30E3284444A}">
      <dgm:prSet phldrT="[Текст]" custT="1"/>
      <dgm:spPr/>
      <dgm:t>
        <a:bodyPr/>
        <a:lstStyle/>
        <a:p>
          <a:pPr algn="l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Установка узлов учета природного газа, воды и электрической энергии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9779186-1004-473E-AA15-16A40867D4E5}" type="parTrans" cxnId="{B80D9150-1921-46EF-9193-C1AB78344B0B}">
      <dgm:prSet/>
      <dgm:spPr/>
      <dgm:t>
        <a:bodyPr/>
        <a:lstStyle/>
        <a:p>
          <a:endParaRPr lang="ru-RU"/>
        </a:p>
      </dgm:t>
    </dgm:pt>
    <dgm:pt modelId="{D2BE4B1C-C9DA-4397-92FB-50100D85A67D}" type="sibTrans" cxnId="{B80D9150-1921-46EF-9193-C1AB78344B0B}">
      <dgm:prSet/>
      <dgm:spPr/>
      <dgm:t>
        <a:bodyPr/>
        <a:lstStyle/>
        <a:p>
          <a:endParaRPr lang="ru-RU"/>
        </a:p>
      </dgm:t>
    </dgm:pt>
    <dgm:pt modelId="{54659FDE-8D6A-47BA-8F12-3286A04FA6B1}" type="pres">
      <dgm:prSet presAssocID="{96435EEB-1347-4699-970B-4BEA96338884}" presName="linearFlow" presStyleCnt="0">
        <dgm:presLayoutVars>
          <dgm:dir/>
          <dgm:resizeHandles val="exact"/>
        </dgm:presLayoutVars>
      </dgm:prSet>
      <dgm:spPr/>
    </dgm:pt>
    <dgm:pt modelId="{38C82050-F999-4BCD-9CB9-83F2F9A3076F}" type="pres">
      <dgm:prSet presAssocID="{D68311A3-D421-42A8-A4FC-6D1CF4772AE5}" presName="composite" presStyleCnt="0"/>
      <dgm:spPr/>
    </dgm:pt>
    <dgm:pt modelId="{5BE780D6-8393-4BF4-AC68-EAD7A755BB4A}" type="pres">
      <dgm:prSet presAssocID="{D68311A3-D421-42A8-A4FC-6D1CF4772AE5}" presName="imgShp" presStyleLbl="fgImgPlace1" presStyleIdx="0" presStyleCnt="2" custScaleX="93890" custScaleY="86965" custLinFactNeighborX="-20144" custLinFactNeighborY="168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FA2DE82-9791-436E-91F7-626B92DEF190}" type="pres">
      <dgm:prSet presAssocID="{D68311A3-D421-42A8-A4FC-6D1CF4772AE5}" presName="txShp" presStyleLbl="node1" presStyleIdx="0" presStyleCnt="2" custScaleX="120660" custLinFactNeighborX="276" custLinFactNeighborY="-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54358-AB01-419E-938C-531B5F8D1F99}" type="pres">
      <dgm:prSet presAssocID="{FDB39D92-CEF7-45FE-8994-A492D3AB64AE}" presName="spacing" presStyleCnt="0"/>
      <dgm:spPr/>
    </dgm:pt>
    <dgm:pt modelId="{B2F98B3E-13D2-4C96-96D5-56FBFC7B9D3C}" type="pres">
      <dgm:prSet presAssocID="{0B8BBE06-2D58-453B-919D-A30E3284444A}" presName="composite" presStyleCnt="0"/>
      <dgm:spPr/>
    </dgm:pt>
    <dgm:pt modelId="{9215ABC9-68FF-4873-8765-A8A685E2A77C}" type="pres">
      <dgm:prSet presAssocID="{0B8BBE06-2D58-453B-919D-A30E3284444A}" presName="imgShp" presStyleLbl="fgImgPlace1" presStyleIdx="1" presStyleCnt="2" custLinFactY="29461" custLinFactNeighborX="-58177" custLinFactNeighborY="100000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722E919-80E8-4200-8DB4-C36B6A75CD12}" type="pres">
      <dgm:prSet presAssocID="{0B8BBE06-2D58-453B-919D-A30E3284444A}" presName="txShp" presStyleLbl="node1" presStyleIdx="1" presStyleCnt="2" custScaleX="116651" custLinFactY="100000" custLinFactNeighborX="276" custLinFactNeighborY="100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A36BAA-5E22-48B6-82BB-E1F38CE5611E}" srcId="{96435EEB-1347-4699-970B-4BEA96338884}" destId="{D68311A3-D421-42A8-A4FC-6D1CF4772AE5}" srcOrd="0" destOrd="0" parTransId="{8891D6F5-DE5C-4792-9DE2-52ACFCC3C2A3}" sibTransId="{FDB39D92-CEF7-45FE-8994-A492D3AB64AE}"/>
    <dgm:cxn modelId="{42320236-CC1C-4BB8-9426-08ABC7E79B32}" type="presOf" srcId="{96435EEB-1347-4699-970B-4BEA96338884}" destId="{54659FDE-8D6A-47BA-8F12-3286A04FA6B1}" srcOrd="0" destOrd="0" presId="urn:microsoft.com/office/officeart/2005/8/layout/vList3"/>
    <dgm:cxn modelId="{99DEFEB3-2423-4F0F-B793-F4829345A03E}" type="presOf" srcId="{D68311A3-D421-42A8-A4FC-6D1CF4772AE5}" destId="{DFA2DE82-9791-436E-91F7-626B92DEF190}" srcOrd="0" destOrd="0" presId="urn:microsoft.com/office/officeart/2005/8/layout/vList3"/>
    <dgm:cxn modelId="{9EDDF5D1-D7BF-42FB-B832-0F1645B1BE9E}" type="presOf" srcId="{0B8BBE06-2D58-453B-919D-A30E3284444A}" destId="{0722E919-80E8-4200-8DB4-C36B6A75CD12}" srcOrd="0" destOrd="0" presId="urn:microsoft.com/office/officeart/2005/8/layout/vList3"/>
    <dgm:cxn modelId="{B80D9150-1921-46EF-9193-C1AB78344B0B}" srcId="{96435EEB-1347-4699-970B-4BEA96338884}" destId="{0B8BBE06-2D58-453B-919D-A30E3284444A}" srcOrd="1" destOrd="0" parTransId="{49779186-1004-473E-AA15-16A40867D4E5}" sibTransId="{D2BE4B1C-C9DA-4397-92FB-50100D85A67D}"/>
    <dgm:cxn modelId="{2B8DCC70-1C53-4CB8-814A-A828869F93AA}" type="presParOf" srcId="{54659FDE-8D6A-47BA-8F12-3286A04FA6B1}" destId="{38C82050-F999-4BCD-9CB9-83F2F9A3076F}" srcOrd="0" destOrd="0" presId="urn:microsoft.com/office/officeart/2005/8/layout/vList3"/>
    <dgm:cxn modelId="{614F2426-8369-4F93-A8AC-B07A65E21776}" type="presParOf" srcId="{38C82050-F999-4BCD-9CB9-83F2F9A3076F}" destId="{5BE780D6-8393-4BF4-AC68-EAD7A755BB4A}" srcOrd="0" destOrd="0" presId="urn:microsoft.com/office/officeart/2005/8/layout/vList3"/>
    <dgm:cxn modelId="{1F353471-332F-4151-A8FD-EC29F9EE6A43}" type="presParOf" srcId="{38C82050-F999-4BCD-9CB9-83F2F9A3076F}" destId="{DFA2DE82-9791-436E-91F7-626B92DEF190}" srcOrd="1" destOrd="0" presId="urn:microsoft.com/office/officeart/2005/8/layout/vList3"/>
    <dgm:cxn modelId="{FE86F7C4-1404-4CD0-9238-C59B48CE001B}" type="presParOf" srcId="{54659FDE-8D6A-47BA-8F12-3286A04FA6B1}" destId="{D5C54358-AB01-419E-938C-531B5F8D1F99}" srcOrd="1" destOrd="0" presId="urn:microsoft.com/office/officeart/2005/8/layout/vList3"/>
    <dgm:cxn modelId="{14D76AAF-13D0-4AD6-BECA-97494D416E86}" type="presParOf" srcId="{54659FDE-8D6A-47BA-8F12-3286A04FA6B1}" destId="{B2F98B3E-13D2-4C96-96D5-56FBFC7B9D3C}" srcOrd="2" destOrd="0" presId="urn:microsoft.com/office/officeart/2005/8/layout/vList3"/>
    <dgm:cxn modelId="{FD655473-A708-44D0-AC8D-C98583C48CC7}" type="presParOf" srcId="{B2F98B3E-13D2-4C96-96D5-56FBFC7B9D3C}" destId="{9215ABC9-68FF-4873-8765-A8A685E2A77C}" srcOrd="0" destOrd="0" presId="urn:microsoft.com/office/officeart/2005/8/layout/vList3"/>
    <dgm:cxn modelId="{627E1D64-BC04-4BC9-A151-15830D4C2393}" type="presParOf" srcId="{B2F98B3E-13D2-4C96-96D5-56FBFC7B9D3C}" destId="{0722E919-80E8-4200-8DB4-C36B6A75CD1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F94FF5-114C-45EC-B19A-FB8306311D6F}" type="doc">
      <dgm:prSet loTypeId="urn:microsoft.com/office/officeart/2005/8/layout/arrow2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FCDA658-2B41-46C4-BF85-BA3645632DE8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200 млн. рублей в рамках Стратегии </a:t>
          </a:r>
          <a:endParaRPr lang="ru-RU" sz="2000" b="1" i="1" dirty="0">
            <a:solidFill>
              <a:srgbClr val="002060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latin typeface="Times New Roman" pitchFamily="18" charset="0"/>
            <a:cs typeface="Times New Roman" pitchFamily="18" charset="0"/>
          </a:endParaRPr>
        </a:p>
      </dgm:t>
    </dgm:pt>
    <dgm:pt modelId="{4437E7E5-1EED-4826-A825-0E3B8D6037DB}" type="parTrans" cxnId="{51953FAC-7ACA-41E3-A4D8-41CF8F5589BB}">
      <dgm:prSet/>
      <dgm:spPr/>
      <dgm:t>
        <a:bodyPr/>
        <a:lstStyle/>
        <a:p>
          <a:endParaRPr lang="ru-RU"/>
        </a:p>
      </dgm:t>
    </dgm:pt>
    <dgm:pt modelId="{DBE82A16-854B-4BC4-9C0E-9405426295D9}" type="sibTrans" cxnId="{51953FAC-7ACA-41E3-A4D8-41CF8F5589BB}">
      <dgm:prSet/>
      <dgm:spPr/>
      <dgm:t>
        <a:bodyPr/>
        <a:lstStyle/>
        <a:p>
          <a:endParaRPr lang="ru-RU"/>
        </a:p>
      </dgm:t>
    </dgm:pt>
    <dgm:pt modelId="{432835C3-13BA-4AF9-A094-A8FD0D9B0B1E}">
      <dgm:prSet phldrT="[Текст]" custT="1"/>
      <dgm:spPr/>
      <dgm:t>
        <a:bodyPr/>
        <a:lstStyle/>
        <a:p>
          <a:pPr algn="l"/>
          <a:r>
            <a:rPr lang="ru-RU" sz="1800" b="1" i="1" dirty="0" smtClean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nstantia" pitchFamily="18" charset="0"/>
            </a:rPr>
            <a:t>2012 год            </a:t>
          </a:r>
        </a:p>
        <a:p>
          <a:pPr algn="l"/>
          <a:r>
            <a:rPr lang="ru-RU" sz="1800" b="1" i="1" dirty="0" smtClean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nstantia" pitchFamily="18" charset="0"/>
            </a:rPr>
            <a:t>22 330 рублей/мес.</a:t>
          </a:r>
          <a:endParaRPr lang="ru-RU" sz="1800" b="1" i="1" dirty="0">
            <a:solidFill>
              <a:srgbClr val="002060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latin typeface="Constantia" pitchFamily="18" charset="0"/>
          </a:endParaRPr>
        </a:p>
      </dgm:t>
    </dgm:pt>
    <dgm:pt modelId="{46C27641-60F7-4AC7-AA34-37E79481F5BF}" type="parTrans" cxnId="{94C9C012-882D-4DAE-BFBC-FFCFCD232616}">
      <dgm:prSet/>
      <dgm:spPr/>
      <dgm:t>
        <a:bodyPr/>
        <a:lstStyle/>
        <a:p>
          <a:endParaRPr lang="ru-RU"/>
        </a:p>
      </dgm:t>
    </dgm:pt>
    <dgm:pt modelId="{F60A030D-00EB-4435-8AC9-D826B3F242C1}" type="sibTrans" cxnId="{94C9C012-882D-4DAE-BFBC-FFCFCD232616}">
      <dgm:prSet/>
      <dgm:spPr/>
      <dgm:t>
        <a:bodyPr/>
        <a:lstStyle/>
        <a:p>
          <a:endParaRPr lang="ru-RU"/>
        </a:p>
      </dgm:t>
    </dgm:pt>
    <dgm:pt modelId="{1E52ACE3-E92C-489A-A797-1EB48B20DA68}" type="pres">
      <dgm:prSet presAssocID="{C5F94FF5-114C-45EC-B19A-FB8306311D6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1341D9-5A5B-43EA-A6EA-E06C31AEAB1D}" type="pres">
      <dgm:prSet presAssocID="{C5F94FF5-114C-45EC-B19A-FB8306311D6F}" presName="arrow" presStyleLbl="bgShp" presStyleIdx="0" presStyleCnt="1" custAng="16200000" custScaleX="73860" custScaleY="68354" custLinFactNeighborX="-11047" custLinFactNeighborY="16214"/>
      <dgm:spPr>
        <a:gradFill rotWithShape="0">
          <a:gsLst>
            <a:gs pos="0">
              <a:srgbClr val="00B0F0"/>
            </a:gs>
            <a:gs pos="80000">
              <a:srgbClr val="0070C0"/>
            </a:gs>
            <a:gs pos="100000">
              <a:srgbClr val="002060"/>
            </a:gs>
          </a:gsLst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gm:spPr>
    </dgm:pt>
    <dgm:pt modelId="{D054999C-935B-40FC-9B76-C1C4F315C4D7}" type="pres">
      <dgm:prSet presAssocID="{C5F94FF5-114C-45EC-B19A-FB8306311D6F}" presName="arrowDiagram2" presStyleCnt="0"/>
      <dgm:spPr/>
    </dgm:pt>
    <dgm:pt modelId="{0C55BE3E-D143-4C14-B273-A2133D91AB56}" type="pres">
      <dgm:prSet presAssocID="{CFCDA658-2B41-46C4-BF85-BA3645632DE8}" presName="bullet2a" presStyleLbl="node1" presStyleIdx="0" presStyleCnt="2"/>
      <dgm:spPr>
        <a:noFill/>
      </dgm:spPr>
    </dgm:pt>
    <dgm:pt modelId="{F27FB4B9-A0DF-442B-9317-BACAFA29AD49}" type="pres">
      <dgm:prSet presAssocID="{CFCDA658-2B41-46C4-BF85-BA3645632DE8}" presName="textBox2a" presStyleLbl="revTx" presStyleIdx="0" presStyleCnt="2" custScaleX="135183" custScaleY="50039" custLinFactX="38785" custLinFactNeighborX="100000" custLinFactNeighborY="93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3D9BC-3B1F-48AF-AB95-9B12E02122B3}" type="pres">
      <dgm:prSet presAssocID="{432835C3-13BA-4AF9-A094-A8FD0D9B0B1E}" presName="bullet2b" presStyleLbl="node1" presStyleIdx="1" presStyleCnt="2" custLinFactY="-100000" custLinFactNeighborX="-50501" custLinFactNeighborY="-179616"/>
      <dgm:spPr>
        <a:noFill/>
      </dgm:spPr>
    </dgm:pt>
    <dgm:pt modelId="{C83BD6F1-356E-47AF-B5F6-ED646A6421EB}" type="pres">
      <dgm:prSet presAssocID="{432835C3-13BA-4AF9-A094-A8FD0D9B0B1E}" presName="textBox2b" presStyleLbl="revTx" presStyleIdx="1" presStyleCnt="2" custScaleX="186878" custLinFactNeighborX="-39802" custLinFactNeighborY="-67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87753C-BFA4-42DF-A7E2-5FEC6BA6E7E2}" type="presOf" srcId="{CFCDA658-2B41-46C4-BF85-BA3645632DE8}" destId="{F27FB4B9-A0DF-442B-9317-BACAFA29AD49}" srcOrd="0" destOrd="0" presId="urn:microsoft.com/office/officeart/2005/8/layout/arrow2"/>
    <dgm:cxn modelId="{5E0D2907-66E7-47E3-AF74-5EB9AE3068EE}" type="presOf" srcId="{432835C3-13BA-4AF9-A094-A8FD0D9B0B1E}" destId="{C83BD6F1-356E-47AF-B5F6-ED646A6421EB}" srcOrd="0" destOrd="0" presId="urn:microsoft.com/office/officeart/2005/8/layout/arrow2"/>
    <dgm:cxn modelId="{51953FAC-7ACA-41E3-A4D8-41CF8F5589BB}" srcId="{C5F94FF5-114C-45EC-B19A-FB8306311D6F}" destId="{CFCDA658-2B41-46C4-BF85-BA3645632DE8}" srcOrd="0" destOrd="0" parTransId="{4437E7E5-1EED-4826-A825-0E3B8D6037DB}" sibTransId="{DBE82A16-854B-4BC4-9C0E-9405426295D9}"/>
    <dgm:cxn modelId="{94C9C012-882D-4DAE-BFBC-FFCFCD232616}" srcId="{C5F94FF5-114C-45EC-B19A-FB8306311D6F}" destId="{432835C3-13BA-4AF9-A094-A8FD0D9B0B1E}" srcOrd="1" destOrd="0" parTransId="{46C27641-60F7-4AC7-AA34-37E79481F5BF}" sibTransId="{F60A030D-00EB-4435-8AC9-D826B3F242C1}"/>
    <dgm:cxn modelId="{32FF4010-3B36-47EF-B8EC-A66338749DCF}" type="presOf" srcId="{C5F94FF5-114C-45EC-B19A-FB8306311D6F}" destId="{1E52ACE3-E92C-489A-A797-1EB48B20DA68}" srcOrd="0" destOrd="0" presId="urn:microsoft.com/office/officeart/2005/8/layout/arrow2"/>
    <dgm:cxn modelId="{8A85721C-0742-4229-8315-F7EE0FBED577}" type="presParOf" srcId="{1E52ACE3-E92C-489A-A797-1EB48B20DA68}" destId="{FA1341D9-5A5B-43EA-A6EA-E06C31AEAB1D}" srcOrd="0" destOrd="0" presId="urn:microsoft.com/office/officeart/2005/8/layout/arrow2"/>
    <dgm:cxn modelId="{2D9DD725-B4BC-40BD-BE41-1CD082D3A029}" type="presParOf" srcId="{1E52ACE3-E92C-489A-A797-1EB48B20DA68}" destId="{D054999C-935B-40FC-9B76-C1C4F315C4D7}" srcOrd="1" destOrd="0" presId="urn:microsoft.com/office/officeart/2005/8/layout/arrow2"/>
    <dgm:cxn modelId="{6088D4D5-CE2D-41FD-B74E-E61C21E4B089}" type="presParOf" srcId="{D054999C-935B-40FC-9B76-C1C4F315C4D7}" destId="{0C55BE3E-D143-4C14-B273-A2133D91AB56}" srcOrd="0" destOrd="0" presId="urn:microsoft.com/office/officeart/2005/8/layout/arrow2"/>
    <dgm:cxn modelId="{1ACA82EC-49EC-4CE1-8749-8BA39B4631DF}" type="presParOf" srcId="{D054999C-935B-40FC-9B76-C1C4F315C4D7}" destId="{F27FB4B9-A0DF-442B-9317-BACAFA29AD49}" srcOrd="1" destOrd="0" presId="urn:microsoft.com/office/officeart/2005/8/layout/arrow2"/>
    <dgm:cxn modelId="{2DA59843-6524-4ACD-83CB-DBC53F0011CA}" type="presParOf" srcId="{D054999C-935B-40FC-9B76-C1C4F315C4D7}" destId="{92E3D9BC-3B1F-48AF-AB95-9B12E02122B3}" srcOrd="2" destOrd="0" presId="urn:microsoft.com/office/officeart/2005/8/layout/arrow2"/>
    <dgm:cxn modelId="{DD953B9D-5073-4963-80D6-B7318728E03F}" type="presParOf" srcId="{D054999C-935B-40FC-9B76-C1C4F315C4D7}" destId="{C83BD6F1-356E-47AF-B5F6-ED646A6421EB}" srcOrd="3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E4789F-60F5-4A6B-848D-0B956FEDFE4D}" type="doc">
      <dgm:prSet loTypeId="urn:microsoft.com/office/officeart/2005/8/layout/p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5AF9B5-2F52-4752-8803-3D43014E43D4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Ежемесячно 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7 500 руб.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ED35CAE-4CD2-420F-AE1A-5F78DA985ED3}" type="parTrans" cxnId="{D33CDA4C-FC20-4856-BE40-FA01EF4F1D8A}">
      <dgm:prSet/>
      <dgm:spPr/>
      <dgm:t>
        <a:bodyPr/>
        <a:lstStyle/>
        <a:p>
          <a:endParaRPr lang="ru-RU"/>
        </a:p>
      </dgm:t>
    </dgm:pt>
    <dgm:pt modelId="{6836EB0B-49FD-413D-A1FB-A1410B67028E}" type="sibTrans" cxnId="{D33CDA4C-FC20-4856-BE40-FA01EF4F1D8A}">
      <dgm:prSet/>
      <dgm:spPr/>
      <dgm:t>
        <a:bodyPr/>
        <a:lstStyle/>
        <a:p>
          <a:endParaRPr lang="ru-RU"/>
        </a:p>
      </dgm:t>
    </dgm:pt>
    <dgm:pt modelId="{3D4201FD-F25D-4C61-9A15-BBEFD64EDA2F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Ежемесячно 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6 000 руб. </a:t>
          </a:r>
          <a:endParaRPr lang="ru-RU" dirty="0"/>
        </a:p>
      </dgm:t>
    </dgm:pt>
    <dgm:pt modelId="{CA18D008-E3D6-43B9-A8B4-4A9CE8212598}" type="parTrans" cxnId="{669572AD-9E62-41DB-8D69-62901DB36337}">
      <dgm:prSet/>
      <dgm:spPr/>
      <dgm:t>
        <a:bodyPr/>
        <a:lstStyle/>
        <a:p>
          <a:endParaRPr lang="ru-RU"/>
        </a:p>
      </dgm:t>
    </dgm:pt>
    <dgm:pt modelId="{02F3A916-780C-4E90-9DE2-9B24C56F88C9}" type="sibTrans" cxnId="{669572AD-9E62-41DB-8D69-62901DB36337}">
      <dgm:prSet/>
      <dgm:spPr/>
      <dgm:t>
        <a:bodyPr/>
        <a:lstStyle/>
        <a:p>
          <a:endParaRPr lang="ru-RU"/>
        </a:p>
      </dgm:t>
    </dgm:pt>
    <dgm:pt modelId="{FE549A90-0BBE-4455-828F-DEC0BBE2DBD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Единовременно 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60 000 руб.</a:t>
          </a:r>
          <a:endParaRPr lang="ru-RU" dirty="0"/>
        </a:p>
      </dgm:t>
    </dgm:pt>
    <dgm:pt modelId="{A06DE1FB-F28A-41DF-BBDB-8A49711CFD18}" type="parTrans" cxnId="{49A6BA63-025F-4A66-9C02-6A969C0625E9}">
      <dgm:prSet/>
      <dgm:spPr/>
      <dgm:t>
        <a:bodyPr/>
        <a:lstStyle/>
        <a:p>
          <a:endParaRPr lang="ru-RU"/>
        </a:p>
      </dgm:t>
    </dgm:pt>
    <dgm:pt modelId="{5D477170-904D-435A-ABCA-7A8D189B91A7}" type="sibTrans" cxnId="{49A6BA63-025F-4A66-9C02-6A969C0625E9}">
      <dgm:prSet/>
      <dgm:spPr/>
      <dgm:t>
        <a:bodyPr/>
        <a:lstStyle/>
        <a:p>
          <a:endParaRPr lang="ru-RU"/>
        </a:p>
      </dgm:t>
    </dgm:pt>
    <dgm:pt modelId="{E5C754DA-4E29-4C48-97C7-42B91E45E11D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Ежемесячно </a:t>
          </a:r>
        </a:p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6 000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руб.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08ED6CC-9CA1-49B6-BEBB-847CD6114D19}" type="parTrans" cxnId="{CD6ECCB5-8DD5-4017-B815-5BB8E39494A3}">
      <dgm:prSet/>
      <dgm:spPr/>
      <dgm:t>
        <a:bodyPr/>
        <a:lstStyle/>
        <a:p>
          <a:endParaRPr lang="ru-RU"/>
        </a:p>
      </dgm:t>
    </dgm:pt>
    <dgm:pt modelId="{A3514131-F120-4977-8779-C300579538B4}" type="sibTrans" cxnId="{CD6ECCB5-8DD5-4017-B815-5BB8E39494A3}">
      <dgm:prSet/>
      <dgm:spPr/>
      <dgm:t>
        <a:bodyPr/>
        <a:lstStyle/>
        <a:p>
          <a:endParaRPr lang="ru-RU"/>
        </a:p>
      </dgm:t>
    </dgm:pt>
    <dgm:pt modelId="{DBCE73BF-6511-464A-B28F-B6DB3C75B875}">
      <dgm:prSet phldrT="[Текст]"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Единовременно 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50 000 руб.</a:t>
          </a:r>
          <a:endParaRPr lang="ru-RU" dirty="0"/>
        </a:p>
      </dgm:t>
    </dgm:pt>
    <dgm:pt modelId="{3A3AB166-DEDD-40C1-9419-5337C30A7AE0}" type="parTrans" cxnId="{72AC1611-4F83-4C03-A2E1-053E0805D145}">
      <dgm:prSet/>
      <dgm:spPr/>
      <dgm:t>
        <a:bodyPr/>
        <a:lstStyle/>
        <a:p>
          <a:endParaRPr lang="ru-RU"/>
        </a:p>
      </dgm:t>
    </dgm:pt>
    <dgm:pt modelId="{76B71380-0C1C-4EED-AB30-3CA4047693F0}" type="sibTrans" cxnId="{72AC1611-4F83-4C03-A2E1-053E0805D145}">
      <dgm:prSet/>
      <dgm:spPr/>
      <dgm:t>
        <a:bodyPr/>
        <a:lstStyle/>
        <a:p>
          <a:endParaRPr lang="ru-RU"/>
        </a:p>
      </dgm:t>
    </dgm:pt>
    <dgm:pt modelId="{8B7AFE2D-A4CF-42E5-8E04-A9B0EA29820D}" type="pres">
      <dgm:prSet presAssocID="{3DE4789F-60F5-4A6B-848D-0B956FEDFE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9AA093-3F61-43EE-86BE-2139C63BDAF9}" type="pres">
      <dgm:prSet presAssocID="{1B5AF9B5-2F52-4752-8803-3D43014E43D4}" presName="compNode" presStyleCnt="0"/>
      <dgm:spPr/>
      <dgm:t>
        <a:bodyPr/>
        <a:lstStyle/>
        <a:p>
          <a:endParaRPr lang="ru-RU"/>
        </a:p>
      </dgm:t>
    </dgm:pt>
    <dgm:pt modelId="{1C1EE203-2E51-431A-B8C4-A26D4218E44F}" type="pres">
      <dgm:prSet presAssocID="{1B5AF9B5-2F52-4752-8803-3D43014E43D4}" presName="pictRect" presStyleLbl="node1" presStyleIdx="0" presStyleCnt="5" custLinFactNeighborX="-1380" custLinFactNeighborY="90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537936-8A27-4A37-8D74-01254E283ABD}" type="pres">
      <dgm:prSet presAssocID="{1B5AF9B5-2F52-4752-8803-3D43014E43D4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85FD5-024D-43AB-B4A9-F349E5ED5548}" type="pres">
      <dgm:prSet presAssocID="{6836EB0B-49FD-413D-A1FB-A1410B67028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0F57607-C3C4-449B-A05D-BCE096B01B1A}" type="pres">
      <dgm:prSet presAssocID="{3D4201FD-F25D-4C61-9A15-BBEFD64EDA2F}" presName="compNode" presStyleCnt="0"/>
      <dgm:spPr/>
      <dgm:t>
        <a:bodyPr/>
        <a:lstStyle/>
        <a:p>
          <a:endParaRPr lang="ru-RU"/>
        </a:p>
      </dgm:t>
    </dgm:pt>
    <dgm:pt modelId="{8599D7A7-CEE7-40C2-AE94-421336F4FE47}" type="pres">
      <dgm:prSet presAssocID="{3D4201FD-F25D-4C61-9A15-BBEFD64EDA2F}" presName="pictRect" presStyleLbl="node1" presStyleIdx="1" presStyleCnt="5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55A421A-6652-4160-8175-E539228219EB}" type="pres">
      <dgm:prSet presAssocID="{3D4201FD-F25D-4C61-9A15-BBEFD64EDA2F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51372-3744-4C67-85A9-28293E4C32BE}" type="pres">
      <dgm:prSet presAssocID="{02F3A916-780C-4E90-9DE2-9B24C56F88C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FD640D-B0C5-4A83-9D73-F987AE75BF0A}" type="pres">
      <dgm:prSet presAssocID="{FE549A90-0BBE-4455-828F-DEC0BBE2DBDE}" presName="compNode" presStyleCnt="0"/>
      <dgm:spPr/>
      <dgm:t>
        <a:bodyPr/>
        <a:lstStyle/>
        <a:p>
          <a:endParaRPr lang="ru-RU"/>
        </a:p>
      </dgm:t>
    </dgm:pt>
    <dgm:pt modelId="{3D90FDA3-5ADE-4C8A-B338-FFB21B969818}" type="pres">
      <dgm:prSet presAssocID="{FE549A90-0BBE-4455-828F-DEC0BBE2DBDE}" presName="pictRect" presStyleLbl="node1" presStyleIdx="2" presStyleCnt="5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3E0F3F1-7970-4B2B-9449-E169B8675DD9}" type="pres">
      <dgm:prSet presAssocID="{FE549A90-0BBE-4455-828F-DEC0BBE2DBDE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21885-1529-434F-AD7E-7634BBB65A02}" type="pres">
      <dgm:prSet presAssocID="{5D477170-904D-435A-ABCA-7A8D189B91A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822DA96-11F5-499C-A16C-CF029D5045CB}" type="pres">
      <dgm:prSet presAssocID="{DBCE73BF-6511-464A-B28F-B6DB3C75B875}" presName="compNode" presStyleCnt="0"/>
      <dgm:spPr/>
    </dgm:pt>
    <dgm:pt modelId="{6A4047DE-EE7B-4F1B-B7CC-AA7C6A93141E}" type="pres">
      <dgm:prSet presAssocID="{DBCE73BF-6511-464A-B28F-B6DB3C75B875}" presName="pictRect" presStyleLbl="node1" presStyleIdx="3" presStyleCnt="5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4649288-7A5F-4D45-A397-591508C942D3}" type="pres">
      <dgm:prSet presAssocID="{DBCE73BF-6511-464A-B28F-B6DB3C75B875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3DEEC-1EBF-44AB-9F5E-425A91A62E16}" type="pres">
      <dgm:prSet presAssocID="{76B71380-0C1C-4EED-AB30-3CA4047693F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9E58DE4-D28B-40DC-8140-C04F6B27DEF3}" type="pres">
      <dgm:prSet presAssocID="{E5C754DA-4E29-4C48-97C7-42B91E45E11D}" presName="compNode" presStyleCnt="0"/>
      <dgm:spPr/>
      <dgm:t>
        <a:bodyPr/>
        <a:lstStyle/>
        <a:p>
          <a:endParaRPr lang="ru-RU"/>
        </a:p>
      </dgm:t>
    </dgm:pt>
    <dgm:pt modelId="{D8FB6B27-BECC-487C-B481-D733E0F5BAA9}" type="pres">
      <dgm:prSet presAssocID="{E5C754DA-4E29-4C48-97C7-42B91E45E11D}" presName="pictRect" presStyleLbl="node1" presStyleIdx="4" presStyleCnt="5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E987650-342F-47DE-9EE3-20314DDBC04D}" type="pres">
      <dgm:prSet presAssocID="{E5C754DA-4E29-4C48-97C7-42B91E45E11D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51446B-28E3-49C9-B8F9-0E34E7893D8E}" type="presOf" srcId="{FE549A90-0BBE-4455-828F-DEC0BBE2DBDE}" destId="{B3E0F3F1-7970-4B2B-9449-E169B8675DD9}" srcOrd="0" destOrd="0" presId="urn:microsoft.com/office/officeart/2005/8/layout/pList1"/>
    <dgm:cxn modelId="{E80766BB-7A99-4109-9CAC-F7E327EC902F}" type="presOf" srcId="{3D4201FD-F25D-4C61-9A15-BBEFD64EDA2F}" destId="{C55A421A-6652-4160-8175-E539228219EB}" srcOrd="0" destOrd="0" presId="urn:microsoft.com/office/officeart/2005/8/layout/pList1"/>
    <dgm:cxn modelId="{72AC1611-4F83-4C03-A2E1-053E0805D145}" srcId="{3DE4789F-60F5-4A6B-848D-0B956FEDFE4D}" destId="{DBCE73BF-6511-464A-B28F-B6DB3C75B875}" srcOrd="3" destOrd="0" parTransId="{3A3AB166-DEDD-40C1-9419-5337C30A7AE0}" sibTransId="{76B71380-0C1C-4EED-AB30-3CA4047693F0}"/>
    <dgm:cxn modelId="{142D916A-B312-4774-86CF-C3CE1BF8EBCE}" type="presOf" srcId="{DBCE73BF-6511-464A-B28F-B6DB3C75B875}" destId="{E4649288-7A5F-4D45-A397-591508C942D3}" srcOrd="0" destOrd="0" presId="urn:microsoft.com/office/officeart/2005/8/layout/pList1"/>
    <dgm:cxn modelId="{16D0CF4C-1A6E-4D56-B8D2-E9793ED96697}" type="presOf" srcId="{E5C754DA-4E29-4C48-97C7-42B91E45E11D}" destId="{9E987650-342F-47DE-9EE3-20314DDBC04D}" srcOrd="0" destOrd="0" presId="urn:microsoft.com/office/officeart/2005/8/layout/pList1"/>
    <dgm:cxn modelId="{3527E38B-0F6E-4B49-8AE9-692C1A4F6505}" type="presOf" srcId="{6836EB0B-49FD-413D-A1FB-A1410B67028E}" destId="{8A085FD5-024D-43AB-B4A9-F349E5ED5548}" srcOrd="0" destOrd="0" presId="urn:microsoft.com/office/officeart/2005/8/layout/pList1"/>
    <dgm:cxn modelId="{B4A42060-6ECF-406A-87F9-85FC31523284}" type="presOf" srcId="{02F3A916-780C-4E90-9DE2-9B24C56F88C9}" destId="{93A51372-3744-4C67-85A9-28293E4C32BE}" srcOrd="0" destOrd="0" presId="urn:microsoft.com/office/officeart/2005/8/layout/pList1"/>
    <dgm:cxn modelId="{49A6BA63-025F-4A66-9C02-6A969C0625E9}" srcId="{3DE4789F-60F5-4A6B-848D-0B956FEDFE4D}" destId="{FE549A90-0BBE-4455-828F-DEC0BBE2DBDE}" srcOrd="2" destOrd="0" parTransId="{A06DE1FB-F28A-41DF-BBDB-8A49711CFD18}" sibTransId="{5D477170-904D-435A-ABCA-7A8D189B91A7}"/>
    <dgm:cxn modelId="{FAC22A2A-4981-4DA3-B476-C127D79BAE7B}" type="presOf" srcId="{3DE4789F-60F5-4A6B-848D-0B956FEDFE4D}" destId="{8B7AFE2D-A4CF-42E5-8E04-A9B0EA29820D}" srcOrd="0" destOrd="0" presId="urn:microsoft.com/office/officeart/2005/8/layout/pList1"/>
    <dgm:cxn modelId="{669572AD-9E62-41DB-8D69-62901DB36337}" srcId="{3DE4789F-60F5-4A6B-848D-0B956FEDFE4D}" destId="{3D4201FD-F25D-4C61-9A15-BBEFD64EDA2F}" srcOrd="1" destOrd="0" parTransId="{CA18D008-E3D6-43B9-A8B4-4A9CE8212598}" sibTransId="{02F3A916-780C-4E90-9DE2-9B24C56F88C9}"/>
    <dgm:cxn modelId="{C9686B0D-7E89-45AE-83AA-AE51034484EC}" type="presOf" srcId="{1B5AF9B5-2F52-4752-8803-3D43014E43D4}" destId="{25537936-8A27-4A37-8D74-01254E283ABD}" srcOrd="0" destOrd="0" presId="urn:microsoft.com/office/officeart/2005/8/layout/pList1"/>
    <dgm:cxn modelId="{BFB94ECB-71B7-431F-A561-641085EAB9FA}" type="presOf" srcId="{76B71380-0C1C-4EED-AB30-3CA4047693F0}" destId="{E0D3DEEC-1EBF-44AB-9F5E-425A91A62E16}" srcOrd="0" destOrd="0" presId="urn:microsoft.com/office/officeart/2005/8/layout/pList1"/>
    <dgm:cxn modelId="{CD6ECCB5-8DD5-4017-B815-5BB8E39494A3}" srcId="{3DE4789F-60F5-4A6B-848D-0B956FEDFE4D}" destId="{E5C754DA-4E29-4C48-97C7-42B91E45E11D}" srcOrd="4" destOrd="0" parTransId="{208ED6CC-9CA1-49B6-BEBB-847CD6114D19}" sibTransId="{A3514131-F120-4977-8779-C300579538B4}"/>
    <dgm:cxn modelId="{E97FE7DB-1E46-4E7F-9E25-9CC4A192D955}" type="presOf" srcId="{5D477170-904D-435A-ABCA-7A8D189B91A7}" destId="{38621885-1529-434F-AD7E-7634BBB65A02}" srcOrd="0" destOrd="0" presId="urn:microsoft.com/office/officeart/2005/8/layout/pList1"/>
    <dgm:cxn modelId="{D33CDA4C-FC20-4856-BE40-FA01EF4F1D8A}" srcId="{3DE4789F-60F5-4A6B-848D-0B956FEDFE4D}" destId="{1B5AF9B5-2F52-4752-8803-3D43014E43D4}" srcOrd="0" destOrd="0" parTransId="{1ED35CAE-4CD2-420F-AE1A-5F78DA985ED3}" sibTransId="{6836EB0B-49FD-413D-A1FB-A1410B67028E}"/>
    <dgm:cxn modelId="{7D9097B6-B178-4537-B1DD-AC451C3DA171}" type="presParOf" srcId="{8B7AFE2D-A4CF-42E5-8E04-A9B0EA29820D}" destId="{699AA093-3F61-43EE-86BE-2139C63BDAF9}" srcOrd="0" destOrd="0" presId="urn:microsoft.com/office/officeart/2005/8/layout/pList1"/>
    <dgm:cxn modelId="{D5328F00-1E6F-4045-B9CA-5D0CC1ECA5EF}" type="presParOf" srcId="{699AA093-3F61-43EE-86BE-2139C63BDAF9}" destId="{1C1EE203-2E51-431A-B8C4-A26D4218E44F}" srcOrd="0" destOrd="0" presId="urn:microsoft.com/office/officeart/2005/8/layout/pList1"/>
    <dgm:cxn modelId="{4E2E961E-F76B-4D74-86AB-89B0981EF037}" type="presParOf" srcId="{699AA093-3F61-43EE-86BE-2139C63BDAF9}" destId="{25537936-8A27-4A37-8D74-01254E283ABD}" srcOrd="1" destOrd="0" presId="urn:microsoft.com/office/officeart/2005/8/layout/pList1"/>
    <dgm:cxn modelId="{7E193F8D-7230-47E2-ADCD-287766150F4B}" type="presParOf" srcId="{8B7AFE2D-A4CF-42E5-8E04-A9B0EA29820D}" destId="{8A085FD5-024D-43AB-B4A9-F349E5ED5548}" srcOrd="1" destOrd="0" presId="urn:microsoft.com/office/officeart/2005/8/layout/pList1"/>
    <dgm:cxn modelId="{5E42673E-DEF6-445C-B84C-F3205E9CA7E3}" type="presParOf" srcId="{8B7AFE2D-A4CF-42E5-8E04-A9B0EA29820D}" destId="{10F57607-C3C4-449B-A05D-BCE096B01B1A}" srcOrd="2" destOrd="0" presId="urn:microsoft.com/office/officeart/2005/8/layout/pList1"/>
    <dgm:cxn modelId="{010D932E-831A-4986-A535-F1F5DCD5E10C}" type="presParOf" srcId="{10F57607-C3C4-449B-A05D-BCE096B01B1A}" destId="{8599D7A7-CEE7-40C2-AE94-421336F4FE47}" srcOrd="0" destOrd="0" presId="urn:microsoft.com/office/officeart/2005/8/layout/pList1"/>
    <dgm:cxn modelId="{F36C8E6E-8127-4D44-B861-3C64A09ACD88}" type="presParOf" srcId="{10F57607-C3C4-449B-A05D-BCE096B01B1A}" destId="{C55A421A-6652-4160-8175-E539228219EB}" srcOrd="1" destOrd="0" presId="urn:microsoft.com/office/officeart/2005/8/layout/pList1"/>
    <dgm:cxn modelId="{247DC30B-01B4-4F7D-A6B8-169A94980879}" type="presParOf" srcId="{8B7AFE2D-A4CF-42E5-8E04-A9B0EA29820D}" destId="{93A51372-3744-4C67-85A9-28293E4C32BE}" srcOrd="3" destOrd="0" presId="urn:microsoft.com/office/officeart/2005/8/layout/pList1"/>
    <dgm:cxn modelId="{5894767D-1896-4B50-B607-B7C2EE238302}" type="presParOf" srcId="{8B7AFE2D-A4CF-42E5-8E04-A9B0EA29820D}" destId="{99FD640D-B0C5-4A83-9D73-F987AE75BF0A}" srcOrd="4" destOrd="0" presId="urn:microsoft.com/office/officeart/2005/8/layout/pList1"/>
    <dgm:cxn modelId="{824DADDD-7BDB-4C12-AC68-5FCE4A1C59CF}" type="presParOf" srcId="{99FD640D-B0C5-4A83-9D73-F987AE75BF0A}" destId="{3D90FDA3-5ADE-4C8A-B338-FFB21B969818}" srcOrd="0" destOrd="0" presId="urn:microsoft.com/office/officeart/2005/8/layout/pList1"/>
    <dgm:cxn modelId="{7B602BED-C2AD-420B-AF65-A66B494CFF65}" type="presParOf" srcId="{99FD640D-B0C5-4A83-9D73-F987AE75BF0A}" destId="{B3E0F3F1-7970-4B2B-9449-E169B8675DD9}" srcOrd="1" destOrd="0" presId="urn:microsoft.com/office/officeart/2005/8/layout/pList1"/>
    <dgm:cxn modelId="{87F97F8A-B80E-4F97-ABBD-1956780F0900}" type="presParOf" srcId="{8B7AFE2D-A4CF-42E5-8E04-A9B0EA29820D}" destId="{38621885-1529-434F-AD7E-7634BBB65A02}" srcOrd="5" destOrd="0" presId="urn:microsoft.com/office/officeart/2005/8/layout/pList1"/>
    <dgm:cxn modelId="{D894FD5E-09EB-4EC7-A332-4716579475C2}" type="presParOf" srcId="{8B7AFE2D-A4CF-42E5-8E04-A9B0EA29820D}" destId="{A822DA96-11F5-499C-A16C-CF029D5045CB}" srcOrd="6" destOrd="0" presId="urn:microsoft.com/office/officeart/2005/8/layout/pList1"/>
    <dgm:cxn modelId="{D771E237-DAE2-481E-ACA8-BF758D44BB3D}" type="presParOf" srcId="{A822DA96-11F5-499C-A16C-CF029D5045CB}" destId="{6A4047DE-EE7B-4F1B-B7CC-AA7C6A93141E}" srcOrd="0" destOrd="0" presId="urn:microsoft.com/office/officeart/2005/8/layout/pList1"/>
    <dgm:cxn modelId="{C0C0DDA3-7FCB-4C67-A5C2-045D771321BA}" type="presParOf" srcId="{A822DA96-11F5-499C-A16C-CF029D5045CB}" destId="{E4649288-7A5F-4D45-A397-591508C942D3}" srcOrd="1" destOrd="0" presId="urn:microsoft.com/office/officeart/2005/8/layout/pList1"/>
    <dgm:cxn modelId="{5AA8EB5B-FEB6-4F62-9508-23151CE71076}" type="presParOf" srcId="{8B7AFE2D-A4CF-42E5-8E04-A9B0EA29820D}" destId="{E0D3DEEC-1EBF-44AB-9F5E-425A91A62E16}" srcOrd="7" destOrd="0" presId="urn:microsoft.com/office/officeart/2005/8/layout/pList1"/>
    <dgm:cxn modelId="{10F79AE7-9641-4B12-BC89-3770C83667E7}" type="presParOf" srcId="{8B7AFE2D-A4CF-42E5-8E04-A9B0EA29820D}" destId="{79E58DE4-D28B-40DC-8140-C04F6B27DEF3}" srcOrd="8" destOrd="0" presId="urn:microsoft.com/office/officeart/2005/8/layout/pList1"/>
    <dgm:cxn modelId="{E02AD3B0-8207-409D-ACDF-46AC49B9FA88}" type="presParOf" srcId="{79E58DE4-D28B-40DC-8140-C04F6B27DEF3}" destId="{D8FB6B27-BECC-487C-B481-D733E0F5BAA9}" srcOrd="0" destOrd="0" presId="urn:microsoft.com/office/officeart/2005/8/layout/pList1"/>
    <dgm:cxn modelId="{F804214D-6F89-4F9C-8E9C-6E86FE954281}" type="presParOf" srcId="{79E58DE4-D28B-40DC-8140-C04F6B27DEF3}" destId="{9E987650-342F-47DE-9EE3-20314DDBC04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27582B-01A7-4C6E-ADC2-EB7A8E54624E}" type="doc">
      <dgm:prSet loTypeId="urn:microsoft.com/office/officeart/2008/layout/Pictu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76DF713-4E85-43EC-9610-CC87C0AF4B22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Английский язык для Республики Татарстан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E5AF9594-7506-4384-B52F-C6523E744EA1}" type="parTrans" cxnId="{4AC6A1F9-1CA9-47DB-A334-77DD41CBE281}">
      <dgm:prSet/>
      <dgm:spPr/>
      <dgm:t>
        <a:bodyPr/>
        <a:lstStyle/>
        <a:p>
          <a:endParaRPr lang="ru-RU"/>
        </a:p>
      </dgm:t>
    </dgm:pt>
    <dgm:pt modelId="{4B378363-F158-48B0-95DE-7F3F7DC37E9B}" type="sibTrans" cxnId="{4AC6A1F9-1CA9-47DB-A334-77DD41CBE281}">
      <dgm:prSet/>
      <dgm:spPr/>
      <dgm:t>
        <a:bodyPr/>
        <a:lstStyle/>
        <a:p>
          <a:endParaRPr lang="ru-RU"/>
        </a:p>
      </dgm:t>
    </dgm:pt>
    <dgm:pt modelId="{C396F945-B45A-485E-AF92-2D5C7D262DFF}">
      <dgm:prSet phldrT="[Текст]" custT="1"/>
      <dgm:spPr/>
      <dgm:t>
        <a:bodyPr/>
        <a:lstStyle/>
        <a:p>
          <a:pPr algn="l"/>
          <a:r>
            <a:rPr lang="ru-RU" sz="2400" smtClean="0">
              <a:latin typeface="Times New Roman" pitchFamily="18" charset="0"/>
              <a:cs typeface="Times New Roman" pitchFamily="18" charset="0"/>
            </a:rPr>
            <a:t>Объем финансирования: </a:t>
          </a:r>
          <a:r>
            <a:rPr lang="ru-RU" sz="2400" b="1" smtClean="0">
              <a:latin typeface="Times New Roman" pitchFamily="18" charset="0"/>
              <a:cs typeface="Times New Roman" pitchFamily="18" charset="0"/>
            </a:rPr>
            <a:t>18,2</a:t>
          </a:r>
          <a:r>
            <a:rPr lang="ru-RU" sz="2400" smtClean="0">
              <a:latin typeface="Times New Roman" pitchFamily="18" charset="0"/>
              <a:cs typeface="Times New Roman" pitchFamily="18" charset="0"/>
            </a:rPr>
            <a:t> млн.руб.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AE5819A-87F9-4DF2-822E-57B95FDAFD2C}" type="parTrans" cxnId="{634012F6-2105-4484-8787-28E4259D1B57}">
      <dgm:prSet/>
      <dgm:spPr/>
      <dgm:t>
        <a:bodyPr/>
        <a:lstStyle/>
        <a:p>
          <a:endParaRPr lang="ru-RU"/>
        </a:p>
      </dgm:t>
    </dgm:pt>
    <dgm:pt modelId="{2A5A16B8-C891-410E-9266-88D3C84C9660}" type="sibTrans" cxnId="{634012F6-2105-4484-8787-28E4259D1B57}">
      <dgm:prSet/>
      <dgm:spPr/>
      <dgm:t>
        <a:bodyPr/>
        <a:lstStyle/>
        <a:p>
          <a:endParaRPr lang="ru-RU"/>
        </a:p>
      </dgm:t>
    </dgm:pt>
    <dgm:pt modelId="{00893009-3A62-4F1C-872D-65DA35AD048E}">
      <dgm:prSet phldrT="[Текст]" custT="1"/>
      <dgm:spPr/>
      <dgm:t>
        <a:bodyPr/>
        <a:lstStyle/>
        <a:p>
          <a:pPr algn="l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Количество участников: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3409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учителей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EF37D24-1957-44F3-AE38-CCE76FE35F6F}" type="parTrans" cxnId="{F3705D6C-9B09-49B8-97F6-415C2EB1FAD0}">
      <dgm:prSet/>
      <dgm:spPr/>
      <dgm:t>
        <a:bodyPr/>
        <a:lstStyle/>
        <a:p>
          <a:endParaRPr lang="ru-RU"/>
        </a:p>
      </dgm:t>
    </dgm:pt>
    <dgm:pt modelId="{E55BCAB1-6E0D-41FF-97F7-359D28ACADE1}" type="sibTrans" cxnId="{F3705D6C-9B09-49B8-97F6-415C2EB1FAD0}">
      <dgm:prSet/>
      <dgm:spPr/>
      <dgm:t>
        <a:bodyPr/>
        <a:lstStyle/>
        <a:p>
          <a:endParaRPr lang="ru-RU"/>
        </a:p>
      </dgm:t>
    </dgm:pt>
    <dgm:pt modelId="{D19938CE-7BBD-401F-9537-3747C75F41FC}">
      <dgm:prSet custT="1"/>
      <dgm:spPr/>
      <dgm:t>
        <a:bodyPr/>
        <a:lstStyle/>
        <a:p>
          <a:pPr algn="l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Образовательные центры 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EF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: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 Великобритании и США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A3FFB04-72C0-4324-ABBB-03F71D220B74}" type="parTrans" cxnId="{B43A673D-C8B9-4F53-A663-938FDB7FD543}">
      <dgm:prSet/>
      <dgm:spPr/>
      <dgm:t>
        <a:bodyPr/>
        <a:lstStyle/>
        <a:p>
          <a:endParaRPr lang="ru-RU"/>
        </a:p>
      </dgm:t>
    </dgm:pt>
    <dgm:pt modelId="{A9AC0E4C-F5E1-4C6A-8ED0-D494CAA0C476}" type="sibTrans" cxnId="{B43A673D-C8B9-4F53-A663-938FDB7FD543}">
      <dgm:prSet/>
      <dgm:spPr/>
      <dgm:t>
        <a:bodyPr/>
        <a:lstStyle/>
        <a:p>
          <a:endParaRPr lang="ru-RU"/>
        </a:p>
      </dgm:t>
    </dgm:pt>
    <dgm:pt modelId="{04127621-6749-4AA6-8CCF-EF1AB19F1734}" type="pres">
      <dgm:prSet presAssocID="{5627582B-01A7-4C6E-ADC2-EB7A8E54624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FAA671-DB5A-4FA4-BF06-56D2E38E8FC8}" type="pres">
      <dgm:prSet presAssocID="{776DF713-4E85-43EC-9610-CC87C0AF4B22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F8FD4F9C-A112-4704-810D-991033637F68}" type="pres">
      <dgm:prSet presAssocID="{776DF713-4E85-43EC-9610-CC87C0AF4B22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B828A886-6946-4CEE-A4CB-69662585ACEF}" type="pres">
      <dgm:prSet presAssocID="{776DF713-4E85-43EC-9610-CC87C0AF4B22}" presName="rootText" presStyleLbl="node0" presStyleIdx="0" presStyleCnt="1" custLinFactNeighborX="-33" custLinFactNeighborY="687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8DF098CF-C0FE-4F7C-809E-BFCA259B8FCE}" type="pres">
      <dgm:prSet presAssocID="{776DF713-4E85-43EC-9610-CC87C0AF4B22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FD94EED-A1BB-45AF-AB60-DCE46325B441}" type="pres">
      <dgm:prSet presAssocID="{C396F945-B45A-485E-AF92-2D5C7D262DF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CCA25D9-9D91-4187-98B7-892E16ED962D}" type="pres">
      <dgm:prSet presAssocID="{C396F945-B45A-485E-AF92-2D5C7D262DFF}" presName="Image" presStyleLbl="nod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3A3BEFD-246E-4479-9038-F89F73B09634}" type="pres">
      <dgm:prSet presAssocID="{C396F945-B45A-485E-AF92-2D5C7D262DFF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545F3-4D91-428A-992B-FF32C6C8A81D}" type="pres">
      <dgm:prSet presAssocID="{00893009-3A62-4F1C-872D-65DA35AD048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3A91535-6B01-424D-90CE-6BF2EA58B22E}" type="pres">
      <dgm:prSet presAssocID="{00893009-3A62-4F1C-872D-65DA35AD048E}" presName="Image" presStyleLbl="nod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1B96986-0EEF-414C-8EB5-0B6C3B479A39}" type="pres">
      <dgm:prSet presAssocID="{00893009-3A62-4F1C-872D-65DA35AD048E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D6BAA-221E-4DEE-9B3E-61143BDCEBFF}" type="pres">
      <dgm:prSet presAssocID="{D19938CE-7BBD-401F-9537-3747C75F41FC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FDEFA02-9C74-4D0A-A435-5D1F9483A96D}" type="pres">
      <dgm:prSet presAssocID="{D19938CE-7BBD-401F-9537-3747C75F41FC}" presName="Image" presStyleLbl="nod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691C036-93E6-4C8B-B8ED-B2C3047B35DE}" type="pres">
      <dgm:prSet presAssocID="{D19938CE-7BBD-401F-9537-3747C75F41FC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DB795-B70A-409C-B0CB-89792AC9F82D}" type="presOf" srcId="{776DF713-4E85-43EC-9610-CC87C0AF4B22}" destId="{B828A886-6946-4CEE-A4CB-69662585ACEF}" srcOrd="0" destOrd="0" presId="urn:microsoft.com/office/officeart/2008/layout/PictureAccentList"/>
    <dgm:cxn modelId="{F3705D6C-9B09-49B8-97F6-415C2EB1FAD0}" srcId="{776DF713-4E85-43EC-9610-CC87C0AF4B22}" destId="{00893009-3A62-4F1C-872D-65DA35AD048E}" srcOrd="1" destOrd="0" parTransId="{9EF37D24-1957-44F3-AE38-CCE76FE35F6F}" sibTransId="{E55BCAB1-6E0D-41FF-97F7-359D28ACADE1}"/>
    <dgm:cxn modelId="{ED0C5A6F-4D6E-46E7-957F-B983417B652D}" type="presOf" srcId="{D19938CE-7BBD-401F-9537-3747C75F41FC}" destId="{F691C036-93E6-4C8B-B8ED-B2C3047B35DE}" srcOrd="0" destOrd="0" presId="urn:microsoft.com/office/officeart/2008/layout/PictureAccentList"/>
    <dgm:cxn modelId="{634012F6-2105-4484-8787-28E4259D1B57}" srcId="{776DF713-4E85-43EC-9610-CC87C0AF4B22}" destId="{C396F945-B45A-485E-AF92-2D5C7D262DFF}" srcOrd="0" destOrd="0" parTransId="{4AE5819A-87F9-4DF2-822E-57B95FDAFD2C}" sibTransId="{2A5A16B8-C891-410E-9266-88D3C84C9660}"/>
    <dgm:cxn modelId="{B43A673D-C8B9-4F53-A663-938FDB7FD543}" srcId="{776DF713-4E85-43EC-9610-CC87C0AF4B22}" destId="{D19938CE-7BBD-401F-9537-3747C75F41FC}" srcOrd="2" destOrd="0" parTransId="{BA3FFB04-72C0-4324-ABBB-03F71D220B74}" sibTransId="{A9AC0E4C-F5E1-4C6A-8ED0-D494CAA0C476}"/>
    <dgm:cxn modelId="{2EDB01AC-F939-4B24-88D3-4034FD43AEC3}" type="presOf" srcId="{5627582B-01A7-4C6E-ADC2-EB7A8E54624E}" destId="{04127621-6749-4AA6-8CCF-EF1AB19F1734}" srcOrd="0" destOrd="0" presId="urn:microsoft.com/office/officeart/2008/layout/PictureAccentList"/>
    <dgm:cxn modelId="{3B122DB6-8A12-4B9F-88D7-F6245D182954}" type="presOf" srcId="{C396F945-B45A-485E-AF92-2D5C7D262DFF}" destId="{23A3BEFD-246E-4479-9038-F89F73B09634}" srcOrd="0" destOrd="0" presId="urn:microsoft.com/office/officeart/2008/layout/PictureAccentList"/>
    <dgm:cxn modelId="{A44B79B1-5029-4C79-B4FA-40FEA95C5DEB}" type="presOf" srcId="{00893009-3A62-4F1C-872D-65DA35AD048E}" destId="{F1B96986-0EEF-414C-8EB5-0B6C3B479A39}" srcOrd="0" destOrd="0" presId="urn:microsoft.com/office/officeart/2008/layout/PictureAccentList"/>
    <dgm:cxn modelId="{4AC6A1F9-1CA9-47DB-A334-77DD41CBE281}" srcId="{5627582B-01A7-4C6E-ADC2-EB7A8E54624E}" destId="{776DF713-4E85-43EC-9610-CC87C0AF4B22}" srcOrd="0" destOrd="0" parTransId="{E5AF9594-7506-4384-B52F-C6523E744EA1}" sibTransId="{4B378363-F158-48B0-95DE-7F3F7DC37E9B}"/>
    <dgm:cxn modelId="{AD713D81-A5E6-4A63-854B-F79CB9424A0B}" type="presParOf" srcId="{04127621-6749-4AA6-8CCF-EF1AB19F1734}" destId="{78FAA671-DB5A-4FA4-BF06-56D2E38E8FC8}" srcOrd="0" destOrd="0" presId="urn:microsoft.com/office/officeart/2008/layout/PictureAccentList"/>
    <dgm:cxn modelId="{FFB90991-AF07-4EBB-805C-01E12B8326F0}" type="presParOf" srcId="{78FAA671-DB5A-4FA4-BF06-56D2E38E8FC8}" destId="{F8FD4F9C-A112-4704-810D-991033637F68}" srcOrd="0" destOrd="0" presId="urn:microsoft.com/office/officeart/2008/layout/PictureAccentList"/>
    <dgm:cxn modelId="{82FD494D-75E9-4DAC-AC7C-05CEF447CA4E}" type="presParOf" srcId="{F8FD4F9C-A112-4704-810D-991033637F68}" destId="{B828A886-6946-4CEE-A4CB-69662585ACEF}" srcOrd="0" destOrd="0" presId="urn:microsoft.com/office/officeart/2008/layout/PictureAccentList"/>
    <dgm:cxn modelId="{BD842679-B5A5-4201-A328-F3D455D9C6F2}" type="presParOf" srcId="{78FAA671-DB5A-4FA4-BF06-56D2E38E8FC8}" destId="{8DF098CF-C0FE-4F7C-809E-BFCA259B8FCE}" srcOrd="1" destOrd="0" presId="urn:microsoft.com/office/officeart/2008/layout/PictureAccentList"/>
    <dgm:cxn modelId="{7C91DF9B-D731-4D45-A303-BE4E10CA43C1}" type="presParOf" srcId="{8DF098CF-C0FE-4F7C-809E-BFCA259B8FCE}" destId="{DFD94EED-A1BB-45AF-AB60-DCE46325B441}" srcOrd="0" destOrd="0" presId="urn:microsoft.com/office/officeart/2008/layout/PictureAccentList"/>
    <dgm:cxn modelId="{B6BFFEC1-6EE6-40C8-A545-2522081E032B}" type="presParOf" srcId="{DFD94EED-A1BB-45AF-AB60-DCE46325B441}" destId="{3CCA25D9-9D91-4187-98B7-892E16ED962D}" srcOrd="0" destOrd="0" presId="urn:microsoft.com/office/officeart/2008/layout/PictureAccentList"/>
    <dgm:cxn modelId="{B7E911A2-01E0-4164-8E08-C3E2EBD6AF4D}" type="presParOf" srcId="{DFD94EED-A1BB-45AF-AB60-DCE46325B441}" destId="{23A3BEFD-246E-4479-9038-F89F73B09634}" srcOrd="1" destOrd="0" presId="urn:microsoft.com/office/officeart/2008/layout/PictureAccentList"/>
    <dgm:cxn modelId="{5DB04F03-970B-479C-9BEA-ECF5351D4668}" type="presParOf" srcId="{8DF098CF-C0FE-4F7C-809E-BFCA259B8FCE}" destId="{82B545F3-4D91-428A-992B-FF32C6C8A81D}" srcOrd="1" destOrd="0" presId="urn:microsoft.com/office/officeart/2008/layout/PictureAccentList"/>
    <dgm:cxn modelId="{2534E372-D8E0-4B64-B10E-7C8620A3A59F}" type="presParOf" srcId="{82B545F3-4D91-428A-992B-FF32C6C8A81D}" destId="{D3A91535-6B01-424D-90CE-6BF2EA58B22E}" srcOrd="0" destOrd="0" presId="urn:microsoft.com/office/officeart/2008/layout/PictureAccentList"/>
    <dgm:cxn modelId="{9A0E686E-41AE-4B72-AC70-507705FF393E}" type="presParOf" srcId="{82B545F3-4D91-428A-992B-FF32C6C8A81D}" destId="{F1B96986-0EEF-414C-8EB5-0B6C3B479A39}" srcOrd="1" destOrd="0" presId="urn:microsoft.com/office/officeart/2008/layout/PictureAccentList"/>
    <dgm:cxn modelId="{2ECDC093-AD11-410B-8167-7EDCB4B963C1}" type="presParOf" srcId="{8DF098CF-C0FE-4F7C-809E-BFCA259B8FCE}" destId="{5DED6BAA-221E-4DEE-9B3E-61143BDCEBFF}" srcOrd="2" destOrd="0" presId="urn:microsoft.com/office/officeart/2008/layout/PictureAccentList"/>
    <dgm:cxn modelId="{2E110DDB-5489-4D7C-9323-EF17ED6B6278}" type="presParOf" srcId="{5DED6BAA-221E-4DEE-9B3E-61143BDCEBFF}" destId="{FFDEFA02-9C74-4D0A-A435-5D1F9483A96D}" srcOrd="0" destOrd="0" presId="urn:microsoft.com/office/officeart/2008/layout/PictureAccentList"/>
    <dgm:cxn modelId="{49D89716-095F-45E2-8043-C3F5FBBC55FF}" type="presParOf" srcId="{5DED6BAA-221E-4DEE-9B3E-61143BDCEBFF}" destId="{F691C036-93E6-4C8B-B8ED-B2C3047B35D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27582B-01A7-4C6E-ADC2-EB7A8E54624E}" type="doc">
      <dgm:prSet loTypeId="urn:microsoft.com/office/officeart/2008/layout/Pictu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76DF713-4E85-43EC-9610-CC87C0AF4B22}">
      <dgm:prSet phldrT="[Текст]" custT="1"/>
      <dgm:spPr/>
      <dgm:t>
        <a:bodyPr/>
        <a:lstStyle/>
        <a:p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Первый международный образовательно-лингвистический лагерь «</a:t>
          </a:r>
          <a:r>
            <a:rPr lang="en-US" sz="2600" b="1" dirty="0" smtClean="0">
              <a:latin typeface="Times New Roman" pitchFamily="18" charset="0"/>
              <a:cs typeface="Times New Roman" pitchFamily="18" charset="0"/>
            </a:rPr>
            <a:t>KAZAN VIEW</a:t>
          </a:r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2600" b="1" dirty="0">
            <a:latin typeface="Times New Roman" pitchFamily="18" charset="0"/>
            <a:cs typeface="Times New Roman" pitchFamily="18" charset="0"/>
          </a:endParaRPr>
        </a:p>
      </dgm:t>
    </dgm:pt>
    <dgm:pt modelId="{E5AF9594-7506-4384-B52F-C6523E744EA1}" type="parTrans" cxnId="{4AC6A1F9-1CA9-47DB-A334-77DD41CBE281}">
      <dgm:prSet/>
      <dgm:spPr/>
      <dgm:t>
        <a:bodyPr/>
        <a:lstStyle/>
        <a:p>
          <a:endParaRPr lang="ru-RU"/>
        </a:p>
      </dgm:t>
    </dgm:pt>
    <dgm:pt modelId="{4B378363-F158-48B0-95DE-7F3F7DC37E9B}" type="sibTrans" cxnId="{4AC6A1F9-1CA9-47DB-A334-77DD41CBE281}">
      <dgm:prSet/>
      <dgm:spPr/>
      <dgm:t>
        <a:bodyPr/>
        <a:lstStyle/>
        <a:p>
          <a:endParaRPr lang="ru-RU"/>
        </a:p>
      </dgm:t>
    </dgm:pt>
    <dgm:pt modelId="{00893009-3A62-4F1C-872D-65DA35AD048E}">
      <dgm:prSet phldrT="[Текст]" custT="1"/>
      <dgm:spPr/>
      <dgm:t>
        <a:bodyPr/>
        <a:lstStyle/>
        <a:p>
          <a:pPr algn="l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Категория участников: школьники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EF37D24-1957-44F3-AE38-CCE76FE35F6F}" type="parTrans" cxnId="{F3705D6C-9B09-49B8-97F6-415C2EB1FAD0}">
      <dgm:prSet/>
      <dgm:spPr/>
      <dgm:t>
        <a:bodyPr/>
        <a:lstStyle/>
        <a:p>
          <a:endParaRPr lang="ru-RU"/>
        </a:p>
      </dgm:t>
    </dgm:pt>
    <dgm:pt modelId="{E55BCAB1-6E0D-41FF-97F7-359D28ACADE1}" type="sibTrans" cxnId="{F3705D6C-9B09-49B8-97F6-415C2EB1FAD0}">
      <dgm:prSet/>
      <dgm:spPr/>
      <dgm:t>
        <a:bodyPr/>
        <a:lstStyle/>
        <a:p>
          <a:endParaRPr lang="ru-RU"/>
        </a:p>
      </dgm:t>
    </dgm:pt>
    <dgm:pt modelId="{D19938CE-7BBD-401F-9537-3747C75F41FC}">
      <dgm:prSet custT="1"/>
      <dgm:spPr/>
      <dgm:t>
        <a:bodyPr/>
        <a:lstStyle/>
        <a:p>
          <a:pPr algn="l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Образовательные центры: трехнедельная стажировка в Великобритании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A3FFB04-72C0-4324-ABBB-03F71D220B74}" type="parTrans" cxnId="{B43A673D-C8B9-4F53-A663-938FDB7FD543}">
      <dgm:prSet/>
      <dgm:spPr/>
      <dgm:t>
        <a:bodyPr/>
        <a:lstStyle/>
        <a:p>
          <a:endParaRPr lang="ru-RU"/>
        </a:p>
      </dgm:t>
    </dgm:pt>
    <dgm:pt modelId="{A9AC0E4C-F5E1-4C6A-8ED0-D494CAA0C476}" type="sibTrans" cxnId="{B43A673D-C8B9-4F53-A663-938FDB7FD543}">
      <dgm:prSet/>
      <dgm:spPr/>
      <dgm:t>
        <a:bodyPr/>
        <a:lstStyle/>
        <a:p>
          <a:endParaRPr lang="ru-RU"/>
        </a:p>
      </dgm:t>
    </dgm:pt>
    <dgm:pt modelId="{04127621-6749-4AA6-8CCF-EF1AB19F1734}" type="pres">
      <dgm:prSet presAssocID="{5627582B-01A7-4C6E-ADC2-EB7A8E54624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FAA671-DB5A-4FA4-BF06-56D2E38E8FC8}" type="pres">
      <dgm:prSet presAssocID="{776DF713-4E85-43EC-9610-CC87C0AF4B22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F8FD4F9C-A112-4704-810D-991033637F68}" type="pres">
      <dgm:prSet presAssocID="{776DF713-4E85-43EC-9610-CC87C0AF4B22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B828A886-6946-4CEE-A4CB-69662585ACEF}" type="pres">
      <dgm:prSet presAssocID="{776DF713-4E85-43EC-9610-CC87C0AF4B22}" presName="rootText" presStyleLbl="node0" presStyleIdx="0" presStyleCnt="1" custLinFactNeighborX="-33" custLinFactNeighborY="687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8DF098CF-C0FE-4F7C-809E-BFCA259B8FCE}" type="pres">
      <dgm:prSet presAssocID="{776DF713-4E85-43EC-9610-CC87C0AF4B22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2B545F3-4D91-428A-992B-FF32C6C8A81D}" type="pres">
      <dgm:prSet presAssocID="{00893009-3A62-4F1C-872D-65DA35AD048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3A91535-6B01-424D-90CE-6BF2EA58B22E}" type="pres">
      <dgm:prSet presAssocID="{00893009-3A62-4F1C-872D-65DA35AD048E}" presName="Image" presStyleLbl="node1" presStyleIdx="0" presStyleCnt="2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1B96986-0EEF-414C-8EB5-0B6C3B479A39}" type="pres">
      <dgm:prSet presAssocID="{00893009-3A62-4F1C-872D-65DA35AD048E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D6BAA-221E-4DEE-9B3E-61143BDCEBFF}" type="pres">
      <dgm:prSet presAssocID="{D19938CE-7BBD-401F-9537-3747C75F41FC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FDEFA02-9C74-4D0A-A435-5D1F9483A96D}" type="pres">
      <dgm:prSet presAssocID="{D19938CE-7BBD-401F-9537-3747C75F41FC}" presName="Image" presStyleLbl="node1" presStyleIdx="1" presStyleCnt="2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691C036-93E6-4C8B-B8ED-B2C3047B35DE}" type="pres">
      <dgm:prSet presAssocID="{D19938CE-7BBD-401F-9537-3747C75F41FC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E21349-48E3-4EB3-997F-F3E2FBF444CC}" type="presOf" srcId="{776DF713-4E85-43EC-9610-CC87C0AF4B22}" destId="{B828A886-6946-4CEE-A4CB-69662585ACEF}" srcOrd="0" destOrd="0" presId="urn:microsoft.com/office/officeart/2008/layout/PictureAccentList"/>
    <dgm:cxn modelId="{DCEBCE0D-8051-419B-9F8F-93EAF8DD3720}" type="presOf" srcId="{5627582B-01A7-4C6E-ADC2-EB7A8E54624E}" destId="{04127621-6749-4AA6-8CCF-EF1AB19F1734}" srcOrd="0" destOrd="0" presId="urn:microsoft.com/office/officeart/2008/layout/PictureAccentList"/>
    <dgm:cxn modelId="{2FD5B567-02AB-4D5A-AD59-D4AB6A2A0762}" type="presOf" srcId="{D19938CE-7BBD-401F-9537-3747C75F41FC}" destId="{F691C036-93E6-4C8B-B8ED-B2C3047B35DE}" srcOrd="0" destOrd="0" presId="urn:microsoft.com/office/officeart/2008/layout/PictureAccentList"/>
    <dgm:cxn modelId="{795F30D5-18AB-4983-969A-333B182E84DD}" type="presOf" srcId="{00893009-3A62-4F1C-872D-65DA35AD048E}" destId="{F1B96986-0EEF-414C-8EB5-0B6C3B479A39}" srcOrd="0" destOrd="0" presId="urn:microsoft.com/office/officeart/2008/layout/PictureAccentList"/>
    <dgm:cxn modelId="{B43A673D-C8B9-4F53-A663-938FDB7FD543}" srcId="{776DF713-4E85-43EC-9610-CC87C0AF4B22}" destId="{D19938CE-7BBD-401F-9537-3747C75F41FC}" srcOrd="1" destOrd="0" parTransId="{BA3FFB04-72C0-4324-ABBB-03F71D220B74}" sibTransId="{A9AC0E4C-F5E1-4C6A-8ED0-D494CAA0C476}"/>
    <dgm:cxn modelId="{4AC6A1F9-1CA9-47DB-A334-77DD41CBE281}" srcId="{5627582B-01A7-4C6E-ADC2-EB7A8E54624E}" destId="{776DF713-4E85-43EC-9610-CC87C0AF4B22}" srcOrd="0" destOrd="0" parTransId="{E5AF9594-7506-4384-B52F-C6523E744EA1}" sibTransId="{4B378363-F158-48B0-95DE-7F3F7DC37E9B}"/>
    <dgm:cxn modelId="{F3705D6C-9B09-49B8-97F6-415C2EB1FAD0}" srcId="{776DF713-4E85-43EC-9610-CC87C0AF4B22}" destId="{00893009-3A62-4F1C-872D-65DA35AD048E}" srcOrd="0" destOrd="0" parTransId="{9EF37D24-1957-44F3-AE38-CCE76FE35F6F}" sibTransId="{E55BCAB1-6E0D-41FF-97F7-359D28ACADE1}"/>
    <dgm:cxn modelId="{9C50FC38-6794-4EFA-965D-F83B127188FC}" type="presParOf" srcId="{04127621-6749-4AA6-8CCF-EF1AB19F1734}" destId="{78FAA671-DB5A-4FA4-BF06-56D2E38E8FC8}" srcOrd="0" destOrd="0" presId="urn:microsoft.com/office/officeart/2008/layout/PictureAccentList"/>
    <dgm:cxn modelId="{F6C3B7BB-2380-427E-BD7A-96C5E9ACF78F}" type="presParOf" srcId="{78FAA671-DB5A-4FA4-BF06-56D2E38E8FC8}" destId="{F8FD4F9C-A112-4704-810D-991033637F68}" srcOrd="0" destOrd="0" presId="urn:microsoft.com/office/officeart/2008/layout/PictureAccentList"/>
    <dgm:cxn modelId="{165CDCB8-1C36-4912-8145-040B9441BF05}" type="presParOf" srcId="{F8FD4F9C-A112-4704-810D-991033637F68}" destId="{B828A886-6946-4CEE-A4CB-69662585ACEF}" srcOrd="0" destOrd="0" presId="urn:microsoft.com/office/officeart/2008/layout/PictureAccentList"/>
    <dgm:cxn modelId="{A3DD23DF-69E9-41AD-88BD-8B8C8AA0D0AA}" type="presParOf" srcId="{78FAA671-DB5A-4FA4-BF06-56D2E38E8FC8}" destId="{8DF098CF-C0FE-4F7C-809E-BFCA259B8FCE}" srcOrd="1" destOrd="0" presId="urn:microsoft.com/office/officeart/2008/layout/PictureAccentList"/>
    <dgm:cxn modelId="{75206078-09C9-4CB3-B64F-9077B9122A53}" type="presParOf" srcId="{8DF098CF-C0FE-4F7C-809E-BFCA259B8FCE}" destId="{82B545F3-4D91-428A-992B-FF32C6C8A81D}" srcOrd="0" destOrd="0" presId="urn:microsoft.com/office/officeart/2008/layout/PictureAccentList"/>
    <dgm:cxn modelId="{5F5BC7C7-328E-4E4F-897D-8D77E2E8B45C}" type="presParOf" srcId="{82B545F3-4D91-428A-992B-FF32C6C8A81D}" destId="{D3A91535-6B01-424D-90CE-6BF2EA58B22E}" srcOrd="0" destOrd="0" presId="urn:microsoft.com/office/officeart/2008/layout/PictureAccentList"/>
    <dgm:cxn modelId="{372C38E9-32AA-490F-9F5F-C4A0A9DD5B2B}" type="presParOf" srcId="{82B545F3-4D91-428A-992B-FF32C6C8A81D}" destId="{F1B96986-0EEF-414C-8EB5-0B6C3B479A39}" srcOrd="1" destOrd="0" presId="urn:microsoft.com/office/officeart/2008/layout/PictureAccentList"/>
    <dgm:cxn modelId="{E80C7127-3927-4B47-A361-52618B3A06B5}" type="presParOf" srcId="{8DF098CF-C0FE-4F7C-809E-BFCA259B8FCE}" destId="{5DED6BAA-221E-4DEE-9B3E-61143BDCEBFF}" srcOrd="1" destOrd="0" presId="urn:microsoft.com/office/officeart/2008/layout/PictureAccentList"/>
    <dgm:cxn modelId="{637B8970-1DDD-4805-88EF-1A6695A71CEB}" type="presParOf" srcId="{5DED6BAA-221E-4DEE-9B3E-61143BDCEBFF}" destId="{FFDEFA02-9C74-4D0A-A435-5D1F9483A96D}" srcOrd="0" destOrd="0" presId="urn:microsoft.com/office/officeart/2008/layout/PictureAccentList"/>
    <dgm:cxn modelId="{7AC46E5B-07DC-4036-A54F-3FFA5AB718DC}" type="presParOf" srcId="{5DED6BAA-221E-4DEE-9B3E-61143BDCEBFF}" destId="{F691C036-93E6-4C8B-B8ED-B2C3047B35D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406CE-2EDC-4BB5-B0EC-4EDA22632292}">
      <dsp:nvSpPr>
        <dsp:cNvPr id="0" name=""/>
        <dsp:cNvSpPr/>
      </dsp:nvSpPr>
      <dsp:spPr>
        <a:xfrm>
          <a:off x="146997" y="737495"/>
          <a:ext cx="4918375" cy="2646879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5CE2106-64A8-466C-99D5-EF4845D0702F}">
      <dsp:nvSpPr>
        <dsp:cNvPr id="0" name=""/>
        <dsp:cNvSpPr/>
      </dsp:nvSpPr>
      <dsp:spPr>
        <a:xfrm>
          <a:off x="1159657" y="2381541"/>
          <a:ext cx="177288" cy="1772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26A089-FE74-4FAB-AFA6-E12F841097F2}">
      <dsp:nvSpPr>
        <dsp:cNvPr id="0" name=""/>
        <dsp:cNvSpPr/>
      </dsp:nvSpPr>
      <dsp:spPr>
        <a:xfrm>
          <a:off x="1248301" y="2470185"/>
          <a:ext cx="1646246" cy="1351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4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latin typeface="Times New Roman" pitchFamily="18" charset="0"/>
              <a:cs typeface="Times New Roman" pitchFamily="18" charset="0"/>
            </a:rPr>
            <a:t>I</a:t>
          </a:r>
          <a:r>
            <a:rPr lang="ru-RU" sz="1600" b="1" u="sng" kern="1200" dirty="0" smtClean="0">
              <a:latin typeface="Times New Roman" pitchFamily="18" charset="0"/>
              <a:cs typeface="Times New Roman" pitchFamily="18" charset="0"/>
            </a:rPr>
            <a:t> этап реализации стратегии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48301" y="2470185"/>
        <a:ext cx="1646246" cy="1351821"/>
      </dsp:txXfrm>
    </dsp:sp>
    <dsp:sp modelId="{24CAF8B5-20D0-4634-B96F-209428E0DF04}">
      <dsp:nvSpPr>
        <dsp:cNvPr id="0" name=""/>
        <dsp:cNvSpPr/>
      </dsp:nvSpPr>
      <dsp:spPr>
        <a:xfrm>
          <a:off x="2841889" y="1552754"/>
          <a:ext cx="303922" cy="303922"/>
        </a:xfrm>
        <a:prstGeom prst="ellipse">
          <a:avLst/>
        </a:prstGeom>
        <a:gradFill rotWithShape="0">
          <a:gsLst>
            <a:gs pos="0">
              <a:schemeClr val="accent2">
                <a:hueOff val="1799955"/>
                <a:satOff val="48584"/>
                <a:lumOff val="5099"/>
                <a:alphaOff val="0"/>
                <a:shade val="51000"/>
                <a:satMod val="130000"/>
              </a:schemeClr>
            </a:gs>
            <a:gs pos="80000">
              <a:schemeClr val="accent2">
                <a:hueOff val="1799955"/>
                <a:satOff val="48584"/>
                <a:lumOff val="5099"/>
                <a:alphaOff val="0"/>
                <a:shade val="93000"/>
                <a:satMod val="130000"/>
              </a:schemeClr>
            </a:gs>
            <a:gs pos="100000">
              <a:schemeClr val="accent2">
                <a:hueOff val="1799955"/>
                <a:satOff val="48584"/>
                <a:lumOff val="5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BF8B3C-13D0-4145-A0C7-B084C326FC03}">
      <dsp:nvSpPr>
        <dsp:cNvPr id="0" name=""/>
        <dsp:cNvSpPr/>
      </dsp:nvSpPr>
      <dsp:spPr>
        <a:xfrm>
          <a:off x="2582191" y="1844223"/>
          <a:ext cx="2483181" cy="2095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042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>
              <a:latin typeface="Times New Roman" pitchFamily="18" charset="0"/>
              <a:cs typeface="Times New Roman" pitchFamily="18" charset="0"/>
            </a:rPr>
            <a:t>II</a:t>
          </a:r>
          <a:r>
            <a:rPr lang="ru-RU" sz="2800" b="1" u="sng" kern="1200" dirty="0" smtClean="0">
              <a:latin typeface="Times New Roman" pitchFamily="18" charset="0"/>
              <a:cs typeface="Times New Roman" pitchFamily="18" charset="0"/>
            </a:rPr>
            <a:t> этап реализации стратегии</a:t>
          </a:r>
          <a:endParaRPr lang="ru-RU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2582191" y="1844223"/>
        <a:ext cx="2483181" cy="2095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10372-22E4-49C0-A5BD-3B28F18AF704}">
      <dsp:nvSpPr>
        <dsp:cNvPr id="0" name=""/>
        <dsp:cNvSpPr/>
      </dsp:nvSpPr>
      <dsp:spPr>
        <a:xfrm>
          <a:off x="3078472" y="1247427"/>
          <a:ext cx="2780107" cy="278010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2, 08 </a:t>
          </a:r>
          <a:r>
            <a:rPr lang="ru-RU" sz="3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млрд. руб.</a:t>
          </a:r>
          <a:r>
            <a:rPr lang="ru-RU" sz="32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85609" y="1654564"/>
        <a:ext cx="1965833" cy="1965833"/>
      </dsp:txXfrm>
    </dsp:sp>
    <dsp:sp modelId="{3EBA7C1C-8528-4129-BC38-DF4A2881BFB7}">
      <dsp:nvSpPr>
        <dsp:cNvPr id="0" name=""/>
        <dsp:cNvSpPr/>
      </dsp:nvSpPr>
      <dsp:spPr>
        <a:xfrm>
          <a:off x="3388405" y="-68643"/>
          <a:ext cx="2160240" cy="1794809"/>
        </a:xfrm>
        <a:prstGeom prst="ellipse">
          <a:avLst/>
        </a:prstGeom>
        <a:blipFill dpi="0" rotWithShape="0">
          <a:blip xmlns:r="http://schemas.openxmlformats.org/officeDocument/2006/relationships" r:embed="rId1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93  </a:t>
          </a:r>
          <a:r>
            <a:rPr lang="ru-RU" sz="2800" b="1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8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04765" y="194201"/>
        <a:ext cx="1527520" cy="1269121"/>
      </dsp:txXfrm>
    </dsp:sp>
    <dsp:sp modelId="{E0580A67-617E-4A32-B507-DB22E3641368}">
      <dsp:nvSpPr>
        <dsp:cNvPr id="0" name=""/>
        <dsp:cNvSpPr/>
      </dsp:nvSpPr>
      <dsp:spPr>
        <a:xfrm>
          <a:off x="5405593" y="2346816"/>
          <a:ext cx="2339821" cy="2105528"/>
        </a:xfrm>
        <a:prstGeom prst="ellipse">
          <a:avLst/>
        </a:prstGeom>
        <a:blipFill dpi="0" rotWithShape="0">
          <a:blip xmlns:r="http://schemas.openxmlformats.org/officeDocument/2006/relationships" r:embed="rId2">
            <a:alphaModFix amt="41000"/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1,9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млрд. руб.</a:t>
          </a:r>
          <a:endParaRPr lang="ru-RU" sz="28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48252" y="2655163"/>
        <a:ext cx="1654503" cy="1488834"/>
      </dsp:txXfrm>
    </dsp:sp>
    <dsp:sp modelId="{1BEDAF4B-BC8A-4619-8E14-D4E37DDC9AE0}">
      <dsp:nvSpPr>
        <dsp:cNvPr id="0" name=""/>
        <dsp:cNvSpPr/>
      </dsp:nvSpPr>
      <dsp:spPr>
        <a:xfrm>
          <a:off x="1246339" y="2448250"/>
          <a:ext cx="2311534" cy="2035831"/>
        </a:xfrm>
        <a:prstGeom prst="ellipse">
          <a:avLst/>
        </a:prstGeom>
        <a:blipFill dpi="0" rotWithShape="0">
          <a:blip xmlns:r="http://schemas.openxmlformats.org/officeDocument/2006/relationships" r:embed="rId3" cstate="screen"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55,5 </a:t>
          </a: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млн. руб.</a:t>
          </a:r>
          <a:endParaRPr lang="ru-RU" sz="28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4855" y="2746391"/>
        <a:ext cx="1634502" cy="14395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3DB5E-265F-4A9D-A1CD-DACBDCB13BD6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79 кабинетов физики;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1113" y="0"/>
        <a:ext cx="6478486" cy="1051932"/>
      </dsp:txXfrm>
    </dsp:sp>
    <dsp:sp modelId="{D6CB5556-FB33-4797-A4FF-560BE679B8A2}">
      <dsp:nvSpPr>
        <dsp:cNvPr id="0" name=""/>
        <dsp:cNvSpPr/>
      </dsp:nvSpPr>
      <dsp:spPr>
        <a:xfrm>
          <a:off x="105193" y="105193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05B94A-96A8-4FCC-A243-10CA6AB8C0AE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99985"/>
                <a:satOff val="16195"/>
                <a:lumOff val="1700"/>
                <a:alphaOff val="0"/>
                <a:shade val="51000"/>
                <a:satMod val="130000"/>
              </a:schemeClr>
            </a:gs>
            <a:gs pos="80000">
              <a:schemeClr val="accent2">
                <a:hueOff val="599985"/>
                <a:satOff val="16195"/>
                <a:lumOff val="1700"/>
                <a:alphaOff val="0"/>
                <a:shade val="93000"/>
                <a:satMod val="130000"/>
              </a:schemeClr>
            </a:gs>
            <a:gs pos="100000">
              <a:schemeClr val="accent2">
                <a:hueOff val="599985"/>
                <a:satOff val="16195"/>
                <a:lumOff val="17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86 кабинетов технологии;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1113" y="1157126"/>
        <a:ext cx="6478486" cy="1051932"/>
      </dsp:txXfrm>
    </dsp:sp>
    <dsp:sp modelId="{111D0DF7-F931-4AEF-86B8-C2831C04846F}">
      <dsp:nvSpPr>
        <dsp:cNvPr id="0" name=""/>
        <dsp:cNvSpPr/>
      </dsp:nvSpPr>
      <dsp:spPr>
        <a:xfrm>
          <a:off x="105193" y="1262319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E10F67D-6729-4B60-8A2B-0916C1593993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99970"/>
                <a:satOff val="32389"/>
                <a:lumOff val="3399"/>
                <a:alphaOff val="0"/>
                <a:shade val="51000"/>
                <a:satMod val="130000"/>
              </a:schemeClr>
            </a:gs>
            <a:gs pos="80000">
              <a:schemeClr val="accent2">
                <a:hueOff val="1199970"/>
                <a:satOff val="32389"/>
                <a:lumOff val="3399"/>
                <a:alphaOff val="0"/>
                <a:shade val="93000"/>
                <a:satMod val="130000"/>
              </a:schemeClr>
            </a:gs>
            <a:gs pos="100000">
              <a:schemeClr val="accent2">
                <a:hueOff val="1199970"/>
                <a:satOff val="32389"/>
                <a:lumOff val="33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223 кабинета химии;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1113" y="2314252"/>
        <a:ext cx="6478486" cy="1051932"/>
      </dsp:txXfrm>
    </dsp:sp>
    <dsp:sp modelId="{D89241CB-A052-4780-8CBD-F9C3F96BD947}">
      <dsp:nvSpPr>
        <dsp:cNvPr id="0" name=""/>
        <dsp:cNvSpPr/>
      </dsp:nvSpPr>
      <dsp:spPr>
        <a:xfrm>
          <a:off x="105193" y="2419445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BEAE54-9939-45A2-BE32-12CBE5B6EB08}">
      <dsp:nvSpPr>
        <dsp:cNvPr id="0" name=""/>
        <dsp:cNvSpPr/>
      </dsp:nvSpPr>
      <dsp:spPr>
        <a:xfrm>
          <a:off x="0" y="3471378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799955"/>
                <a:satOff val="48584"/>
                <a:lumOff val="5099"/>
                <a:alphaOff val="0"/>
                <a:shade val="51000"/>
                <a:satMod val="130000"/>
              </a:schemeClr>
            </a:gs>
            <a:gs pos="80000">
              <a:schemeClr val="accent2">
                <a:hueOff val="1799955"/>
                <a:satOff val="48584"/>
                <a:lumOff val="5099"/>
                <a:alphaOff val="0"/>
                <a:shade val="93000"/>
                <a:satMod val="130000"/>
              </a:schemeClr>
            </a:gs>
            <a:gs pos="100000">
              <a:schemeClr val="accent2">
                <a:hueOff val="1799955"/>
                <a:satOff val="48584"/>
                <a:lumOff val="5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660 кабинетов начальной школы.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1113" y="3471378"/>
        <a:ext cx="6478486" cy="1051932"/>
      </dsp:txXfrm>
    </dsp:sp>
    <dsp:sp modelId="{07F5B049-5C2D-49E3-922E-AAEF8B7CFDB6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2DE82-9791-436E-91F7-626B92DEF190}">
      <dsp:nvSpPr>
        <dsp:cNvPr id="0" name=""/>
        <dsp:cNvSpPr/>
      </dsp:nvSpPr>
      <dsp:spPr>
        <a:xfrm rot="10800000">
          <a:off x="1046382" y="0"/>
          <a:ext cx="6756302" cy="2079772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7122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Замена приборов </a:t>
          </a:r>
          <a:r>
            <a:rPr lang="ru-RU" sz="2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45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общеобразовательных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учрежедниях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566325" y="0"/>
        <a:ext cx="6236359" cy="2079772"/>
      </dsp:txXfrm>
    </dsp:sp>
    <dsp:sp modelId="{5BE780D6-8393-4BF4-AC68-EAD7A755BB4A}">
      <dsp:nvSpPr>
        <dsp:cNvPr id="0" name=""/>
        <dsp:cNvSpPr/>
      </dsp:nvSpPr>
      <dsp:spPr>
        <a:xfrm>
          <a:off x="214053" y="141218"/>
          <a:ext cx="1952698" cy="1808674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2E919-80E8-4200-8DB4-C36B6A75CD12}">
      <dsp:nvSpPr>
        <dsp:cNvPr id="0" name=""/>
        <dsp:cNvSpPr/>
      </dsp:nvSpPr>
      <dsp:spPr>
        <a:xfrm rot="10800000">
          <a:off x="1246512" y="2704952"/>
          <a:ext cx="6531820" cy="2079772"/>
        </a:xfrm>
        <a:prstGeom prst="homePlate">
          <a:avLst/>
        </a:prstGeom>
        <a:gradFill rotWithShape="0">
          <a:gsLst>
            <a:gs pos="0">
              <a:schemeClr val="accent3">
                <a:hueOff val="136"/>
                <a:satOff val="-50262"/>
                <a:lumOff val="-11766"/>
                <a:alphaOff val="0"/>
                <a:shade val="51000"/>
                <a:satMod val="130000"/>
              </a:schemeClr>
            </a:gs>
            <a:gs pos="80000">
              <a:schemeClr val="accent3">
                <a:hueOff val="136"/>
                <a:satOff val="-50262"/>
                <a:lumOff val="-11766"/>
                <a:alphaOff val="0"/>
                <a:shade val="93000"/>
                <a:satMod val="130000"/>
              </a:schemeClr>
            </a:gs>
            <a:gs pos="100000">
              <a:schemeClr val="accent3">
                <a:hueOff val="136"/>
                <a:satOff val="-50262"/>
                <a:lumOff val="-117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712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Установка узлов учета природного газа, воды и электрической энергии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766455" y="2704952"/>
        <a:ext cx="6011877" cy="2079772"/>
      </dsp:txXfrm>
    </dsp:sp>
    <dsp:sp modelId="{9215ABC9-68FF-4873-8765-A8A685E2A77C}">
      <dsp:nvSpPr>
        <dsp:cNvPr id="0" name=""/>
        <dsp:cNvSpPr/>
      </dsp:nvSpPr>
      <dsp:spPr>
        <a:xfrm>
          <a:off x="0" y="2704952"/>
          <a:ext cx="2079772" cy="2079772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341D9-5A5B-43EA-A6EA-E06C31AEAB1D}">
      <dsp:nvSpPr>
        <dsp:cNvPr id="0" name=""/>
        <dsp:cNvSpPr/>
      </dsp:nvSpPr>
      <dsp:spPr>
        <a:xfrm rot="16200000">
          <a:off x="-294758" y="2202855"/>
          <a:ext cx="3078967" cy="178090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00B0F0"/>
            </a:gs>
            <a:gs pos="80000">
              <a:srgbClr val="0070C0"/>
            </a:gs>
            <a:gs pos="100000">
              <a:srgbClr val="002060"/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C55BE3E-D143-4C14-B273-A2133D91AB56}">
      <dsp:nvSpPr>
        <dsp:cNvPr id="0" name=""/>
        <dsp:cNvSpPr/>
      </dsp:nvSpPr>
      <dsp:spPr>
        <a:xfrm>
          <a:off x="590121" y="2788108"/>
          <a:ext cx="145902" cy="145902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7FB4B9-A0DF-442B-9317-BACAFA29AD49}">
      <dsp:nvSpPr>
        <dsp:cNvPr id="0" name=""/>
        <dsp:cNvSpPr/>
      </dsp:nvSpPr>
      <dsp:spPr>
        <a:xfrm>
          <a:off x="2305017" y="4176629"/>
          <a:ext cx="1831475" cy="556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1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rPr>
            <a:t>200 млн. рублей в рамках Стратегии </a:t>
          </a:r>
          <a:endParaRPr lang="ru-RU" sz="2000" b="1" i="1" kern="1200" dirty="0">
            <a:solidFill>
              <a:srgbClr val="002060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305017" y="4176629"/>
        <a:ext cx="1831475" cy="556688"/>
      </dsp:txXfrm>
    </dsp:sp>
    <dsp:sp modelId="{92E3D9BC-3B1F-48AF-AB95-9B12E02122B3}">
      <dsp:nvSpPr>
        <dsp:cNvPr id="0" name=""/>
        <dsp:cNvSpPr/>
      </dsp:nvSpPr>
      <dsp:spPr>
        <a:xfrm>
          <a:off x="1808199" y="1424356"/>
          <a:ext cx="250119" cy="250119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3BD6F1-356E-47AF-B5F6-ED646A6421EB}">
      <dsp:nvSpPr>
        <dsp:cNvPr id="0" name=""/>
        <dsp:cNvSpPr/>
      </dsp:nvSpPr>
      <dsp:spPr>
        <a:xfrm>
          <a:off x="931812" y="1086925"/>
          <a:ext cx="2531845" cy="1724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53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nstantia" pitchFamily="18" charset="0"/>
            </a:rPr>
            <a:t>2012 год           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nstantia" pitchFamily="18" charset="0"/>
            </a:rPr>
            <a:t>22 330 рублей/мес.</a:t>
          </a:r>
          <a:endParaRPr lang="ru-RU" sz="1800" b="1" i="1" kern="1200" dirty="0">
            <a:solidFill>
              <a:srgbClr val="002060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latin typeface="Constantia" pitchFamily="18" charset="0"/>
          </a:endParaRPr>
        </a:p>
      </dsp:txBody>
      <dsp:txXfrm>
        <a:off x="931812" y="1086925"/>
        <a:ext cx="2531845" cy="17247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EE203-2E51-431A-B8C4-A26D4218E44F}">
      <dsp:nvSpPr>
        <dsp:cNvPr id="0" name=""/>
        <dsp:cNvSpPr/>
      </dsp:nvSpPr>
      <dsp:spPr>
        <a:xfrm>
          <a:off x="0" y="116353"/>
          <a:ext cx="1735567" cy="1195806"/>
        </a:xfrm>
        <a:prstGeom prst="round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537936-8A27-4A37-8D74-01254E283ABD}">
      <dsp:nvSpPr>
        <dsp:cNvPr id="0" name=""/>
        <dsp:cNvSpPr/>
      </dsp:nvSpPr>
      <dsp:spPr>
        <a:xfrm>
          <a:off x="1093" y="1301326"/>
          <a:ext cx="1735567" cy="643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Ежемесячно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7 500 руб.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93" y="1301326"/>
        <a:ext cx="1735567" cy="643895"/>
      </dsp:txXfrm>
    </dsp:sp>
    <dsp:sp modelId="{8599D7A7-CEE7-40C2-AE94-421336F4FE47}">
      <dsp:nvSpPr>
        <dsp:cNvPr id="0" name=""/>
        <dsp:cNvSpPr/>
      </dsp:nvSpPr>
      <dsp:spPr>
        <a:xfrm>
          <a:off x="1910291" y="105519"/>
          <a:ext cx="1735567" cy="1195806"/>
        </a:xfrm>
        <a:prstGeom prst="round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5A421A-6652-4160-8175-E539228219EB}">
      <dsp:nvSpPr>
        <dsp:cNvPr id="0" name=""/>
        <dsp:cNvSpPr/>
      </dsp:nvSpPr>
      <dsp:spPr>
        <a:xfrm>
          <a:off x="1910291" y="1301326"/>
          <a:ext cx="1735567" cy="643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Ежемесячно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6 000 руб. </a:t>
          </a:r>
          <a:endParaRPr lang="ru-RU" sz="1500" kern="1200" dirty="0"/>
        </a:p>
      </dsp:txBody>
      <dsp:txXfrm>
        <a:off x="1910291" y="1301326"/>
        <a:ext cx="1735567" cy="643895"/>
      </dsp:txXfrm>
    </dsp:sp>
    <dsp:sp modelId="{3D90FDA3-5ADE-4C8A-B338-FFB21B969818}">
      <dsp:nvSpPr>
        <dsp:cNvPr id="0" name=""/>
        <dsp:cNvSpPr/>
      </dsp:nvSpPr>
      <dsp:spPr>
        <a:xfrm>
          <a:off x="3819488" y="105519"/>
          <a:ext cx="1735567" cy="1195806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E0F3F1-7970-4B2B-9449-E169B8675DD9}">
      <dsp:nvSpPr>
        <dsp:cNvPr id="0" name=""/>
        <dsp:cNvSpPr/>
      </dsp:nvSpPr>
      <dsp:spPr>
        <a:xfrm>
          <a:off x="3819488" y="1301326"/>
          <a:ext cx="1735567" cy="643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Единовременно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60 000 руб.</a:t>
          </a:r>
          <a:endParaRPr lang="ru-RU" sz="1500" kern="1200" dirty="0"/>
        </a:p>
      </dsp:txBody>
      <dsp:txXfrm>
        <a:off x="3819488" y="1301326"/>
        <a:ext cx="1735567" cy="643895"/>
      </dsp:txXfrm>
    </dsp:sp>
    <dsp:sp modelId="{6A4047DE-EE7B-4F1B-B7CC-AA7C6A93141E}">
      <dsp:nvSpPr>
        <dsp:cNvPr id="0" name=""/>
        <dsp:cNvSpPr/>
      </dsp:nvSpPr>
      <dsp:spPr>
        <a:xfrm>
          <a:off x="955692" y="2118778"/>
          <a:ext cx="1735567" cy="1195806"/>
        </a:xfrm>
        <a:prstGeom prst="round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49288-7A5F-4D45-A397-591508C942D3}">
      <dsp:nvSpPr>
        <dsp:cNvPr id="0" name=""/>
        <dsp:cNvSpPr/>
      </dsp:nvSpPr>
      <dsp:spPr>
        <a:xfrm>
          <a:off x="955692" y="3314584"/>
          <a:ext cx="1735567" cy="643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Times New Roman" pitchFamily="18" charset="0"/>
              <a:cs typeface="Times New Roman" pitchFamily="18" charset="0"/>
            </a:rPr>
            <a:t>Единовременно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50 000 руб.</a:t>
          </a:r>
          <a:endParaRPr lang="ru-RU" sz="1500" kern="1200" dirty="0"/>
        </a:p>
      </dsp:txBody>
      <dsp:txXfrm>
        <a:off x="955692" y="3314584"/>
        <a:ext cx="1735567" cy="643895"/>
      </dsp:txXfrm>
    </dsp:sp>
    <dsp:sp modelId="{D8FB6B27-BECC-487C-B481-D733E0F5BAA9}">
      <dsp:nvSpPr>
        <dsp:cNvPr id="0" name=""/>
        <dsp:cNvSpPr/>
      </dsp:nvSpPr>
      <dsp:spPr>
        <a:xfrm>
          <a:off x="2864889" y="2118778"/>
          <a:ext cx="1735567" cy="1195806"/>
        </a:xfrm>
        <a:prstGeom prst="round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987650-342F-47DE-9EE3-20314DDBC04D}">
      <dsp:nvSpPr>
        <dsp:cNvPr id="0" name=""/>
        <dsp:cNvSpPr/>
      </dsp:nvSpPr>
      <dsp:spPr>
        <a:xfrm>
          <a:off x="2864889" y="3314584"/>
          <a:ext cx="1735567" cy="643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Ежемесячно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Times New Roman" pitchFamily="18" charset="0"/>
              <a:cs typeface="Times New Roman" pitchFamily="18" charset="0"/>
            </a:rPr>
            <a:t>6 000 </a:t>
          </a: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руб.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64889" y="3314584"/>
        <a:ext cx="1735567" cy="6438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8A886-6946-4CEE-A4CB-69662585ACEF}">
      <dsp:nvSpPr>
        <dsp:cNvPr id="0" name=""/>
        <dsp:cNvSpPr/>
      </dsp:nvSpPr>
      <dsp:spPr>
        <a:xfrm>
          <a:off x="391343" y="72005"/>
          <a:ext cx="7442001" cy="1023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Английский язык для Республики Татарстан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1312" y="101974"/>
        <a:ext cx="7382063" cy="963265"/>
      </dsp:txXfrm>
    </dsp:sp>
    <dsp:sp modelId="{3CCA25D9-9D91-4187-98B7-892E16ED962D}">
      <dsp:nvSpPr>
        <dsp:cNvPr id="0" name=""/>
        <dsp:cNvSpPr/>
      </dsp:nvSpPr>
      <dsp:spPr>
        <a:xfrm>
          <a:off x="393799" y="1209081"/>
          <a:ext cx="1023203" cy="10232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A3BEFD-246E-4479-9038-F89F73B09634}">
      <dsp:nvSpPr>
        <dsp:cNvPr id="0" name=""/>
        <dsp:cNvSpPr/>
      </dsp:nvSpPr>
      <dsp:spPr>
        <a:xfrm>
          <a:off x="1478394" y="1209081"/>
          <a:ext cx="6357405" cy="102320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Объем финансирования: </a:t>
          </a:r>
          <a:r>
            <a:rPr lang="ru-RU" sz="2400" b="1" kern="1200" smtClean="0">
              <a:latin typeface="Times New Roman" pitchFamily="18" charset="0"/>
              <a:cs typeface="Times New Roman" pitchFamily="18" charset="0"/>
            </a:rPr>
            <a:t>18,2</a:t>
          </a: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 млн.руб.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28352" y="1259039"/>
        <a:ext cx="6257489" cy="923287"/>
      </dsp:txXfrm>
    </dsp:sp>
    <dsp:sp modelId="{D3A91535-6B01-424D-90CE-6BF2EA58B22E}">
      <dsp:nvSpPr>
        <dsp:cNvPr id="0" name=""/>
        <dsp:cNvSpPr/>
      </dsp:nvSpPr>
      <dsp:spPr>
        <a:xfrm>
          <a:off x="393799" y="2355069"/>
          <a:ext cx="1023203" cy="10232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B96986-0EEF-414C-8EB5-0B6C3B479A39}">
      <dsp:nvSpPr>
        <dsp:cNvPr id="0" name=""/>
        <dsp:cNvSpPr/>
      </dsp:nvSpPr>
      <dsp:spPr>
        <a:xfrm>
          <a:off x="1478394" y="2355069"/>
          <a:ext cx="6357405" cy="102320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68"/>
                <a:satOff val="-25131"/>
                <a:lumOff val="-5883"/>
                <a:alphaOff val="0"/>
                <a:shade val="51000"/>
                <a:satMod val="130000"/>
              </a:schemeClr>
            </a:gs>
            <a:gs pos="80000">
              <a:schemeClr val="accent3">
                <a:hueOff val="68"/>
                <a:satOff val="-25131"/>
                <a:lumOff val="-5883"/>
                <a:alphaOff val="0"/>
                <a:shade val="93000"/>
                <a:satMod val="130000"/>
              </a:schemeClr>
            </a:gs>
            <a:gs pos="100000">
              <a:schemeClr val="accent3">
                <a:hueOff val="68"/>
                <a:satOff val="-25131"/>
                <a:lumOff val="-58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Количество участников: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3409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учителей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28352" y="2405027"/>
        <a:ext cx="6257489" cy="923287"/>
      </dsp:txXfrm>
    </dsp:sp>
    <dsp:sp modelId="{FFDEFA02-9C74-4D0A-A435-5D1F9483A96D}">
      <dsp:nvSpPr>
        <dsp:cNvPr id="0" name=""/>
        <dsp:cNvSpPr/>
      </dsp:nvSpPr>
      <dsp:spPr>
        <a:xfrm>
          <a:off x="393799" y="3501057"/>
          <a:ext cx="1023203" cy="10232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91C036-93E6-4C8B-B8ED-B2C3047B35DE}">
      <dsp:nvSpPr>
        <dsp:cNvPr id="0" name=""/>
        <dsp:cNvSpPr/>
      </dsp:nvSpPr>
      <dsp:spPr>
        <a:xfrm>
          <a:off x="1478394" y="3501057"/>
          <a:ext cx="6357405" cy="102320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136"/>
                <a:satOff val="-50262"/>
                <a:lumOff val="-11766"/>
                <a:alphaOff val="0"/>
                <a:shade val="51000"/>
                <a:satMod val="130000"/>
              </a:schemeClr>
            </a:gs>
            <a:gs pos="80000">
              <a:schemeClr val="accent3">
                <a:hueOff val="136"/>
                <a:satOff val="-50262"/>
                <a:lumOff val="-11766"/>
                <a:alphaOff val="0"/>
                <a:shade val="93000"/>
                <a:satMod val="130000"/>
              </a:schemeClr>
            </a:gs>
            <a:gs pos="100000">
              <a:schemeClr val="accent3">
                <a:hueOff val="136"/>
                <a:satOff val="-50262"/>
                <a:lumOff val="-117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Образовательные центры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EF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: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в Великобритании и США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28352" y="3551015"/>
        <a:ext cx="6257489" cy="9232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8A886-6946-4CEE-A4CB-69662585ACEF}">
      <dsp:nvSpPr>
        <dsp:cNvPr id="0" name=""/>
        <dsp:cNvSpPr/>
      </dsp:nvSpPr>
      <dsp:spPr>
        <a:xfrm>
          <a:off x="0" y="473766"/>
          <a:ext cx="8229599" cy="1131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Первый международный образовательно-лингвистический лагерь «</a:t>
          </a:r>
          <a:r>
            <a:rPr lang="en-US" sz="2600" b="1" kern="1200" dirty="0" smtClean="0">
              <a:latin typeface="Times New Roman" pitchFamily="18" charset="0"/>
              <a:cs typeface="Times New Roman" pitchFamily="18" charset="0"/>
            </a:rPr>
            <a:t>KAZAN VIEW</a:t>
          </a: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40" y="506906"/>
        <a:ext cx="8163319" cy="1065210"/>
      </dsp:txXfrm>
    </dsp:sp>
    <dsp:sp modelId="{D3A91535-6B01-424D-90CE-6BF2EA58B22E}">
      <dsp:nvSpPr>
        <dsp:cNvPr id="0" name=""/>
        <dsp:cNvSpPr/>
      </dsp:nvSpPr>
      <dsp:spPr>
        <a:xfrm>
          <a:off x="0" y="1731180"/>
          <a:ext cx="1131490" cy="113149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B96986-0EEF-414C-8EB5-0B6C3B479A39}">
      <dsp:nvSpPr>
        <dsp:cNvPr id="0" name=""/>
        <dsp:cNvSpPr/>
      </dsp:nvSpPr>
      <dsp:spPr>
        <a:xfrm>
          <a:off x="1199380" y="1731180"/>
          <a:ext cx="7030219" cy="113149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Категория участников: школьники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54625" y="1786425"/>
        <a:ext cx="6919729" cy="1021000"/>
      </dsp:txXfrm>
    </dsp:sp>
    <dsp:sp modelId="{FFDEFA02-9C74-4D0A-A435-5D1F9483A96D}">
      <dsp:nvSpPr>
        <dsp:cNvPr id="0" name=""/>
        <dsp:cNvSpPr/>
      </dsp:nvSpPr>
      <dsp:spPr>
        <a:xfrm>
          <a:off x="0" y="2998450"/>
          <a:ext cx="1131490" cy="113149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91C036-93E6-4C8B-B8ED-B2C3047B35DE}">
      <dsp:nvSpPr>
        <dsp:cNvPr id="0" name=""/>
        <dsp:cNvSpPr/>
      </dsp:nvSpPr>
      <dsp:spPr>
        <a:xfrm>
          <a:off x="1199380" y="2998450"/>
          <a:ext cx="7030219" cy="113149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136"/>
                <a:satOff val="-50262"/>
                <a:lumOff val="-11766"/>
                <a:alphaOff val="0"/>
                <a:shade val="51000"/>
                <a:satMod val="130000"/>
              </a:schemeClr>
            </a:gs>
            <a:gs pos="80000">
              <a:schemeClr val="accent3">
                <a:hueOff val="136"/>
                <a:satOff val="-50262"/>
                <a:lumOff val="-11766"/>
                <a:alphaOff val="0"/>
                <a:shade val="93000"/>
                <a:satMod val="130000"/>
              </a:schemeClr>
            </a:gs>
            <a:gs pos="100000">
              <a:schemeClr val="accent3">
                <a:hueOff val="136"/>
                <a:satOff val="-50262"/>
                <a:lumOff val="-117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Образовательные центры: трехнедельная стажировка в Великобритании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54625" y="3053695"/>
        <a:ext cx="6919729" cy="1021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1998B-A055-4BDD-AB1C-DEEA3EF9249E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E9411-7CFB-4680-8895-2F42C4A63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26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D3C75-DFEB-4734-A95F-6C49D842BC5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5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100" smtClean="0">
              <a:latin typeface="Lucida Grande"/>
              <a:ea typeface="Lucida Grande"/>
              <a:cs typeface="Lucida Grande"/>
              <a:sym typeface="Lucida Grand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C218A-8360-4FD6-8483-A5FF78A02F7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285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D3C75-DFEB-4734-A95F-6C49D842BC5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51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D3C75-DFEB-4734-A95F-6C49D842BC5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51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D3C75-DFEB-4734-A95F-6C49D842BC5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51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D3C75-DFEB-4734-A95F-6C49D842BC5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51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B3B-73C8-4575-BB24-CB5B0EEA5C89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0D278-6D89-4DDE-BE38-4B97595A5E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B3B-73C8-4575-BB24-CB5B0EEA5C89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D278-6D89-4DDE-BE38-4B97595A5E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B3B-73C8-4575-BB24-CB5B0EEA5C89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D278-6D89-4DDE-BE38-4B97595A5E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B3B-73C8-4575-BB24-CB5B0EEA5C89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D278-6D89-4DDE-BE38-4B97595A5E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B3B-73C8-4575-BB24-CB5B0EEA5C89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D278-6D89-4DDE-BE38-4B97595A5E8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B3B-73C8-4575-BB24-CB5B0EEA5C89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D278-6D89-4DDE-BE38-4B97595A5E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B3B-73C8-4575-BB24-CB5B0EEA5C89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D278-6D89-4DDE-BE38-4B97595A5E8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B3B-73C8-4575-BB24-CB5B0EEA5C89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D278-6D89-4DDE-BE38-4B97595A5E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B3B-73C8-4575-BB24-CB5B0EEA5C89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D278-6D89-4DDE-BE38-4B97595A5E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B3B-73C8-4575-BB24-CB5B0EEA5C89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D278-6D89-4DDE-BE38-4B97595A5E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9B3B-73C8-4575-BB24-CB5B0EEA5C89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D278-6D89-4DDE-BE38-4B97595A5E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A7D9B3B-73C8-4575-BB24-CB5B0EEA5C89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DF0D278-6D89-4DDE-BE38-4B97595A5E8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3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338437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 основных итогах реализации Стратегии развития  образования 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Киләч</a:t>
            </a:r>
            <a:r>
              <a:rPr lang="ru-RU" sz="36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36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-«Будущее»</a:t>
            </a:r>
            <a:br>
              <a:rPr lang="ru-RU" sz="36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2012 году и задачах на 2013 год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8" y="5733256"/>
            <a:ext cx="9144000" cy="11151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348" y="5783014"/>
            <a:ext cx="903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Т.Г. Алексеева,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начальник отдела реализации государственных программ и проектов МОиН РТ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9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Поставка 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11 426 единиц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спортивного оборудования,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62 493 единиц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спортивного инвентаря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A6A~1\AppData\Local\Temp\Rar$DI30.531\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3959860" cy="2797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AA6A~1\AppData\Local\Temp\Rar$DI23.266\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34" y="3333829"/>
            <a:ext cx="3959860" cy="2797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2519680" cy="1415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9822" y="4702199"/>
            <a:ext cx="1944216" cy="1429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7" y="611981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3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29600" cy="9795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Приобретение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276 единиц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специализированного компьютерного оборудования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комп</a:t>
            </a:r>
            <a:endParaRPr lang="ru-RU" dirty="0"/>
          </a:p>
        </p:txBody>
      </p:sp>
      <p:pic>
        <p:nvPicPr>
          <p:cNvPr id="4" name="Рисунок 3" descr="C:\Users\Шарафутдинова\Desktop\ФОТО  по  МОДЕРНИЗАЦИИ\Азнакаевский\DSCF2064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397838"/>
            <a:ext cx="3959860" cy="2969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483572"/>
            <a:ext cx="2736304" cy="1659171"/>
          </a:xfrm>
          <a:prstGeom prst="rect">
            <a:avLst/>
          </a:prstGeom>
          <a:noFill/>
        </p:spPr>
      </p:pic>
      <p:pic>
        <p:nvPicPr>
          <p:cNvPr id="8" name="Рисунок 7" descr="SL37136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86031"/>
            <a:ext cx="3959860" cy="296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483571"/>
            <a:ext cx="2232248" cy="1659171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5795" y="4483571"/>
            <a:ext cx="2352349" cy="1659171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7" y="611981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6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755" y="116632"/>
            <a:ext cx="8229600" cy="1051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Организация дистанционного обучения </a:t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(7 млн. руб.)</a:t>
            </a:r>
            <a:endParaRPr lang="ru-RU" sz="32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AA6A~1\AppData\Local\Temp\Rar$DI00.281\2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448" y="3861048"/>
            <a:ext cx="3599411" cy="269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Шарафутдинова\Desktop\ФОТО  по  МОДЕРНИЗАЦИИ\Азнакаевский\Дистанционое обучение ребенка-инвалида обучающегося на дому по проекту Телешкола.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288618"/>
            <a:ext cx="3599815" cy="2408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7" y="611981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57200" y="1288618"/>
            <a:ext cx="4690864" cy="2764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Увеличение: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компьютерного оборудования;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обильных классов;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роекционного оборудования;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нтерактивных досок.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608" y="3933056"/>
            <a:ext cx="2551112" cy="2016224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6992" y="4005064"/>
            <a:ext cx="2178893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55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955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Организация медицинского обслуживания</a:t>
            </a:r>
            <a:endParaRPr lang="ru-RU" sz="3600" b="1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Шарафутдинова\Desktop\ФОТО  по  МОДЕРНИЗАЦИИ\Азнакаевский\каб здоровья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9039" y="1496784"/>
            <a:ext cx="2248011" cy="2940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AA6A~1\AppData\Local\Temp\Rar$DI02.953\P231012_13.49_[0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96785"/>
            <a:ext cx="2808312" cy="3300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AA6A~1\AppData\Local\Temp\Rar$DI00.016\8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9858" y="4004434"/>
            <a:ext cx="2726482" cy="2460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7351" y="1634799"/>
            <a:ext cx="310616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7" y="611981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6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04664"/>
            <a:ext cx="8229600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Организация горячего питания</a:t>
            </a:r>
            <a:b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(приобретено 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1547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ед.)</a:t>
            </a:r>
            <a:endParaRPr lang="ru-RU" sz="3600" b="1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AA6A~1\AppData\Local\Temp\Rar$DI01.735\пищеблок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1664" y="1628800"/>
            <a:ext cx="1799705" cy="2398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AA6A~1\AppData\Local\Temp\Rar$DI11.813\холодильный шкаф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6392" y="4169777"/>
            <a:ext cx="2627992" cy="195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AA6A~1\AppData\Local\Temp\Rar$DI03.844\Фото 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95232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8687" y="1628800"/>
            <a:ext cx="3239770" cy="2433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AA6A~1\AppData\Local\Temp\Rar$DI03.375\3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169777"/>
            <a:ext cx="2758476" cy="195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7" y="611981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46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655" y="260648"/>
            <a:ext cx="8229600" cy="11235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Пополнение парка школьных автобусов </a:t>
            </a: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(18 единиц)</a:t>
            </a:r>
            <a:endParaRPr lang="ru-RU" sz="32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Шарафутдинова\AppData\Local\Microsoft\Windows\Temporary Internet Files\Content.Outlook\JERIOYD5\DSCN2740 (3)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2880360" cy="216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948286"/>
            <a:ext cx="3024336" cy="2073002"/>
          </a:xfrm>
          <a:prstGeom prst="rect">
            <a:avLst/>
          </a:prstGeom>
          <a:noFill/>
        </p:spPr>
      </p:pic>
      <p:pic>
        <p:nvPicPr>
          <p:cNvPr id="6" name="Рисунок 5" descr="C:\Users\AA6A~1\AppData\Local\Temp\Rar$DI00.281\фото4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9495" y="3948286"/>
            <a:ext cx="2610197" cy="2007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A6A~1\AppData\Local\Temp\Rar$DI00.156\ВС104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879725" cy="215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7" y="611981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425690" y="1700808"/>
            <a:ext cx="5370446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2013 году планируется:</a:t>
            </a:r>
          </a:p>
          <a:p>
            <a:pPr algn="just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замена 50 автобусов (1530 учащихся);</a:t>
            </a:r>
          </a:p>
          <a:p>
            <a:pPr algn="just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акупка 35 автобусов (1050 учащихся)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75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Пополнение фонда школьных библиотек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223 706 учебников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сумму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66,2 </a:t>
            </a:r>
            <a:r>
              <a:rPr lang="ru-RU" sz="28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AA6A~1\AppData\Local\Temp\Rar$DI01.828\IMG_4115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13" y="1227073"/>
            <a:ext cx="4042904" cy="3066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13" y="4221088"/>
            <a:ext cx="4249411" cy="1917407"/>
          </a:xfrm>
          <a:prstGeom prst="rect">
            <a:avLst/>
          </a:prstGeom>
          <a:noFill/>
        </p:spPr>
      </p:pic>
      <p:pic>
        <p:nvPicPr>
          <p:cNvPr id="7" name="Рисунок 6" descr="C:\Users\AA6A~1\AppData\Local\Temp\Rar$DI07.234\фото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3551" y="3764134"/>
            <a:ext cx="3396316" cy="2474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A6A~1\AppData\Local\Temp\Rar$DI03.781\PA23002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383771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7" y="611981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9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6561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Повышение квалификации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3500 учителей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руководителей школ,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проведение аттестации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7000 учителей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(7,1 млн. руб.)</a:t>
            </a:r>
            <a:endParaRPr lang="ru-RU" sz="28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AA6A~1\AppData\Local\Temp\Rar$DI16.125\Фото 5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4388906" cy="362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A6A~1\AppData\Local\Temp\Rar$DI09.484\DSCN10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183557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140" y="4365104"/>
            <a:ext cx="3158380" cy="2088232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7" y="611981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1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17" y="260648"/>
            <a:ext cx="8229600" cy="9409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Принятые меры по энергосбережению в 2012 году 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(20 </a:t>
            </a:r>
            <a:r>
              <a:rPr lang="ru-RU" sz="32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.)</a:t>
            </a:r>
            <a:endParaRPr lang="ru-RU" sz="32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7" y="611981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Объект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60546823"/>
              </p:ext>
            </p:extLst>
          </p:nvPr>
        </p:nvGraphicFramePr>
        <p:xfrm>
          <a:off x="371400" y="1335088"/>
          <a:ext cx="8420233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hape 13"/>
          <p:cNvSpPr/>
          <p:nvPr/>
        </p:nvSpPr>
        <p:spPr>
          <a:xfrm rot="5400000" flipH="1">
            <a:off x="5807188" y="2743134"/>
            <a:ext cx="4851052" cy="1902303"/>
          </a:xfrm>
          <a:prstGeom prst="swooshArrow">
            <a:avLst>
              <a:gd name="adj1" fmla="val 19602"/>
              <a:gd name="adj2" fmla="val 31370"/>
            </a:avLst>
          </a:prstGeom>
          <a:gradFill>
            <a:gsLst>
              <a:gs pos="0">
                <a:srgbClr val="00B050">
                  <a:lumMod val="91000"/>
                </a:srgbClr>
              </a:gs>
              <a:gs pos="77000">
                <a:schemeClr val="bg1">
                  <a:tint val="65000"/>
                  <a:satMod val="300000"/>
                </a:schemeClr>
              </a:gs>
              <a:gs pos="100000">
                <a:schemeClr val="bg1">
                  <a:shade val="65000"/>
                  <a:satMod val="300000"/>
                </a:schemeClr>
              </a:gs>
            </a:gsLst>
            <a:path path="circle">
              <a:fillToRect l="65000" b="98000"/>
            </a:path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  <p:sp>
        <p:nvSpPr>
          <p:cNvPr id="15" name="Прямоугольник 14"/>
          <p:cNvSpPr/>
          <p:nvPr/>
        </p:nvSpPr>
        <p:spPr>
          <a:xfrm>
            <a:off x="6569144" y="2831895"/>
            <a:ext cx="2531845" cy="17247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2533" tIns="0" rIns="0" bIns="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i="1" kern="12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Положительная динамика снижения потребления </a:t>
            </a:r>
            <a:endParaRPr lang="ru-RU" sz="2000" b="1" i="1" kern="12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285750"/>
            <a:ext cx="8229600" cy="3289300"/>
          </a:xfrm>
        </p:spPr>
        <p:txBody>
          <a:bodyPr/>
          <a:lstStyle/>
          <a:p>
            <a:pPr eaLnBrk="1" hangingPunct="1"/>
            <a:r>
              <a:rPr lang="ru-RU" sz="2600" smtClean="0">
                <a:latin typeface="Lucida Grande"/>
                <a:ea typeface="Lucida Grande"/>
                <a:cs typeface="Lucida Grande"/>
                <a:sym typeface="Lucida Grande"/>
              </a:rPr>
              <a:t/>
            </a:r>
            <a:br>
              <a:rPr lang="ru-RU" sz="2600" smtClean="0">
                <a:latin typeface="Lucida Grande"/>
                <a:ea typeface="Lucida Grande"/>
                <a:cs typeface="Lucida Grande"/>
                <a:sym typeface="Lucida Grande"/>
              </a:rPr>
            </a:br>
            <a:r>
              <a:rPr lang="ru-RU" sz="2600" smtClean="0">
                <a:latin typeface="Lucida Grande"/>
                <a:ea typeface="Lucida Grande"/>
                <a:cs typeface="Lucida Grande"/>
                <a:sym typeface="Lucida Grande"/>
              </a:rPr>
              <a:t/>
            </a:r>
            <a:br>
              <a:rPr lang="ru-RU" sz="2600" smtClean="0">
                <a:latin typeface="Lucida Grande"/>
                <a:ea typeface="Lucida Grande"/>
                <a:cs typeface="Lucida Grande"/>
                <a:sym typeface="Lucida Grande"/>
              </a:rPr>
            </a:br>
            <a:r>
              <a:rPr lang="ru-RU" sz="2600" smtClean="0">
                <a:latin typeface="Lucida Grande"/>
                <a:ea typeface="Lucida Grande"/>
                <a:cs typeface="Lucida Grande"/>
                <a:sym typeface="Lucida Grande"/>
              </a:rPr>
              <a:t/>
            </a:r>
            <a:br>
              <a:rPr lang="ru-RU" sz="2600" smtClean="0">
                <a:latin typeface="Lucida Grande"/>
                <a:ea typeface="Lucida Grande"/>
                <a:cs typeface="Lucida Grande"/>
                <a:sym typeface="Lucida Grande"/>
              </a:rPr>
            </a:br>
            <a:r>
              <a:rPr lang="ru-RU" sz="2600" smtClean="0">
                <a:latin typeface="Lucida Grande"/>
                <a:ea typeface="Lucida Grande"/>
                <a:cs typeface="Lucida Grande"/>
                <a:sym typeface="Lucida Grande"/>
              </a:rPr>
              <a:t/>
            </a:r>
            <a:br>
              <a:rPr lang="ru-RU" sz="2600" smtClean="0">
                <a:latin typeface="Lucida Grande"/>
                <a:ea typeface="Lucida Grande"/>
                <a:cs typeface="Lucida Grande"/>
                <a:sym typeface="Lucida Grande"/>
              </a:rPr>
            </a:br>
            <a:r>
              <a:rPr lang="ru-RU" sz="2600" smtClean="0">
                <a:latin typeface="Lucida Grande"/>
                <a:ea typeface="Lucida Grande"/>
                <a:cs typeface="Lucida Grande"/>
                <a:sym typeface="Lucida Grande"/>
              </a:rPr>
              <a:t/>
            </a:r>
            <a:br>
              <a:rPr lang="ru-RU" sz="2600" smtClean="0">
                <a:latin typeface="Lucida Grande"/>
                <a:ea typeface="Lucida Grande"/>
                <a:cs typeface="Lucida Grande"/>
                <a:sym typeface="Lucida Grande"/>
              </a:rPr>
            </a:br>
            <a:endParaRPr lang="en-US" sz="3100" smtClean="0">
              <a:solidFill>
                <a:srgbClr val="002060"/>
              </a:solidFill>
              <a:latin typeface="Georgia" pitchFamily="18" charset="0"/>
              <a:ea typeface="Lucida Grande"/>
              <a:cs typeface="Lucida Grande"/>
              <a:sym typeface="Lucida Grande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73102950"/>
              </p:ext>
            </p:extLst>
          </p:nvPr>
        </p:nvGraphicFramePr>
        <p:xfrm>
          <a:off x="107504" y="908720"/>
          <a:ext cx="4168653" cy="5753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35696" y="3084909"/>
            <a:ext cx="1644650" cy="1616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Рост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средней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заработной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платы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учителя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979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02283462"/>
              </p:ext>
            </p:extLst>
          </p:nvPr>
        </p:nvGraphicFramePr>
        <p:xfrm>
          <a:off x="3480346" y="1700808"/>
          <a:ext cx="55561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681485" y="548680"/>
            <a:ext cx="7992888" cy="9533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Достигнутые результаты реализации Стратегии в рамках повышения заработной платы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4523" y="25460"/>
            <a:ext cx="8639944" cy="461665"/>
          </a:xfrm>
          <a:prstGeom prst="rect">
            <a:avLst/>
          </a:prstGeom>
          <a:noFill/>
          <a:ln w="12700">
            <a:solidFill>
              <a:srgbClr val="FFCC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"/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3426795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5437844"/>
              </p:ext>
            </p:extLst>
          </p:nvPr>
        </p:nvGraphicFramePr>
        <p:xfrm>
          <a:off x="10682" y="1628800"/>
          <a:ext cx="5065373" cy="473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4932040" y="1524857"/>
            <a:ext cx="1948828" cy="126942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7" y="611981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6"/>
          <p:cNvSpPr txBox="1">
            <a:spLocks/>
          </p:cNvSpPr>
          <p:nvPr/>
        </p:nvSpPr>
        <p:spPr>
          <a:xfrm>
            <a:off x="1969653" y="5013176"/>
            <a:ext cx="3936801" cy="10146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Утверждено постановлением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КМ РТ от 30.12.2010 №1174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92888" cy="13728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еализация 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Стратегии развития образования в Республике Татарстан на 2010 – 2015 годы  «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Килэчэк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» – «Будущее»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1645" y="1844824"/>
            <a:ext cx="2563976" cy="3523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587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93837"/>
            <a:ext cx="8229600" cy="9904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Материальная поддержка лучших учителей в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рамках ПНПО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(на сумму 7,4 млн. руб.)</a:t>
            </a:r>
            <a:endParaRPr lang="ru-RU" sz="240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9679" y="1556792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Победители РФ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539679" y="2420888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лучших учителей, получивших премию 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размере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 тыс. руб.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Победители РТ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294967295"/>
          </p:nvPr>
        </p:nvSpPr>
        <p:spPr>
          <a:xfrm>
            <a:off x="4608843" y="2348880"/>
            <a:ext cx="4041775" cy="395128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144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учителя,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олучивших премию 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размере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-100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" y="6165304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" y="476672"/>
            <a:ext cx="1800200" cy="1205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03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067" y="188640"/>
            <a:ext cx="8229600" cy="10515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Возросла активность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участия муниципальных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образований в реализации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2987824" y="1577975"/>
            <a:ext cx="5842992" cy="4525963"/>
          </a:xfrm>
        </p:spPr>
        <p:txBody>
          <a:bodyPr numCol="2">
            <a:noAutofit/>
          </a:bodyPr>
          <a:lstStyle/>
          <a:p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Бугульминский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Буинский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Елабужский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Зеленодольский</a:t>
            </a:r>
          </a:p>
          <a:p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Лениногорский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Нижнекамский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Набережные Челны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" y="6165304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8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067" y="116632"/>
            <a:ext cx="8229600" cy="11955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Не подготовлено ни одного победителя РФ:</a:t>
            </a:r>
            <a:endParaRPr lang="ru-RU" sz="3200" b="1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200800" cy="4320480"/>
          </a:xfrm>
        </p:spPr>
        <p:txBody>
          <a:bodyPr numCol="2">
            <a:normAutofit fontScale="77500" lnSpcReduction="20000"/>
          </a:bodyPr>
          <a:lstStyle/>
          <a:p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Агрызский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Азнакаевский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Аксубаевский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Алексеевский</a:t>
            </a: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Алькеевский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Атнинский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Бавлинский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Балтасинский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Буинский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Верхнеуслонский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Высокогорский </a:t>
            </a: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Дрожжановский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Елабужский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Заинский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Кайбицкий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Камско-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Устьинский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Кукморский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Лаишевский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Менделеевский</a:t>
            </a: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Мензелинский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Рыбно-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Слободский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Сабинский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Спасский</a:t>
            </a: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Тюлячинский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Черемшанский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Ютазинский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" y="6165304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17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067" y="188640"/>
            <a:ext cx="8229600" cy="11235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Изменение количественных и качественных характеристик:</a:t>
            </a:r>
            <a:endParaRPr lang="ru-RU" sz="3200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290824"/>
              </p:ext>
            </p:extLst>
          </p:nvPr>
        </p:nvGraphicFramePr>
        <p:xfrm>
          <a:off x="445847" y="1484784"/>
          <a:ext cx="822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Ухудшились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Улучшились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Агрызский </a:t>
                      </a:r>
                      <a:endParaRPr lang="ru-RU" sz="20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Альметьевский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Азнакаевский</a:t>
                      </a: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Апастовский 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Аксубаевский </a:t>
                      </a:r>
                      <a:endParaRPr lang="ru-RU" sz="20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Бугульминский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Алексеевский </a:t>
                      </a:r>
                      <a:endParaRPr lang="ru-RU" sz="20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Пестречинский 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Атнинский </a:t>
                      </a:r>
                      <a:endParaRPr lang="ru-RU" sz="20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Тюлячинский 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05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Высокогорский </a:t>
                      </a:r>
                      <a:endParaRPr lang="ru-RU" sz="20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Зеленодольский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Новошешминский </a:t>
                      </a:r>
                      <a:endParaRPr lang="ru-RU" sz="20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Спасский </a:t>
                      </a:r>
                      <a:endParaRPr lang="ru-RU" sz="20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" y="6165304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3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4837508" y="332656"/>
            <a:ext cx="4054972" cy="583264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Количество поддержанных  Президентом РТ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Р.Н.Миннихановым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талантливых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студентов в 2012 году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  <a:p>
            <a:pPr marL="0" indent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объем выплат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стипендий на 2012 –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968 000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107 учащихся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- 11 000 рублей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88 педагогов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34 000 рублей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" y="6165304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1\Desktop\КОЛЛЕГИЯ\print_83458_tatarmini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428492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628" y="332656"/>
            <a:ext cx="302053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2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795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Современная инфраструктура образования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(30,9 </a:t>
            </a:r>
            <a:r>
              <a:rPr lang="ru-RU" sz="28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.)</a:t>
            </a:r>
            <a:endParaRPr lang="ru-RU" sz="28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информационной системы «Электронное образование» в РТ:</a:t>
            </a:r>
          </a:p>
          <a:p>
            <a:pPr lvl="1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востребованных учителями ресурсов увеличилось в 10 раз;</a:t>
            </a:r>
          </a:p>
          <a:p>
            <a:pPr lvl="1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15.12.2012 открыт доступ к «КМ-Школа» для всех учителей и учащихся;</a:t>
            </a:r>
          </a:p>
          <a:p>
            <a:pPr lvl="1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дистанционные курсы «Телешколы» с 1 по 11 класс по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базовым и профильным общеобразовательным предметам,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on-line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симуляторы и тренажеры, в том числе при подготовке к ЕГЭ и ГИА, использовали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2011 году - 286 школ, 7700 чел./курсов</a:t>
            </a:r>
            <a:r>
              <a:rPr lang="ru-RU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lvl="1" indent="0">
              <a:buNone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 году – 100 школ, 6300 чел./курсов</a:t>
            </a:r>
            <a:r>
              <a:rPr lang="ru-RU" sz="2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" y="6165304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7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235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Электронное образование в Республике Татарстан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Созданы официальные сайты всех учреждений дошкольного, общего и дополнительного образования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2863" y="2348880"/>
            <a:ext cx="5520658" cy="383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" y="6165304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712" y="3042468"/>
            <a:ext cx="326038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3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067" y="188640"/>
            <a:ext cx="8229600" cy="9075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реализацию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следующих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мероприятий в Стратегии 2013 года заложено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122 млн.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4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23528" y="1196752"/>
            <a:ext cx="4038600" cy="48965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стационарной компьютерной техники в общеобразовательных учреждениях в целях замены морально устаревшей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(5745 ед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приобретение ноутбуков для замены вышедших из строя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(500 ед.); </a:t>
            </a: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закупка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мобильных классов и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интерактивных комплектов для начального звена школ, реализующих ФГОС: предоставление доступа к дистанционным образовательным ресурсам некоммерческого партнерства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«Телешкола» и «КМ-школа».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" y="6165304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196752"/>
            <a:ext cx="4608512" cy="3456384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4365104"/>
            <a:ext cx="2012146" cy="156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336482"/>
              </p:ext>
            </p:extLst>
          </p:nvPr>
        </p:nvGraphicFramePr>
        <p:xfrm>
          <a:off x="465067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" y="6165304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253713"/>
            <a:ext cx="8639944" cy="523220"/>
          </a:xfrm>
          <a:prstGeom prst="rect">
            <a:avLst/>
          </a:prstGeom>
          <a:noFill/>
          <a:ln w="12700">
            <a:solidFill>
              <a:srgbClr val="FFCC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"/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5305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031012"/>
              </p:ext>
            </p:extLst>
          </p:nvPr>
        </p:nvGraphicFramePr>
        <p:xfrm>
          <a:off x="565548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" y="6165304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7652" y="188640"/>
            <a:ext cx="8639944" cy="523220"/>
          </a:xfrm>
          <a:prstGeom prst="rect">
            <a:avLst/>
          </a:prstGeom>
          <a:noFill/>
          <a:ln w="12700">
            <a:solidFill>
              <a:srgbClr val="FFCC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"/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4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235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Приоритетные задачи по реализации Стратегии:</a:t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(приказ МОиН РТ от 20.09.2012 №5100/12)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Clr>
                <a:srgbClr val="C00000"/>
              </a:buClr>
              <a:buFont typeface="+mj-lt"/>
              <a:buAutoNum type="arabicPeriod"/>
            </a:pPr>
            <a:r>
              <a:rPr lang="tt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tt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условий  для </a:t>
            </a:r>
            <a:r>
              <a:rPr lang="tt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эффективного изучения государственных языков Республики Татарстан;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Clr>
                <a:srgbClr val="C00000"/>
              </a:buClr>
              <a:buFont typeface="+mj-lt"/>
              <a:buAutoNum type="arabicPeriod"/>
            </a:pPr>
            <a:r>
              <a:rPr lang="tt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Доведение заработной платы учителей до уровня средней заработной платы работников в целом по </a:t>
            </a:r>
            <a:r>
              <a:rPr lang="tt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республике;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Clr>
                <a:srgbClr val="C00000"/>
              </a:buClr>
              <a:buFont typeface="+mj-lt"/>
              <a:buAutoNum type="arabicPeriod"/>
            </a:pPr>
            <a:r>
              <a:rPr lang="tt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Совершенствование материально-технической базы образовательных учреждений;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Clr>
                <a:srgbClr val="C00000"/>
              </a:buClr>
              <a:buFont typeface="+mj-lt"/>
              <a:buAutoNum type="arabicPeriod"/>
            </a:pPr>
            <a:r>
              <a:rPr lang="tt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Внедрение новых образовательных и управленческих технологий;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Clr>
                <a:srgbClr val="C00000"/>
              </a:buClr>
              <a:buFont typeface="+mj-lt"/>
              <a:buAutoNum type="arabicPeriod"/>
            </a:pPr>
            <a:r>
              <a:rPr lang="tt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Обеспечение полилингвальной основы обучения;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Clr>
                <a:srgbClr val="C00000"/>
              </a:buClr>
              <a:buFont typeface="+mj-lt"/>
              <a:buAutoNum type="arabicPeriod"/>
            </a:pPr>
            <a:r>
              <a:rPr lang="tt-RU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Модернизация системы профессионального образования.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7" y="611981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7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Программа мониторинга социальных эффектов модернизации системы общего образования 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(Приказ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МОиН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РТ от 27.08.2012 №4719/12)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4392488" cy="136815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19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тслеживание влияния проекта на повышение </a:t>
            </a:r>
            <a:r>
              <a:rPr lang="ru-RU" sz="19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качества и улучшение условий </a:t>
            </a: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обучения;</a:t>
            </a:r>
            <a:endParaRPr lang="ru-RU" sz="19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9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онтроль за ходом реализации проекта модернизации.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419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4391" y="1484784"/>
            <a:ext cx="4013095" cy="4718575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627078"/>
            <a:ext cx="2993307" cy="365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60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5616624" cy="108012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Оценка учащимися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качества образовательных услуг в системе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общего образования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(по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10-ти-балльной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оценочной шкале)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30871099"/>
              </p:ext>
            </p:extLst>
          </p:nvPr>
        </p:nvGraphicFramePr>
        <p:xfrm>
          <a:off x="-180528" y="1268760"/>
          <a:ext cx="8496944" cy="5076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7" y="611981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69461092"/>
              </p:ext>
            </p:extLst>
          </p:nvPr>
        </p:nvGraphicFramePr>
        <p:xfrm>
          <a:off x="6015645" y="404664"/>
          <a:ext cx="3020851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374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/>
          <a:lstStyle/>
          <a:p>
            <a:r>
              <a:rPr lang="ru-RU" sz="2800" dirty="0">
                <a:effectLst/>
              </a:rPr>
              <a:t>Оценка престижности профессии учителя в республике (в%)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 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475636"/>
              </p:ext>
            </p:extLst>
          </p:nvPr>
        </p:nvGraphicFramePr>
        <p:xfrm>
          <a:off x="899592" y="1772816"/>
          <a:ext cx="7138309" cy="38884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8695"/>
                <a:gridCol w="2189372"/>
                <a:gridCol w="2190242"/>
              </a:tblGrid>
              <a:tr h="616927">
                <a:tc>
                  <a:txBody>
                    <a:bodyPr/>
                    <a:lstStyle/>
                    <a:p>
                      <a:pPr marL="304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Уровень оценки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2010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2012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52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Высокий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1,3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22,2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52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Средний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21,8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39,1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52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Низкий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47,3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31,5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52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Крайне низкий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29,6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7,2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6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Итого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100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100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7" y="611981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4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067" y="404664"/>
            <a:ext cx="8229600" cy="12241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Приоритетные задачи на 2013 год 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1,6 млрд. руб. 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(из них 709,8 млн. руб. -  федеральная субсидия МРСО)</a:t>
            </a:r>
            <a:endParaRPr lang="ru-RU" sz="24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248472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доведение </a:t>
            </a:r>
            <a:r>
              <a:rPr lang="ru-RU" sz="2800" dirty="0"/>
              <a:t>заработной платы педагогических работников до уровня средней заработной платы по экономике региона;  </a:t>
            </a:r>
            <a:endParaRPr lang="ru-RU" sz="2800" dirty="0" smtClean="0"/>
          </a:p>
          <a:p>
            <a:r>
              <a:rPr lang="ru-RU" sz="2800" dirty="0" smtClean="0"/>
              <a:t>Формирование оптимальной сети </a:t>
            </a:r>
            <a:r>
              <a:rPr lang="ru-RU" sz="2800" dirty="0"/>
              <a:t>общеобразовательных учреждений; </a:t>
            </a:r>
            <a:endParaRPr lang="ru-RU" sz="2800" dirty="0" smtClean="0"/>
          </a:p>
          <a:p>
            <a:r>
              <a:rPr lang="ru-RU" sz="2800" dirty="0" smtClean="0"/>
              <a:t>осуществление </a:t>
            </a:r>
            <a:r>
              <a:rPr lang="ru-RU" sz="2800" dirty="0"/>
              <a:t>образовательного процесса в соответствии с требованиями ФГОС; </a:t>
            </a:r>
            <a:endParaRPr lang="ru-RU" sz="2800" dirty="0" smtClean="0"/>
          </a:p>
          <a:p>
            <a:r>
              <a:rPr lang="ru-RU" sz="2800" dirty="0" smtClean="0"/>
              <a:t>оснащение </a:t>
            </a:r>
            <a:r>
              <a:rPr lang="ru-RU" sz="2800" dirty="0"/>
              <a:t>учреждений общего образования </a:t>
            </a:r>
            <a:r>
              <a:rPr lang="ru-RU" sz="2800" dirty="0" err="1" smtClean="0"/>
              <a:t>ЦОРами</a:t>
            </a:r>
            <a:r>
              <a:rPr lang="ru-RU" sz="2800" dirty="0" smtClean="0"/>
              <a:t>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" y="6165304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0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51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Модернизация систем профессионального образования в 2012 – 2013 годах</a:t>
            </a:r>
            <a:endParaRPr lang="ru-RU" sz="32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133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счет Стратегии -55,5 млн. рублей: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информационно-техническое оснащение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 среднего  профессионального  образования  педагогического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профиля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ФЦПРО – 37,5 млн. рублей (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РТ)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 год – 91 млн. руб.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" y="6165304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6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067" y="332656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Направления ФЦПРО 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" y="6165304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645136"/>
              </p:ext>
            </p:extLst>
          </p:nvPr>
        </p:nvGraphicFramePr>
        <p:xfrm>
          <a:off x="583423" y="1124746"/>
          <a:ext cx="7992888" cy="5067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2473"/>
                <a:gridCol w="2276119"/>
                <a:gridCol w="2664296"/>
              </a:tblGrid>
              <a:tr h="9213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Направления ФЦПРО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0" kern="120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РФ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0" kern="120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(тыс. руб.)</a:t>
                      </a:r>
                      <a:endParaRPr kumimoji="0" lang="ru-RU" sz="2400" b="0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0" kern="1200" dirty="0" err="1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kumimoji="0" lang="ru-RU" sz="2400" b="0" kern="120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РТ (тыс. руб.)</a:t>
                      </a:r>
                      <a:endParaRPr kumimoji="0" lang="ru-RU" sz="2400" b="0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688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«Реализация во всех субъектах Российской Федерации национальной образовательной инициативы «Наша новая школа»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38 090,0</a:t>
                      </a:r>
                      <a:endParaRPr kumimoji="0" lang="ru-RU" sz="2400" b="1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50 491,39</a:t>
                      </a:r>
                      <a:endParaRPr kumimoji="0" lang="ru-RU" sz="2400" b="1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«Модернизация регионально-муниципальных систем дошкольного образования»</a:t>
                      </a:r>
                      <a:endParaRPr lang="ru-RU" sz="2400" dirty="0" smtClean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7 980,1</a:t>
                      </a:r>
                      <a:endParaRPr kumimoji="0" lang="ru-RU" sz="2400" b="1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192 600,0</a:t>
                      </a:r>
                      <a:endParaRPr kumimoji="0" lang="ru-RU" sz="2400" b="1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«Разработка и внедрение программ модернизации систем профессионального образования Республики Татарстан» </a:t>
                      </a:r>
                      <a:endParaRPr lang="ru-RU" sz="1400" dirty="0" smtClean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22 247,00</a:t>
                      </a:r>
                      <a:endParaRPr kumimoji="0" lang="ru-RU" sz="2400" b="1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37 500,0</a:t>
                      </a:r>
                      <a:endParaRPr kumimoji="0" lang="ru-RU" sz="2400" b="1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55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ln>
                            <a:solidFill>
                              <a:schemeClr val="accent4">
                                <a:lumMod val="50000"/>
                              </a:schemeClr>
                            </a:solidFill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</a:t>
                      </a:r>
                      <a:endParaRPr kumimoji="0" lang="ru-RU" sz="2400" b="1" kern="1200" dirty="0">
                        <a:ln>
                          <a:solidFill>
                            <a:schemeClr val="accent4">
                              <a:lumMod val="50000"/>
                            </a:schemeClr>
                          </a:solidFill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smtClean="0">
                          <a:ln>
                            <a:solidFill>
                              <a:schemeClr val="accent4">
                                <a:lumMod val="50000"/>
                              </a:schemeClr>
                            </a:solidFill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68 317,1</a:t>
                      </a:r>
                      <a:endParaRPr kumimoji="0" lang="ru-RU" sz="2400" b="1" kern="1200" dirty="0">
                        <a:ln>
                          <a:solidFill>
                            <a:schemeClr val="accent4">
                              <a:lumMod val="50000"/>
                            </a:schemeClr>
                          </a:solidFill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ln>
                            <a:solidFill>
                              <a:schemeClr val="accent4">
                                <a:lumMod val="50000"/>
                              </a:schemeClr>
                            </a:solidFill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280 591,39</a:t>
                      </a:r>
                      <a:endParaRPr kumimoji="0" lang="ru-RU" sz="2400" b="1" kern="1200" dirty="0">
                        <a:ln>
                          <a:solidFill>
                            <a:schemeClr val="accent4">
                              <a:lumMod val="50000"/>
                            </a:schemeClr>
                          </a:solidFill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0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067" y="332656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Финансирование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ФЦПРО 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" y="6165304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427014"/>
              </p:ext>
            </p:extLst>
          </p:nvPr>
        </p:nvGraphicFramePr>
        <p:xfrm>
          <a:off x="583423" y="2060848"/>
          <a:ext cx="7992888" cy="1945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6444"/>
                <a:gridCol w="3996444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из федерального бюджета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финансирования из</a:t>
                      </a:r>
                      <a:r>
                        <a:rPr kumimoji="0" lang="ru-RU" sz="2400" b="1" kern="1200" baseline="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бюджета РТ</a:t>
                      </a:r>
                      <a:endParaRPr kumimoji="0" lang="ru-RU" sz="2400" b="1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ln>
                            <a:solidFill>
                              <a:schemeClr val="accent4">
                                <a:lumMod val="50000"/>
                              </a:schemeClr>
                            </a:solidFill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68 317,1 </a:t>
                      </a:r>
                      <a:r>
                        <a:rPr kumimoji="0" lang="ru-RU" sz="2400" b="1" kern="1200" dirty="0" err="1" smtClean="0">
                          <a:ln>
                            <a:solidFill>
                              <a:schemeClr val="accent4">
                                <a:lumMod val="50000"/>
                              </a:schemeClr>
                            </a:solidFill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2400" b="1" kern="1200" dirty="0" smtClean="0">
                          <a:ln>
                            <a:solidFill>
                              <a:schemeClr val="accent4">
                                <a:lumMod val="50000"/>
                              </a:schemeClr>
                            </a:solidFill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ru-RU" sz="2400" b="1" kern="1200" dirty="0">
                        <a:ln>
                          <a:solidFill>
                            <a:schemeClr val="accent4">
                              <a:lumMod val="50000"/>
                            </a:schemeClr>
                          </a:solidFill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ln>
                            <a:solidFill>
                              <a:schemeClr val="accent4">
                                <a:lumMod val="50000"/>
                              </a:schemeClr>
                            </a:solidFill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280 591, 39</a:t>
                      </a:r>
                      <a:r>
                        <a:rPr kumimoji="0" lang="ru-RU" sz="2400" b="1" kern="1200" baseline="0" dirty="0" smtClean="0">
                          <a:ln>
                            <a:solidFill>
                              <a:schemeClr val="accent4">
                                <a:lumMod val="50000"/>
                              </a:schemeClr>
                            </a:solidFill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тыс. руб.</a:t>
                      </a:r>
                      <a:endParaRPr kumimoji="0" lang="ru-RU" sz="2400" b="1" kern="1200" dirty="0">
                        <a:ln>
                          <a:solidFill>
                            <a:schemeClr val="accent4">
                              <a:lumMod val="50000"/>
                            </a:schemeClr>
                          </a:solidFill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559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n>
                            <a:solidFill>
                              <a:schemeClr val="accent4">
                                <a:lumMod val="50000"/>
                              </a:schemeClr>
                            </a:solidFill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348 908,49 тыс. руб.</a:t>
                      </a:r>
                      <a:endParaRPr lang="ru-RU" sz="2400" dirty="0">
                        <a:ln>
                          <a:solidFill>
                            <a:schemeClr val="accent4">
                              <a:lumMod val="50000"/>
                            </a:schemeClr>
                          </a:solidFill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5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Реализация ФЦПРО в 2012 и 2013 годах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2013</a:t>
            </a:r>
          </a:p>
          <a:p>
            <a:r>
              <a:rPr lang="ru-RU" dirty="0" smtClean="0"/>
              <a:t>«</a:t>
            </a:r>
            <a:r>
              <a:rPr lang="ru-RU" dirty="0"/>
              <a:t>реализация во всех субъектах Российской Федерации национальной образовательной инициативы «Наша новая школа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«</a:t>
            </a:r>
            <a:r>
              <a:rPr lang="ru-RU" dirty="0"/>
              <a:t>модернизация регионально-муниципальных систем дошкольного образования</a:t>
            </a:r>
            <a:r>
              <a:rPr lang="ru-RU" dirty="0" smtClean="0"/>
              <a:t>»</a:t>
            </a:r>
          </a:p>
          <a:p>
            <a:r>
              <a:rPr lang="ru-RU" dirty="0"/>
              <a:t>«распространение на всей территории Российской Федерации современных моделей успешной социализации детей».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«разработка и внедрение программ модернизации систем профессионального образования Республики Татарстан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2012</a:t>
            </a:r>
          </a:p>
          <a:p>
            <a:r>
              <a:rPr lang="ru-RU" dirty="0" smtClean="0"/>
              <a:t>«</a:t>
            </a:r>
            <a:r>
              <a:rPr lang="ru-RU" dirty="0"/>
              <a:t>реализация во всех субъектах Российской Федерации национальной образовательной инициативы «Наша новая школа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dirty="0"/>
              <a:t>«модернизация регионально-муниципальных систем дошкольного образования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dirty="0"/>
              <a:t>«разработка и внедрение программ модернизации систем профессионального образования Республики Татарстан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" y="6165304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2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" y="6165304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266429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8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067" y="332656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Финансирование мероприятий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Стратегии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2012 году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" y="6165304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937613"/>
              </p:ext>
            </p:extLst>
          </p:nvPr>
        </p:nvGraphicFramePr>
        <p:xfrm>
          <a:off x="583423" y="2060848"/>
          <a:ext cx="7992888" cy="2503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6444"/>
                <a:gridCol w="3996444"/>
              </a:tblGrid>
              <a:tr h="13503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из федерального бюджета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(Комплекс мер</a:t>
                      </a:r>
                      <a:r>
                        <a:rPr lang="ru-RU" sz="2000" baseline="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модернизации</a:t>
                      </a:r>
                      <a:r>
                        <a:rPr lang="ru-RU" sz="200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финансирования из</a:t>
                      </a:r>
                      <a:r>
                        <a:rPr kumimoji="0" lang="ru-RU" sz="2400" b="1" kern="1200" baseline="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бюджета РТ</a:t>
                      </a:r>
                      <a:endParaRPr kumimoji="0" lang="ru-RU" sz="2400" b="1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ln>
                            <a:solidFill>
                              <a:schemeClr val="accent4">
                                <a:lumMod val="50000"/>
                              </a:schemeClr>
                            </a:solidFill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1,1 млрд. руб.</a:t>
                      </a:r>
                      <a:endParaRPr kumimoji="0" lang="ru-RU" sz="2400" b="1" kern="1200" dirty="0">
                        <a:ln>
                          <a:solidFill>
                            <a:schemeClr val="accent4">
                              <a:lumMod val="50000"/>
                            </a:schemeClr>
                          </a:solidFill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ln>
                            <a:solidFill>
                              <a:schemeClr val="accent4">
                                <a:lumMod val="50000"/>
                              </a:schemeClr>
                            </a:solidFill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0,98 млрд.</a:t>
                      </a:r>
                      <a:r>
                        <a:rPr kumimoji="0" lang="ru-RU" sz="2400" b="1" kern="1200" baseline="0" dirty="0" smtClean="0">
                          <a:ln>
                            <a:solidFill>
                              <a:schemeClr val="accent4">
                                <a:lumMod val="50000"/>
                              </a:schemeClr>
                            </a:solidFill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руб.</a:t>
                      </a:r>
                      <a:endParaRPr kumimoji="0" lang="ru-RU" sz="2400" b="1" kern="1200" dirty="0">
                        <a:ln>
                          <a:solidFill>
                            <a:schemeClr val="accent4">
                              <a:lumMod val="50000"/>
                            </a:schemeClr>
                          </a:solidFill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559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n>
                            <a:solidFill>
                              <a:schemeClr val="accent4">
                                <a:lumMod val="50000"/>
                              </a:schemeClr>
                            </a:solidFill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 08 млрд. </a:t>
                      </a:r>
                      <a:r>
                        <a:rPr lang="ru-RU" sz="2400" baseline="0" dirty="0" smtClean="0">
                          <a:ln>
                            <a:solidFill>
                              <a:schemeClr val="accent4">
                                <a:lumMod val="50000"/>
                              </a:schemeClr>
                            </a:solidFill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  <a:endParaRPr lang="ru-RU" sz="2400" dirty="0">
                        <a:ln>
                          <a:solidFill>
                            <a:schemeClr val="accent4">
                              <a:lumMod val="50000"/>
                            </a:schemeClr>
                          </a:solidFill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8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6717" y="11663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Финансирование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мероприятий 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Стратегии  в 2012 году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7" y="611981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570572"/>
              </p:ext>
            </p:extLst>
          </p:nvPr>
        </p:nvGraphicFramePr>
        <p:xfrm>
          <a:off x="-58716" y="1484784"/>
          <a:ext cx="8951196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630917" y="4524834"/>
            <a:ext cx="2531845" cy="172478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 8"/>
          <p:cNvSpPr/>
          <p:nvPr/>
        </p:nvSpPr>
        <p:spPr>
          <a:xfrm>
            <a:off x="5868144" y="3216274"/>
            <a:ext cx="2483181" cy="10478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1042" tIns="0" rIns="0" bIns="0" numCol="1" spcCol="1270" anchor="t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u="sng" kern="1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1592796"/>
            <a:ext cx="2351026" cy="7920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1042" tIns="0" rIns="0" bIns="0" numCol="1" spcCol="1270" anchor="t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u="sng" kern="1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sz="1400" b="1" u="sng" kern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883" y="3189287"/>
            <a:ext cx="3031926" cy="8100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1042" tIns="0" rIns="0" bIns="0" numCol="1" spcCol="1270" anchor="t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u="sng" kern="1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образование</a:t>
            </a:r>
            <a:endParaRPr lang="ru-RU" sz="1400" b="1" u="sng" kern="1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8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619472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Общее образование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979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352050"/>
              </p:ext>
            </p:extLst>
          </p:nvPr>
        </p:nvGraphicFramePr>
        <p:xfrm>
          <a:off x="287524" y="1556792"/>
          <a:ext cx="8568952" cy="4071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10081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сферы общего образования в рамках Стратегии</a:t>
                      </a:r>
                      <a:r>
                        <a:rPr lang="ru-RU" sz="2400" baseline="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2012 году</a:t>
                      </a:r>
                      <a:endParaRPr lang="ru-RU" sz="2400" dirty="0" smtClean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2400" b="1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из федерального бюджета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(Модернизация системы общего</a:t>
                      </a:r>
                      <a:r>
                        <a:rPr lang="ru-RU" sz="2400" baseline="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образования</a:t>
                      </a:r>
                      <a:r>
                        <a:rPr lang="ru-RU" sz="240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финансирования из</a:t>
                      </a:r>
                      <a:r>
                        <a:rPr kumimoji="0" lang="ru-RU" sz="2400" b="1" kern="1200" baseline="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бюджета РТ</a:t>
                      </a:r>
                      <a:endParaRPr kumimoji="0" lang="ru-RU" sz="2400" b="1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ln>
                            <a:solidFill>
                              <a:schemeClr val="accent4">
                                <a:lumMod val="50000"/>
                              </a:schemeClr>
                            </a:solidFill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1 108 936 </a:t>
                      </a:r>
                      <a:r>
                        <a:rPr kumimoji="0" lang="ru-RU" sz="2400" b="1" kern="1200" dirty="0" err="1" smtClean="0">
                          <a:ln>
                            <a:solidFill>
                              <a:schemeClr val="accent4">
                                <a:lumMod val="50000"/>
                              </a:schemeClr>
                            </a:solidFill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2400" b="1" kern="1200" dirty="0" smtClean="0">
                          <a:ln>
                            <a:solidFill>
                              <a:schemeClr val="accent4">
                                <a:lumMod val="50000"/>
                              </a:schemeClr>
                            </a:solidFill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kumimoji="0" lang="ru-RU" sz="2400" b="1" kern="1200" dirty="0">
                        <a:ln>
                          <a:solidFill>
                            <a:schemeClr val="accent4">
                              <a:lumMod val="50000"/>
                            </a:schemeClr>
                          </a:solidFill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ln>
                            <a:solidFill>
                              <a:schemeClr val="accent4">
                                <a:lumMod val="50000"/>
                              </a:schemeClr>
                            </a:solidFill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791 064 </a:t>
                      </a:r>
                      <a:r>
                        <a:rPr kumimoji="0" lang="ru-RU" sz="2400" b="1" kern="1200" baseline="0" dirty="0" smtClean="0">
                          <a:ln>
                            <a:solidFill>
                              <a:schemeClr val="accent4">
                                <a:lumMod val="50000"/>
                              </a:schemeClr>
                            </a:solidFill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руб.</a:t>
                      </a:r>
                      <a:endParaRPr kumimoji="0" lang="ru-RU" sz="2400" b="1" kern="1200" dirty="0">
                        <a:ln>
                          <a:solidFill>
                            <a:schemeClr val="accent4">
                              <a:lumMod val="50000"/>
                            </a:schemeClr>
                          </a:solidFill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559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n>
                            <a:solidFill>
                              <a:schemeClr val="accent4">
                                <a:lumMod val="50000"/>
                              </a:schemeClr>
                            </a:solidFill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9 млрд. руб.</a:t>
                      </a:r>
                      <a:endParaRPr lang="ru-RU" sz="2400" dirty="0">
                        <a:ln>
                          <a:solidFill>
                            <a:schemeClr val="accent4">
                              <a:lumMod val="50000"/>
                            </a:schemeClr>
                          </a:solidFill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7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0359" y="1424855"/>
            <a:ext cx="3852181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Шарафутдинова\Desktop\ФОТО  по  МОДЕРНИЗАЦИИ\Тетюши\3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03151"/>
            <a:ext cx="345638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AA6A~1\AppData\Local\Temp\Rar$DI06.938\санузлы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720569"/>
            <a:ext cx="3384376" cy="2259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AA6A~1\AppData\Local\Temp\Rar$DI13.828\фото 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007" y="3720569"/>
            <a:ext cx="3356009" cy="2259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6944" y="116632"/>
            <a:ext cx="8539856" cy="13082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Текущий ремонт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общеобразователньых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учреждения </a:t>
            </a:r>
          </a:p>
          <a:p>
            <a:pPr>
              <a:lnSpc>
                <a:spcPct val="100000"/>
              </a:lnSpc>
            </a:pP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(10, 5 </a:t>
            </a:r>
            <a:r>
              <a:rPr lang="ru-RU" sz="28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u="sng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419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4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44" y="145282"/>
            <a:ext cx="8539856" cy="8641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Капитальный ремонт: 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170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школ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(914 млн. руб.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u="sng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F:\печать\7,фойе нач классов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6" y="1412776"/>
            <a:ext cx="1917011" cy="1721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F:\печать\7,4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359" y="4054921"/>
            <a:ext cx="2385207" cy="2053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F:\печать\7,полы в кабинете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8508" y="1374324"/>
            <a:ext cx="1696111" cy="1759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F:\печать\7,8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492349"/>
            <a:ext cx="2465739" cy="2175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F:\печать\7,туалет муж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1183" y="1448173"/>
            <a:ext cx="1913953" cy="1726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F:\печать\7,6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709566"/>
            <a:ext cx="2372706" cy="1780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Рисунок 23" descr="F:\печать\7,фасад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488096"/>
            <a:ext cx="2022669" cy="1647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4" descr="C:\Users\user1\Desktop\Модернизация_ИТОГИ\Альметьевск\IMG_6965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315123"/>
            <a:ext cx="2658309" cy="1772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9" name="Группа 18"/>
          <p:cNvGrpSpPr/>
          <p:nvPr/>
        </p:nvGrpSpPr>
        <p:grpSpPr>
          <a:xfrm>
            <a:off x="146944" y="3152073"/>
            <a:ext cx="5647975" cy="1968828"/>
            <a:chOff x="5184579" y="-2325816"/>
            <a:chExt cx="3421562" cy="667474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184579" y="1296152"/>
              <a:ext cx="2753411" cy="305277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5852730" y="-2325816"/>
              <a:ext cx="2753411" cy="30527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2059" tIns="0" rIns="0" bIns="0" numCol="1" spcCol="1270" anchor="t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После…</a:t>
              </a:r>
              <a:endParaRPr lang="ru-RU" sz="2400" b="1" kern="12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1249861" y="960580"/>
            <a:ext cx="4545058" cy="9004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2059" tIns="0" rIns="0" bIns="0" numCol="1" spcCol="1270" anchor="t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До…</a:t>
            </a:r>
            <a:endParaRPr lang="ru-RU" sz="2400" b="1" kern="1200" dirty="0">
              <a:solidFill>
                <a:srgbClr val="C00000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7" y="611981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67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6717" y="260648"/>
            <a:ext cx="8229600" cy="9795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Оснащение общеобразовательных учреждений оборудованием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сумму 698 млн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.)</a:t>
            </a:r>
            <a:endParaRPr lang="ru-RU" sz="28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391251"/>
              </p:ext>
            </p:extLst>
          </p:nvPr>
        </p:nvGraphicFramePr>
        <p:xfrm>
          <a:off x="466717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7" y="611981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2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1265</TotalTime>
  <Words>1175</Words>
  <Application>Microsoft Office PowerPoint</Application>
  <PresentationFormat>Экран (4:3)</PresentationFormat>
  <Paragraphs>269</Paragraphs>
  <Slides>38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Исполнительная</vt:lpstr>
      <vt:lpstr>Об основных итогах реализации Стратегии развития  образования  «Киләчәк»-«Будущее»  в 2012 году и задачах на 2013 год </vt:lpstr>
      <vt:lpstr>Реализация  Стратегии развития образования в Республике Татарстан на 2010 – 2015 годы  «Килэчэк» – «Будущее»</vt:lpstr>
      <vt:lpstr>Приоритетные задачи по реализации Стратегии: (приказ МОиН РТ от 20.09.2012 №5100/12)</vt:lpstr>
      <vt:lpstr>Финансирование мероприятий Стратегии в 2012 году</vt:lpstr>
      <vt:lpstr>Финансирование мероприятий  Стратегии  в 2012 году</vt:lpstr>
      <vt:lpstr>Общее образование</vt:lpstr>
      <vt:lpstr>Презентация PowerPoint</vt:lpstr>
      <vt:lpstr>Капитальный ремонт:  170 школ  (914 млн. руб.).</vt:lpstr>
      <vt:lpstr>Оснащение общеобразовательных учреждений оборудованием (на сумму 698 млн. руб.)</vt:lpstr>
      <vt:lpstr>Поставка  11 426 единиц спортивного оборудования, 62 493 единиц спортивного инвентаря</vt:lpstr>
      <vt:lpstr>Приобретение 276 единиц специализированного компьютерного оборудования</vt:lpstr>
      <vt:lpstr>Организация дистанционного обучения  (7 млн. руб.)</vt:lpstr>
      <vt:lpstr>Организация медицинского обслуживания</vt:lpstr>
      <vt:lpstr>Организация горячего питания (приобретено 1547 ед.)</vt:lpstr>
      <vt:lpstr>Пополнение парка школьных автобусов  (18 единиц)</vt:lpstr>
      <vt:lpstr>Пополнение фонда школьных библиотек (223 706 учебников на сумму 66,2 млн.руб.)</vt:lpstr>
      <vt:lpstr>Повышение квалификации 3500 учителей и руководителей школ, проведение аттестации 7000 учителей  (7,1 млн. руб.)</vt:lpstr>
      <vt:lpstr>Принятые меры по энергосбережению в 2012 году (20 млн.руб.)</vt:lpstr>
      <vt:lpstr>     </vt:lpstr>
      <vt:lpstr>Материальная поддержка лучших учителей в рамках ПНПО (на сумму 7,4 млн. руб.)</vt:lpstr>
      <vt:lpstr>Возросла активность участия муниципальных образований в реализации проекта</vt:lpstr>
      <vt:lpstr> Не подготовлено ни одного победителя РФ:</vt:lpstr>
      <vt:lpstr>Изменение количественных и качественных характеристик:</vt:lpstr>
      <vt:lpstr>Презентация PowerPoint</vt:lpstr>
      <vt:lpstr>Современная инфраструктура образования (30,9 млн.руб.)</vt:lpstr>
      <vt:lpstr>Электронное образование в Республике Татарстан</vt:lpstr>
      <vt:lpstr>На реализацию следующих мероприятий в Стратегии 2013 года заложено 122 млн. руб.</vt:lpstr>
      <vt:lpstr>Презентация PowerPoint</vt:lpstr>
      <vt:lpstr>Презентация PowerPoint</vt:lpstr>
      <vt:lpstr>Программа мониторинга социальных эффектов модернизации системы общего образования  (Приказ МОиН РТ от 27.08.2012 №4719/12)</vt:lpstr>
      <vt:lpstr>Оценка учащимися качества образовательных услуг в системе общего образования (по 10-ти-балльной оценочной шкале)</vt:lpstr>
      <vt:lpstr>Оценка престижности профессии учителя в республике (в%)  </vt:lpstr>
      <vt:lpstr>Приоритетные задачи на 2013 год  1,6 млрд. руб.  (из них 709,8 млн. руб. -  федеральная субсидия МРСО)</vt:lpstr>
      <vt:lpstr>Модернизация систем профессионального образования в 2012 – 2013 годах</vt:lpstr>
      <vt:lpstr>Направления ФЦПРО </vt:lpstr>
      <vt:lpstr>Финансирование ФЦПРО </vt:lpstr>
      <vt:lpstr>Реализация ФЦПРО в 2012 и 2013 годах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Nout</cp:lastModifiedBy>
  <cp:revision>146</cp:revision>
  <cp:lastPrinted>2013-03-28T04:32:18Z</cp:lastPrinted>
  <dcterms:created xsi:type="dcterms:W3CDTF">2013-03-14T12:12:48Z</dcterms:created>
  <dcterms:modified xsi:type="dcterms:W3CDTF">2013-03-28T18:06:45Z</dcterms:modified>
</cp:coreProperties>
</file>