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65" r:id="rId5"/>
    <p:sldId id="271" r:id="rId6"/>
    <p:sldId id="258" r:id="rId7"/>
    <p:sldId id="272" r:id="rId8"/>
    <p:sldId id="274" r:id="rId9"/>
    <p:sldId id="275" r:id="rId10"/>
    <p:sldId id="266" r:id="rId11"/>
    <p:sldId id="261" r:id="rId12"/>
    <p:sldId id="276" r:id="rId13"/>
    <p:sldId id="268" r:id="rId14"/>
    <p:sldId id="269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91D67-37A3-4955-856E-AC46E9CA458B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57885-4DC4-4314-8967-A7B5C03B2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7885-4DC4-4314-8967-A7B5C03B2F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33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710B8-62E7-4A42-98BE-C7701993834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93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7885-4DC4-4314-8967-A7B5C03B2F2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150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7885-4DC4-4314-8967-A7B5C03B2F2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150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7885-4DC4-4314-8967-A7B5C03B2F2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21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7885-4DC4-4314-8967-A7B5C03B2F2B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6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7885-4DC4-4314-8967-A7B5C03B2F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3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7885-4DC4-4314-8967-A7B5C03B2F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0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7885-4DC4-4314-8967-A7B5C03B2F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7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7885-4DC4-4314-8967-A7B5C03B2F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68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7885-4DC4-4314-8967-A7B5C03B2F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8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7885-4DC4-4314-8967-A7B5C03B2F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98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7885-4DC4-4314-8967-A7B5C03B2F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86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7885-4DC4-4314-8967-A7B5C03B2F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61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7885-4DC4-4314-8967-A7B5C03B2F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8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FC73-89A8-490C-8670-2187163191EE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10BE-761A-4B9B-934D-87720E510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3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FC73-89A8-490C-8670-2187163191EE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10BE-761A-4B9B-934D-87720E510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3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FC73-89A8-490C-8670-2187163191EE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10BE-761A-4B9B-934D-87720E510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2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FC73-89A8-490C-8670-2187163191EE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10BE-761A-4B9B-934D-87720E510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8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FC73-89A8-490C-8670-2187163191EE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10BE-761A-4B9B-934D-87720E510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4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FC73-89A8-490C-8670-2187163191EE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10BE-761A-4B9B-934D-87720E510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0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FC73-89A8-490C-8670-2187163191EE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10BE-761A-4B9B-934D-87720E510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5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FC73-89A8-490C-8670-2187163191EE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10BE-761A-4B9B-934D-87720E510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0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FC73-89A8-490C-8670-2187163191EE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10BE-761A-4B9B-934D-87720E510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9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FC73-89A8-490C-8670-2187163191EE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10BE-761A-4B9B-934D-87720E510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7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FC73-89A8-490C-8670-2187163191EE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10BE-761A-4B9B-934D-87720E510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6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FC73-89A8-490C-8670-2187163191EE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D10BE-761A-4B9B-934D-87720E510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5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Реализация мероприятий Федеральной целевой программы развития образования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Республике Татарстан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/>
              <a:t>Развитие региональных систем профессионального образования, укрепление базовых учреждений начального и среднего профессионального образования </a:t>
            </a:r>
            <a:br>
              <a:rPr lang="ru-RU" sz="3100" i="1" dirty="0" smtClean="0"/>
            </a:br>
            <a:r>
              <a:rPr lang="ru-RU" sz="3100" i="1" dirty="0" smtClean="0"/>
              <a:t>2011-2013 гг. </a:t>
            </a:r>
            <a:endParaRPr lang="ru-RU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8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Повышение квалификации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30019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С 22 по 28 января 2012 года для руководителей учреждений НПО и СПО организована стажировка в Германии в гг. Лейпциг и Дрезден</a:t>
            </a:r>
            <a:r>
              <a:rPr lang="en-US" sz="2400" dirty="0" smtClean="0"/>
              <a:t> </a:t>
            </a:r>
            <a:r>
              <a:rPr lang="ru-RU" sz="2400" dirty="0"/>
              <a:t>на базе профессиональных колледжей и учебных центров предприятий нефтехимической отрасли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С 15 по 25 ноября 2012 года организована вторая стажировка для заместителей директоров по учебной работе учреждений профессионального образования Республики </a:t>
            </a:r>
            <a:r>
              <a:rPr lang="ru-RU" sz="2400" dirty="0" smtClean="0"/>
              <a:t>Татарстан совместно с ТПП г. Лейпциг</a:t>
            </a:r>
            <a:endParaRPr lang="en-US" sz="2400" dirty="0"/>
          </a:p>
          <a:p>
            <a:r>
              <a:rPr lang="ru-RU" sz="2400" dirty="0" smtClean="0"/>
              <a:t>С </a:t>
            </a:r>
            <a:r>
              <a:rPr lang="ru-RU" sz="2400" dirty="0"/>
              <a:t>17 по 22 декабря 2012 года реализована программа </a:t>
            </a:r>
            <a:r>
              <a:rPr lang="ru-RU" sz="2400" dirty="0" smtClean="0"/>
              <a:t>обучения </a:t>
            </a:r>
            <a:r>
              <a:rPr lang="ru-RU" sz="2400" dirty="0"/>
              <a:t>технологии разработки профессиональных стандартов по отраслям экономики </a:t>
            </a:r>
            <a:r>
              <a:rPr lang="ru-RU" sz="2400" dirty="0" smtClean="0"/>
              <a:t>Республики </a:t>
            </a:r>
            <a:r>
              <a:rPr lang="ru-RU" sz="2400" dirty="0"/>
              <a:t>Татарстан на базе Казанского национального исследовательского технологического университета для 50 представителей предприятий нефтехимического профиля и учреждений среднего </a:t>
            </a:r>
            <a:r>
              <a:rPr lang="ru-RU" sz="2400" dirty="0" smtClean="0"/>
              <a:t>и высшего профессионального образования.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7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Разработка интегрированных профессиональных образовательных программ, учебных планов и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УМК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b="1" dirty="0" smtClean="0"/>
              <a:t>по профессиям НПО</a:t>
            </a:r>
          </a:p>
          <a:p>
            <a:pPr marL="0" indent="0">
              <a:buNone/>
            </a:pPr>
            <a:r>
              <a:rPr lang="ru-RU" sz="7200" dirty="0" smtClean="0"/>
              <a:t>	131003.01 Оператор нефтяных и газовых скважин</a:t>
            </a:r>
          </a:p>
          <a:p>
            <a:pPr marL="0" indent="0">
              <a:buNone/>
            </a:pPr>
            <a:r>
              <a:rPr lang="ru-RU" sz="7200" dirty="0" smtClean="0"/>
              <a:t>	240101.03 Оператор нефтепереработки</a:t>
            </a:r>
          </a:p>
          <a:p>
            <a:pPr marL="0" indent="0">
              <a:buNone/>
            </a:pPr>
            <a:r>
              <a:rPr lang="ru-RU" sz="7200" dirty="0" smtClean="0"/>
              <a:t>	240101.04 Мастер по обслуживанию магистральных трубопроводов</a:t>
            </a:r>
          </a:p>
          <a:p>
            <a:pPr marL="0" indent="0">
              <a:buNone/>
            </a:pPr>
            <a:r>
              <a:rPr lang="ru-RU" sz="7200" dirty="0" smtClean="0"/>
              <a:t>	240101.01 Аппаратчик-оператор нефтехимического производства</a:t>
            </a:r>
          </a:p>
          <a:p>
            <a:r>
              <a:rPr lang="ru-RU" sz="7200" b="1" dirty="0" smtClean="0"/>
              <a:t>по специальностям СПО</a:t>
            </a:r>
          </a:p>
          <a:p>
            <a:pPr marL="0" indent="0">
              <a:buNone/>
            </a:pPr>
            <a:r>
              <a:rPr lang="ru-RU" sz="7200" dirty="0" smtClean="0"/>
              <a:t>	130103 Геофизические методы поисков и разведки месторождений 	полезных ископаемых</a:t>
            </a:r>
          </a:p>
          <a:p>
            <a:pPr marL="0" indent="0">
              <a:buNone/>
            </a:pPr>
            <a:r>
              <a:rPr lang="ru-RU" sz="7200" dirty="0" smtClean="0"/>
              <a:t>	130104 Технология и техника разведки месторождений полезных 	ископаемых</a:t>
            </a:r>
          </a:p>
          <a:p>
            <a:pPr marL="0" indent="0">
              <a:buNone/>
            </a:pPr>
            <a:r>
              <a:rPr lang="ru-RU" sz="7200" dirty="0" smtClean="0"/>
              <a:t>	131003 Бурение нефтяных и газовых скважин</a:t>
            </a:r>
          </a:p>
          <a:p>
            <a:pPr marL="0" indent="0">
              <a:buNone/>
            </a:pPr>
            <a:r>
              <a:rPr lang="ru-RU" sz="7200" dirty="0" smtClean="0"/>
              <a:t>	131016 Сооружение и эксплуатация газонефтепроводов и 	газонефтехранилищ</a:t>
            </a:r>
          </a:p>
          <a:p>
            <a:pPr marL="0" indent="0">
              <a:buNone/>
            </a:pPr>
            <a:r>
              <a:rPr lang="ru-RU" sz="7200" dirty="0" smtClean="0"/>
              <a:t>	131018 Разработка и эксплуатация нефтяных и газовых месторождений</a:t>
            </a:r>
          </a:p>
          <a:p>
            <a:pPr marL="0" indent="0">
              <a:buNone/>
            </a:pPr>
            <a:r>
              <a:rPr lang="ru-RU" sz="7200" dirty="0" smtClean="0"/>
              <a:t>	240134 Переработка нефти и газа</a:t>
            </a:r>
          </a:p>
          <a:p>
            <a:pPr marL="0" indent="0">
              <a:buNone/>
            </a:pPr>
            <a:r>
              <a:rPr lang="ru-RU" sz="7200" dirty="0" smtClean="0"/>
              <a:t>	240113 Химическая технология органических веществ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" y="6121046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29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69" y="188640"/>
            <a:ext cx="8928992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Конкурс программ дуального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65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Проведен </a:t>
            </a:r>
            <a:r>
              <a:rPr lang="ru-RU" sz="2000" dirty="0"/>
              <a:t>конкурсный отбор среди государственных образовательных учреждений начального профессионального и среднего профессионального образования Республики Татарстан, внедряющих дуальную систему подготовки кадров для нефтехимического кластера Республики </a:t>
            </a:r>
            <a:r>
              <a:rPr lang="ru-RU" sz="2000" dirty="0" smtClean="0"/>
              <a:t>Татарстан совместно с работодателем</a:t>
            </a:r>
            <a:endParaRPr lang="ru-RU" sz="2000" dirty="0"/>
          </a:p>
          <a:p>
            <a:pPr marL="0" indent="0" algn="just">
              <a:buNone/>
            </a:pPr>
            <a:r>
              <a:rPr lang="ru-RU" sz="1800" b="1" dirty="0"/>
              <a:t>Победителями стали: </a:t>
            </a:r>
          </a:p>
          <a:p>
            <a:pPr marL="0" indent="0">
              <a:buNone/>
            </a:pPr>
            <a:r>
              <a:rPr lang="ru-RU" sz="1800" dirty="0"/>
              <a:t>-</a:t>
            </a:r>
            <a:r>
              <a:rPr lang="ru-RU" sz="2000" dirty="0"/>
              <a:t>	ГАОУ СПО «Техникум нефтехимии и нефтепереработки» совместно с ОАО «Аммоний», ОАО «Нижнекамскнефтехим», ОАО «Танеко»;</a:t>
            </a:r>
          </a:p>
          <a:p>
            <a:pPr marL="0" indent="0">
              <a:buNone/>
            </a:pPr>
            <a:r>
              <a:rPr lang="ru-RU" sz="2000" dirty="0"/>
              <a:t>-	ГБОУ СПО «Бугульминский машиностроительный техникум» совместно с ОАО «Бугульминский механический завод», ОАО «Татнефть»;</a:t>
            </a:r>
          </a:p>
          <a:p>
            <a:pPr marL="0" indent="0">
              <a:buNone/>
            </a:pPr>
            <a:r>
              <a:rPr lang="ru-RU" sz="2000" dirty="0"/>
              <a:t>-	ФГБОУ ВПО «КНИТУ» «Казанский технологический колледж» совместно с ОАО «Казанькомпрессормаш», ОАО «Казанский завод СК».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" y="6121046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1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Создание системы прогнозирования кадровых потребностей 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Совместно с компанией </a:t>
            </a:r>
            <a:r>
              <a:rPr lang="en-US" dirty="0" smtClean="0"/>
              <a:t>IBS </a:t>
            </a:r>
            <a:r>
              <a:rPr lang="ru-RU" dirty="0" smtClean="0"/>
              <a:t>создан программный комплекс по прогнозированию кадровых потребностей отраслей экономики Республики Татарстан</a:t>
            </a:r>
          </a:p>
          <a:p>
            <a:r>
              <a:rPr lang="ru-RU" dirty="0" smtClean="0"/>
              <a:t>В настоящий момент комплекс функционирует на базе Казанского национального исследовательского технологического университета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024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45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517" y="18864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Планы на 2013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517" y="1124744"/>
            <a:ext cx="8229600" cy="442535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Организация участия команды Республики Татарстан во всемирном чемпионате профессий </a:t>
            </a:r>
            <a:r>
              <a:rPr lang="en-US" dirty="0" smtClean="0"/>
              <a:t>WorldSkills</a:t>
            </a:r>
            <a:endParaRPr lang="en-US" dirty="0"/>
          </a:p>
          <a:p>
            <a:r>
              <a:rPr lang="ru-RU" dirty="0" smtClean="0"/>
              <a:t>Поставка оборудования в учреждений среднего профессионального образования (гг. Казань, Нижнекамск).</a:t>
            </a:r>
          </a:p>
          <a:p>
            <a:r>
              <a:rPr lang="ru-RU" dirty="0" smtClean="0"/>
              <a:t>Повышение квалификации преподавательского состава ссузов в России и за рубежом</a:t>
            </a:r>
          </a:p>
          <a:p>
            <a:r>
              <a:rPr lang="ru-RU" dirty="0" smtClean="0"/>
              <a:t>Создание системы сертификации специалистов кластера на основе профстандартов 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683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42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8845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Инициация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ru-RU" dirty="0" smtClean="0"/>
              <a:t>Приказ Минобрнауки РФ №2303 от 15.09.2011</a:t>
            </a:r>
          </a:p>
          <a:p>
            <a:r>
              <a:rPr lang="ru-RU" dirty="0" smtClean="0"/>
              <a:t>Соглашения </a:t>
            </a:r>
            <a:r>
              <a:rPr lang="en-US" dirty="0" smtClean="0"/>
              <a:t> </a:t>
            </a:r>
            <a:r>
              <a:rPr lang="ru-RU" dirty="0" smtClean="0"/>
              <a:t>между Министерством образования и науки Российской Федерации и Кабинетом Министров Республики Татарстан</a:t>
            </a:r>
          </a:p>
          <a:p>
            <a:pPr lvl="1"/>
            <a:r>
              <a:rPr lang="ru-RU" dirty="0" smtClean="0"/>
              <a:t>№</a:t>
            </a:r>
            <a:r>
              <a:rPr lang="en-US" dirty="0"/>
              <a:t>12.a53.24.0002</a:t>
            </a:r>
            <a:r>
              <a:rPr lang="ru-RU" dirty="0"/>
              <a:t> от 16 ноября 2011 г</a:t>
            </a:r>
            <a:r>
              <a:rPr lang="ru-RU" dirty="0" smtClean="0"/>
              <a:t>.</a:t>
            </a:r>
          </a:p>
          <a:p>
            <a:pPr lvl="1"/>
            <a:r>
              <a:rPr lang="tt-RU" dirty="0" smtClean="0"/>
              <a:t>№</a:t>
            </a:r>
            <a:r>
              <a:rPr lang="en-US" dirty="0" smtClean="0"/>
              <a:t>06.g</a:t>
            </a:r>
            <a:r>
              <a:rPr lang="tt-RU" dirty="0" smtClean="0"/>
              <a:t>00</a:t>
            </a:r>
            <a:r>
              <a:rPr lang="en-US" dirty="0" smtClean="0"/>
              <a:t>.</a:t>
            </a:r>
            <a:r>
              <a:rPr lang="tt-RU" dirty="0" smtClean="0"/>
              <a:t>24.0024</a:t>
            </a:r>
            <a:r>
              <a:rPr lang="en-US" dirty="0" smtClean="0"/>
              <a:t> </a:t>
            </a:r>
            <a:r>
              <a:rPr lang="ru-RU" dirty="0" smtClean="0"/>
              <a:t>от 12 сентября 2012 г.</a:t>
            </a:r>
          </a:p>
          <a:p>
            <a:pPr lvl="1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3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Описание кластера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dirty="0" smtClean="0"/>
              <a:t>Постановлением Кабинета Министров Республики Татарстан № 294 от 13.04.2011 создан научно-образовательный кластер Казанского национального исследовательского технологического университета (далее – КНИТУ). </a:t>
            </a:r>
          </a:p>
          <a:p>
            <a:r>
              <a:rPr lang="ru-RU" dirty="0" smtClean="0"/>
              <a:t>В состав кластера включены учреждения начального и среднего профессионального образования.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4141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9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Состав НОК КНИТУ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2941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ГАОУ СПО «Бугульминский машиностроительный техникум»</a:t>
            </a:r>
          </a:p>
          <a:p>
            <a:r>
              <a:rPr lang="ru-RU" dirty="0" smtClean="0"/>
              <a:t>ГАОУ СПО «Казанский нефтехимический колледж»</a:t>
            </a:r>
          </a:p>
          <a:p>
            <a:r>
              <a:rPr lang="ru-RU" dirty="0" smtClean="0"/>
              <a:t>Казанский технологический коллеж КНИТУ</a:t>
            </a:r>
          </a:p>
          <a:p>
            <a:r>
              <a:rPr lang="ru-RU" dirty="0" smtClean="0"/>
              <a:t>ГАОУ СПО «Камский политехнический колледж»</a:t>
            </a:r>
          </a:p>
          <a:p>
            <a:r>
              <a:rPr lang="ru-RU" dirty="0" smtClean="0"/>
              <a:t>ГАОУ СПО «Елабужский политехнический колледж»</a:t>
            </a:r>
          </a:p>
          <a:p>
            <a:r>
              <a:rPr lang="ru-RU" dirty="0" smtClean="0"/>
              <a:t>ГАОУ НПО «Торгово-кулинарный профессиональный лицей»</a:t>
            </a:r>
          </a:p>
          <a:p>
            <a:r>
              <a:rPr lang="ru-RU" dirty="0" smtClean="0"/>
              <a:t>ГБОУ НПО «Профессиональное училище № 36»</a:t>
            </a:r>
          </a:p>
          <a:p>
            <a:r>
              <a:rPr lang="ru-RU" dirty="0" smtClean="0"/>
              <a:t>ГАОУ НПО «Профессиональное училище № 44»</a:t>
            </a:r>
          </a:p>
          <a:p>
            <a:r>
              <a:rPr lang="ru-RU" dirty="0" smtClean="0"/>
              <a:t>ГАОУ НПО «Профессиональное училище № 122»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47278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8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2011 год – 49,2 млн. руб. (РФ+РТ)</a:t>
            </a:r>
          </a:p>
          <a:p>
            <a:r>
              <a:rPr lang="ru-RU" dirty="0" smtClean="0"/>
              <a:t>2012 год – 59,7 млн. руб. (РФ+РТ)</a:t>
            </a:r>
          </a:p>
          <a:p>
            <a:r>
              <a:rPr lang="ru-RU" dirty="0" smtClean="0"/>
              <a:t>2013 год – 56,5 млн. руб. (план РФ+РТ)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Средства направлены на модернизацию образовательного процесса в образовательных организациях нефтехимического кластера Республики Татарстан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Объем финансирования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8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Поставка оборудования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0" lvl="1" indent="0" algn="just">
              <a:buNone/>
            </a:pPr>
            <a:r>
              <a:rPr lang="ru-RU" sz="2400" dirty="0" smtClean="0"/>
              <a:t>1. Бугульминский </a:t>
            </a:r>
            <a:r>
              <a:rPr lang="ru-RU" sz="2400" dirty="0"/>
              <a:t>машиностроительный техникум </a:t>
            </a:r>
            <a:r>
              <a:rPr lang="ru-RU" sz="2400" dirty="0" smtClean="0"/>
              <a:t>- оборудование </a:t>
            </a:r>
            <a:r>
              <a:rPr lang="ru-RU" sz="2400" dirty="0"/>
              <a:t>для лабораторий контрольно-измерительных систем и средств </a:t>
            </a:r>
            <a:r>
              <a:rPr lang="ru-RU" sz="2400" dirty="0" smtClean="0"/>
              <a:t>автоматизации;</a:t>
            </a:r>
          </a:p>
          <a:p>
            <a:pPr marL="0" lvl="1" indent="0" algn="just">
              <a:buNone/>
            </a:pPr>
            <a:r>
              <a:rPr lang="ru-RU" sz="2400" dirty="0" smtClean="0"/>
              <a:t>2. </a:t>
            </a:r>
            <a:r>
              <a:rPr lang="ru-RU" sz="2400" dirty="0"/>
              <a:t>Казанский технологический колледж КНИТУ - </a:t>
            </a:r>
            <a:r>
              <a:rPr lang="ru-RU" sz="2400" dirty="0" smtClean="0"/>
              <a:t>учебно-лабораторное оборудование </a:t>
            </a:r>
            <a:r>
              <a:rPr lang="ru-RU" sz="2400" dirty="0"/>
              <a:t>для технической диагностики и исследования свойств композиционных </a:t>
            </a:r>
            <a:r>
              <a:rPr lang="ru-RU" sz="2400" dirty="0" smtClean="0"/>
              <a:t>материалов;</a:t>
            </a:r>
          </a:p>
          <a:p>
            <a:pPr marL="0" lvl="1" indent="0" algn="just">
              <a:buNone/>
            </a:pPr>
            <a:r>
              <a:rPr lang="ru-RU" sz="2400" dirty="0"/>
              <a:t>3. Елабужский политехнический колледж - </a:t>
            </a:r>
            <a:r>
              <a:rPr lang="ru-RU" sz="2400" dirty="0" smtClean="0"/>
              <a:t>учебно-лабораторное оборудование </a:t>
            </a:r>
            <a:r>
              <a:rPr lang="ru-RU" sz="2400" dirty="0"/>
              <a:t>по направлению – «Химическая технология органических веществ, исследование свойств полимеров</a:t>
            </a:r>
            <a:r>
              <a:rPr lang="ru-RU" sz="2400" dirty="0" smtClean="0"/>
              <a:t>»</a:t>
            </a:r>
          </a:p>
          <a:p>
            <a:pPr marL="0" lvl="1" indent="0" algn="just">
              <a:buNone/>
            </a:pPr>
            <a:r>
              <a:rPr lang="ru-RU" sz="2400" dirty="0"/>
              <a:t>4. </a:t>
            </a:r>
            <a:r>
              <a:rPr lang="ru-RU" sz="2400" dirty="0" smtClean="0"/>
              <a:t>Филиал Техникума </a:t>
            </a:r>
            <a:r>
              <a:rPr lang="ru-RU" sz="2400" dirty="0"/>
              <a:t>нефтехимии и </a:t>
            </a:r>
            <a:r>
              <a:rPr lang="ru-RU" sz="2400" dirty="0" smtClean="0"/>
              <a:t>нефтепереработки в </a:t>
            </a:r>
            <a:r>
              <a:rPr lang="ru-RU" sz="2400" dirty="0"/>
              <a:t>г. </a:t>
            </a:r>
            <a:r>
              <a:rPr lang="ru-RU" sz="2400" dirty="0" smtClean="0"/>
              <a:t>Менделеевск - </a:t>
            </a:r>
            <a:r>
              <a:rPr lang="ru-RU" sz="2400" dirty="0"/>
              <a:t>учебно-лабораторное оборудование по направлениям </a:t>
            </a:r>
            <a:r>
              <a:rPr lang="ru-RU" sz="2400" dirty="0" smtClean="0"/>
              <a:t>«Основы </a:t>
            </a:r>
            <a:r>
              <a:rPr lang="ru-RU" sz="2400" dirty="0"/>
              <a:t>электротехники и электроники» и «Аналитическая химия», для подготовки машинистов компрессорных и насосных установок, слесарей-ремонтников химического оборудования для производства </a:t>
            </a:r>
            <a:r>
              <a:rPr lang="ru-RU" sz="2400" dirty="0" smtClean="0"/>
              <a:t>аммиака</a:t>
            </a:r>
          </a:p>
          <a:p>
            <a:pPr marL="0" lvl="1" indent="0" algn="just">
              <a:buNone/>
            </a:pPr>
            <a:r>
              <a:rPr lang="ru-RU" sz="2400" dirty="0"/>
              <a:t>5. </a:t>
            </a:r>
            <a:r>
              <a:rPr lang="ru-RU" sz="2400" dirty="0" smtClean="0"/>
              <a:t>Поставка </a:t>
            </a:r>
            <a:r>
              <a:rPr lang="ru-RU" sz="2400" dirty="0"/>
              <a:t>49 комплектов мультимедийного оборудования в образовательные учреждения нефтехимического кластера Республики Татарстан, реализующие программы начального и среднего профессионального образования.</a:t>
            </a:r>
          </a:p>
          <a:p>
            <a:pPr marL="0" lvl="1" indent="0" algn="just">
              <a:buNone/>
            </a:pP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88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3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E15~1\AppData\Local\Temp\Rar$DR03.835\Фото ПУ- 122\Насосы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70" y="217164"/>
            <a:ext cx="284178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4E15~1\AppData\Local\Temp\Rar$DR04.570\Фото ПУ- 122\Насосы Бак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17164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70" y="4291954"/>
            <a:ext cx="302418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9549" y="4149080"/>
            <a:ext cx="340836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0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476672"/>
            <a:ext cx="10190500" cy="573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7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620688"/>
            <a:ext cx="9538765" cy="53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434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569</Words>
  <Application>Microsoft Office PowerPoint</Application>
  <PresentationFormat>Экран (4:3)</PresentationFormat>
  <Paragraphs>79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Реализация мероприятий Федеральной целевой программы развития образования  в Республике Татарстан Развитие региональных систем профессионального образования, укрепление базовых учреждений начального и среднего профессионального образования  2011-2013 гг. </vt:lpstr>
      <vt:lpstr>Инициация проекта</vt:lpstr>
      <vt:lpstr>Описание кластера</vt:lpstr>
      <vt:lpstr>Состав НОК КНИТУ</vt:lpstr>
      <vt:lpstr>Объем финансирования</vt:lpstr>
      <vt:lpstr>Поставка оборудования</vt:lpstr>
      <vt:lpstr>Презентация PowerPoint</vt:lpstr>
      <vt:lpstr>Презентация PowerPoint</vt:lpstr>
      <vt:lpstr>Презентация PowerPoint</vt:lpstr>
      <vt:lpstr>Повышение квалификации</vt:lpstr>
      <vt:lpstr>Разработка интегрированных профессиональных образовательных программ, учебных планов и УМК</vt:lpstr>
      <vt:lpstr>Конкурс программ дуального обучения</vt:lpstr>
      <vt:lpstr>Создание системы прогнозирования кадровых потребностей РТ</vt:lpstr>
      <vt:lpstr>Планы на 2013 год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Тимирха Алишев</dc:creator>
  <cp:lastModifiedBy>Nout</cp:lastModifiedBy>
  <cp:revision>27</cp:revision>
  <dcterms:created xsi:type="dcterms:W3CDTF">2012-05-10T07:34:56Z</dcterms:created>
  <dcterms:modified xsi:type="dcterms:W3CDTF">2013-03-28T18:03:57Z</dcterms:modified>
</cp:coreProperties>
</file>