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8"/>
  </p:notesMasterIdLst>
  <p:handoutMasterIdLst>
    <p:handoutMasterId r:id="rId19"/>
  </p:handoutMasterIdLst>
  <p:sldIdLst>
    <p:sldId id="308" r:id="rId2"/>
    <p:sldId id="323" r:id="rId3"/>
    <p:sldId id="327" r:id="rId4"/>
    <p:sldId id="325" r:id="rId5"/>
    <p:sldId id="326" r:id="rId6"/>
    <p:sldId id="329" r:id="rId7"/>
    <p:sldId id="331" r:id="rId8"/>
    <p:sldId id="332" r:id="rId9"/>
    <p:sldId id="344" r:id="rId10"/>
    <p:sldId id="334" r:id="rId11"/>
    <p:sldId id="338" r:id="rId12"/>
    <p:sldId id="336" r:id="rId13"/>
    <p:sldId id="340" r:id="rId14"/>
    <p:sldId id="341" r:id="rId15"/>
    <p:sldId id="342" r:id="rId16"/>
    <p:sldId id="34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C9C2A-87AD-44EA-B4BC-31C60FBF5EC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16459BC-35C9-45DB-BEB7-6A4E5D7A57A2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7030A0"/>
              </a:solidFill>
            </a:rPr>
            <a:t>УМК</a:t>
          </a:r>
          <a:endParaRPr lang="ru-RU" sz="4000" b="1" dirty="0">
            <a:solidFill>
              <a:srgbClr val="7030A0"/>
            </a:solidFill>
          </a:endParaRPr>
        </a:p>
      </dgm:t>
    </dgm:pt>
    <dgm:pt modelId="{793DA3B1-4BEB-402C-8A47-936E352599A7}" type="parTrans" cxnId="{AE8E3A2A-9E07-4E12-9594-54761451B7E8}">
      <dgm:prSet/>
      <dgm:spPr/>
      <dgm:t>
        <a:bodyPr/>
        <a:lstStyle/>
        <a:p>
          <a:endParaRPr lang="ru-RU"/>
        </a:p>
      </dgm:t>
    </dgm:pt>
    <dgm:pt modelId="{C9A719E1-1F7F-48BE-B10E-438523CAA9CC}" type="sibTrans" cxnId="{AE8E3A2A-9E07-4E12-9594-54761451B7E8}">
      <dgm:prSet/>
      <dgm:spPr/>
      <dgm:t>
        <a:bodyPr/>
        <a:lstStyle/>
        <a:p>
          <a:endParaRPr lang="ru-RU"/>
        </a:p>
      </dgm:t>
    </dgm:pt>
    <dgm:pt modelId="{F26EEE0E-E776-47E7-85E3-4CBCD013610C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7030A0"/>
              </a:solidFill>
            </a:rPr>
            <a:t>Кадры</a:t>
          </a:r>
          <a:endParaRPr lang="ru-RU" sz="3600" b="1" dirty="0">
            <a:solidFill>
              <a:srgbClr val="7030A0"/>
            </a:solidFill>
          </a:endParaRPr>
        </a:p>
      </dgm:t>
    </dgm:pt>
    <dgm:pt modelId="{25FCB46C-9E4A-4BF8-B26B-BDFBEA3F07EB}" type="parTrans" cxnId="{6FDBA896-4BD5-45E2-8596-7C64BB8C53E9}">
      <dgm:prSet/>
      <dgm:spPr/>
      <dgm:t>
        <a:bodyPr/>
        <a:lstStyle/>
        <a:p>
          <a:endParaRPr lang="ru-RU"/>
        </a:p>
      </dgm:t>
    </dgm:pt>
    <dgm:pt modelId="{88FBC919-9187-4E14-8059-73883F817659}" type="sibTrans" cxnId="{6FDBA896-4BD5-45E2-8596-7C64BB8C53E9}">
      <dgm:prSet/>
      <dgm:spPr/>
      <dgm:t>
        <a:bodyPr/>
        <a:lstStyle/>
        <a:p>
          <a:endParaRPr lang="ru-RU"/>
        </a:p>
      </dgm:t>
    </dgm:pt>
    <dgm:pt modelId="{485A062D-C28F-4B4A-ABAE-FE1283F322C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</a:rPr>
            <a:t>Выпускник ДОУ свободно говорит на татарском языке</a:t>
          </a:r>
          <a:endParaRPr lang="ru-RU" sz="2800" b="1" dirty="0">
            <a:solidFill>
              <a:srgbClr val="7030A0"/>
            </a:solidFill>
          </a:endParaRPr>
        </a:p>
      </dgm:t>
    </dgm:pt>
    <dgm:pt modelId="{0E1F611D-C158-4485-B765-0B76D71CB416}" type="parTrans" cxnId="{B82AE7A4-82EA-4E83-8B68-1F611DF7B09E}">
      <dgm:prSet/>
      <dgm:spPr/>
      <dgm:t>
        <a:bodyPr/>
        <a:lstStyle/>
        <a:p>
          <a:endParaRPr lang="ru-RU"/>
        </a:p>
      </dgm:t>
    </dgm:pt>
    <dgm:pt modelId="{32E7F3FD-AFEB-4DA0-90F9-FADCC5846DD9}" type="sibTrans" cxnId="{B82AE7A4-82EA-4E83-8B68-1F611DF7B09E}">
      <dgm:prSet/>
      <dgm:spPr/>
      <dgm:t>
        <a:bodyPr/>
        <a:lstStyle/>
        <a:p>
          <a:endParaRPr lang="ru-RU"/>
        </a:p>
      </dgm:t>
    </dgm:pt>
    <dgm:pt modelId="{BA6A8DC4-5DB6-4F78-939A-A9C7BC7F6E73}" type="pres">
      <dgm:prSet presAssocID="{3C9C9C2A-87AD-44EA-B4BC-31C60FBF5EC6}" presName="Name0" presStyleCnt="0">
        <dgm:presLayoutVars>
          <dgm:dir/>
          <dgm:resizeHandles val="exact"/>
        </dgm:presLayoutVars>
      </dgm:prSet>
      <dgm:spPr/>
    </dgm:pt>
    <dgm:pt modelId="{E90A32A8-5C8B-4AC5-B26A-522486B6F138}" type="pres">
      <dgm:prSet presAssocID="{D16459BC-35C9-45DB-BEB7-6A4E5D7A57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99AB5-43E3-49FE-8AFC-E82BE0508759}" type="pres">
      <dgm:prSet presAssocID="{C9A719E1-1F7F-48BE-B10E-438523CAA9C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7040E2E-17CA-483B-898D-45E9448EE719}" type="pres">
      <dgm:prSet presAssocID="{C9A719E1-1F7F-48BE-B10E-438523CAA9C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622EA04-4A63-4EBA-8159-24339E7B8C59}" type="pres">
      <dgm:prSet presAssocID="{F26EEE0E-E776-47E7-85E3-4CBCD013610C}" presName="node" presStyleLbl="node1" presStyleIdx="1" presStyleCnt="3" custScaleX="114410" custScaleY="123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6869A-1C84-4356-A5F1-86E2C8902724}" type="pres">
      <dgm:prSet presAssocID="{88FBC919-9187-4E14-8059-73883F81765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AF76809-1693-438D-BBFA-2C466E6A4A41}" type="pres">
      <dgm:prSet presAssocID="{88FBC919-9187-4E14-8059-73883F81765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075E508-9187-4D1F-8282-A198EF9E22C3}" type="pres">
      <dgm:prSet presAssocID="{485A062D-C28F-4B4A-ABAE-FE1283F322CD}" presName="node" presStyleLbl="node1" presStyleIdx="2" presStyleCnt="3" custScaleX="184691" custScaleY="149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8E3A2A-9E07-4E12-9594-54761451B7E8}" srcId="{3C9C9C2A-87AD-44EA-B4BC-31C60FBF5EC6}" destId="{D16459BC-35C9-45DB-BEB7-6A4E5D7A57A2}" srcOrd="0" destOrd="0" parTransId="{793DA3B1-4BEB-402C-8A47-936E352599A7}" sibTransId="{C9A719E1-1F7F-48BE-B10E-438523CAA9CC}"/>
    <dgm:cxn modelId="{95B134A8-619B-4CE0-A870-7E9A736E8767}" type="presOf" srcId="{D16459BC-35C9-45DB-BEB7-6A4E5D7A57A2}" destId="{E90A32A8-5C8B-4AC5-B26A-522486B6F138}" srcOrd="0" destOrd="0" presId="urn:microsoft.com/office/officeart/2005/8/layout/process1"/>
    <dgm:cxn modelId="{B6423491-A561-4C36-B291-32C18D505573}" type="presOf" srcId="{F26EEE0E-E776-47E7-85E3-4CBCD013610C}" destId="{9622EA04-4A63-4EBA-8159-24339E7B8C59}" srcOrd="0" destOrd="0" presId="urn:microsoft.com/office/officeart/2005/8/layout/process1"/>
    <dgm:cxn modelId="{808BFE2D-24BE-43FE-A112-2C68FC8F4F14}" type="presOf" srcId="{C9A719E1-1F7F-48BE-B10E-438523CAA9CC}" destId="{E8899AB5-43E3-49FE-8AFC-E82BE0508759}" srcOrd="0" destOrd="0" presId="urn:microsoft.com/office/officeart/2005/8/layout/process1"/>
    <dgm:cxn modelId="{B1AC150D-5D9C-45EE-9BB2-035B1C4088B5}" type="presOf" srcId="{88FBC919-9187-4E14-8059-73883F817659}" destId="{2356869A-1C84-4356-A5F1-86E2C8902724}" srcOrd="0" destOrd="0" presId="urn:microsoft.com/office/officeart/2005/8/layout/process1"/>
    <dgm:cxn modelId="{6FDBA896-4BD5-45E2-8596-7C64BB8C53E9}" srcId="{3C9C9C2A-87AD-44EA-B4BC-31C60FBF5EC6}" destId="{F26EEE0E-E776-47E7-85E3-4CBCD013610C}" srcOrd="1" destOrd="0" parTransId="{25FCB46C-9E4A-4BF8-B26B-BDFBEA3F07EB}" sibTransId="{88FBC919-9187-4E14-8059-73883F817659}"/>
    <dgm:cxn modelId="{180D3C98-9528-4584-9CB7-17EF48FC6E14}" type="presOf" srcId="{3C9C9C2A-87AD-44EA-B4BC-31C60FBF5EC6}" destId="{BA6A8DC4-5DB6-4F78-939A-A9C7BC7F6E73}" srcOrd="0" destOrd="0" presId="urn:microsoft.com/office/officeart/2005/8/layout/process1"/>
    <dgm:cxn modelId="{F8435D27-D477-43FD-B13A-D7BF2BEB45A6}" type="presOf" srcId="{C9A719E1-1F7F-48BE-B10E-438523CAA9CC}" destId="{57040E2E-17CA-483B-898D-45E9448EE719}" srcOrd="1" destOrd="0" presId="urn:microsoft.com/office/officeart/2005/8/layout/process1"/>
    <dgm:cxn modelId="{11D21710-B70B-40F9-B597-3F0B4275F521}" type="presOf" srcId="{485A062D-C28F-4B4A-ABAE-FE1283F322CD}" destId="{E075E508-9187-4D1F-8282-A198EF9E22C3}" srcOrd="0" destOrd="0" presId="urn:microsoft.com/office/officeart/2005/8/layout/process1"/>
    <dgm:cxn modelId="{B82AE7A4-82EA-4E83-8B68-1F611DF7B09E}" srcId="{3C9C9C2A-87AD-44EA-B4BC-31C60FBF5EC6}" destId="{485A062D-C28F-4B4A-ABAE-FE1283F322CD}" srcOrd="2" destOrd="0" parTransId="{0E1F611D-C158-4485-B765-0B76D71CB416}" sibTransId="{32E7F3FD-AFEB-4DA0-90F9-FADCC5846DD9}"/>
    <dgm:cxn modelId="{A3D5D101-D39C-41B0-A3D5-0ED4FC5499E7}" type="presOf" srcId="{88FBC919-9187-4E14-8059-73883F817659}" destId="{BAF76809-1693-438D-BBFA-2C466E6A4A41}" srcOrd="1" destOrd="0" presId="urn:microsoft.com/office/officeart/2005/8/layout/process1"/>
    <dgm:cxn modelId="{D42D2853-AA01-4620-842C-22BF55C16630}" type="presParOf" srcId="{BA6A8DC4-5DB6-4F78-939A-A9C7BC7F6E73}" destId="{E90A32A8-5C8B-4AC5-B26A-522486B6F138}" srcOrd="0" destOrd="0" presId="urn:microsoft.com/office/officeart/2005/8/layout/process1"/>
    <dgm:cxn modelId="{1BBDA345-B02E-4324-B826-65D13BF21733}" type="presParOf" srcId="{BA6A8DC4-5DB6-4F78-939A-A9C7BC7F6E73}" destId="{E8899AB5-43E3-49FE-8AFC-E82BE0508759}" srcOrd="1" destOrd="0" presId="urn:microsoft.com/office/officeart/2005/8/layout/process1"/>
    <dgm:cxn modelId="{7A7C9238-BC83-48E7-B2C8-99C6D827426C}" type="presParOf" srcId="{E8899AB5-43E3-49FE-8AFC-E82BE0508759}" destId="{57040E2E-17CA-483B-898D-45E9448EE719}" srcOrd="0" destOrd="0" presId="urn:microsoft.com/office/officeart/2005/8/layout/process1"/>
    <dgm:cxn modelId="{9B587623-63E0-4829-8CBC-5176C3344E2C}" type="presParOf" srcId="{BA6A8DC4-5DB6-4F78-939A-A9C7BC7F6E73}" destId="{9622EA04-4A63-4EBA-8159-24339E7B8C59}" srcOrd="2" destOrd="0" presId="urn:microsoft.com/office/officeart/2005/8/layout/process1"/>
    <dgm:cxn modelId="{084A6737-628F-49D3-987C-B498A90306AC}" type="presParOf" srcId="{BA6A8DC4-5DB6-4F78-939A-A9C7BC7F6E73}" destId="{2356869A-1C84-4356-A5F1-86E2C8902724}" srcOrd="3" destOrd="0" presId="urn:microsoft.com/office/officeart/2005/8/layout/process1"/>
    <dgm:cxn modelId="{6962D4D4-5DE8-488A-84EE-62DE5970E177}" type="presParOf" srcId="{2356869A-1C84-4356-A5F1-86E2C8902724}" destId="{BAF76809-1693-438D-BBFA-2C466E6A4A41}" srcOrd="0" destOrd="0" presId="urn:microsoft.com/office/officeart/2005/8/layout/process1"/>
    <dgm:cxn modelId="{70D84553-A79A-445A-B44D-614BFF023167}" type="presParOf" srcId="{BA6A8DC4-5DB6-4F78-939A-A9C7BC7F6E73}" destId="{E075E508-9187-4D1F-8282-A198EF9E22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A32A8-5C8B-4AC5-B26A-522486B6F138}">
      <dsp:nvSpPr>
        <dsp:cNvPr id="0" name=""/>
        <dsp:cNvSpPr/>
      </dsp:nvSpPr>
      <dsp:spPr>
        <a:xfrm>
          <a:off x="7894" y="876321"/>
          <a:ext cx="1589864" cy="23113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7030A0"/>
              </a:solidFill>
            </a:rPr>
            <a:t>УМК</a:t>
          </a:r>
          <a:endParaRPr lang="ru-RU" sz="4000" b="1" kern="1200" dirty="0">
            <a:solidFill>
              <a:srgbClr val="7030A0"/>
            </a:solidFill>
          </a:endParaRPr>
        </a:p>
      </dsp:txBody>
      <dsp:txXfrm>
        <a:off x="54460" y="922887"/>
        <a:ext cx="1496732" cy="2218224"/>
      </dsp:txXfrm>
    </dsp:sp>
    <dsp:sp modelId="{E8899AB5-43E3-49FE-8AFC-E82BE0508759}">
      <dsp:nvSpPr>
        <dsp:cNvPr id="0" name=""/>
        <dsp:cNvSpPr/>
      </dsp:nvSpPr>
      <dsp:spPr>
        <a:xfrm>
          <a:off x="1756746" y="1834856"/>
          <a:ext cx="337051" cy="394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756746" y="1913713"/>
        <a:ext cx="235936" cy="236572"/>
      </dsp:txXfrm>
    </dsp:sp>
    <dsp:sp modelId="{9622EA04-4A63-4EBA-8159-24339E7B8C59}">
      <dsp:nvSpPr>
        <dsp:cNvPr id="0" name=""/>
        <dsp:cNvSpPr/>
      </dsp:nvSpPr>
      <dsp:spPr>
        <a:xfrm>
          <a:off x="2233705" y="602252"/>
          <a:ext cx="1818964" cy="2859494"/>
        </a:xfrm>
        <a:prstGeom prst="roundRect">
          <a:avLst>
            <a:gd name="adj" fmla="val 10000"/>
          </a:avLst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Кадры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2286981" y="655528"/>
        <a:ext cx="1712412" cy="2752942"/>
      </dsp:txXfrm>
    </dsp:sp>
    <dsp:sp modelId="{2356869A-1C84-4356-A5F1-86E2C8902724}">
      <dsp:nvSpPr>
        <dsp:cNvPr id="0" name=""/>
        <dsp:cNvSpPr/>
      </dsp:nvSpPr>
      <dsp:spPr>
        <a:xfrm>
          <a:off x="4211656" y="1834856"/>
          <a:ext cx="337051" cy="394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211656" y="1913713"/>
        <a:ext cx="235936" cy="236572"/>
      </dsp:txXfrm>
    </dsp:sp>
    <dsp:sp modelId="{E075E508-9187-4D1F-8282-A198EF9E22C3}">
      <dsp:nvSpPr>
        <dsp:cNvPr id="0" name=""/>
        <dsp:cNvSpPr/>
      </dsp:nvSpPr>
      <dsp:spPr>
        <a:xfrm>
          <a:off x="4688615" y="307208"/>
          <a:ext cx="2936337" cy="3449583"/>
        </a:xfrm>
        <a:prstGeom prst="roundRect">
          <a:avLst>
            <a:gd name="adj" fmla="val 1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Выпускник ДОУ свободно говорит на татарском языке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4774617" y="393210"/>
        <a:ext cx="2764333" cy="3277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B3CF-CF53-42B6-BE47-188A88AEC4E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57224-97B7-4376-8D88-5C5D44808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31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3498-9741-4149-B702-A24A461EEBD6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A2A33-4665-4AAA-95F9-6AFD03E89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0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2A33-4665-4AAA-95F9-6AFD03E899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2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15386-108C-4559-8C6B-F6EB35483D1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AA4D9-A0E6-4E13-82FC-93DFE457692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C78D9-3F2B-4033-8C9A-480F3B09AC8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F82DE-F87A-4CD4-B6FF-E841C603E13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5BF8A-677E-4627-AE26-C5A98813A56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ED7AC-AE1C-497E-9308-E4FE4B920AF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2453B-F08F-485C-A293-21B9E6059E2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C6BB7-547C-4190-977E-1A0FA913197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5237A-DBBB-403E-BDB4-36FF44C51D9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BF259-88E6-446C-BD47-1798FCBE92D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529DBA6-C034-4539-84B0-93FF64654D5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D818E-33DD-47A7-AA2B-17E765D96A5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496944" cy="17281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 реализации федеральной целевой программы модернизации муниципальных систем дошкольного образования в 2012 году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509120"/>
            <a:ext cx="7854696" cy="1248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err="1" smtClean="0"/>
              <a:t>Манюрова</a:t>
            </a:r>
            <a:r>
              <a:rPr lang="ru-RU" sz="2000" dirty="0" smtClean="0"/>
              <a:t> Гельнур Халирахмановна, начальник отдела дошкольного образования МОиН РТ</a:t>
            </a:r>
            <a:endParaRPr lang="ru-RU" sz="2000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99792" y="6308725"/>
            <a:ext cx="6043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99870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721"/>
            <a:ext cx="8229600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Мероприятия 2013 г.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323528" y="1772816"/>
            <a:ext cx="8348155" cy="4464496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Мониторинг деятельности всех ДОУ по внедрению новых УМК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УМК, в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мультимедийных ресурсов нового поколения для обучения детей государственным языкам в ДОУ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программы обучения детей на двух государственных языках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Перевод мультфильмов на татарский язык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Изготовление анимационных сюжетов</a:t>
            </a:r>
          </a:p>
          <a:p>
            <a:pPr marL="0" indent="0">
              <a:buClr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buClrTx/>
              <a:buSzPct val="95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ДОУ проекционной техникой</a:t>
            </a:r>
          </a:p>
          <a:p>
            <a:pPr>
              <a:buClrTx/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7784" y="6308725"/>
            <a:ext cx="6043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41280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2"/>
          <p:cNvSpPr txBox="1">
            <a:spLocks noChangeArrowheads="1"/>
          </p:cNvSpPr>
          <p:nvPr/>
        </p:nvSpPr>
        <p:spPr bwMode="auto">
          <a:xfrm flipV="1">
            <a:off x="3733800" y="609600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1200" b="1">
              <a:solidFill>
                <a:srgbClr val="002060"/>
              </a:solidFill>
            </a:endParaRP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381000" y="1947863"/>
            <a:ext cx="822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Реализация ФЦПРО по направлению:</a:t>
            </a:r>
          </a:p>
          <a:p>
            <a:pPr algn="ctr"/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«Модернизация муниципальных систем дошкольного образования»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1676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6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 txBox="1">
            <a:spLocks/>
          </p:cNvSpPr>
          <p:nvPr/>
        </p:nvSpPr>
        <p:spPr bwMode="auto">
          <a:xfrm>
            <a:off x="-38100" y="93663"/>
            <a:ext cx="914400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ru-RU" sz="3200"/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274638" y="1447800"/>
            <a:ext cx="85645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1800">
              <a:solidFill>
                <a:srgbClr val="800000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1200">
              <a:solidFill>
                <a:srgbClr val="800000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1300" b="1">
              <a:solidFill>
                <a:srgbClr val="800000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1300">
              <a:solidFill>
                <a:srgbClr val="800000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1300">
              <a:solidFill>
                <a:srgbClr val="800000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09600" y="1600200"/>
            <a:ext cx="7772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000" dirty="0">
              <a:latin typeface="Times New Roman" pitchFamily="18" charset="0"/>
            </a:endParaRPr>
          </a:p>
          <a:p>
            <a:pPr algn="just"/>
            <a:r>
              <a:rPr lang="ru-RU" sz="1600" u="sng" dirty="0">
                <a:latin typeface="Times New Roman" pitchFamily="18" charset="0"/>
              </a:rPr>
              <a:t>Основные задачи деятельности </a:t>
            </a:r>
            <a:r>
              <a:rPr lang="ru-RU" sz="1600" u="sng" dirty="0" err="1">
                <a:latin typeface="Times New Roman" pitchFamily="18" charset="0"/>
              </a:rPr>
              <a:t>стажирововочной</a:t>
            </a:r>
            <a:r>
              <a:rPr lang="ru-RU" sz="1600" u="sng" dirty="0">
                <a:latin typeface="Times New Roman" pitchFamily="18" charset="0"/>
              </a:rPr>
              <a:t> площадки: </a:t>
            </a:r>
          </a:p>
          <a:p>
            <a:pPr algn="just"/>
            <a:r>
              <a:rPr lang="ru-RU" sz="1600" dirty="0">
                <a:latin typeface="Times New Roman" pitchFamily="18" charset="0"/>
              </a:rPr>
              <a:t>-осуществить подготовку </a:t>
            </a:r>
            <a:r>
              <a:rPr lang="ru-RU" sz="1600" dirty="0" err="1">
                <a:latin typeface="Times New Roman" pitchFamily="18" charset="0"/>
              </a:rPr>
              <a:t>тьюторов</a:t>
            </a:r>
            <a:r>
              <a:rPr lang="ru-RU" sz="1600" dirty="0">
                <a:latin typeface="Times New Roman" pitchFamily="18" charset="0"/>
              </a:rPr>
              <a:t> по вопросам развития системы </a:t>
            </a:r>
          </a:p>
          <a:p>
            <a:pPr algn="just"/>
            <a:r>
              <a:rPr lang="ru-RU" sz="1600" dirty="0">
                <a:latin typeface="Times New Roman" pitchFamily="18" charset="0"/>
              </a:rPr>
              <a:t>образования;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-установить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сотрудничество с субъектами РФ по распространению  модели образовательных систем, обеспечивающих современное качество дошкольного образования;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- создать </a:t>
            </a:r>
            <a:r>
              <a:rPr lang="ru-RU" sz="1600" dirty="0">
                <a:latin typeface="Times New Roman" pitchFamily="18" charset="0"/>
              </a:rPr>
              <a:t>условия для непрерывного и эффективного повышения квалификации педагогических и управленческих  кадров.</a:t>
            </a:r>
          </a:p>
          <a:p>
            <a:pPr algn="just"/>
            <a:endParaRPr lang="ru-RU" sz="1600" dirty="0">
              <a:latin typeface="Times New Roman" pitchFamily="18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981200" y="533400"/>
            <a:ext cx="60960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      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Модернизация муниципальных систем дошкольного образования: обеспечение доступности качественно</a:t>
            </a:r>
          </a:p>
          <a:p>
            <a:pPr algn="ctr"/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 дошкольного образования</a:t>
            </a:r>
            <a:endParaRPr lang="en-US" sz="1600" b="1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Font typeface="Arial" charset="0"/>
              <a:buNone/>
            </a:pPr>
            <a:endParaRPr lang="ru-RU" sz="1600">
              <a:latin typeface="Times New Roman" pitchFamily="18" charset="0"/>
            </a:endParaRPr>
          </a:p>
        </p:txBody>
      </p:sp>
      <p:pic>
        <p:nvPicPr>
          <p:cNvPr id="3084" name="Picture 1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3352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429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IMG_02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562475"/>
            <a:ext cx="2324100" cy="154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DSC017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183" y="1381175"/>
            <a:ext cx="1940503" cy="1372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Овал 29"/>
          <p:cNvSpPr>
            <a:spLocks noChangeArrowheads="1"/>
          </p:cNvSpPr>
          <p:nvPr/>
        </p:nvSpPr>
        <p:spPr bwMode="auto">
          <a:xfrm>
            <a:off x="849313" y="1795463"/>
            <a:ext cx="7239000" cy="3309937"/>
          </a:xfrm>
          <a:prstGeom prst="ellips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ru-RU" sz="1800"/>
          </a:p>
        </p:txBody>
      </p:sp>
      <p:sp>
        <p:nvSpPr>
          <p:cNvPr id="47112" name="Прямоугольник 1"/>
          <p:cNvSpPr>
            <a:spLocks noChangeArrowheads="1"/>
          </p:cNvSpPr>
          <p:nvPr/>
        </p:nvSpPr>
        <p:spPr bwMode="auto">
          <a:xfrm>
            <a:off x="609600" y="228600"/>
            <a:ext cx="79787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1600" b="1">
              <a:solidFill>
                <a:srgbClr val="800000"/>
              </a:solidFill>
            </a:endParaRPr>
          </a:p>
          <a:p>
            <a:pPr algn="ctr"/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Модернизация муниципальных систем дошкольного образования:</a:t>
            </a:r>
          </a:p>
          <a:p>
            <a:pPr algn="ctr"/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 обеспечение доступности качественного дошкольного образования</a:t>
            </a:r>
            <a:endParaRPr lang="en-US" sz="1600" b="1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0" hangingPunct="0"/>
            <a:endParaRPr lang="ru-RU" sz="16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161882" y="2690296"/>
            <a:ext cx="2780372" cy="152241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800000"/>
                </a:solidFill>
              </a:rPr>
              <a:t>Обновление содержания дошкольного образования в соответствии с ФГТ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921793" y="4794647"/>
            <a:ext cx="3240089" cy="1161256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800000"/>
                </a:solidFill>
              </a:rPr>
              <a:t>Реализация проекта «Электронный детский сад» 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6927" y="2884198"/>
            <a:ext cx="3059113" cy="132851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800000"/>
                </a:solidFill>
              </a:rPr>
              <a:t>Внедрение вариативных  форм  дошкольного 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021920" y="1298575"/>
            <a:ext cx="3159579" cy="83835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800000"/>
                </a:solidFill>
              </a:rPr>
              <a:t>Организация и управление автономным ДОУ</a:t>
            </a:r>
          </a:p>
        </p:txBody>
      </p:sp>
      <p:sp>
        <p:nvSpPr>
          <p:cNvPr id="47125" name="Овал 8"/>
          <p:cNvSpPr>
            <a:spLocks noChangeArrowheads="1"/>
          </p:cNvSpPr>
          <p:nvPr/>
        </p:nvSpPr>
        <p:spPr bwMode="auto">
          <a:xfrm>
            <a:off x="3761582" y="2783392"/>
            <a:ext cx="1878012" cy="1522412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>
                <a:solidFill>
                  <a:srgbClr val="800000"/>
                </a:solidFill>
              </a:rPr>
              <a:t>20 базовых площадок (ДОУ)</a:t>
            </a:r>
          </a:p>
        </p:txBody>
      </p:sp>
      <p:sp>
        <p:nvSpPr>
          <p:cNvPr id="47126" name="Стрелка вниз 28"/>
          <p:cNvSpPr>
            <a:spLocks noChangeArrowheads="1"/>
          </p:cNvSpPr>
          <p:nvPr/>
        </p:nvSpPr>
        <p:spPr bwMode="auto">
          <a:xfrm>
            <a:off x="4598987" y="4268788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1800"/>
          </a:p>
        </p:txBody>
      </p:sp>
      <p:sp>
        <p:nvSpPr>
          <p:cNvPr id="47127" name="Стрелка вниз 32"/>
          <p:cNvSpPr>
            <a:spLocks noChangeArrowheads="1"/>
          </p:cNvSpPr>
          <p:nvPr/>
        </p:nvSpPr>
        <p:spPr bwMode="auto">
          <a:xfrm rot="10800000">
            <a:off x="4598987" y="2296822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1800"/>
          </a:p>
        </p:txBody>
      </p:sp>
      <p:sp>
        <p:nvSpPr>
          <p:cNvPr id="47128" name="Стрелка вниз 33"/>
          <p:cNvSpPr>
            <a:spLocks noChangeArrowheads="1"/>
          </p:cNvSpPr>
          <p:nvPr/>
        </p:nvSpPr>
        <p:spPr bwMode="auto">
          <a:xfrm rot="5400000">
            <a:off x="3075782" y="3234695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1800"/>
          </a:p>
        </p:txBody>
      </p:sp>
      <p:sp>
        <p:nvSpPr>
          <p:cNvPr id="47129" name="Стрелка вниз 34"/>
          <p:cNvSpPr>
            <a:spLocks noChangeArrowheads="1"/>
          </p:cNvSpPr>
          <p:nvPr/>
        </p:nvSpPr>
        <p:spPr bwMode="auto">
          <a:xfrm rot="-5400000">
            <a:off x="5812972" y="3222902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1800"/>
          </a:p>
        </p:txBody>
      </p:sp>
      <p:pic>
        <p:nvPicPr>
          <p:cNvPr id="36868" name="Picture 7" descr="DSC_01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26368"/>
            <a:ext cx="2053767" cy="1477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12" y="4725988"/>
            <a:ext cx="2141538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r>
              <a:rPr lang="ru-RU" sz="1600" b="1" smtClean="0">
                <a:solidFill>
                  <a:srgbClr val="800000"/>
                </a:solidFill>
                <a:latin typeface="Times New Roman" pitchFamily="18" charset="0"/>
              </a:rPr>
              <a:t>Модернизация муниципальных систем дошкольного </a:t>
            </a:r>
            <a:br>
              <a:rPr lang="ru-RU" sz="16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1600" b="1" smtClean="0">
                <a:solidFill>
                  <a:srgbClr val="800000"/>
                </a:solidFill>
                <a:latin typeface="Times New Roman" pitchFamily="18" charset="0"/>
              </a:rPr>
              <a:t>образования: обеспечение доступности качественного </a:t>
            </a:r>
            <a:br>
              <a:rPr lang="ru-RU" sz="16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1600" b="1" smtClean="0">
                <a:solidFill>
                  <a:srgbClr val="800000"/>
                </a:solidFill>
                <a:latin typeface="Times New Roman" pitchFamily="18" charset="0"/>
              </a:rPr>
              <a:t>дошкольного образования.</a:t>
            </a:r>
            <a:r>
              <a:rPr lang="en-US" sz="1600" b="1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1600" b="1" smtClean="0">
                <a:solidFill>
                  <a:srgbClr val="800000"/>
                </a:solidFill>
                <a:latin typeface="Times New Roman" pitchFamily="18" charset="0"/>
              </a:rPr>
            </a:br>
            <a:endParaRPr lang="ru-RU" sz="1600" b="1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848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smtClean="0"/>
              <a:t>                                         </a:t>
            </a:r>
          </a:p>
          <a:p>
            <a:pPr marL="609600" indent="-609600">
              <a:buFontTx/>
              <a:buNone/>
            </a:pPr>
            <a:r>
              <a:rPr lang="ru-RU" sz="1800" smtClean="0">
                <a:latin typeface="Times New Roman" pitchFamily="18" charset="0"/>
              </a:rPr>
              <a:t>Всего обучено  700 человек. </a:t>
            </a:r>
          </a:p>
          <a:p>
            <a:pPr marL="609600" indent="-609600">
              <a:buFontTx/>
              <a:buNone/>
            </a:pPr>
            <a:r>
              <a:rPr lang="ru-RU" sz="1800" smtClean="0">
                <a:latin typeface="Times New Roman" pitchFamily="18" charset="0"/>
              </a:rPr>
              <a:t>Из них педагогических работников РТ  - 315, </a:t>
            </a:r>
          </a:p>
          <a:p>
            <a:pPr marL="609600" indent="-609600">
              <a:buFontTx/>
              <a:buNone/>
            </a:pPr>
            <a:r>
              <a:rPr lang="ru-RU" sz="1800" smtClean="0">
                <a:latin typeface="Times New Roman" pitchFamily="18" charset="0"/>
              </a:rPr>
              <a:t>педагогических работников РФ  - 385 чел. </a:t>
            </a:r>
            <a:endParaRPr lang="ru-RU" sz="1800" i="1" smtClean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sz="1800" smtClean="0">
                <a:latin typeface="Times New Roman" pitchFamily="18" charset="0"/>
              </a:rPr>
              <a:t>Для справки</a:t>
            </a:r>
          </a:p>
          <a:p>
            <a:pPr marL="609600" indent="-609600">
              <a:buFontTx/>
              <a:buNone/>
            </a:pPr>
            <a:r>
              <a:rPr lang="ru-RU" sz="1800" smtClean="0">
                <a:latin typeface="Times New Roman" pitchFamily="18" charset="0"/>
              </a:rPr>
              <a:t>Всего обучено за 2011-2012  -      700чел. </a:t>
            </a:r>
          </a:p>
          <a:p>
            <a:pPr marL="609600" indent="-609600">
              <a:buFontTx/>
              <a:buNone/>
            </a:pPr>
            <a:r>
              <a:rPr lang="ru-RU" sz="1800" smtClean="0">
                <a:latin typeface="Times New Roman" pitchFamily="18" charset="0"/>
              </a:rPr>
              <a:t>« Обновление содержания  …-     338чел.</a:t>
            </a:r>
          </a:p>
          <a:p>
            <a:pPr marL="609600" indent="-609600">
              <a:buFontTx/>
              <a:buNone/>
            </a:pPr>
            <a:r>
              <a:rPr lang="ru-RU" sz="1800" smtClean="0">
                <a:latin typeface="Times New Roman" pitchFamily="18" charset="0"/>
              </a:rPr>
              <a:t>«Внедрение вариативных  …… - 187 чел.</a:t>
            </a:r>
          </a:p>
          <a:p>
            <a:pPr marL="609600" indent="-609600">
              <a:buFontTx/>
              <a:buNone/>
            </a:pPr>
            <a:r>
              <a:rPr lang="ru-RU" sz="1800" smtClean="0">
                <a:latin typeface="Times New Roman" pitchFamily="18" charset="0"/>
              </a:rPr>
              <a:t>«Автономный д/с………………-   125чел.</a:t>
            </a:r>
          </a:p>
          <a:p>
            <a:pPr marL="609600" indent="-609600">
              <a:buFontTx/>
              <a:buNone/>
            </a:pPr>
            <a:r>
              <a:rPr lang="ru-RU" sz="1800" smtClean="0">
                <a:latin typeface="Times New Roman" pitchFamily="18" charset="0"/>
              </a:rPr>
              <a:t>« Электронный д/с……………..-  50 чел.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6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8200"/>
            <a:ext cx="324008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4114800" y="59721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1200" b="1">
              <a:solidFill>
                <a:srgbClr val="002060"/>
              </a:solidFill>
            </a:endParaRPr>
          </a:p>
        </p:txBody>
      </p:sp>
      <p:sp>
        <p:nvSpPr>
          <p:cNvPr id="41988" name="Прямоугольник 1"/>
          <p:cNvSpPr>
            <a:spLocks noChangeArrowheads="1"/>
          </p:cNvSpPr>
          <p:nvPr/>
        </p:nvSpPr>
        <p:spPr bwMode="auto">
          <a:xfrm>
            <a:off x="4478338" y="3244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sz="1800" b="1">
              <a:solidFill>
                <a:srgbClr val="002060"/>
              </a:solidFill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34290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962400" y="2614613"/>
            <a:ext cx="487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b="1" i="1">
              <a:solidFill>
                <a:srgbClr val="800000"/>
              </a:solidFill>
            </a:endParaRP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438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581400" y="260648"/>
            <a:ext cx="52578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Марий Эл - 99 человек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Санкт –Петербург-  64 человек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Республика Удмуртия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61человек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Ивановская область – 50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Ивановская область- 50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000" b="1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Башкортостан  - 15 человек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Свердловская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область – 5 человек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Ульяновская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область – 11 человек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Пермь - 28 человек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Тюменская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область – 1  человек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Москва - 6 человек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Кировская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область - 3 человек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Пензенская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область – 4 человек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Чувашская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Республика - 13 </a:t>
            </a:r>
            <a:r>
              <a:rPr lang="ru-RU" sz="2000" dirty="0" smtClean="0"/>
              <a:t>человек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..Екатеринбург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- 3 чел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Ямало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–Ненецкий  АО - 21 чел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0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411163" y="2243138"/>
            <a:ext cx="830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12293" name="Заголовок 1"/>
          <p:cNvSpPr txBox="1">
            <a:spLocks/>
          </p:cNvSpPr>
          <p:nvPr/>
        </p:nvSpPr>
        <p:spPr bwMode="auto">
          <a:xfrm>
            <a:off x="-53975" y="1560513"/>
            <a:ext cx="91297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981" y="950476"/>
            <a:ext cx="75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Всероссийский </a:t>
            </a:r>
            <a:r>
              <a:rPr lang="ru-RU" dirty="0">
                <a:latin typeface="Times New Roman" pitchFamily="18" charset="0"/>
              </a:rPr>
              <a:t>семинар: «Государственно – частное партнерство как альтернативная технология развития дошкольного образования в Республике Татарстан» </a:t>
            </a:r>
          </a:p>
          <a:p>
            <a:pPr marL="285750" indent="-28575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Региональный </a:t>
            </a:r>
            <a:r>
              <a:rPr lang="ru-RU" dirty="0">
                <a:latin typeface="Times New Roman" pitchFamily="18" charset="0"/>
              </a:rPr>
              <a:t>научно – практический семинар «Реализация республиканской программы «</a:t>
            </a:r>
            <a:r>
              <a:rPr lang="ru-RU" dirty="0" err="1">
                <a:latin typeface="Times New Roman" pitchFamily="18" charset="0"/>
              </a:rPr>
              <a:t>Бэлэкэч</a:t>
            </a:r>
            <a:r>
              <a:rPr lang="ru-RU" dirty="0">
                <a:latin typeface="Times New Roman" pitchFamily="18" charset="0"/>
              </a:rPr>
              <a:t>» - «Малыш»: идеи, поиски, решения» </a:t>
            </a:r>
          </a:p>
          <a:p>
            <a:pPr marL="285750" indent="-28575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Всероссийский </a:t>
            </a:r>
            <a:r>
              <a:rPr lang="ru-RU" dirty="0">
                <a:latin typeface="Times New Roman" pitchFamily="18" charset="0"/>
              </a:rPr>
              <a:t>семинар «Оказание государственных муниципальных услуг в электронном виде» 22.12.2012 г.</a:t>
            </a:r>
          </a:p>
          <a:p>
            <a:pPr marL="285750" indent="-285750">
              <a:buFont typeface="Wingdings" pitchFamily="2" charset="2"/>
              <a:buNone/>
            </a:pPr>
            <a:endParaRPr lang="ru-RU" dirty="0">
              <a:latin typeface="Times New Roman" pitchFamily="18" charset="0"/>
            </a:endParaRPr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2819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971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" name="Прямоугольник 14"/>
          <p:cNvSpPr>
            <a:spLocks noChangeArrowheads="1"/>
          </p:cNvSpPr>
          <p:nvPr/>
        </p:nvSpPr>
        <p:spPr bwMode="auto">
          <a:xfrm>
            <a:off x="15875" y="228600"/>
            <a:ext cx="9102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800"/>
              <a:t>Всероссийские, региональные, республиканские конференции, семинары</a:t>
            </a:r>
          </a:p>
        </p:txBody>
      </p:sp>
    </p:spTree>
    <p:extLst>
      <p:ext uri="{BB962C8B-B14F-4D97-AF65-F5344CB8AC3E}">
        <p14:creationId xmlns:p14="http://schemas.microsoft.com/office/powerpoint/2010/main" val="29849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64704"/>
            <a:ext cx="8229600" cy="86409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Внедрение государственно-частного партнерства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 сферу дошкольного образования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323528" y="1700808"/>
            <a:ext cx="8362950" cy="453650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800" b="1" dirty="0" smtClean="0">
                <a:latin typeface="+mj-lt"/>
              </a:rPr>
              <a:t>Цели:</a:t>
            </a:r>
            <a:endParaRPr lang="ru-RU" b="1" dirty="0" smtClean="0">
              <a:latin typeface="+mj-lt"/>
            </a:endParaRPr>
          </a:p>
          <a:p>
            <a:pPr algn="just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ru-RU" dirty="0">
                <a:latin typeface="+mj-lt"/>
                <a:cs typeface="Times New Roman" pitchFamily="18" charset="0"/>
              </a:rPr>
              <a:t>обеспечение доступности дошкольного </a:t>
            </a:r>
            <a:r>
              <a:rPr lang="ru-RU" dirty="0" smtClean="0">
                <a:latin typeface="+mj-lt"/>
                <a:cs typeface="Times New Roman" pitchFamily="18" charset="0"/>
              </a:rPr>
              <a:t>образования</a:t>
            </a:r>
          </a:p>
          <a:p>
            <a:pPr algn="just">
              <a:lnSpc>
                <a:spcPct val="90000"/>
              </a:lnSpc>
              <a:buClrTx/>
              <a:buFont typeface="Arial" pitchFamily="34" charset="0"/>
              <a:buChar char="•"/>
            </a:pPr>
            <a:endParaRPr lang="ru-RU" dirty="0"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Times New Roman" pitchFamily="18" charset="0"/>
              </a:rPr>
              <a:t>развитие вариативности дошкольного образования</a:t>
            </a:r>
          </a:p>
          <a:p>
            <a:pPr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endParaRPr lang="ru-RU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Times New Roman" pitchFamily="18" charset="0"/>
              </a:rPr>
              <a:t>развитие конкурентной среды в сфере оказания услуг дошкольного образования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 smtClean="0">
              <a:latin typeface="+mj-lt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7784" y="6308725"/>
            <a:ext cx="6043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25453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721"/>
            <a:ext cx="8229600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ГЧП в сфере услуг дошкольного образования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323528" y="1772816"/>
            <a:ext cx="8348155" cy="44644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возмещение нормативных затрат в связи с оказанием услуг по предоставлению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8478,5 млн.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Психолого-педагогический центр раннего развития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Егоза»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ЧДОУ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«Детский сад «Весна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«Средняя общеобразовательная школа бизнеса и менеджмента» г. Набережные Челны,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НОУ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«Общеобразовательная средняя школа №23 «Менеджер»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Альметьевск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дошкольного и начального общего образования "Прогимназия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14"Журавушка« г. Бугульмы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ЧОУ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«Средняя общеобразовательная школа «Елена-Сервис» г. Казань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7784" y="6308725"/>
            <a:ext cx="6043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27026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86409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Негосударственные учреждения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 сфере услуг дошкольного образования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323528" y="1772816"/>
            <a:ext cx="8362950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негосударственных учреждения, оказывающих услуги дошкольного образования, с охватом 1882 дошкольников: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негосударственных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Казань - 6, г. Альметьевск - 1, г. Бугульма - 1, Сабинский МР – 1)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частных мини-детских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садов (г. Казань – 6, г. Нижнекамск – 1, г. Буинск – 1)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частные школы с дошкольными группами (г. Казань, г. Набережные Челны, г. Альметьевск)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частных учреждений, осуществляющих дополнительное образование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дошкольников (г. Казань, г. Альметьевск, г. Бугульма, г. Зеленодольск,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п.г.т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Кукмор, г. Нижнекамск)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7784" y="6308725"/>
            <a:ext cx="6043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15791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86409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Негосударственные учреждения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 сфере услуг дошкольного образования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323528" y="1772816"/>
            <a:ext cx="836295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Ввод в 2012 году: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Казань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частных детских сада на 125 на первых этажах жилых домов, построенных по программе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соц. ипотеки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Буинск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мини-детский сад на 30 мест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счет средств ИП</a:t>
            </a:r>
          </a:p>
          <a:p>
            <a:pPr marL="0" indent="0" algn="just">
              <a:buClr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Ввод за 3 мес. 2013 года: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Казань – 1 частный детский сад на базе школы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Зеленодольск – 1 частный центр развития детей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7784" y="6308725"/>
            <a:ext cx="6043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9996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8640960" cy="108012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Перспективы развития ГЧП в 2013 году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323528" y="1772816"/>
            <a:ext cx="8348155" cy="4464496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С</a:t>
            </a:r>
            <a:r>
              <a:rPr lang="ru-RU" sz="2400" dirty="0" smtClean="0">
                <a:latin typeface="+mj-lt"/>
              </a:rPr>
              <a:t>убсидирование </a:t>
            </a:r>
            <a:r>
              <a:rPr lang="ru-RU" sz="2400" dirty="0">
                <a:latin typeface="+mj-lt"/>
              </a:rPr>
              <a:t>негосударственных </a:t>
            </a:r>
            <a:r>
              <a:rPr lang="ru-RU" sz="2400" dirty="0" smtClean="0">
                <a:latin typeface="+mj-lt"/>
              </a:rPr>
              <a:t>общеобразовательных и дошкольных образовательных </a:t>
            </a:r>
            <a:r>
              <a:rPr lang="ru-RU" sz="2400" dirty="0">
                <a:latin typeface="+mj-lt"/>
              </a:rPr>
              <a:t>учреждений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Открытие в г. Казани 5 </a:t>
            </a:r>
            <a:r>
              <a:rPr lang="ru-RU" sz="2400" dirty="0">
                <a:latin typeface="+mj-lt"/>
              </a:rPr>
              <a:t>частных детских садов на 350 мест на первых этажах жилых домов, построенных по программе социальной </a:t>
            </a:r>
            <a:r>
              <a:rPr lang="ru-RU" sz="2400" dirty="0" smtClean="0">
                <a:latin typeface="+mj-lt"/>
              </a:rPr>
              <a:t>ипотеки</a:t>
            </a:r>
            <a:endParaRPr lang="ru-RU" sz="2400" dirty="0">
              <a:latin typeface="+mj-lt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Строительство в г. Казань частного </a:t>
            </a:r>
            <a:r>
              <a:rPr lang="ru-RU" sz="2400" dirty="0">
                <a:latin typeface="+mj-lt"/>
              </a:rPr>
              <a:t>детского сада на 330 мест (АНО «Егоза»).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Строительство за счет средств инвесторов (</a:t>
            </a:r>
            <a:r>
              <a:rPr lang="ru-RU" sz="2400" dirty="0">
                <a:latin typeface="+mj-lt"/>
              </a:rPr>
              <a:t>ОАО «Северо-Западные магистральные нефтепроводы</a:t>
            </a:r>
            <a:r>
              <a:rPr lang="ru-RU" sz="2400" dirty="0" smtClean="0">
                <a:latin typeface="+mj-lt"/>
              </a:rPr>
              <a:t>», ОАО </a:t>
            </a:r>
            <a:r>
              <a:rPr lang="ru-RU" sz="2400" dirty="0">
                <a:latin typeface="+mj-lt"/>
              </a:rPr>
              <a:t>«Татнефть</a:t>
            </a:r>
            <a:r>
              <a:rPr lang="ru-RU" sz="2400" dirty="0" smtClean="0">
                <a:latin typeface="+mj-lt"/>
              </a:rPr>
              <a:t>») 2-х муниципальных ДОУ: </a:t>
            </a:r>
            <a:r>
              <a:rPr lang="ru-RU" sz="2400" dirty="0">
                <a:latin typeface="+mj-lt"/>
              </a:rPr>
              <a:t>на 140 мест в с. Песчаные Ковали </a:t>
            </a:r>
            <a:r>
              <a:rPr lang="ru-RU" sz="2400" dirty="0" err="1">
                <a:latin typeface="+mj-lt"/>
              </a:rPr>
              <a:t>Лаишевского</a:t>
            </a:r>
            <a:r>
              <a:rPr lang="ru-RU" sz="2400" dirty="0">
                <a:latin typeface="+mj-lt"/>
              </a:rPr>
              <a:t> муниципального района </a:t>
            </a:r>
            <a:r>
              <a:rPr lang="ru-RU" sz="2400" dirty="0" smtClean="0">
                <a:latin typeface="+mj-lt"/>
              </a:rPr>
              <a:t>и </a:t>
            </a:r>
            <a:r>
              <a:rPr lang="ru-RU" sz="2400" dirty="0">
                <a:latin typeface="+mj-lt"/>
              </a:rPr>
              <a:t>на 140 мест в г. </a:t>
            </a:r>
            <a:r>
              <a:rPr lang="ru-RU" sz="2400" dirty="0" smtClean="0">
                <a:latin typeface="+mj-lt"/>
              </a:rPr>
              <a:t>Лениногорске</a:t>
            </a:r>
            <a:endParaRPr lang="ru-RU" sz="24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7784" y="6308725"/>
            <a:ext cx="6043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7909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91264" cy="14424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 smtClean="0">
                <a:solidFill>
                  <a:srgbClr val="2B25A5"/>
                </a:solidFill>
              </a:rPr>
              <a:t>Ожидаемые </a:t>
            </a:r>
            <a:r>
              <a:rPr lang="ru-RU" sz="3600" b="1" dirty="0">
                <a:solidFill>
                  <a:srgbClr val="2B25A5"/>
                </a:solidFill>
              </a:rPr>
              <a:t>результаты реализации проекта</a:t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r>
              <a:rPr lang="ru-RU" sz="3600" b="1" dirty="0">
                <a:solidFill>
                  <a:srgbClr val="2B25A5"/>
                </a:solidFill>
              </a:rPr>
              <a:t/>
            </a:r>
            <a:br>
              <a:rPr lang="ru-RU" sz="3600" b="1" dirty="0">
                <a:solidFill>
                  <a:srgbClr val="2B25A5"/>
                </a:solidFill>
              </a:rPr>
            </a:br>
            <a:endParaRPr lang="ru-RU" sz="3600" b="1" dirty="0">
              <a:solidFill>
                <a:srgbClr val="2B25A5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820891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t-RU" sz="2800" dirty="0" smtClean="0"/>
          </a:p>
          <a:p>
            <a:endParaRPr lang="tt-RU" sz="2800" dirty="0" smtClean="0"/>
          </a:p>
          <a:p>
            <a:endParaRPr lang="ru-RU" sz="2800" dirty="0"/>
          </a:p>
        </p:txBody>
      </p:sp>
      <p:pic>
        <p:nvPicPr>
          <p:cNvPr id="4" name="Picture 2" descr="E:\Users\Игорь\Рабочий стол\DOCS\inv плашка с 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442" y="6065830"/>
            <a:ext cx="9215470" cy="822153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88124338"/>
              </p:ext>
            </p:extLst>
          </p:nvPr>
        </p:nvGraphicFramePr>
        <p:xfrm>
          <a:off x="827584" y="139700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21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003232" cy="780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Подготовка педагогических кадров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Обучение воспитателей работе с новыми УМК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Подготовлены 102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внедрению новых УМК 	на базе ИРО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Внесение изменений в образовательные программы педагогических колледжей с учетом новых УМК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Обучение русскоязычных воспитателей татарскому языку</a:t>
            </a:r>
          </a:p>
          <a:p>
            <a:pPr marL="393192" lvl="1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Подготовлены 182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базе ИФИ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493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  <a:cs typeface="Times New Roman" pitchFamily="18" charset="0"/>
              </a:rPr>
              <a:t>Оснащение </a:t>
            </a:r>
            <a:r>
              <a:rPr lang="ru-RU" sz="2800" b="1" dirty="0" smtClean="0">
                <a:latin typeface="+mn-lt"/>
                <a:cs typeface="Times New Roman" pitchFamily="18" charset="0"/>
              </a:rPr>
              <a:t>ДОУ </a:t>
            </a:r>
            <a:r>
              <a:rPr lang="ru-RU" sz="2800" b="1" dirty="0" smtClean="0">
                <a:latin typeface="+mn-lt"/>
                <a:cs typeface="Times New Roman" pitchFamily="18" charset="0"/>
              </a:rPr>
              <a:t>техническими </a:t>
            </a:r>
            <a:r>
              <a:rPr lang="ru-RU" sz="2800" b="1" dirty="0" smtClean="0">
                <a:latin typeface="+mn-lt"/>
                <a:cs typeface="Times New Roman" pitchFamily="18" charset="0"/>
              </a:rPr>
              <a:t>средствами</a:t>
            </a:r>
            <a:endParaRPr lang="ru-RU" sz="28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0657-61EC-4BFF-8F13-F16E099FF19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Picture 2" descr="E:\Users\Игорь\Рабочий стол\DOCS\inv плашка с 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442" y="6065830"/>
            <a:ext cx="9215470" cy="82215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республике функционирует 1950 ДОУ,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них  8893 групп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ДОУ поставлены: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- 1404 ноутбука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- 1591 комплект проекционной техники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(проектор, экран)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567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1241</TotalTime>
  <Words>828</Words>
  <Application>Microsoft Office PowerPoint</Application>
  <PresentationFormat>Экран (4:3)</PresentationFormat>
  <Paragraphs>129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О реализации федеральной целевой программы модернизации муниципальных систем дошкольного образования в 2012 году</vt:lpstr>
      <vt:lpstr>Внедрение государственно-частного партнерства  в сферу дошкольного образования</vt:lpstr>
      <vt:lpstr>ГЧП в сфере услуг дошкольного образования</vt:lpstr>
      <vt:lpstr>Негосударственные учреждения  в сфере услуг дошкольного образования</vt:lpstr>
      <vt:lpstr>Негосударственные учреждения  в сфере услуг дошкольного образования</vt:lpstr>
      <vt:lpstr>Перспективы развития ГЧП в 2013 году</vt:lpstr>
      <vt:lpstr>         Ожидаемые результаты реализации проекта         </vt:lpstr>
      <vt:lpstr> Подготовка педагогических кадров </vt:lpstr>
      <vt:lpstr>Оснащение ДОУ техническими средствами</vt:lpstr>
      <vt:lpstr>Мероприятия 2013 г.</vt:lpstr>
      <vt:lpstr>Презентация PowerPoint</vt:lpstr>
      <vt:lpstr>Презентация PowerPoint</vt:lpstr>
      <vt:lpstr>Презентация PowerPoint</vt:lpstr>
      <vt:lpstr>Модернизация муниципальных систем дошкольного  образования: обеспечение доступности качественного  дошкольного образования.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по средней зарплате учителей по регионам Российской Федерации   за 1 квартал 2012 года</dc:title>
  <dc:creator>Лейсан</dc:creator>
  <cp:lastModifiedBy>Manurova</cp:lastModifiedBy>
  <cp:revision>109</cp:revision>
  <cp:lastPrinted>2013-03-06T11:29:49Z</cp:lastPrinted>
  <dcterms:created xsi:type="dcterms:W3CDTF">2012-06-22T12:16:20Z</dcterms:created>
  <dcterms:modified xsi:type="dcterms:W3CDTF">2013-03-28T17:10:51Z</dcterms:modified>
</cp:coreProperties>
</file>