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1" r:id="rId4"/>
    <p:sldId id="264" r:id="rId5"/>
    <p:sldId id="262" r:id="rId6"/>
    <p:sldId id="266" r:id="rId7"/>
    <p:sldId id="265" r:id="rId8"/>
    <p:sldId id="263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37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7;&#1080;&#1075;&#1072;&#1085;&#1096;&#1080;&#1085;&#1072;\Desktop\&#1045;&#1043;&#1069;%202013\28.03.2013\&#1082;&#1086;&#1083;&#1083;&#1077;&#1075;&#1080;&#1103;\&#1090;&#1072;&#1073;&#1083;&#1080;&#1094;&#1072;%20&#1082;%20&#1072;&#1085;&#1072;&#1083;&#1080;&#1079;&#1091;%20&#1084;&#1072;&#1090;&#1077;&#1084;&#1072;&#1090;&#1080;&#1095;&#1077;&#1089;&#1082;&#1086;&#1075;&#1086;%20&#1086;&#1073;&#1088;&#1072;&#1079;&#1086;&#1074;&#1072;&#1085;&#1080;&#110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80;&#1075;&#1072;&#1085;&#1096;&#1080;&#1085;&#1072;\Desktop\&#1052;&#1072;&#1090;&#1077;&#1084;&#1072;&#1090;&#1080;&#1095;&#1077;&#1089;&#1082;&#1086;&#1077;%20&#1086;&#1073;&#1088;&#1072;&#1079;&#1086;&#1074;&#1072;&#1085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80;&#1075;&#1072;&#1085;&#1096;&#1080;&#1085;&#1072;\Desktop\&#1045;&#1043;&#1069;%202013\19.02.2013\&#1056;&#1077;&#1081;&#1090;&#1080;&#1085;&#1075;%20&#1087;&#1086;%20&#1090;&#1077;&#1089;&#1090;&#1080;&#1088;&#1086;&#1074;&#1072;&#1085;&#1080;&#1102;%2011%20&#1082;&#1083;&#1072;&#1089;&#1089;&#1086;&#1074;%20(&#1103;&#1085;&#1074;&#1072;&#1088;&#1100;%20201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80162534741319E-2"/>
          <c:y val="2.8702183044863522E-2"/>
          <c:w val="0.9429556036473451"/>
          <c:h val="0.77033327443701771"/>
        </c:manualLayout>
      </c:layout>
      <c:lineChart>
        <c:grouping val="standard"/>
        <c:varyColors val="0"/>
        <c:ser>
          <c:idx val="0"/>
          <c:order val="0"/>
          <c:tx>
            <c:strRef>
              <c:f>'ЕГЭ и Тестир.'!$N$3</c:f>
              <c:strCache>
                <c:ptCount val="1"/>
                <c:pt idx="0">
                  <c:v> 10 класс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'ЕГЭ и Тестир.'!$M$4:$M$48</c:f>
              <c:strCache>
                <c:ptCount val="45"/>
                <c:pt idx="0">
                  <c:v>Камско-Устьинский</c:v>
                </c:pt>
                <c:pt idx="1">
                  <c:v>Чистопольский</c:v>
                </c:pt>
                <c:pt idx="2">
                  <c:v>Рыбно-Слободский</c:v>
                </c:pt>
                <c:pt idx="3">
                  <c:v>Муслюмовский</c:v>
                </c:pt>
                <c:pt idx="4">
                  <c:v>Менделеевский</c:v>
                </c:pt>
                <c:pt idx="5">
                  <c:v>Бавлинский</c:v>
                </c:pt>
                <c:pt idx="6">
                  <c:v>Тетюшский</c:v>
                </c:pt>
                <c:pt idx="7">
                  <c:v>Заинский</c:v>
                </c:pt>
                <c:pt idx="8">
                  <c:v>г.Наб. Челны</c:v>
                </c:pt>
                <c:pt idx="9">
                  <c:v>Азнакаево</c:v>
                </c:pt>
                <c:pt idx="10">
                  <c:v>Лениногорский</c:v>
                </c:pt>
                <c:pt idx="11">
                  <c:v>Сабинский</c:v>
                </c:pt>
                <c:pt idx="12">
                  <c:v>Аксубаевский</c:v>
                </c:pt>
                <c:pt idx="13">
                  <c:v>Альметьевский</c:v>
                </c:pt>
                <c:pt idx="14">
                  <c:v>Зеленодольский</c:v>
                </c:pt>
                <c:pt idx="15">
                  <c:v>Спасский</c:v>
                </c:pt>
                <c:pt idx="16">
                  <c:v>Актанышский</c:v>
                </c:pt>
                <c:pt idx="17">
                  <c:v>Нурлатский</c:v>
                </c:pt>
                <c:pt idx="18">
                  <c:v>Бугульминский</c:v>
                </c:pt>
                <c:pt idx="19">
                  <c:v>Нижнекамский</c:v>
                </c:pt>
                <c:pt idx="20">
                  <c:v>Тюлячинский</c:v>
                </c:pt>
                <c:pt idx="21">
                  <c:v>Алексеевский</c:v>
                </c:pt>
                <c:pt idx="22">
                  <c:v>Алькеевский</c:v>
                </c:pt>
                <c:pt idx="23">
                  <c:v>Кукморский</c:v>
                </c:pt>
                <c:pt idx="24">
                  <c:v>Балтасинский</c:v>
                </c:pt>
                <c:pt idx="25">
                  <c:v>Высокогорский</c:v>
                </c:pt>
                <c:pt idx="26">
                  <c:v>Казань</c:v>
                </c:pt>
                <c:pt idx="27">
                  <c:v>Елабужский</c:v>
                </c:pt>
                <c:pt idx="28">
                  <c:v>Кайбицкий</c:v>
                </c:pt>
                <c:pt idx="29">
                  <c:v>Атнинский</c:v>
                </c:pt>
                <c:pt idx="30">
                  <c:v>Мамадышский</c:v>
                </c:pt>
                <c:pt idx="31">
                  <c:v>Пестречинский</c:v>
                </c:pt>
                <c:pt idx="32">
                  <c:v>Сармановский</c:v>
                </c:pt>
                <c:pt idx="33">
                  <c:v>Арский</c:v>
                </c:pt>
                <c:pt idx="34">
                  <c:v>Мензелинский</c:v>
                </c:pt>
                <c:pt idx="35">
                  <c:v>Ютазинский</c:v>
                </c:pt>
                <c:pt idx="36">
                  <c:v>Агрызский</c:v>
                </c:pt>
                <c:pt idx="37">
                  <c:v>Дрожжановский</c:v>
                </c:pt>
                <c:pt idx="38">
                  <c:v>Верхнеуслонский</c:v>
                </c:pt>
                <c:pt idx="39">
                  <c:v>Лаишевский</c:v>
                </c:pt>
                <c:pt idx="40">
                  <c:v>Апастовский</c:v>
                </c:pt>
                <c:pt idx="41">
                  <c:v>Буинский</c:v>
                </c:pt>
                <c:pt idx="42">
                  <c:v>Тукаевский</c:v>
                </c:pt>
                <c:pt idx="43">
                  <c:v>Черемшанский</c:v>
                </c:pt>
                <c:pt idx="44">
                  <c:v>Новошешминский</c:v>
                </c:pt>
              </c:strCache>
            </c:strRef>
          </c:cat>
          <c:val>
            <c:numRef>
              <c:f>'ЕГЭ и Тестир.'!$N$4:$N$48</c:f>
              <c:numCache>
                <c:formatCode>0.0</c:formatCode>
                <c:ptCount val="45"/>
                <c:pt idx="0">
                  <c:v>39</c:v>
                </c:pt>
                <c:pt idx="1">
                  <c:v>51</c:v>
                </c:pt>
                <c:pt idx="2">
                  <c:v>36.5</c:v>
                </c:pt>
                <c:pt idx="3">
                  <c:v>58.5</c:v>
                </c:pt>
                <c:pt idx="4">
                  <c:v>56</c:v>
                </c:pt>
                <c:pt idx="5">
                  <c:v>62</c:v>
                </c:pt>
                <c:pt idx="6">
                  <c:v>58</c:v>
                </c:pt>
                <c:pt idx="7">
                  <c:v>75</c:v>
                </c:pt>
                <c:pt idx="8">
                  <c:v>71</c:v>
                </c:pt>
                <c:pt idx="9">
                  <c:v>67</c:v>
                </c:pt>
                <c:pt idx="10">
                  <c:v>74</c:v>
                </c:pt>
                <c:pt idx="11">
                  <c:v>74</c:v>
                </c:pt>
                <c:pt idx="12">
                  <c:v>61.5</c:v>
                </c:pt>
                <c:pt idx="13">
                  <c:v>65.5</c:v>
                </c:pt>
                <c:pt idx="14">
                  <c:v>66</c:v>
                </c:pt>
                <c:pt idx="15">
                  <c:v>67</c:v>
                </c:pt>
                <c:pt idx="16">
                  <c:v>78.5</c:v>
                </c:pt>
                <c:pt idx="17">
                  <c:v>69.5</c:v>
                </c:pt>
                <c:pt idx="18">
                  <c:v>76</c:v>
                </c:pt>
                <c:pt idx="19">
                  <c:v>74</c:v>
                </c:pt>
                <c:pt idx="20">
                  <c:v>62</c:v>
                </c:pt>
                <c:pt idx="21">
                  <c:v>66</c:v>
                </c:pt>
                <c:pt idx="22">
                  <c:v>71</c:v>
                </c:pt>
                <c:pt idx="23">
                  <c:v>70</c:v>
                </c:pt>
                <c:pt idx="24">
                  <c:v>62.5</c:v>
                </c:pt>
                <c:pt idx="25">
                  <c:v>61.5</c:v>
                </c:pt>
                <c:pt idx="26">
                  <c:v>70</c:v>
                </c:pt>
                <c:pt idx="27">
                  <c:v>69.5</c:v>
                </c:pt>
                <c:pt idx="28">
                  <c:v>78.5</c:v>
                </c:pt>
                <c:pt idx="29">
                  <c:v>83</c:v>
                </c:pt>
                <c:pt idx="30">
                  <c:v>79</c:v>
                </c:pt>
                <c:pt idx="31">
                  <c:v>80</c:v>
                </c:pt>
                <c:pt idx="32">
                  <c:v>78.5</c:v>
                </c:pt>
                <c:pt idx="33">
                  <c:v>79</c:v>
                </c:pt>
                <c:pt idx="34">
                  <c:v>74</c:v>
                </c:pt>
                <c:pt idx="35">
                  <c:v>73</c:v>
                </c:pt>
                <c:pt idx="36">
                  <c:v>63.5</c:v>
                </c:pt>
                <c:pt idx="37">
                  <c:v>72.5</c:v>
                </c:pt>
                <c:pt idx="38">
                  <c:v>66</c:v>
                </c:pt>
                <c:pt idx="39">
                  <c:v>66</c:v>
                </c:pt>
                <c:pt idx="40">
                  <c:v>79</c:v>
                </c:pt>
                <c:pt idx="41">
                  <c:v>83.5</c:v>
                </c:pt>
                <c:pt idx="42">
                  <c:v>74</c:v>
                </c:pt>
                <c:pt idx="43">
                  <c:v>72</c:v>
                </c:pt>
                <c:pt idx="44">
                  <c:v>80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'ЕГЭ и Тестир.'!$O$3</c:f>
              <c:strCache>
                <c:ptCount val="1"/>
                <c:pt idx="0">
                  <c:v> 11 класс</c:v>
                </c:pt>
              </c:strCache>
            </c:strRef>
          </c:tx>
          <c:marker>
            <c:symbol val="none"/>
          </c:marker>
          <c:cat>
            <c:strRef>
              <c:f>'ЕГЭ и Тестир.'!$M$4:$M$48</c:f>
              <c:strCache>
                <c:ptCount val="45"/>
                <c:pt idx="0">
                  <c:v>Камско-Устьинский</c:v>
                </c:pt>
                <c:pt idx="1">
                  <c:v>Чистопольский</c:v>
                </c:pt>
                <c:pt idx="2">
                  <c:v>Рыбно-Слободский</c:v>
                </c:pt>
                <c:pt idx="3">
                  <c:v>Муслюмовский</c:v>
                </c:pt>
                <c:pt idx="4">
                  <c:v>Менделеевский</c:v>
                </c:pt>
                <c:pt idx="5">
                  <c:v>Бавлинский</c:v>
                </c:pt>
                <c:pt idx="6">
                  <c:v>Тетюшский</c:v>
                </c:pt>
                <c:pt idx="7">
                  <c:v>Заинский</c:v>
                </c:pt>
                <c:pt idx="8">
                  <c:v>г.Наб. Челны</c:v>
                </c:pt>
                <c:pt idx="9">
                  <c:v>Азнакаево</c:v>
                </c:pt>
                <c:pt idx="10">
                  <c:v>Лениногорский</c:v>
                </c:pt>
                <c:pt idx="11">
                  <c:v>Сабинский</c:v>
                </c:pt>
                <c:pt idx="12">
                  <c:v>Аксубаевский</c:v>
                </c:pt>
                <c:pt idx="13">
                  <c:v>Альметьевский</c:v>
                </c:pt>
                <c:pt idx="14">
                  <c:v>Зеленодольский</c:v>
                </c:pt>
                <c:pt idx="15">
                  <c:v>Спасский</c:v>
                </c:pt>
                <c:pt idx="16">
                  <c:v>Актанышский</c:v>
                </c:pt>
                <c:pt idx="17">
                  <c:v>Нурлатский</c:v>
                </c:pt>
                <c:pt idx="18">
                  <c:v>Бугульминский</c:v>
                </c:pt>
                <c:pt idx="19">
                  <c:v>Нижнекамский</c:v>
                </c:pt>
                <c:pt idx="20">
                  <c:v>Тюлячинский</c:v>
                </c:pt>
                <c:pt idx="21">
                  <c:v>Алексеевский</c:v>
                </c:pt>
                <c:pt idx="22">
                  <c:v>Алькеевский</c:v>
                </c:pt>
                <c:pt idx="23">
                  <c:v>Кукморский</c:v>
                </c:pt>
                <c:pt idx="24">
                  <c:v>Балтасинский</c:v>
                </c:pt>
                <c:pt idx="25">
                  <c:v>Высокогорский</c:v>
                </c:pt>
                <c:pt idx="26">
                  <c:v>Казань</c:v>
                </c:pt>
                <c:pt idx="27">
                  <c:v>Елабужский</c:v>
                </c:pt>
                <c:pt idx="28">
                  <c:v>Кайбицкий</c:v>
                </c:pt>
                <c:pt idx="29">
                  <c:v>Атнинский</c:v>
                </c:pt>
                <c:pt idx="30">
                  <c:v>Мамадышский</c:v>
                </c:pt>
                <c:pt idx="31">
                  <c:v>Пестречинский</c:v>
                </c:pt>
                <c:pt idx="32">
                  <c:v>Сармановский</c:v>
                </c:pt>
                <c:pt idx="33">
                  <c:v>Арский</c:v>
                </c:pt>
                <c:pt idx="34">
                  <c:v>Мензелинский</c:v>
                </c:pt>
                <c:pt idx="35">
                  <c:v>Ютазинский</c:v>
                </c:pt>
                <c:pt idx="36">
                  <c:v>Агрызский</c:v>
                </c:pt>
                <c:pt idx="37">
                  <c:v>Дрожжановский</c:v>
                </c:pt>
                <c:pt idx="38">
                  <c:v>Верхнеуслонский</c:v>
                </c:pt>
                <c:pt idx="39">
                  <c:v>Лаишевский</c:v>
                </c:pt>
                <c:pt idx="40">
                  <c:v>Апастовский</c:v>
                </c:pt>
                <c:pt idx="41">
                  <c:v>Буинский</c:v>
                </c:pt>
                <c:pt idx="42">
                  <c:v>Тукаевский</c:v>
                </c:pt>
                <c:pt idx="43">
                  <c:v>Черемшанский</c:v>
                </c:pt>
                <c:pt idx="44">
                  <c:v>Новошешминский</c:v>
                </c:pt>
              </c:strCache>
            </c:strRef>
          </c:cat>
          <c:val>
            <c:numRef>
              <c:f>'ЕГЭ и Тестир.'!$O$4:$O$48</c:f>
              <c:numCache>
                <c:formatCode>0.0</c:formatCode>
                <c:ptCount val="45"/>
                <c:pt idx="0">
                  <c:v>54</c:v>
                </c:pt>
                <c:pt idx="1">
                  <c:v>62</c:v>
                </c:pt>
                <c:pt idx="2">
                  <c:v>44</c:v>
                </c:pt>
                <c:pt idx="3">
                  <c:v>65</c:v>
                </c:pt>
                <c:pt idx="4">
                  <c:v>59</c:v>
                </c:pt>
                <c:pt idx="5">
                  <c:v>61</c:v>
                </c:pt>
                <c:pt idx="6">
                  <c:v>56</c:v>
                </c:pt>
                <c:pt idx="7">
                  <c:v>72</c:v>
                </c:pt>
                <c:pt idx="8">
                  <c:v>67</c:v>
                </c:pt>
                <c:pt idx="9">
                  <c:v>61</c:v>
                </c:pt>
                <c:pt idx="10">
                  <c:v>67</c:v>
                </c:pt>
                <c:pt idx="11">
                  <c:v>67</c:v>
                </c:pt>
                <c:pt idx="12">
                  <c:v>54</c:v>
                </c:pt>
                <c:pt idx="13">
                  <c:v>58</c:v>
                </c:pt>
                <c:pt idx="14">
                  <c:v>58</c:v>
                </c:pt>
                <c:pt idx="15">
                  <c:v>59</c:v>
                </c:pt>
                <c:pt idx="16">
                  <c:v>70</c:v>
                </c:pt>
                <c:pt idx="17">
                  <c:v>60</c:v>
                </c:pt>
                <c:pt idx="18">
                  <c:v>66</c:v>
                </c:pt>
                <c:pt idx="19">
                  <c:v>64</c:v>
                </c:pt>
                <c:pt idx="20">
                  <c:v>52</c:v>
                </c:pt>
                <c:pt idx="21">
                  <c:v>55</c:v>
                </c:pt>
                <c:pt idx="22">
                  <c:v>60</c:v>
                </c:pt>
                <c:pt idx="23">
                  <c:v>59</c:v>
                </c:pt>
                <c:pt idx="24">
                  <c:v>51</c:v>
                </c:pt>
                <c:pt idx="25">
                  <c:v>50</c:v>
                </c:pt>
                <c:pt idx="26">
                  <c:v>58</c:v>
                </c:pt>
                <c:pt idx="27">
                  <c:v>55</c:v>
                </c:pt>
                <c:pt idx="28">
                  <c:v>63</c:v>
                </c:pt>
                <c:pt idx="29">
                  <c:v>67</c:v>
                </c:pt>
                <c:pt idx="30">
                  <c:v>63</c:v>
                </c:pt>
                <c:pt idx="31">
                  <c:v>64</c:v>
                </c:pt>
                <c:pt idx="32">
                  <c:v>62</c:v>
                </c:pt>
                <c:pt idx="33">
                  <c:v>62</c:v>
                </c:pt>
                <c:pt idx="34">
                  <c:v>57</c:v>
                </c:pt>
                <c:pt idx="35">
                  <c:v>55</c:v>
                </c:pt>
                <c:pt idx="36">
                  <c:v>45</c:v>
                </c:pt>
                <c:pt idx="37">
                  <c:v>54</c:v>
                </c:pt>
                <c:pt idx="38">
                  <c:v>46</c:v>
                </c:pt>
                <c:pt idx="39">
                  <c:v>46</c:v>
                </c:pt>
                <c:pt idx="40">
                  <c:v>57</c:v>
                </c:pt>
                <c:pt idx="41">
                  <c:v>59</c:v>
                </c:pt>
                <c:pt idx="42">
                  <c:v>48</c:v>
                </c:pt>
                <c:pt idx="43">
                  <c:v>42</c:v>
                </c:pt>
                <c:pt idx="44">
                  <c:v>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44032"/>
        <c:axId val="32866304"/>
      </c:lineChart>
      <c:catAx>
        <c:axId val="3284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/>
            </a:pPr>
            <a:endParaRPr lang="ru-RU"/>
          </a:p>
        </c:txPr>
        <c:crossAx val="32866304"/>
        <c:crosses val="autoZero"/>
        <c:auto val="1"/>
        <c:lblAlgn val="ctr"/>
        <c:lblOffset val="100"/>
        <c:noMultiLvlLbl val="0"/>
      </c:catAx>
      <c:valAx>
        <c:axId val="328663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3284403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52386844528753007"/>
          <c:y val="0.6161194466134754"/>
          <c:w val="0.18023927093500172"/>
          <c:h val="0.13485885647239296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ЕГЭ</c:v>
                </c:pt>
              </c:strCache>
            </c:strRef>
          </c:tx>
          <c:invertIfNegative val="0"/>
          <c:cat>
            <c:strRef>
              <c:f>Лист1!$B$3:$B$47</c:f>
              <c:strCache>
                <c:ptCount val="45"/>
                <c:pt idx="0">
                  <c:v>Арский </c:v>
                </c:pt>
                <c:pt idx="1">
                  <c:v>Актанышский </c:v>
                </c:pt>
                <c:pt idx="2">
                  <c:v>Новошешминский </c:v>
                </c:pt>
                <c:pt idx="3">
                  <c:v>Атнинский </c:v>
                </c:pt>
                <c:pt idx="4">
                  <c:v>Буинский </c:v>
                </c:pt>
                <c:pt idx="5">
                  <c:v>Пестречинский </c:v>
                </c:pt>
                <c:pt idx="6">
                  <c:v>Нурлатский </c:v>
                </c:pt>
                <c:pt idx="7">
                  <c:v>Мамадышский </c:v>
                </c:pt>
                <c:pt idx="8">
                  <c:v>Тюлячинский </c:v>
                </c:pt>
                <c:pt idx="9">
                  <c:v>Дрожжановский </c:v>
                </c:pt>
                <c:pt idx="10">
                  <c:v>Азнакаевский</c:v>
                </c:pt>
                <c:pt idx="11">
                  <c:v>Сабинский </c:v>
                </c:pt>
                <c:pt idx="12">
                  <c:v>Верхнеуслонский </c:v>
                </c:pt>
                <c:pt idx="13">
                  <c:v>Сармановский </c:v>
                </c:pt>
                <c:pt idx="14">
                  <c:v>Спасский </c:v>
                </c:pt>
                <c:pt idx="15">
                  <c:v>Муслюмовский </c:v>
                </c:pt>
                <c:pt idx="16">
                  <c:v>Заинский </c:v>
                </c:pt>
                <c:pt idx="17">
                  <c:v>Альметьевский </c:v>
                </c:pt>
                <c:pt idx="18">
                  <c:v>Тетюшский </c:v>
                </c:pt>
                <c:pt idx="19">
                  <c:v>Алькеевский </c:v>
                </c:pt>
                <c:pt idx="20">
                  <c:v>Кайбицкий </c:v>
                </c:pt>
                <c:pt idx="21">
                  <c:v>г.Набережные Челны</c:v>
                </c:pt>
                <c:pt idx="22">
                  <c:v>Алексеевский </c:v>
                </c:pt>
                <c:pt idx="23">
                  <c:v>Балтасинский </c:v>
                </c:pt>
                <c:pt idx="24">
                  <c:v>Чистопольский </c:v>
                </c:pt>
                <c:pt idx="25">
                  <c:v>Тукаевский </c:v>
                </c:pt>
                <c:pt idx="26">
                  <c:v>Камско-Устьинский </c:v>
                </c:pt>
                <c:pt idx="27">
                  <c:v>Черемшанский </c:v>
                </c:pt>
                <c:pt idx="28">
                  <c:v>Елабужский </c:v>
                </c:pt>
                <c:pt idx="29">
                  <c:v>Казань</c:v>
                </c:pt>
                <c:pt idx="30">
                  <c:v>Кукморский </c:v>
                </c:pt>
                <c:pt idx="31">
                  <c:v>Бавлинский </c:v>
                </c:pt>
                <c:pt idx="32">
                  <c:v>Высокогорский </c:v>
                </c:pt>
                <c:pt idx="33">
                  <c:v>Лаишевский </c:v>
                </c:pt>
                <c:pt idx="34">
                  <c:v>Зеленодольский </c:v>
                </c:pt>
                <c:pt idx="35">
                  <c:v>Рыбно-Слободский </c:v>
                </c:pt>
                <c:pt idx="36">
                  <c:v>Менделеевский</c:v>
                </c:pt>
                <c:pt idx="37">
                  <c:v>Бугульминский </c:v>
                </c:pt>
                <c:pt idx="38">
                  <c:v>Нижнекамский </c:v>
                </c:pt>
                <c:pt idx="39">
                  <c:v>Лениногорский </c:v>
                </c:pt>
                <c:pt idx="40">
                  <c:v>Ютазинский </c:v>
                </c:pt>
                <c:pt idx="41">
                  <c:v>Апастовский </c:v>
                </c:pt>
                <c:pt idx="42">
                  <c:v>Мензелинский </c:v>
                </c:pt>
                <c:pt idx="43">
                  <c:v>Аксубаевский </c:v>
                </c:pt>
                <c:pt idx="44">
                  <c:v>Агрызский </c:v>
                </c:pt>
              </c:strCache>
            </c:strRef>
          </c:cat>
          <c:val>
            <c:numRef>
              <c:f>Лист1!$C$3:$C$47</c:f>
              <c:numCache>
                <c:formatCode>0.00</c:formatCode>
                <c:ptCount val="45"/>
                <c:pt idx="0">
                  <c:v>1.57</c:v>
                </c:pt>
                <c:pt idx="1">
                  <c:v>0.46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0.6</c:v>
                </c:pt>
                <c:pt idx="11">
                  <c:v>0.34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1.1100000000000001</c:v>
                </c:pt>
                <c:pt idx="16">
                  <c:v>0.31</c:v>
                </c:pt>
                <c:pt idx="17">
                  <c:v>1.81</c:v>
                </c:pt>
                <c:pt idx="18">
                  <c:v>0.7</c:v>
                </c:pt>
                <c:pt idx="19">
                  <c:v>0</c:v>
                </c:pt>
                <c:pt idx="20">
                  <c:v>0</c:v>
                </c:pt>
                <c:pt idx="21">
                  <c:v>1.68</c:v>
                </c:pt>
                <c:pt idx="22">
                  <c:v>0</c:v>
                </c:pt>
                <c:pt idx="23">
                  <c:v>0.61</c:v>
                </c:pt>
                <c:pt idx="24">
                  <c:v>0</c:v>
                </c:pt>
                <c:pt idx="25">
                  <c:v>3.13</c:v>
                </c:pt>
                <c:pt idx="26">
                  <c:v>0.84</c:v>
                </c:pt>
                <c:pt idx="27">
                  <c:v>1.23</c:v>
                </c:pt>
                <c:pt idx="28">
                  <c:v>0.82</c:v>
                </c:pt>
                <c:pt idx="29">
                  <c:v>0.01</c:v>
                </c:pt>
                <c:pt idx="30">
                  <c:v>1.57</c:v>
                </c:pt>
                <c:pt idx="31">
                  <c:v>0</c:v>
                </c:pt>
                <c:pt idx="32">
                  <c:v>0.48</c:v>
                </c:pt>
                <c:pt idx="33">
                  <c:v>5.0599999999999996</c:v>
                </c:pt>
                <c:pt idx="34">
                  <c:v>1.1499999999999999</c:v>
                </c:pt>
                <c:pt idx="35">
                  <c:v>1.67</c:v>
                </c:pt>
                <c:pt idx="36">
                  <c:v>1.64</c:v>
                </c:pt>
                <c:pt idx="37">
                  <c:v>0</c:v>
                </c:pt>
                <c:pt idx="38">
                  <c:v>0.25</c:v>
                </c:pt>
                <c:pt idx="39">
                  <c:v>0.23</c:v>
                </c:pt>
                <c:pt idx="40">
                  <c:v>2.11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3.45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ГИА-9</c:v>
                </c:pt>
              </c:strCache>
            </c:strRef>
          </c:tx>
          <c:invertIfNegative val="0"/>
          <c:cat>
            <c:strRef>
              <c:f>Лист1!$B$3:$B$47</c:f>
              <c:strCache>
                <c:ptCount val="45"/>
                <c:pt idx="0">
                  <c:v>Арский </c:v>
                </c:pt>
                <c:pt idx="1">
                  <c:v>Актанышский </c:v>
                </c:pt>
                <c:pt idx="2">
                  <c:v>Новошешминский </c:v>
                </c:pt>
                <c:pt idx="3">
                  <c:v>Атнинский </c:v>
                </c:pt>
                <c:pt idx="4">
                  <c:v>Буинский </c:v>
                </c:pt>
                <c:pt idx="5">
                  <c:v>Пестречинский </c:v>
                </c:pt>
                <c:pt idx="6">
                  <c:v>Нурлатский </c:v>
                </c:pt>
                <c:pt idx="7">
                  <c:v>Мамадышский </c:v>
                </c:pt>
                <c:pt idx="8">
                  <c:v>Тюлячинский </c:v>
                </c:pt>
                <c:pt idx="9">
                  <c:v>Дрожжановский </c:v>
                </c:pt>
                <c:pt idx="10">
                  <c:v>Азнакаевский</c:v>
                </c:pt>
                <c:pt idx="11">
                  <c:v>Сабинский </c:v>
                </c:pt>
                <c:pt idx="12">
                  <c:v>Верхнеуслонский </c:v>
                </c:pt>
                <c:pt idx="13">
                  <c:v>Сармановский </c:v>
                </c:pt>
                <c:pt idx="14">
                  <c:v>Спасский </c:v>
                </c:pt>
                <c:pt idx="15">
                  <c:v>Муслюмовский </c:v>
                </c:pt>
                <c:pt idx="16">
                  <c:v>Заинский </c:v>
                </c:pt>
                <c:pt idx="17">
                  <c:v>Альметьевский </c:v>
                </c:pt>
                <c:pt idx="18">
                  <c:v>Тетюшский </c:v>
                </c:pt>
                <c:pt idx="19">
                  <c:v>Алькеевский </c:v>
                </c:pt>
                <c:pt idx="20">
                  <c:v>Кайбицкий </c:v>
                </c:pt>
                <c:pt idx="21">
                  <c:v>г.Набережные Челны</c:v>
                </c:pt>
                <c:pt idx="22">
                  <c:v>Алексеевский </c:v>
                </c:pt>
                <c:pt idx="23">
                  <c:v>Балтасинский </c:v>
                </c:pt>
                <c:pt idx="24">
                  <c:v>Чистопольский </c:v>
                </c:pt>
                <c:pt idx="25">
                  <c:v>Тукаевский </c:v>
                </c:pt>
                <c:pt idx="26">
                  <c:v>Камско-Устьинский </c:v>
                </c:pt>
                <c:pt idx="27">
                  <c:v>Черемшанский </c:v>
                </c:pt>
                <c:pt idx="28">
                  <c:v>Елабужский </c:v>
                </c:pt>
                <c:pt idx="29">
                  <c:v>Казань</c:v>
                </c:pt>
                <c:pt idx="30">
                  <c:v>Кукморский </c:v>
                </c:pt>
                <c:pt idx="31">
                  <c:v>Бавлинский </c:v>
                </c:pt>
                <c:pt idx="32">
                  <c:v>Высокогорский </c:v>
                </c:pt>
                <c:pt idx="33">
                  <c:v>Лаишевский </c:v>
                </c:pt>
                <c:pt idx="34">
                  <c:v>Зеленодольский </c:v>
                </c:pt>
                <c:pt idx="35">
                  <c:v>Рыбно-Слободский </c:v>
                </c:pt>
                <c:pt idx="36">
                  <c:v>Менделеевский</c:v>
                </c:pt>
                <c:pt idx="37">
                  <c:v>Бугульминский </c:v>
                </c:pt>
                <c:pt idx="38">
                  <c:v>Нижнекамский </c:v>
                </c:pt>
                <c:pt idx="39">
                  <c:v>Лениногорский </c:v>
                </c:pt>
                <c:pt idx="40">
                  <c:v>Ютазинский </c:v>
                </c:pt>
                <c:pt idx="41">
                  <c:v>Апастовский </c:v>
                </c:pt>
                <c:pt idx="42">
                  <c:v>Мензелинский </c:v>
                </c:pt>
                <c:pt idx="43">
                  <c:v>Аксубаевский </c:v>
                </c:pt>
                <c:pt idx="44">
                  <c:v>Агрызский </c:v>
                </c:pt>
              </c:strCache>
            </c:strRef>
          </c:cat>
          <c:val>
            <c:numRef>
              <c:f>Лист1!$D$3:$D$47</c:f>
              <c:numCache>
                <c:formatCode>0.00</c:formatCode>
                <c:ptCount val="45"/>
                <c:pt idx="0">
                  <c:v>0.3</c:v>
                </c:pt>
                <c:pt idx="1">
                  <c:v>1.57</c:v>
                </c:pt>
                <c:pt idx="2">
                  <c:v>1.64</c:v>
                </c:pt>
                <c:pt idx="3">
                  <c:v>1.8</c:v>
                </c:pt>
                <c:pt idx="4">
                  <c:v>1.8</c:v>
                </c:pt>
                <c:pt idx="5">
                  <c:v>1.82</c:v>
                </c:pt>
                <c:pt idx="6">
                  <c:v>2.42</c:v>
                </c:pt>
                <c:pt idx="7">
                  <c:v>2.4300000000000002</c:v>
                </c:pt>
                <c:pt idx="8">
                  <c:v>2.76</c:v>
                </c:pt>
                <c:pt idx="9">
                  <c:v>4.1399999999999997</c:v>
                </c:pt>
                <c:pt idx="10">
                  <c:v>4.18</c:v>
                </c:pt>
                <c:pt idx="11">
                  <c:v>4.1900000000000004</c:v>
                </c:pt>
                <c:pt idx="12">
                  <c:v>4.2300000000000004</c:v>
                </c:pt>
                <c:pt idx="13">
                  <c:v>4.7</c:v>
                </c:pt>
                <c:pt idx="14">
                  <c:v>5</c:v>
                </c:pt>
                <c:pt idx="15">
                  <c:v>5.1100000000000003</c:v>
                </c:pt>
                <c:pt idx="16">
                  <c:v>5.39</c:v>
                </c:pt>
                <c:pt idx="17">
                  <c:v>6.81</c:v>
                </c:pt>
                <c:pt idx="18">
                  <c:v>7.14</c:v>
                </c:pt>
                <c:pt idx="19">
                  <c:v>7.55</c:v>
                </c:pt>
                <c:pt idx="20">
                  <c:v>7.85</c:v>
                </c:pt>
                <c:pt idx="21">
                  <c:v>8.27</c:v>
                </c:pt>
                <c:pt idx="22">
                  <c:v>8.5399999999999991</c:v>
                </c:pt>
                <c:pt idx="23">
                  <c:v>8.64</c:v>
                </c:pt>
                <c:pt idx="24">
                  <c:v>9.68</c:v>
                </c:pt>
                <c:pt idx="25">
                  <c:v>10.220000000000001</c:v>
                </c:pt>
                <c:pt idx="26">
                  <c:v>10.88</c:v>
                </c:pt>
                <c:pt idx="27">
                  <c:v>11.46</c:v>
                </c:pt>
                <c:pt idx="28">
                  <c:v>11.55</c:v>
                </c:pt>
                <c:pt idx="29">
                  <c:v>12.07</c:v>
                </c:pt>
                <c:pt idx="30">
                  <c:v>12.88</c:v>
                </c:pt>
                <c:pt idx="31">
                  <c:v>14.29</c:v>
                </c:pt>
                <c:pt idx="32">
                  <c:v>15.57</c:v>
                </c:pt>
                <c:pt idx="33">
                  <c:v>16.43</c:v>
                </c:pt>
                <c:pt idx="34">
                  <c:v>16.96</c:v>
                </c:pt>
                <c:pt idx="35">
                  <c:v>17.350000000000001</c:v>
                </c:pt>
                <c:pt idx="36">
                  <c:v>20.260000000000002</c:v>
                </c:pt>
                <c:pt idx="37">
                  <c:v>20.72</c:v>
                </c:pt>
                <c:pt idx="38">
                  <c:v>21.86</c:v>
                </c:pt>
                <c:pt idx="39">
                  <c:v>21.89</c:v>
                </c:pt>
                <c:pt idx="40">
                  <c:v>22.96</c:v>
                </c:pt>
                <c:pt idx="41">
                  <c:v>23.14</c:v>
                </c:pt>
                <c:pt idx="42">
                  <c:v>24.85</c:v>
                </c:pt>
                <c:pt idx="43">
                  <c:v>26.18</c:v>
                </c:pt>
                <c:pt idx="44">
                  <c:v>30.31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16960"/>
        <c:axId val="33818496"/>
      </c:barChart>
      <c:catAx>
        <c:axId val="3381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3818496"/>
        <c:crosses val="autoZero"/>
        <c:auto val="1"/>
        <c:lblAlgn val="ctr"/>
        <c:lblOffset val="100"/>
        <c:noMultiLvlLbl val="0"/>
      </c:catAx>
      <c:valAx>
        <c:axId val="33818496"/>
        <c:scaling>
          <c:orientation val="minMax"/>
          <c:max val="31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crossAx val="33816960"/>
        <c:crosses val="autoZero"/>
        <c:crossBetween val="between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Лист2!$C$2</c:f>
              <c:strCache>
                <c:ptCount val="1"/>
                <c:pt idx="0">
                  <c:v>Доля выпускников, не набравших мин. % выполнения по математике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Лист2!$B$3:$B$47</c:f>
              <c:strCache>
                <c:ptCount val="45"/>
                <c:pt idx="0">
                  <c:v>Пестречинский</c:v>
                </c:pt>
                <c:pt idx="1">
                  <c:v>Спасский</c:v>
                </c:pt>
                <c:pt idx="2">
                  <c:v>Атнинский</c:v>
                </c:pt>
                <c:pt idx="3">
                  <c:v>Заинский</c:v>
                </c:pt>
                <c:pt idx="4">
                  <c:v>Лениногорский</c:v>
                </c:pt>
                <c:pt idx="5">
                  <c:v>Мамадышский</c:v>
                </c:pt>
                <c:pt idx="6">
                  <c:v>Сабинский</c:v>
                </c:pt>
                <c:pt idx="7">
                  <c:v>Актанышский</c:v>
                </c:pt>
                <c:pt idx="8">
                  <c:v>Алькеевский</c:v>
                </c:pt>
                <c:pt idx="9">
                  <c:v>Бугульминский</c:v>
                </c:pt>
                <c:pt idx="10">
                  <c:v>Апастовский</c:v>
                </c:pt>
                <c:pt idx="11">
                  <c:v>Бавлинский</c:v>
                </c:pt>
                <c:pt idx="12">
                  <c:v>Менделеевский</c:v>
                </c:pt>
                <c:pt idx="13">
                  <c:v>Нурлатский</c:v>
                </c:pt>
                <c:pt idx="14">
                  <c:v>Азнакаевский</c:v>
                </c:pt>
                <c:pt idx="15">
                  <c:v>Арский</c:v>
                </c:pt>
                <c:pt idx="16">
                  <c:v>Камско-Устьинский</c:v>
                </c:pt>
                <c:pt idx="17">
                  <c:v>Нижнекамский</c:v>
                </c:pt>
                <c:pt idx="18">
                  <c:v>Сармановский</c:v>
                </c:pt>
                <c:pt idx="19">
                  <c:v>Тетюшский</c:v>
                </c:pt>
                <c:pt idx="20">
                  <c:v>Чистопольский</c:v>
                </c:pt>
                <c:pt idx="21">
                  <c:v>Альметьевский</c:v>
                </c:pt>
                <c:pt idx="22">
                  <c:v>Кайбицкий</c:v>
                </c:pt>
                <c:pt idx="23">
                  <c:v>Кукморский</c:v>
                </c:pt>
                <c:pt idx="24">
                  <c:v>Алексеевский</c:v>
                </c:pt>
                <c:pt idx="25">
                  <c:v>Мензелинский</c:v>
                </c:pt>
                <c:pt idx="26">
                  <c:v>Набережные Челны</c:v>
                </c:pt>
                <c:pt idx="27">
                  <c:v>Ютазинский</c:v>
                </c:pt>
                <c:pt idx="28">
                  <c:v>Дрожжановский</c:v>
                </c:pt>
                <c:pt idx="29">
                  <c:v>Зеленодольский</c:v>
                </c:pt>
                <c:pt idx="30">
                  <c:v>Казань</c:v>
                </c:pt>
                <c:pt idx="31">
                  <c:v>Балтасинский</c:v>
                </c:pt>
                <c:pt idx="32">
                  <c:v>Буинский</c:v>
                </c:pt>
                <c:pt idx="33">
                  <c:v>Верхнеуслонский</c:v>
                </c:pt>
                <c:pt idx="34">
                  <c:v>Елабужский</c:v>
                </c:pt>
                <c:pt idx="35">
                  <c:v>Муслюмовский</c:v>
                </c:pt>
                <c:pt idx="36">
                  <c:v>Тюлячинский</c:v>
                </c:pt>
                <c:pt idx="37">
                  <c:v>Высокогорский</c:v>
                </c:pt>
                <c:pt idx="38">
                  <c:v>Аксубаевский</c:v>
                </c:pt>
                <c:pt idx="39">
                  <c:v>Лаишевский</c:v>
                </c:pt>
                <c:pt idx="40">
                  <c:v>Рыбно-Слободский</c:v>
                </c:pt>
                <c:pt idx="41">
                  <c:v>Агрызский</c:v>
                </c:pt>
                <c:pt idx="42">
                  <c:v>Новошешминский</c:v>
                </c:pt>
                <c:pt idx="43">
                  <c:v>Тукаевский</c:v>
                </c:pt>
                <c:pt idx="44">
                  <c:v>Черемшанский</c:v>
                </c:pt>
              </c:strCache>
            </c:strRef>
          </c:cat>
          <c:val>
            <c:numRef>
              <c:f>Лист2!$C$3:$C$47</c:f>
              <c:numCache>
                <c:formatCode>General</c:formatCode>
                <c:ptCount val="4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6</c:v>
                </c:pt>
                <c:pt idx="20">
                  <c:v>6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8</c:v>
                </c:pt>
                <c:pt idx="25">
                  <c:v>8</c:v>
                </c:pt>
                <c:pt idx="26">
                  <c:v>8</c:v>
                </c:pt>
                <c:pt idx="27">
                  <c:v>8</c:v>
                </c:pt>
                <c:pt idx="28">
                  <c:v>9</c:v>
                </c:pt>
                <c:pt idx="29">
                  <c:v>11</c:v>
                </c:pt>
                <c:pt idx="30">
                  <c:v>11</c:v>
                </c:pt>
                <c:pt idx="31">
                  <c:v>12</c:v>
                </c:pt>
                <c:pt idx="32">
                  <c:v>13</c:v>
                </c:pt>
                <c:pt idx="33">
                  <c:v>13</c:v>
                </c:pt>
                <c:pt idx="34">
                  <c:v>13</c:v>
                </c:pt>
                <c:pt idx="35">
                  <c:v>13</c:v>
                </c:pt>
                <c:pt idx="36">
                  <c:v>15</c:v>
                </c:pt>
                <c:pt idx="37">
                  <c:v>16</c:v>
                </c:pt>
                <c:pt idx="38">
                  <c:v>17</c:v>
                </c:pt>
                <c:pt idx="39">
                  <c:v>23</c:v>
                </c:pt>
                <c:pt idx="40">
                  <c:v>23</c:v>
                </c:pt>
                <c:pt idx="41">
                  <c:v>27</c:v>
                </c:pt>
                <c:pt idx="42">
                  <c:v>27</c:v>
                </c:pt>
                <c:pt idx="43">
                  <c:v>27</c:v>
                </c:pt>
                <c:pt idx="44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841536"/>
        <c:axId val="33843072"/>
      </c:barChart>
      <c:catAx>
        <c:axId val="3384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/>
            </a:pPr>
            <a:endParaRPr lang="ru-RU"/>
          </a:p>
        </c:txPr>
        <c:crossAx val="33843072"/>
        <c:crosses val="autoZero"/>
        <c:auto val="1"/>
        <c:lblAlgn val="ctr"/>
        <c:lblOffset val="100"/>
        <c:noMultiLvlLbl val="0"/>
      </c:catAx>
      <c:valAx>
        <c:axId val="338430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841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% участия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7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8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9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3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44"/>
            <c:invertIfNegative val="0"/>
            <c:bubble3D val="0"/>
            <c:spPr>
              <a:solidFill>
                <a:srgbClr val="C00000"/>
              </a:solidFill>
            </c:spPr>
          </c:dPt>
          <c:cat>
            <c:strRef>
              <c:f>Лист1!$B$2:$B$46</c:f>
              <c:strCache>
                <c:ptCount val="45"/>
                <c:pt idx="0">
                  <c:v>Азнакаево</c:v>
                </c:pt>
                <c:pt idx="1">
                  <c:v>Аксубаевский</c:v>
                </c:pt>
                <c:pt idx="2">
                  <c:v>г.Наб. Челны</c:v>
                </c:pt>
                <c:pt idx="3">
                  <c:v>Муслюмовский</c:v>
                </c:pt>
                <c:pt idx="4">
                  <c:v>Новошешминский</c:v>
                </c:pt>
                <c:pt idx="5">
                  <c:v>Пестречинский</c:v>
                </c:pt>
                <c:pt idx="6">
                  <c:v>Апастовский</c:v>
                </c:pt>
                <c:pt idx="7">
                  <c:v>Мензелинский</c:v>
                </c:pt>
                <c:pt idx="8">
                  <c:v>Агрызский</c:v>
                </c:pt>
                <c:pt idx="9">
                  <c:v>Алькеевский</c:v>
                </c:pt>
                <c:pt idx="10">
                  <c:v>Арский</c:v>
                </c:pt>
                <c:pt idx="11">
                  <c:v>Бугульминский</c:v>
                </c:pt>
                <c:pt idx="12">
                  <c:v>Буинский</c:v>
                </c:pt>
                <c:pt idx="13">
                  <c:v>Дрожжановский</c:v>
                </c:pt>
                <c:pt idx="14">
                  <c:v>Елабужский</c:v>
                </c:pt>
                <c:pt idx="15">
                  <c:v>Зеленодольский</c:v>
                </c:pt>
                <c:pt idx="16">
                  <c:v>Кукморский</c:v>
                </c:pt>
                <c:pt idx="17">
                  <c:v>Мамадышский</c:v>
                </c:pt>
                <c:pt idx="18">
                  <c:v>Черемшанский</c:v>
                </c:pt>
                <c:pt idx="19">
                  <c:v>Актанышский</c:v>
                </c:pt>
                <c:pt idx="20">
                  <c:v>Лениногорский</c:v>
                </c:pt>
                <c:pt idx="21">
                  <c:v>Нижнекамский</c:v>
                </c:pt>
                <c:pt idx="22">
                  <c:v>Сармановский</c:v>
                </c:pt>
                <c:pt idx="23">
                  <c:v>Тетюшский</c:v>
                </c:pt>
                <c:pt idx="24">
                  <c:v>Алексеевский</c:v>
                </c:pt>
                <c:pt idx="25">
                  <c:v>Бавлинский</c:v>
                </c:pt>
                <c:pt idx="26">
                  <c:v>Заинский</c:v>
                </c:pt>
                <c:pt idx="27">
                  <c:v>Кайбицкий</c:v>
                </c:pt>
                <c:pt idx="28">
                  <c:v>Нурлатский</c:v>
                </c:pt>
                <c:pt idx="29">
                  <c:v>Тукаевский</c:v>
                </c:pt>
                <c:pt idx="30">
                  <c:v>Чистопольский</c:v>
                </c:pt>
                <c:pt idx="31">
                  <c:v>Альметьевский</c:v>
                </c:pt>
                <c:pt idx="32">
                  <c:v>Высокогорский</c:v>
                </c:pt>
                <c:pt idx="33">
                  <c:v>Камско-Устьинский</c:v>
                </c:pt>
                <c:pt idx="34">
                  <c:v>Балтасинский</c:v>
                </c:pt>
                <c:pt idx="35">
                  <c:v>Менделеевский</c:v>
                </c:pt>
                <c:pt idx="36">
                  <c:v>Сабинский</c:v>
                </c:pt>
                <c:pt idx="37">
                  <c:v>Ютазинский</c:v>
                </c:pt>
                <c:pt idx="38">
                  <c:v>Тюлячинский</c:v>
                </c:pt>
                <c:pt idx="39">
                  <c:v>Спасский</c:v>
                </c:pt>
                <c:pt idx="40">
                  <c:v>Казань</c:v>
                </c:pt>
                <c:pt idx="41">
                  <c:v>Верхнеуслонский</c:v>
                </c:pt>
                <c:pt idx="42">
                  <c:v>Рыбно-Слободский</c:v>
                </c:pt>
                <c:pt idx="43">
                  <c:v>Атнинский</c:v>
                </c:pt>
                <c:pt idx="44">
                  <c:v>Лаишевский</c:v>
                </c:pt>
              </c:strCache>
            </c:strRef>
          </c:cat>
          <c:val>
            <c:numRef>
              <c:f>Лист1!$C$2:$C$46</c:f>
              <c:numCache>
                <c:formatCode>0.0</c:formatCode>
                <c:ptCount val="4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99</c:v>
                </c:pt>
                <c:pt idx="7">
                  <c:v>99</c:v>
                </c:pt>
                <c:pt idx="8">
                  <c:v>98</c:v>
                </c:pt>
                <c:pt idx="9">
                  <c:v>98</c:v>
                </c:pt>
                <c:pt idx="10">
                  <c:v>98</c:v>
                </c:pt>
                <c:pt idx="11">
                  <c:v>98</c:v>
                </c:pt>
                <c:pt idx="12">
                  <c:v>98</c:v>
                </c:pt>
                <c:pt idx="13">
                  <c:v>98</c:v>
                </c:pt>
                <c:pt idx="14">
                  <c:v>98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98</c:v>
                </c:pt>
                <c:pt idx="19">
                  <c:v>97</c:v>
                </c:pt>
                <c:pt idx="20">
                  <c:v>97</c:v>
                </c:pt>
                <c:pt idx="21">
                  <c:v>97</c:v>
                </c:pt>
                <c:pt idx="22">
                  <c:v>97</c:v>
                </c:pt>
                <c:pt idx="23">
                  <c:v>97</c:v>
                </c:pt>
                <c:pt idx="24">
                  <c:v>96</c:v>
                </c:pt>
                <c:pt idx="25">
                  <c:v>96</c:v>
                </c:pt>
                <c:pt idx="26">
                  <c:v>96</c:v>
                </c:pt>
                <c:pt idx="27">
                  <c:v>96</c:v>
                </c:pt>
                <c:pt idx="28">
                  <c:v>96</c:v>
                </c:pt>
                <c:pt idx="29">
                  <c:v>96</c:v>
                </c:pt>
                <c:pt idx="30">
                  <c:v>96</c:v>
                </c:pt>
                <c:pt idx="31">
                  <c:v>95</c:v>
                </c:pt>
                <c:pt idx="32">
                  <c:v>95</c:v>
                </c:pt>
                <c:pt idx="33">
                  <c:v>95</c:v>
                </c:pt>
                <c:pt idx="34">
                  <c:v>94</c:v>
                </c:pt>
                <c:pt idx="35">
                  <c:v>93</c:v>
                </c:pt>
                <c:pt idx="36">
                  <c:v>93</c:v>
                </c:pt>
                <c:pt idx="37">
                  <c:v>93</c:v>
                </c:pt>
                <c:pt idx="38">
                  <c:v>92</c:v>
                </c:pt>
                <c:pt idx="39">
                  <c:v>90</c:v>
                </c:pt>
                <c:pt idx="40">
                  <c:v>88</c:v>
                </c:pt>
                <c:pt idx="41">
                  <c:v>85</c:v>
                </c:pt>
                <c:pt idx="42">
                  <c:v>83</c:v>
                </c:pt>
                <c:pt idx="43">
                  <c:v>79</c:v>
                </c:pt>
                <c:pt idx="44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07200"/>
        <c:axId val="37108736"/>
      </c:barChart>
      <c:catAx>
        <c:axId val="37107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/>
            </a:pPr>
            <a:endParaRPr lang="ru-RU"/>
          </a:p>
        </c:txPr>
        <c:crossAx val="37108736"/>
        <c:crosses val="autoZero"/>
        <c:auto val="1"/>
        <c:lblAlgn val="ctr"/>
        <c:lblOffset val="100"/>
        <c:noMultiLvlLbl val="0"/>
      </c:catAx>
      <c:valAx>
        <c:axId val="37108736"/>
        <c:scaling>
          <c:orientation val="minMax"/>
          <c:max val="10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7107200"/>
        <c:crosses val="autoZero"/>
        <c:crossBetween val="between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0.04959</cdr:x>
      <cdr:y>0.30781</cdr:y>
    </cdr:from>
    <cdr:to>
      <cdr:x>0.99174</cdr:x>
      <cdr:y>0.30781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32048" y="1512168"/>
          <a:ext cx="8208912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0.66116</cdr:x>
      <cdr:y>0.61563</cdr:y>
    </cdr:from>
    <cdr:to>
      <cdr:x>0.80992</cdr:x>
      <cdr:y>0.77687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60640" y="3024336"/>
          <a:ext cx="129614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/>
            <a:t>,</a:t>
          </a:r>
          <a:r>
            <a:rPr lang="ru-RU" sz="1400" b="1" dirty="0" smtClean="0"/>
            <a:t> 71%</a:t>
          </a:r>
        </a:p>
        <a:p xmlns:a="http://schemas.openxmlformats.org/drawingml/2006/main">
          <a:endParaRPr lang="ru-RU" sz="1050" b="1" dirty="0"/>
        </a:p>
        <a:p xmlns:a="http://schemas.openxmlformats.org/drawingml/2006/main">
          <a:r>
            <a:rPr lang="ru-RU" sz="1400" dirty="0" smtClean="0"/>
            <a:t>,</a:t>
          </a:r>
          <a:r>
            <a:rPr lang="ru-RU" sz="1400" b="1" dirty="0" smtClean="0"/>
            <a:t> 57%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9545F-368C-49AA-9220-8F0F332128B4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196AF-28BD-4834-AB98-A2C2E3316D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59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000"/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Математика занимает одно из центральных мест в общей системе образования. Эта её роль определяется глубоким богатством математических идей и результатов, накопленных человечеством за тысячи лет развития и являющихся существенной частью его культурного наследия, непрерывно расширяющимся спектром приложений математики к самым различным сторонам жизни и деятельности человека, несомненным влиянием математики на воспитание важнейших личностных качеств, её воспитательным потенциалом. Проблемы математического образования уже рассматривались на заседаниях коллегии, совещаниях с начальниками отделов образований, но хочется ещё раз обратить Ваше внимание на этот вопрос. Анализ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результатов тестирования в 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on-line 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формате, проведенного 15-19 января текущего года показал.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156F8-0A4A-4D8C-92C2-13DDE56581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134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45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Сравнивая результаты мониторинговых исследований обучающихся 10 классов 2012 года и результаты тестирования по математике обучающихся 11 классов 2013 года можно сделать вывод, что показатель предметной обученности снизился с 71,14 до 57. Значительное снижение произошло в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Лаишевском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Апастовском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Буинском,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Тукаевском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Черемшанском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Новошешминском муниципальных районах в среднем  на 20-30%.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156F8-0A4A-4D8C-92C2-13DDE56581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333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Наиболее</a:t>
            </a:r>
            <a:r>
              <a:rPr lang="ru-RU" baseline="0" dirty="0" smtClean="0"/>
              <a:t> высока доля выпускников не преодолевших минимальный порог по ЕГЭ и ГИА-9 в </a:t>
            </a:r>
            <a:r>
              <a:rPr lang="ru-RU" baseline="0" dirty="0" err="1" smtClean="0"/>
              <a:t>Лаишевском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Агрызском</a:t>
            </a:r>
            <a:r>
              <a:rPr lang="ru-RU" baseline="0" dirty="0" smtClean="0"/>
              <a:t>, </a:t>
            </a:r>
            <a:r>
              <a:rPr lang="ru-RU" baseline="0" dirty="0" err="1" smtClean="0"/>
              <a:t>Тукаевском</a:t>
            </a:r>
            <a:r>
              <a:rPr lang="ru-RU" baseline="0" dirty="0" smtClean="0"/>
              <a:t> муниципальных районах.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Одной из причин не прохождения минимального порога учащимися школ является слабая индивидуальная работа, недостаточная преемственность в преподавании среднего и старшего звена, психологическая неподготовленность детей, недостаточная практическая направленность курсовой подготовки педагогов.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156F8-0A4A-4D8C-92C2-13DDE56581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59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Просто для сведений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156F8-0A4A-4D8C-92C2-13DDE56581D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8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96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46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5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3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19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34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82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7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37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5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88534-11F2-4F6D-952E-B9452E907A9B}" type="datetimeFigureOut">
              <a:rPr lang="ru-RU" smtClean="0"/>
              <a:t>28.03.2013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99F1-ED8B-4917-82FA-C45A65BEC8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3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Проблемы математического образования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365104"/>
            <a:ext cx="4096544" cy="175260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Первый заместитель министра образования и науки Республики Татарстан</a:t>
            </a:r>
          </a:p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Д.М. Мустафин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6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Средний уровень выполнения </a:t>
            </a:r>
            <a:b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тестов в 10 и 11 классах (%)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18093"/>
              </p:ext>
            </p:extLst>
          </p:nvPr>
        </p:nvGraphicFramePr>
        <p:xfrm>
          <a:off x="179512" y="1556792"/>
          <a:ext cx="8712968" cy="491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11560" y="2492896"/>
            <a:ext cx="828092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49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 преодолели минимальный порог по математике (%)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240074"/>
              </p:ext>
            </p:extLst>
          </p:nvPr>
        </p:nvGraphicFramePr>
        <p:xfrm>
          <a:off x="467544" y="1412776"/>
          <a:ext cx="837641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3648" y="170080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ЕГЭ – 0,96%</a:t>
            </a:r>
          </a:p>
          <a:p>
            <a:r>
              <a:rPr lang="ru-RU" sz="2000" dirty="0" smtClean="0"/>
              <a:t>ГИА – 11,5%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53833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2375838"/>
              </p:ext>
            </p:extLst>
          </p:nvPr>
        </p:nvGraphicFramePr>
        <p:xfrm>
          <a:off x="323528" y="1340768"/>
          <a:ext cx="868712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11560" y="4005064"/>
            <a:ext cx="82809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71600" y="35730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РТ – 10 %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4643" y="188640"/>
            <a:ext cx="8064896" cy="10772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Доля не преодолевших минимальный порог в тестировании 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5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Умения и навыки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181250"/>
              </p:ext>
            </p:extLst>
          </p:nvPr>
        </p:nvGraphicFramePr>
        <p:xfrm>
          <a:off x="467544" y="980728"/>
          <a:ext cx="8208912" cy="5328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680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ЕГЭ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Тестирование 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9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выполнение действий с функциями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выполнение действий с функциями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4208"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выполнение действий с геометрическими фигурами, координатами и векторами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выполнение действий с геометрическими фигурами, координатами и векторами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42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использование приобретенных знаний и умений в практической деятельности и повседневной жизни</a:t>
                      </a:r>
                      <a:endParaRPr lang="ru-RU" sz="105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использование приобретенных знаний и умений в практической деятельности и повседневной жизни</a:t>
                      </a:r>
                      <a:endParaRPr lang="ru-RU" sz="105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9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решение уравнений и неравенств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решение уравнений и неравенств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79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выполнение вычислений и  преобразований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выполнение вычислений и  преобразований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79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построение и исследование простейших математических моделей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построение и исследование простейших математических моделей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Умения и навыки по математике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127562"/>
              </p:ext>
            </p:extLst>
          </p:nvPr>
        </p:nvGraphicFramePr>
        <p:xfrm>
          <a:off x="251521" y="980729"/>
          <a:ext cx="8640959" cy="584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869"/>
                <a:gridCol w="822949"/>
                <a:gridCol w="1254997"/>
                <a:gridCol w="1296144"/>
              </a:tblGrid>
              <a:tr h="84386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Умения  и навыки 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Задания</a:t>
                      </a:r>
                      <a:r>
                        <a:rPr lang="ru-RU" sz="1100" baseline="0" dirty="0" smtClean="0">
                          <a:solidFill>
                            <a:srgbClr val="002060"/>
                          </a:solidFill>
                        </a:rPr>
                        <a:t> типа В</a:t>
                      </a:r>
                      <a:endParaRPr lang="ru-RU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 выполнения заданий  ЕГЭ (%)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Доля выполнения заданий  теста (%)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300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Использовать приобретенные знания и умения в практической деятельности и повседневной жизни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В1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94,07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82,00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52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Выполнять действия с геометрическими фигурами,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</a:rPr>
                        <a:t> координатами и векторами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В3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92,23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84,00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3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Использовать приобретенные знания и умения в практической деятельности и повседневной жизни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В4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85,87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28,00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Решать уравнения и неравенства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В5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86,47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50,00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52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Выполнять действия с геометрическими фигурами, координатами и векторами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В6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79,40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79,00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Выполнять вычисления и преобразования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В7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62,75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59,00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Выполнять действия с функциями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В8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42,95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43,00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5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Выполнять действия с геометрическими фигурами, координатами и векторами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В9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81,74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84,00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Строить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</a:rPr>
                        <a:t> и исследовать простейшие математические модели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В10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88,76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75,00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5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Выполнять действия с геометрическими фигурами, координатами и векторами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В11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43,24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72,00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30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Использовать приобретенные знания и умения в практической деятельности и повседневной жизни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В12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65,93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39,00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Строить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</a:rPr>
                        <a:t> и исследовать простейшие математические модели</a:t>
                      </a:r>
                      <a:endParaRPr lang="ru-RU" sz="11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В13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60,17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50,00</a:t>
                      </a:r>
                      <a:endParaRPr lang="ru-RU" sz="11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2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Выполнять действия с функциями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В14 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52,53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B050"/>
                          </a:solidFill>
                        </a:rPr>
                        <a:t>57,00</a:t>
                      </a:r>
                      <a:endParaRPr lang="ru-RU" sz="11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92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22114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Активность участия в тестировании (%)</a:t>
            </a:r>
            <a:endParaRPr lang="ru-RU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147843"/>
              </p:ext>
            </p:extLst>
          </p:nvPr>
        </p:nvGraphicFramePr>
        <p:xfrm>
          <a:off x="107504" y="1340768"/>
          <a:ext cx="8784975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587879" y="1700808"/>
            <a:ext cx="8280920" cy="95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38147" y="1367435"/>
            <a:ext cx="1344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РТ – 94%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3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Основные задачи по повышению математического образования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43841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800" b="1" dirty="0" smtClean="0"/>
              <a:t>Продолжить </a:t>
            </a:r>
            <a:r>
              <a:rPr lang="ru-RU" sz="2800" b="1" dirty="0"/>
              <a:t>работу по подготовке к успешной сдаче ЕГЭ по математике </a:t>
            </a:r>
            <a:r>
              <a:rPr lang="ru-RU" sz="2800" b="1" dirty="0" smtClean="0"/>
              <a:t> всех выпускников.</a:t>
            </a:r>
          </a:p>
          <a:p>
            <a:pPr marL="514350" indent="-514350" algn="just">
              <a:buAutoNum type="arabicPeriod"/>
            </a:pPr>
            <a:endParaRPr lang="ru-RU" sz="1200" b="1" dirty="0" smtClean="0"/>
          </a:p>
          <a:p>
            <a:pPr marL="514350" indent="-514350" algn="just">
              <a:buAutoNum type="arabicPeriod"/>
            </a:pPr>
            <a:r>
              <a:rPr lang="ru-RU" sz="2800" b="1" dirty="0" smtClean="0"/>
              <a:t>Обратить </a:t>
            </a:r>
            <a:r>
              <a:rPr lang="ru-RU" sz="2800" b="1" dirty="0"/>
              <a:t>особое внимание  на изучение материала по геометрии в школьном курсе </a:t>
            </a:r>
            <a:r>
              <a:rPr lang="ru-RU" sz="2800" b="1" dirty="0" smtClean="0"/>
              <a:t>математики.</a:t>
            </a:r>
          </a:p>
          <a:p>
            <a:pPr marL="514350" indent="-514350" algn="just">
              <a:buAutoNum type="arabicPeriod"/>
            </a:pPr>
            <a:endParaRPr lang="ru-RU" sz="1200" b="1" dirty="0" smtClean="0"/>
          </a:p>
          <a:p>
            <a:pPr marL="514350" indent="-514350" algn="just">
              <a:buAutoNum type="arabicPeriod"/>
            </a:pPr>
            <a:r>
              <a:rPr lang="ru-RU" sz="2800" b="1" dirty="0" smtClean="0"/>
              <a:t>Рекомендовать </a:t>
            </a:r>
            <a:r>
              <a:rPr lang="ru-RU" sz="2800" b="1" dirty="0"/>
              <a:t>учителям шире использовать в процессе обучения математике </a:t>
            </a:r>
            <a:r>
              <a:rPr lang="ru-RU" sz="2800" b="1" dirty="0" smtClean="0"/>
              <a:t>практико-ориентированные задания;  задачи </a:t>
            </a:r>
            <a:r>
              <a:rPr lang="ru-RU" sz="2800" b="1" dirty="0"/>
              <a:t>с вариативными формулировками.</a:t>
            </a:r>
          </a:p>
          <a:p>
            <a:pPr algn="just"/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90037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400" b="1" dirty="0">
                <a:solidFill>
                  <a:srgbClr val="0070C0"/>
                </a:solidFill>
              </a:rPr>
              <a:t>Сроки проведения тренировочного тестирования обучающихся 9, 11 классов</a:t>
            </a:r>
            <a:br>
              <a:rPr lang="ru-RU" sz="3400" b="1" dirty="0">
                <a:solidFill>
                  <a:srgbClr val="0070C0"/>
                </a:solidFill>
              </a:rPr>
            </a:br>
            <a:endParaRPr lang="ru-RU" sz="3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4482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3200" b="1" dirty="0" smtClean="0"/>
              <a:t>2</a:t>
            </a:r>
            <a:r>
              <a:rPr lang="ru-RU" sz="3200" b="1" dirty="0"/>
              <a:t>, 3 </a:t>
            </a:r>
            <a:r>
              <a:rPr lang="ru-RU" sz="3200" b="1" dirty="0" smtClean="0"/>
              <a:t>апреля – </a:t>
            </a:r>
            <a:r>
              <a:rPr lang="ru-RU" sz="3200" b="1" dirty="0"/>
              <a:t>русский язык 11 </a:t>
            </a:r>
            <a:r>
              <a:rPr lang="ru-RU" sz="3200" b="1" dirty="0" smtClean="0"/>
              <a:t>класс</a:t>
            </a:r>
          </a:p>
          <a:p>
            <a:pPr algn="just"/>
            <a:endParaRPr lang="ru-RU" sz="1200" b="1" dirty="0"/>
          </a:p>
          <a:p>
            <a:pPr marL="457200" indent="-457200" algn="just">
              <a:buFontTx/>
              <a:buChar char="-"/>
            </a:pPr>
            <a:r>
              <a:rPr lang="ru-RU" sz="3200" b="1" dirty="0" smtClean="0"/>
              <a:t>4</a:t>
            </a:r>
            <a:r>
              <a:rPr lang="ru-RU" sz="3200" b="1" dirty="0"/>
              <a:t>, 5 </a:t>
            </a:r>
            <a:r>
              <a:rPr lang="ru-RU" sz="3200" b="1" dirty="0" smtClean="0"/>
              <a:t>апреля – </a:t>
            </a:r>
            <a:r>
              <a:rPr lang="ru-RU" sz="3200" b="1" dirty="0"/>
              <a:t>математика 11 </a:t>
            </a:r>
            <a:r>
              <a:rPr lang="ru-RU" sz="3200" b="1" dirty="0" smtClean="0"/>
              <a:t>класс</a:t>
            </a:r>
          </a:p>
          <a:p>
            <a:pPr algn="just"/>
            <a:endParaRPr lang="ru-RU" sz="3200" b="1" dirty="0" smtClean="0"/>
          </a:p>
          <a:p>
            <a:pPr marL="457200" indent="-457200" algn="just">
              <a:buFontTx/>
              <a:buChar char="-"/>
            </a:pPr>
            <a:endParaRPr lang="ru-RU" sz="1200" b="1" dirty="0"/>
          </a:p>
          <a:p>
            <a:pPr marL="457200" indent="-457200" algn="just">
              <a:buFontTx/>
              <a:buChar char="-"/>
            </a:pPr>
            <a:r>
              <a:rPr lang="ru-RU" sz="3200" b="1" dirty="0" smtClean="0"/>
              <a:t>8</a:t>
            </a:r>
            <a:r>
              <a:rPr lang="ru-RU" sz="3200" b="1" dirty="0"/>
              <a:t>, 9 </a:t>
            </a:r>
            <a:r>
              <a:rPr lang="ru-RU" sz="3200" b="1" dirty="0" smtClean="0"/>
              <a:t>апреля – </a:t>
            </a:r>
            <a:r>
              <a:rPr lang="ru-RU" sz="3200" b="1" dirty="0"/>
              <a:t>русский язык 9 </a:t>
            </a:r>
            <a:r>
              <a:rPr lang="ru-RU" sz="3200" b="1" dirty="0" smtClean="0"/>
              <a:t>класс</a:t>
            </a:r>
          </a:p>
          <a:p>
            <a:pPr marL="457200" indent="-457200" algn="just">
              <a:buFontTx/>
              <a:buChar char="-"/>
            </a:pPr>
            <a:endParaRPr lang="ru-RU" sz="1200" b="1" dirty="0"/>
          </a:p>
          <a:p>
            <a:pPr algn="just"/>
            <a:r>
              <a:rPr lang="ru-RU" sz="3200" b="1" dirty="0"/>
              <a:t>- </a:t>
            </a:r>
            <a:r>
              <a:rPr lang="ru-RU" sz="3200" b="1" dirty="0" smtClean="0"/>
              <a:t>  10</a:t>
            </a:r>
            <a:r>
              <a:rPr lang="ru-RU" sz="3200" b="1" dirty="0"/>
              <a:t>, 11 </a:t>
            </a:r>
            <a:r>
              <a:rPr lang="ru-RU" sz="3200" b="1" dirty="0" smtClean="0"/>
              <a:t>апреля – </a:t>
            </a:r>
            <a:r>
              <a:rPr lang="ru-RU" sz="3200" b="1" dirty="0"/>
              <a:t>математика 9 класс</a:t>
            </a:r>
          </a:p>
          <a:p>
            <a:pPr algn="just"/>
            <a:r>
              <a:rPr lang="ru-RU" sz="3200" b="1" dirty="0"/>
              <a:t> </a:t>
            </a:r>
            <a:endParaRPr lang="ru-RU" sz="3200" b="1" dirty="0" smtClean="0"/>
          </a:p>
          <a:p>
            <a:pPr algn="ctr"/>
            <a:r>
              <a:rPr lang="ru-RU" sz="3200" dirty="0"/>
              <a:t> </a:t>
            </a:r>
            <a:r>
              <a:rPr lang="ru-RU" sz="3200" dirty="0" smtClean="0"/>
              <a:t>Приказ МО и Н РТ от 19.03.2013 № 1037/13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760776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609</Words>
  <Application>Microsoft Office PowerPoint</Application>
  <PresentationFormat>Экран (4:3)</PresentationFormat>
  <Paragraphs>112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Проблемы математического образования</vt:lpstr>
      <vt:lpstr>Средний уровень выполнения  тестов в 10 и 11 классах (%)</vt:lpstr>
      <vt:lpstr>Не преодолели минимальный порог по математике (%)</vt:lpstr>
      <vt:lpstr> </vt:lpstr>
      <vt:lpstr>Умения и навыки</vt:lpstr>
      <vt:lpstr>Умения и навыки по математике</vt:lpstr>
      <vt:lpstr>Активность участия в тестировании (%)</vt:lpstr>
      <vt:lpstr>Основные задачи по повышению математического образования</vt:lpstr>
      <vt:lpstr>Сроки проведения тренировочного тестирования обучающихся 9, 11 классов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математического образования</dc:title>
  <dc:creator>Зиганшина</dc:creator>
  <cp:lastModifiedBy>Лилия</cp:lastModifiedBy>
  <cp:revision>11</cp:revision>
  <dcterms:created xsi:type="dcterms:W3CDTF">2013-03-28T12:05:08Z</dcterms:created>
  <dcterms:modified xsi:type="dcterms:W3CDTF">2013-03-28T15:12:19Z</dcterms:modified>
</cp:coreProperties>
</file>