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9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4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2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6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0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3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4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1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1F54-AD30-4719-BC8B-A6BD96EBC02E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97B3-6C48-4E1E-BDD9-36E899A8C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450215"/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/>
            </a:r>
            <a:br>
              <a:rPr lang="ru-RU" b="1" dirty="0"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Республиканский фестиваль  муниципальных образований Республики Татарстан </a:t>
            </a:r>
            <a:br>
              <a:rPr lang="ru-RU" b="1" dirty="0" smtClean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по поддержке и развитию детского технического творчества </a:t>
            </a:r>
            <a:r>
              <a:rPr lang="ru-RU" sz="2800" dirty="0" smtClean="0">
                <a:solidFill>
                  <a:schemeClr val="tx2"/>
                </a:solidFill>
                <a:latin typeface="Times New Roman"/>
                <a:ea typeface="Arial Unicode MS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Times New Roman"/>
                <a:ea typeface="Arial Unicode MS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 </a:t>
            </a:r>
            <a:r>
              <a:rPr lang="ru-RU" sz="2800" dirty="0" smtClean="0">
                <a:solidFill>
                  <a:schemeClr val="tx2"/>
                </a:solidFill>
                <a:latin typeface="Times New Roman"/>
                <a:ea typeface="Arial Unicode MS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Times New Roman"/>
                <a:ea typeface="Arial Unicode MS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lum bright="40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02" b="5360"/>
          <a:stretch>
            <a:fillRect/>
          </a:stretch>
        </p:blipFill>
        <p:spPr bwMode="auto">
          <a:xfrm>
            <a:off x="0" y="6103938"/>
            <a:ext cx="9144000" cy="754062"/>
          </a:xfrm>
          <a:prstGeom prst="rect">
            <a:avLst/>
          </a:prstGeom>
          <a:noFill/>
          <a:ln w="9525">
            <a:solidFill>
              <a:srgbClr val="002D6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6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433467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Учредители Фестиваля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Министерство 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образования и науки </a:t>
            </a:r>
            <a:r>
              <a:rPr lang="ru-RU" sz="2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РТ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Министерство 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промышленности и торговли </a:t>
            </a:r>
            <a:r>
              <a:rPr lang="ru-RU" sz="2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РТ </a:t>
            </a:r>
            <a:endParaRPr lang="ru-RU" sz="2600" dirty="0">
              <a:latin typeface="Arial" pitchFamily="34" charset="0"/>
              <a:ea typeface="Arial Unicode MS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800" b="1" dirty="0" smtClean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при  поддержке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Республиканского Совета общества изобретателей и рационализаторов РТ</a:t>
            </a:r>
            <a:endParaRPr lang="ru-RU" sz="2400" dirty="0">
              <a:latin typeface="Arial" pitchFamily="34" charset="0"/>
              <a:ea typeface="Arial Unicode MS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ФГБОУ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ВПО «Казанский национально-исследовательский технический университет им. А.Н.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Туполева - КАИ»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ru-RU" sz="1600" dirty="0">
              <a:latin typeface="Arial" pitchFamily="34" charset="0"/>
              <a:ea typeface="Arial Unicode MS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05" y="6076950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6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531805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активизация деятельности муниципальных образований РТ по развитию и поддержке детского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технического творчества 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11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2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поддержка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приоритетных направлений развития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НТТ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поддержка 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талантливых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школьников,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активных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организаторов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творческой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деятельности и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педагогов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пропаганда современных достижений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области научно-технического творчества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выявление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тиражирование эффективного опыта муниципальных образований по развитию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НТТ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привлечение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представителей профессиональных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образовательных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учреждений,  промышленных предприятий и предпринимателей в развитие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НТТ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" y="6089526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Порядок проведения Фестиваля</a:t>
            </a:r>
            <a:endParaRPr lang="ru-RU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4929411"/>
          </a:xfrm>
        </p:spPr>
        <p:txBody>
          <a:bodyPr>
            <a:normAutofit/>
          </a:bodyPr>
          <a:lstStyle/>
          <a:p>
            <a:r>
              <a:rPr lang="ru-RU" dirty="0"/>
              <a:t>1 этап </a:t>
            </a:r>
            <a:endParaRPr lang="ru-RU" dirty="0" smtClean="0"/>
          </a:p>
          <a:p>
            <a:pPr marL="0" indent="0">
              <a:buNone/>
            </a:pPr>
            <a:r>
              <a:rPr lang="ru-RU" sz="2800" u="sng" dirty="0" smtClean="0"/>
              <a:t>школьные </a:t>
            </a:r>
            <a:r>
              <a:rPr lang="ru-RU" sz="2800" u="sng" dirty="0"/>
              <a:t>этапы республиканских </a:t>
            </a:r>
            <a:r>
              <a:rPr lang="ru-RU" sz="2800" u="sng" dirty="0" smtClean="0"/>
              <a:t>конкурсов</a:t>
            </a:r>
          </a:p>
          <a:p>
            <a:pPr marL="0" indent="0">
              <a:buNone/>
            </a:pPr>
            <a:endParaRPr lang="ru-RU" sz="2800" u="sng" dirty="0"/>
          </a:p>
          <a:p>
            <a:r>
              <a:rPr lang="ru-RU" dirty="0" smtClean="0"/>
              <a:t>2 </a:t>
            </a:r>
            <a:r>
              <a:rPr lang="ru-RU" dirty="0"/>
              <a:t>этап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u="sng" dirty="0"/>
              <a:t>муниципальные этапы республиканских </a:t>
            </a:r>
            <a:r>
              <a:rPr lang="ru-RU" sz="2800" u="sng" dirty="0" smtClean="0"/>
              <a:t>конкурсов</a:t>
            </a:r>
          </a:p>
          <a:p>
            <a:pPr marL="0" indent="0">
              <a:buNone/>
            </a:pPr>
            <a:endParaRPr lang="ru-RU" sz="2800" u="sng" dirty="0"/>
          </a:p>
          <a:p>
            <a:r>
              <a:rPr lang="ru-RU" dirty="0" smtClean="0"/>
              <a:t>3 </a:t>
            </a:r>
            <a:r>
              <a:rPr lang="ru-RU" dirty="0"/>
              <a:t>этап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u="sng" dirty="0"/>
              <a:t>республиканский - финальные мероприятия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6076950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6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33" y="6076950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Мероприятия в рамках Фестиваля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16532"/>
              </p:ext>
            </p:extLst>
          </p:nvPr>
        </p:nvGraphicFramePr>
        <p:xfrm>
          <a:off x="114575" y="836712"/>
          <a:ext cx="8856984" cy="5140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110"/>
                <a:gridCol w="6999874"/>
              </a:tblGrid>
              <a:tr h="504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Сентябрь –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Республиканский фестиваль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Легоробот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2013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апрель  2014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Конференции исследовательских работ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школьников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2013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Апрель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Республиканский слет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изобретателей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рационализаторов «Кулибины 21 века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Международная выставка по энергосбережению. Итоги конкурсов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«Мое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рационализаторское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предложение»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2013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 2014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Республиканский конкурс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школьных кабинетов технологии «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Я-мастер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Апрель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Судомодельные соревнования (Первенство РТ)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Апрель 2014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Автомодельные соревнования (Первенство РТ)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Апрель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Авиамодельные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(радиоуправляемые авиамодели)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соревнования (Первенство РТ)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Апрель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Ракетомодельные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соревнования (Первенство РТ)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Май 2014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ФИНАЛ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9928" marR="199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5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Республиканский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конкурс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школьных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кабинетов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технологии 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«Я-мастер»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ru-RU" sz="6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– повышение эффективности использования поставленного оборудования (станочный парк)</a:t>
            </a:r>
          </a:p>
          <a:p>
            <a:pPr marL="0" indent="0">
              <a:buNone/>
            </a:pPr>
            <a:r>
              <a:rPr lang="ru-RU" sz="2400" b="1" u="sng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Теория + практика + изделие (домашнее задание)</a:t>
            </a:r>
          </a:p>
          <a:p>
            <a:pPr marL="0" indent="0">
              <a:buNone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Участники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- образовательные учреждения, в которые поставлено оборудование в кабинеты технологии в 2012 году – 80 школ</a:t>
            </a:r>
          </a:p>
          <a:p>
            <a:pPr marL="0" indent="0"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Состав команды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– 2 учащихся + 1 педагог</a:t>
            </a:r>
          </a:p>
          <a:p>
            <a:pPr marL="0" indent="0"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Сроки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Ноябрь- декабрь 2013 г. - муниципальные этапы</a:t>
            </a: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Январь 2014 г. – республиканский этап</a:t>
            </a:r>
          </a:p>
          <a:p>
            <a:pPr marL="0" indent="0">
              <a:buNone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6081279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898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Финальные мероприятия (май 2014 г.)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145435"/>
          </a:xfrm>
        </p:spPr>
        <p:txBody>
          <a:bodyPr>
            <a:normAutofit fontScale="55000" lnSpcReduction="20000"/>
          </a:bodyPr>
          <a:lstStyle/>
          <a:p>
            <a:pPr lvl="0"/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200" dirty="0" smtClean="0">
                <a:latin typeface="Arial" pitchFamily="34" charset="0"/>
                <a:cs typeface="Arial" pitchFamily="34" charset="0"/>
              </a:rPr>
              <a:t>Выставка-презентация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(выставка–конкурс) деятельности муниципальных образований по развитию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НТТ</a:t>
            </a:r>
            <a:endParaRPr lang="ru-RU" sz="4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200" dirty="0">
                <a:latin typeface="Arial" pitchFamily="34" charset="0"/>
                <a:cs typeface="Arial" pitchFamily="34" charset="0"/>
              </a:rPr>
              <a:t>Представление проектов победителей республиканских конкурсов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НТТ, награждение</a:t>
            </a:r>
          </a:p>
          <a:p>
            <a:pPr lvl="0"/>
            <a:r>
              <a:rPr lang="ru-RU" sz="4200" dirty="0" smtClean="0">
                <a:latin typeface="Arial" pitchFamily="34" charset="0"/>
                <a:cs typeface="Arial" pitchFamily="34" charset="0"/>
              </a:rPr>
              <a:t>Республиканские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соревнования по </a:t>
            </a:r>
            <a:r>
              <a:rPr lang="ru-RU" sz="4200" dirty="0" err="1">
                <a:latin typeface="Arial" pitchFamily="34" charset="0"/>
                <a:cs typeface="Arial" pitchFamily="34" charset="0"/>
              </a:rPr>
              <a:t>легоробототехнике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(по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нетрадиционному использованию  конструкций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200" dirty="0" smtClean="0">
                <a:latin typeface="Arial" pitchFamily="34" charset="0"/>
                <a:cs typeface="Arial" pitchFamily="34" charset="0"/>
              </a:rPr>
              <a:t>Мастер-классы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по авиа-, авто-, </a:t>
            </a:r>
            <a:r>
              <a:rPr lang="ru-RU" sz="4200" dirty="0" err="1">
                <a:latin typeface="Arial" pitchFamily="34" charset="0"/>
                <a:cs typeface="Arial" pitchFamily="34" charset="0"/>
              </a:rPr>
              <a:t>ракето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-, судомоделизму и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робототехнике</a:t>
            </a:r>
            <a:endParaRPr lang="ru-RU" sz="4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200" dirty="0">
                <a:latin typeface="Arial" pitchFamily="34" charset="0"/>
                <a:cs typeface="Arial" pitchFamily="34" charset="0"/>
              </a:rPr>
              <a:t> Показательные выступления по авиа-, авто-, </a:t>
            </a:r>
            <a:r>
              <a:rPr lang="ru-RU" sz="4200" dirty="0" err="1">
                <a:latin typeface="Arial" pitchFamily="34" charset="0"/>
                <a:cs typeface="Arial" pitchFamily="34" charset="0"/>
              </a:rPr>
              <a:t>ракето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-,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судомоделизму</a:t>
            </a:r>
          </a:p>
          <a:p>
            <a:pPr lvl="0"/>
            <a:r>
              <a:rPr lang="ru-RU" sz="4200" dirty="0" smtClean="0">
                <a:latin typeface="Arial" pitchFamily="34" charset="0"/>
                <a:cs typeface="Arial" pitchFamily="34" charset="0"/>
              </a:rPr>
              <a:t>Соревнование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среди участников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Фестиваля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по запуску простейших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авиамоделей</a:t>
            </a:r>
            <a:endParaRPr lang="ru-RU" sz="4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200" dirty="0" smtClean="0">
                <a:latin typeface="Arial" pitchFamily="34" charset="0"/>
                <a:cs typeface="Arial" pitchFamily="34" charset="0"/>
              </a:rPr>
              <a:t>Выставка-продажа  </a:t>
            </a:r>
            <a:r>
              <a:rPr lang="ru-RU" sz="4200" dirty="0">
                <a:latin typeface="Arial" pitchFamily="34" charset="0"/>
                <a:cs typeface="Arial" pitchFamily="34" charset="0"/>
              </a:rPr>
              <a:t>изделий технического творчества</a:t>
            </a:r>
          </a:p>
          <a:p>
            <a:pPr marL="0" indent="0">
              <a:buNone/>
            </a:pPr>
            <a:endParaRPr lang="ru-RU" sz="3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2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Финальные </a:t>
            </a:r>
            <a:r>
              <a:rPr lang="ru-RU" sz="36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мероприятия</a:t>
            </a:r>
            <a:br>
              <a:rPr lang="ru-RU" sz="36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 период 10-20 мая 2014 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340768"/>
            <a:ext cx="8229600" cy="4525963"/>
          </a:xfrm>
        </p:spPr>
        <p:txBody>
          <a:bodyPr>
            <a:normAutofit lnSpcReduction="10000"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1 </a:t>
            </a:r>
            <a:r>
              <a:rPr lang="ru-RU" sz="2600" b="1" dirty="0">
                <a:latin typeface="Arial" pitchFamily="34" charset="0"/>
                <a:ea typeface="Arial Unicode MS"/>
                <a:cs typeface="Arial" pitchFamily="34" charset="0"/>
              </a:rPr>
              <a:t>день </a:t>
            </a: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 -  открытие, </a:t>
            </a:r>
            <a:r>
              <a:rPr lang="ru-RU" sz="2600" b="1" dirty="0">
                <a:latin typeface="Arial" pitchFamily="34" charset="0"/>
                <a:ea typeface="Arial Unicode MS"/>
                <a:cs typeface="Arial" pitchFamily="34" charset="0"/>
              </a:rPr>
              <a:t>п</a:t>
            </a: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резентация  </a:t>
            </a:r>
            <a:r>
              <a:rPr lang="ru-RU" sz="2600" b="1" dirty="0">
                <a:latin typeface="Arial" pitchFamily="34" charset="0"/>
                <a:ea typeface="Arial Unicode MS"/>
                <a:cs typeface="Arial" pitchFamily="34" charset="0"/>
              </a:rPr>
              <a:t>муниципальных </a:t>
            </a: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образований</a:t>
            </a:r>
            <a:endParaRPr lang="ru-RU" sz="2600" b="1" dirty="0">
              <a:latin typeface="Arial" pitchFamily="34" charset="0"/>
              <a:ea typeface="Arial Unicode MS"/>
              <a:cs typeface="Arial" pitchFamily="34" charset="0"/>
            </a:endParaRPr>
          </a:p>
          <a:p>
            <a:pPr indent="0">
              <a:spcAft>
                <a:spcPts val="0"/>
              </a:spcAft>
              <a:buNone/>
            </a:pPr>
            <a:endParaRPr lang="ru-RU" sz="2600" b="1" dirty="0" smtClean="0">
              <a:latin typeface="Arial" pitchFamily="34" charset="0"/>
              <a:ea typeface="Arial Unicode MS"/>
              <a:cs typeface="Arial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2 </a:t>
            </a:r>
            <a:r>
              <a:rPr lang="ru-RU" sz="2600" b="1" dirty="0">
                <a:latin typeface="Arial" pitchFamily="34" charset="0"/>
                <a:ea typeface="Arial Unicode MS"/>
                <a:cs typeface="Arial" pitchFamily="34" charset="0"/>
              </a:rPr>
              <a:t>день </a:t>
            </a: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 - конкурсные </a:t>
            </a:r>
            <a:r>
              <a:rPr lang="ru-RU" sz="2600" b="1" dirty="0">
                <a:latin typeface="Arial" pitchFamily="34" charset="0"/>
                <a:ea typeface="Arial Unicode MS"/>
                <a:cs typeface="Arial" pitchFamily="34" charset="0"/>
              </a:rPr>
              <a:t>мероприятия и  посещение выставки</a:t>
            </a:r>
          </a:p>
          <a:p>
            <a:pPr indent="0">
              <a:spcAft>
                <a:spcPts val="0"/>
              </a:spcAft>
              <a:buNone/>
            </a:pPr>
            <a:endParaRPr lang="ru-RU" sz="2600" b="1" dirty="0" smtClean="0">
              <a:latin typeface="Arial" pitchFamily="34" charset="0"/>
              <a:ea typeface="Arial Unicode MS"/>
              <a:cs typeface="Arial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3 день  - подведение </a:t>
            </a:r>
            <a:r>
              <a:rPr lang="ru-RU" sz="2600" b="1" dirty="0">
                <a:latin typeface="Arial" pitchFamily="34" charset="0"/>
                <a:ea typeface="Arial Unicode MS"/>
                <a:cs typeface="Arial" pitchFamily="34" charset="0"/>
              </a:rPr>
              <a:t>итогов и  </a:t>
            </a:r>
            <a:r>
              <a:rPr lang="ru-RU" sz="2600" b="1" dirty="0" smtClean="0">
                <a:latin typeface="Arial" pitchFamily="34" charset="0"/>
                <a:ea typeface="Arial Unicode MS"/>
                <a:cs typeface="Arial" pitchFamily="34" charset="0"/>
              </a:rPr>
              <a:t>награждение</a:t>
            </a:r>
          </a:p>
          <a:p>
            <a:pPr marL="0" indent="0" algn="just">
              <a:buNone/>
            </a:pPr>
            <a:endParaRPr lang="ru-RU" sz="1800" b="1" u="sng" dirty="0" smtClean="0"/>
          </a:p>
          <a:p>
            <a:pPr marL="0" indent="0" algn="just">
              <a:buNone/>
            </a:pPr>
            <a:r>
              <a:rPr lang="ru-RU" sz="2600" b="1" u="sng" dirty="0" smtClean="0"/>
              <a:t>Место </a:t>
            </a:r>
            <a:r>
              <a:rPr lang="ru-RU" sz="2600" b="1" u="sng" dirty="0"/>
              <a:t>проведения - Выставочный комплекс «Казань» (ВИКО</a:t>
            </a:r>
            <a:r>
              <a:rPr lang="ru-RU" sz="2600" b="1" u="sng" dirty="0" smtClean="0"/>
              <a:t>)</a:t>
            </a:r>
          </a:p>
          <a:p>
            <a:pPr marL="0" indent="0" algn="just">
              <a:buNone/>
            </a:pPr>
            <a:r>
              <a:rPr lang="ru-RU" sz="2600" b="1" u="sng" dirty="0" smtClean="0"/>
              <a:t>Количество </a:t>
            </a:r>
            <a:r>
              <a:rPr lang="ru-RU" sz="2600" b="1" u="sng" dirty="0"/>
              <a:t>участников – 500 человек</a:t>
            </a:r>
          </a:p>
          <a:p>
            <a:pPr indent="450215">
              <a:spcAft>
                <a:spcPts val="0"/>
              </a:spcAft>
            </a:pPr>
            <a:endParaRPr lang="ru-RU" sz="1800" dirty="0">
              <a:latin typeface="Times New Roman"/>
              <a:ea typeface="Arial Unicode MS"/>
            </a:endParaRP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b="1" dirty="0">
                <a:solidFill>
                  <a:schemeClr val="tx2"/>
                </a:solidFill>
                <a:latin typeface="Arial" pitchFamily="34" charset="0"/>
                <a:ea typeface="Calibri"/>
                <a:cs typeface="Arial" pitchFamily="34" charset="0"/>
              </a:rPr>
              <a:t>Итоги 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ea typeface="Calibri"/>
                <a:cs typeface="Arial" pitchFamily="34" charset="0"/>
              </a:rPr>
              <a:t>Фестиваля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361459"/>
          </a:xfrm>
        </p:spPr>
        <p:txBody>
          <a:bodyPr>
            <a:normAutofit fontScale="70000" lnSpcReduction="20000"/>
          </a:bodyPr>
          <a:lstStyle/>
          <a:p>
            <a:pPr marL="9144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Результат определяется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 сумме призовых мест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 конкурсных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мероприятиях и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активности участия в них</a:t>
            </a: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итогам всех мероприятий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Фестиваля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составляется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рейтинг муниципальных образований по развитию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НТТ</a:t>
            </a: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 учетом результативности участия в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проекте «Школа после уроков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»: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Arial" pitchFamily="34" charset="0"/>
                <a:ea typeface="Calibri"/>
                <a:cs typeface="Arial" pitchFamily="34" charset="0"/>
              </a:rPr>
              <a:t>Конкурсный </a:t>
            </a:r>
            <a:r>
              <a:rPr lang="ru-RU" b="1" dirty="0">
                <a:latin typeface="Arial" pitchFamily="34" charset="0"/>
                <a:ea typeface="Calibri"/>
                <a:cs typeface="Arial" pitchFamily="34" charset="0"/>
              </a:rPr>
              <a:t>отбор заявок</a:t>
            </a:r>
            <a:r>
              <a:rPr lang="ru-RU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ea typeface="Calibri"/>
                <a:cs typeface="Arial" pitchFamily="34" charset="0"/>
              </a:rPr>
              <a:t>на создание базовой площадки</a:t>
            </a:r>
            <a:r>
              <a:rPr lang="ru-RU" dirty="0">
                <a:latin typeface="Arial" pitchFamily="34" charset="0"/>
                <a:ea typeface="Calibri"/>
                <a:cs typeface="Arial" pitchFamily="34" charset="0"/>
              </a:rPr>
              <a:t>  научно-технического </a:t>
            </a:r>
            <a:r>
              <a:rPr lang="ru-RU" dirty="0" smtClean="0">
                <a:latin typeface="Arial" pitchFamily="34" charset="0"/>
                <a:ea typeface="Calibri"/>
                <a:cs typeface="Arial" pitchFamily="34" charset="0"/>
              </a:rPr>
              <a:t>творчества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latin typeface="Arial" pitchFamily="34" charset="0"/>
                <a:ea typeface="Calibri"/>
                <a:cs typeface="Arial" pitchFamily="34" charset="0"/>
              </a:rPr>
              <a:t>Конкурсный </a:t>
            </a:r>
            <a:r>
              <a:rPr lang="ru-RU" b="1" dirty="0">
                <a:latin typeface="Arial" pitchFamily="34" charset="0"/>
                <a:ea typeface="Calibri"/>
                <a:cs typeface="Arial" pitchFamily="34" charset="0"/>
              </a:rPr>
              <a:t>отбор проектов общеобразовательных учреждений, выдвигаемых на получение гранта</a:t>
            </a:r>
            <a:r>
              <a:rPr lang="ru-RU" dirty="0">
                <a:latin typeface="Arial" pitchFamily="34" charset="0"/>
                <a:ea typeface="Calibri"/>
                <a:cs typeface="Arial" pitchFamily="34" charset="0"/>
              </a:rPr>
              <a:t>  </a:t>
            </a:r>
            <a:endParaRPr lang="ru-RU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540385" algn="l"/>
              </a:tabLst>
            </a:pPr>
            <a:endParaRPr lang="ru-RU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lvl="0" indent="0" algn="ctr">
              <a:lnSpc>
                <a:spcPct val="115000"/>
              </a:lnSpc>
              <a:buNone/>
              <a:tabLst>
                <a:tab pos="540385" algn="l"/>
              </a:tabLst>
            </a:pPr>
            <a:r>
              <a:rPr lang="ru-RU" dirty="0">
                <a:latin typeface="Arial" pitchFamily="34" charset="0"/>
                <a:ea typeface="Calibri"/>
                <a:cs typeface="Arial" pitchFamily="34" charset="0"/>
              </a:rPr>
              <a:t>	</a:t>
            </a:r>
            <a: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По итогам </a:t>
            </a:r>
            <a:r>
              <a:rPr lang="ru-RU" sz="31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Фестиваля </a:t>
            </a:r>
            <a: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определяются</a:t>
            </a:r>
          </a:p>
          <a:p>
            <a:pPr marL="0" lvl="0" indent="0" algn="ctr">
              <a:lnSpc>
                <a:spcPct val="115000"/>
              </a:lnSpc>
              <a:buNone/>
              <a:tabLst>
                <a:tab pos="540385" algn="l"/>
              </a:tabLst>
            </a:pPr>
            <a:r>
              <a:rPr lang="ru-RU" sz="31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5 муниципальных районов - победителей</a:t>
            </a:r>
          </a:p>
          <a:p>
            <a:endParaRPr lang="ru-RU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6089348"/>
            <a:ext cx="9169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086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454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Республиканский фестиваль  муниципальных образований Республики Татарстан  по поддержке и развитию детского технического творчества    </vt:lpstr>
      <vt:lpstr>Презентация PowerPoint</vt:lpstr>
      <vt:lpstr>Презентация PowerPoint</vt:lpstr>
      <vt:lpstr>Порядок проведения Фестиваля</vt:lpstr>
      <vt:lpstr>Мероприятия в рамках Фестиваля</vt:lpstr>
      <vt:lpstr>  Республиканский конкурс школьных кабинетов технологии  «Я-мастер» </vt:lpstr>
      <vt:lpstr> Финальные мероприятия (май 2014 г.)</vt:lpstr>
      <vt:lpstr>Финальные мероприятия ( период 10-20 мая 2014 г.)</vt:lpstr>
      <vt:lpstr>Итоги Фестиваля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Safina</dc:creator>
  <cp:lastModifiedBy>Safina</cp:lastModifiedBy>
  <cp:revision>25</cp:revision>
  <dcterms:created xsi:type="dcterms:W3CDTF">2013-03-27T04:35:03Z</dcterms:created>
  <dcterms:modified xsi:type="dcterms:W3CDTF">2013-03-31T07:24:38Z</dcterms:modified>
</cp:coreProperties>
</file>