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374" r:id="rId3"/>
    <p:sldId id="368" r:id="rId4"/>
    <p:sldId id="371" r:id="rId5"/>
    <p:sldId id="372" r:id="rId6"/>
    <p:sldId id="370" r:id="rId7"/>
    <p:sldId id="381" r:id="rId8"/>
    <p:sldId id="380" r:id="rId9"/>
    <p:sldId id="384" r:id="rId10"/>
    <p:sldId id="385" r:id="rId11"/>
    <p:sldId id="383" r:id="rId12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5pPr>
    <a:lvl6pPr marL="2286000" algn="l" defTabSz="914400" rtl="0" eaLnBrk="1" latinLnBrk="0" hangingPunct="1"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6pPr>
    <a:lvl7pPr marL="2743200" algn="l" defTabSz="914400" rtl="0" eaLnBrk="1" latinLnBrk="0" hangingPunct="1"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7pPr>
    <a:lvl8pPr marL="3200400" algn="l" defTabSz="914400" rtl="0" eaLnBrk="1" latinLnBrk="0" hangingPunct="1"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8pPr>
    <a:lvl9pPr marL="3657600" algn="l" defTabSz="914400" rtl="0" eaLnBrk="1" latinLnBrk="0" hangingPunct="1">
      <a:defRPr i="1" kern="1200">
        <a:solidFill>
          <a:srgbClr val="2A6A6C"/>
        </a:solidFill>
        <a:latin typeface="Times New Roman" pitchFamily="18" charset="0"/>
        <a:ea typeface="Arial Unicode MS" pitchFamily="34" charset="-128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6579"/>
    <a:srgbClr val="246276"/>
    <a:srgbClr val="460000"/>
    <a:srgbClr val="160808"/>
    <a:srgbClr val="0D1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2" autoAdjust="0"/>
    <p:restoredTop sz="94660"/>
  </p:normalViewPr>
  <p:slideViewPr>
    <p:cSldViewPr>
      <p:cViewPr>
        <p:scale>
          <a:sx n="50" d="100"/>
          <a:sy n="50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320" y="-7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A54DD9-8AE5-44D1-ADE5-A1CBF981766C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155CEF-6FCA-4817-BAC8-4764CB9DA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7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38EAAF-82D5-4E47-9741-AB9312487F9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23BB3C-035A-4F48-9B75-5195DF41F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72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28EE-CEC5-4331-8771-A093A4C077B3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13BA-3115-4DD7-BA3D-655A69D52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1245-D4E5-4DB9-83EA-678AA79D0D86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07B8-C367-4CB0-A34A-9FEE9F21C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3368-174A-403E-8B33-7161275C6111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D6A5-78BB-4F4D-9A7E-D8FBA0E3C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BD64-A049-4142-9126-D206DD52167B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4C14-C43C-4556-BE88-3C78BF6E2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258888" y="1844675"/>
            <a:ext cx="914400" cy="914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B3DF-7E38-4D75-9CE1-B3240B043A45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BC1D-0988-499B-BB26-C66CA248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44AC-94E2-43C2-B4F8-E0B6C205777D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8040-5EA9-40AE-BD25-E6BB3B5EA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9C78-E7BD-41C8-8ECF-C4CAE92E62C7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6B75-C703-42B3-8DDF-EEEF6A22C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5A20-5E49-4288-B587-B5284A08EB9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A00D-FF2E-4FC0-8C1B-41A7FE76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1187624" y="1916832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3131840" y="4581128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5292725" y="3789363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7596336" y="4293096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6444208" y="1916832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8"/>
          </p:nvPr>
        </p:nvSpPr>
        <p:spPr>
          <a:xfrm>
            <a:off x="3635896" y="1916832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9"/>
          </p:nvPr>
        </p:nvSpPr>
        <p:spPr>
          <a:xfrm>
            <a:off x="755576" y="3789040"/>
            <a:ext cx="914400" cy="914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5DEF-41A1-4B15-BF85-CA3EAC9825EE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6B47-2A2C-4CBE-B8BD-DB0E9D83D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5C01-EB62-464E-B655-4FFFD81DD351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A57A-A2EB-49A0-B42E-7D11B7C06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4F95-7C88-486B-B104-CF2DD15CF41F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00ED-4270-48D2-8310-66FF8C826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4B22-D318-454B-AF55-19D9AC3549C6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A5FC-6F1C-40DA-9169-693BEC33E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58B0A3-F202-49BB-9005-7C2B43099BF4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16833D-3458-4816-9968-364B1CD38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rort2011@gmail.com" TargetMode="External"/><Relationship Id="rId4" Type="http://schemas.openxmlformats.org/officeDocument/2006/relationships/hyperlink" Target="http://irort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hyperlink" Target="http://irort.ru/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NULL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hyperlink" Target="mailto:smi@irort.ru" TargetMode="External"/><Relationship Id="rId4" Type="http://schemas.openxmlformats.org/officeDocument/2006/relationships/hyperlink" Target="https://elibrary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514" y="2945581"/>
            <a:ext cx="9144000" cy="2376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6386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8763" y="1268413"/>
            <a:ext cx="1006475" cy="1349375"/>
          </a:xfrm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179388" y="334963"/>
            <a:ext cx="8785225" cy="717550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2E867C"/>
                </a:solidFill>
                <a:latin typeface="Trebuchet MS" pitchFamily="34" charset="0"/>
              </a:rPr>
              <a:t>Государственное автономное образовательное учреждение </a:t>
            </a:r>
            <a:br>
              <a:rPr lang="ru-RU" sz="1600" b="1" smtClean="0">
                <a:solidFill>
                  <a:srgbClr val="2E867C"/>
                </a:solidFill>
                <a:latin typeface="Trebuchet MS" pitchFamily="34" charset="0"/>
              </a:rPr>
            </a:br>
            <a:r>
              <a:rPr lang="ru-RU" sz="1600" b="1" smtClean="0">
                <a:solidFill>
                  <a:srgbClr val="2E867C"/>
                </a:solidFill>
                <a:latin typeface="Trebuchet MS" pitchFamily="34" charset="0"/>
              </a:rPr>
              <a:t>дополнительного профессионального образования </a:t>
            </a:r>
            <a:br>
              <a:rPr lang="ru-RU" sz="1600" b="1" smtClean="0">
                <a:solidFill>
                  <a:srgbClr val="2E867C"/>
                </a:solidFill>
                <a:latin typeface="Trebuchet MS" pitchFamily="34" charset="0"/>
              </a:rPr>
            </a:br>
            <a:r>
              <a:rPr lang="ru-RU" sz="1600" b="1" smtClean="0">
                <a:solidFill>
                  <a:srgbClr val="2E867C"/>
                </a:solidFill>
                <a:latin typeface="Trebuchet MS" pitchFamily="34" charset="0"/>
              </a:rPr>
              <a:t>«Институт развития образования Республики Татарстан»</a:t>
            </a: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406400" y="3213100"/>
            <a:ext cx="83534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0" dirty="0">
                <a:solidFill>
                  <a:schemeClr val="bg1"/>
                </a:solidFill>
                <a:cs typeface="Arial Unicode MS" pitchFamily="34" charset="-128"/>
              </a:rPr>
              <a:t>Инновационная деятельность </a:t>
            </a:r>
          </a:p>
          <a:p>
            <a:pPr algn="ctr"/>
            <a:r>
              <a:rPr lang="ru-RU" sz="3200" b="1" i="0" dirty="0">
                <a:solidFill>
                  <a:schemeClr val="bg1"/>
                </a:solidFill>
                <a:cs typeface="Arial Unicode MS" pitchFamily="34" charset="-128"/>
              </a:rPr>
              <a:t>как ресурс повышения качества дошкольного образования </a:t>
            </a:r>
          </a:p>
          <a:p>
            <a:pPr algn="ctr"/>
            <a:r>
              <a:rPr lang="ru-RU" sz="3200" b="1" i="0" dirty="0">
                <a:solidFill>
                  <a:schemeClr val="bg1"/>
                </a:solidFill>
                <a:cs typeface="Arial Unicode MS" pitchFamily="34" charset="-128"/>
              </a:rPr>
              <a:t>в Республике Татарстан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9750" y="5805488"/>
            <a:ext cx="821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cs typeface="Arial Unicode MS" pitchFamily="34" charset="-128"/>
              </a:rPr>
              <a:t>Хамитова Гульназ Рашитовна, заведующий кафедрой дошкольного и начального общего образования, к.п.н.</a:t>
            </a:r>
            <a:endParaRPr lang="en-US" sz="2000" b="1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599" y="0"/>
            <a:ext cx="9143999" cy="1463019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>
                <a:latin typeface="Candara" panose="020E0502030303020204" pitchFamily="34" charset="0"/>
                <a:cs typeface="Arial" panose="020B0604020202020204" pitchFamily="34" charset="0"/>
              </a:rPr>
              <a:t>         </a:t>
            </a:r>
            <a:endParaRPr lang="ru-RU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72" y="3024643"/>
            <a:ext cx="9144000" cy="224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" y="59557"/>
            <a:ext cx="731166" cy="993179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87624" y="491044"/>
            <a:ext cx="7560840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АКТУАЛЬНАЯ ПЕДАГОГИКА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irort\Desktop\2019 год\Совещания\Обложки АП\Обложки_2019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7" y="1651688"/>
            <a:ext cx="2281754" cy="31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50286" y="1700808"/>
            <a:ext cx="6483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Территория распространения</a:t>
            </a:r>
            <a:r>
              <a:rPr lang="ru-RU" sz="2000" b="1" dirty="0"/>
              <a:t>: </a:t>
            </a:r>
          </a:p>
          <a:p>
            <a:r>
              <a:rPr lang="ru-RU" sz="2000" dirty="0"/>
              <a:t>Российская Федерация и зарубежные страны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ISSN:</a:t>
            </a:r>
            <a:r>
              <a:rPr lang="ru-RU" sz="2000" b="1" dirty="0"/>
              <a:t> </a:t>
            </a:r>
            <a:r>
              <a:rPr lang="ru-RU" sz="2000" dirty="0"/>
              <a:t>будет присвоен после выхода первого номера журнала.</a:t>
            </a:r>
          </a:p>
          <a:p>
            <a:r>
              <a:rPr lang="ru-RU" sz="2000" dirty="0" smtClean="0"/>
              <a:t>Материалы публикуются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русском и татарском языках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Контактное лицо: </a:t>
            </a:r>
            <a:r>
              <a:rPr lang="ru-RU" sz="2000" dirty="0" err="1" smtClean="0"/>
              <a:t>Абдулаев</a:t>
            </a:r>
            <a:r>
              <a:rPr lang="ru-RU" sz="2000" dirty="0" smtClean="0"/>
              <a:t> Валерий Анатольевич</a:t>
            </a:r>
            <a:endParaRPr lang="ru-RU" sz="2000" dirty="0"/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Номер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телефона редакции: </a:t>
            </a:r>
            <a:r>
              <a:rPr lang="ru-RU" sz="2000" dirty="0"/>
              <a:t>8 </a:t>
            </a:r>
            <a:r>
              <a:rPr lang="ru-RU" sz="2000" dirty="0" smtClean="0"/>
              <a:t>937610 37 60</a:t>
            </a:r>
            <a:r>
              <a:rPr lang="ru-RU" sz="2000" dirty="0"/>
              <a:t> 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Адрес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электронной почты: </a:t>
            </a:r>
            <a:r>
              <a:rPr lang="en-US" sz="2000" dirty="0" smtClean="0"/>
              <a:t>vabdulaev@inbox.ru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12" name="Picture 2" descr="https://lh3.googleusercontent.com/QE099V4O72YGRAbrlQHox77ddP1ix3TTjV42OkeCkMMhJ7C1atcNaB2sUtNpSnIL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2" y="498833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.2r.ru/geo_objects/2015/08/8d853b78bb71e01f0b7fc980ba65806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88" y="5148215"/>
            <a:ext cx="1056598" cy="7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irort\Desktop\2019 год\Совещания\Обложки АП\Обложки_2019_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/>
        </p:blipFill>
        <p:spPr bwMode="auto">
          <a:xfrm>
            <a:off x="3059832" y="4317026"/>
            <a:ext cx="1743792" cy="23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rort\Desktop\2019 год\Совещания\Обложки АП\Обложки_2019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4302922"/>
            <a:ext cx="1692188" cy="24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rort\Desktop\2019 год\Совещания\Обложки АП\Обложки_2019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17026"/>
            <a:ext cx="1782708" cy="23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6" b="12443"/>
          <a:stretch/>
        </p:blipFill>
        <p:spPr bwMode="auto">
          <a:xfrm>
            <a:off x="313425" y="6223442"/>
            <a:ext cx="2334053" cy="5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" y="2960948"/>
            <a:ext cx="9144000" cy="2376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25602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80707" y="1484784"/>
            <a:ext cx="863600" cy="1178896"/>
          </a:xfrm>
        </p:spPr>
      </p:pic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79388" y="334963"/>
            <a:ext cx="8785225" cy="788987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2E867C"/>
                </a:solidFill>
                <a:latin typeface="Trebuchet MS" pitchFamily="34" charset="0"/>
              </a:rPr>
              <a:t>Государственное автономное образовательное учреждение </a:t>
            </a:r>
            <a:br>
              <a:rPr lang="ru-RU" sz="1800" b="1" smtClean="0">
                <a:solidFill>
                  <a:srgbClr val="2E867C"/>
                </a:solidFill>
                <a:latin typeface="Trebuchet MS" pitchFamily="34" charset="0"/>
              </a:rPr>
            </a:br>
            <a:r>
              <a:rPr lang="ru-RU" sz="1800" b="1" smtClean="0">
                <a:solidFill>
                  <a:srgbClr val="2E867C"/>
                </a:solidFill>
                <a:latin typeface="Trebuchet MS" pitchFamily="34" charset="0"/>
              </a:rPr>
              <a:t>дополнительного профессионального образования </a:t>
            </a:r>
            <a:br>
              <a:rPr lang="ru-RU" sz="1800" b="1" smtClean="0">
                <a:solidFill>
                  <a:srgbClr val="2E867C"/>
                </a:solidFill>
                <a:latin typeface="Trebuchet MS" pitchFamily="34" charset="0"/>
              </a:rPr>
            </a:br>
            <a:r>
              <a:rPr lang="ru-RU" sz="1800" b="1" smtClean="0">
                <a:solidFill>
                  <a:srgbClr val="2E867C"/>
                </a:solidFill>
                <a:latin typeface="Trebuchet MS" pitchFamily="34" charset="0"/>
              </a:rPr>
              <a:t>«Институт развития образования Республики Татарстан»</a:t>
            </a:r>
          </a:p>
        </p:txBody>
      </p:sp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382638" y="3500586"/>
            <a:ext cx="8353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cs typeface="Arial Unicode MS" pitchFamily="34" charset="-128"/>
              </a:rPr>
              <a:t>Инновационная </a:t>
            </a:r>
            <a:r>
              <a:rPr lang="ru-RU" sz="2000" b="1" i="0" dirty="0">
                <a:solidFill>
                  <a:schemeClr val="bg1"/>
                </a:solidFill>
                <a:cs typeface="Arial Unicode MS" pitchFamily="34" charset="-128"/>
              </a:rPr>
              <a:t>деятельность </a:t>
            </a:r>
          </a:p>
          <a:p>
            <a:pPr algn="ctr"/>
            <a:r>
              <a:rPr lang="ru-RU" sz="2000" b="1" i="0" dirty="0">
                <a:solidFill>
                  <a:schemeClr val="bg1"/>
                </a:solidFill>
                <a:cs typeface="Arial Unicode MS" pitchFamily="34" charset="-128"/>
              </a:rPr>
              <a:t>как ресурс повышения качества дошкольного образования </a:t>
            </a:r>
          </a:p>
          <a:p>
            <a:pPr algn="ctr"/>
            <a:r>
              <a:rPr lang="ru-RU" sz="2000" b="1" i="0" dirty="0">
                <a:solidFill>
                  <a:schemeClr val="bg1"/>
                </a:solidFill>
                <a:cs typeface="Arial Unicode MS" pitchFamily="34" charset="-128"/>
              </a:rPr>
              <a:t>в Республике </a:t>
            </a:r>
            <a:r>
              <a:rPr lang="ru-RU" sz="2000" b="1" i="0" dirty="0" smtClean="0">
                <a:solidFill>
                  <a:schemeClr val="bg1"/>
                </a:solidFill>
                <a:cs typeface="Arial Unicode MS" pitchFamily="34" charset="-128"/>
              </a:rPr>
              <a:t>Татарстан</a:t>
            </a:r>
          </a:p>
          <a:p>
            <a:pPr algn="ctr"/>
            <a:endParaRPr lang="ru-RU" sz="2000" i="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i="0" dirty="0" smtClean="0">
                <a:solidFill>
                  <a:schemeClr val="bg1"/>
                </a:solidFill>
              </a:rPr>
              <a:t>Сайт </a:t>
            </a:r>
            <a:r>
              <a:rPr lang="ru-RU" sz="2000" i="0" dirty="0">
                <a:solidFill>
                  <a:schemeClr val="bg1"/>
                </a:solidFill>
              </a:rPr>
              <a:t>института: </a:t>
            </a:r>
            <a:r>
              <a:rPr lang="ru-RU" sz="2000" i="0" dirty="0">
                <a:solidFill>
                  <a:schemeClr val="bg1"/>
                </a:solidFill>
                <a:hlinkClick r:id="rId4"/>
              </a:rPr>
              <a:t>http://irort.ru</a:t>
            </a:r>
            <a:r>
              <a:rPr lang="ru-RU" sz="2000" i="0" dirty="0">
                <a:solidFill>
                  <a:schemeClr val="bg1"/>
                </a:solidFill>
              </a:rPr>
              <a:t/>
            </a:r>
            <a:br>
              <a:rPr lang="ru-RU" sz="2000" i="0" dirty="0">
                <a:solidFill>
                  <a:schemeClr val="bg1"/>
                </a:solidFill>
              </a:rPr>
            </a:br>
            <a:r>
              <a:rPr lang="ru-RU" sz="2000" i="0" dirty="0">
                <a:solidFill>
                  <a:schemeClr val="bg1"/>
                </a:solidFill>
              </a:rPr>
              <a:t>E-</a:t>
            </a:r>
            <a:r>
              <a:rPr lang="ru-RU" sz="2000" i="0" dirty="0" err="1">
                <a:solidFill>
                  <a:schemeClr val="bg1"/>
                </a:solidFill>
              </a:rPr>
              <a:t>mail</a:t>
            </a:r>
            <a:r>
              <a:rPr lang="ru-RU" sz="2000" i="0" dirty="0">
                <a:solidFill>
                  <a:schemeClr val="bg1"/>
                </a:solidFill>
              </a:rPr>
              <a:t>: </a:t>
            </a:r>
            <a:r>
              <a:rPr lang="ru-RU" sz="2000" i="0" dirty="0">
                <a:solidFill>
                  <a:schemeClr val="bg1"/>
                </a:solidFill>
                <a:hlinkClick r:id="rId5"/>
              </a:rPr>
              <a:t>irort2011@gmail.com</a:t>
            </a:r>
            <a:endParaRPr lang="ru-RU" sz="2000" b="1" i="0" dirty="0">
              <a:solidFill>
                <a:schemeClr val="bg1"/>
              </a:solidFill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107505" y="1406525"/>
            <a:ext cx="8712968" cy="4968875"/>
          </a:xfrm>
        </p:spPr>
        <p:txBody>
          <a:bodyPr/>
          <a:lstStyle/>
          <a:p>
            <a:pPr indent="-324000">
              <a:buFont typeface="Wingdings" pitchFamily="2" charset="2"/>
              <a:buChar char="ü"/>
              <a:defRPr/>
            </a:pPr>
            <a:r>
              <a:rPr lang="ru-RU" dirty="0" smtClean="0">
                <a:latin typeface="Arial Narrow" pitchFamily="34" charset="0"/>
              </a:rPr>
              <a:t>Качественное </a:t>
            </a:r>
            <a:r>
              <a:rPr lang="ru-RU" dirty="0">
                <a:latin typeface="Arial Narrow" pitchFamily="34" charset="0"/>
              </a:rPr>
              <a:t>дошкольное образование – основа благополучия государства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18900" indent="0">
              <a:buNone/>
              <a:defRPr/>
            </a:pPr>
            <a:endParaRPr lang="ru-RU" dirty="0" smtClean="0">
              <a:latin typeface="Arial Narrow" pitchFamily="34" charset="0"/>
            </a:endParaRPr>
          </a:p>
          <a:p>
            <a:pPr indent="-324000">
              <a:buFont typeface="Wingdings" pitchFamily="2" charset="2"/>
              <a:buChar char="ü"/>
              <a:defRPr/>
            </a:pPr>
            <a:r>
              <a:rPr lang="ru-RU" dirty="0" smtClean="0">
                <a:latin typeface="Arial Narrow" pitchFamily="34" charset="0"/>
              </a:rPr>
              <a:t>Педагог </a:t>
            </a:r>
            <a:r>
              <a:rPr lang="ru-RU" dirty="0">
                <a:latin typeface="Arial Narrow" pitchFamily="34" charset="0"/>
              </a:rPr>
              <a:t>должен находиться на острие изменений современной жизни – необходимы современные возможности для постоянного профессионального и личностного роста. </a:t>
            </a:r>
            <a:endParaRPr lang="ru-RU" dirty="0" smtClean="0">
              <a:latin typeface="Arial Narrow" pitchFamily="34" charset="0"/>
            </a:endParaRPr>
          </a:p>
          <a:p>
            <a:pPr indent="0" algn="r">
              <a:buFont typeface="Wingdings" pitchFamily="2" charset="2"/>
              <a:buChar char="ü"/>
              <a:defRPr/>
            </a:pPr>
            <a:endParaRPr lang="ru-RU" sz="2400" dirty="0" smtClean="0">
              <a:latin typeface="Arial Narrow" pitchFamily="34" charset="0"/>
            </a:endParaRP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1800" i="1" dirty="0" smtClean="0"/>
              <a:t>Манифест </a:t>
            </a:r>
            <a:r>
              <a:rPr lang="ru-RU" sz="1800" i="1" dirty="0"/>
              <a:t>работников </a:t>
            </a:r>
            <a:r>
              <a:rPr lang="ru-RU" sz="1800" i="1" dirty="0" smtClean="0"/>
              <a:t>дошкольного образования,</a:t>
            </a: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1800" i="1" dirty="0" smtClean="0"/>
              <a:t> Всероссийский </a:t>
            </a:r>
            <a:r>
              <a:rPr lang="ru-RU" sz="1800" i="1" dirty="0"/>
              <a:t>форум </a:t>
            </a:r>
            <a:r>
              <a:rPr lang="ru-RU" sz="1800" i="1" dirty="0" smtClean="0"/>
              <a:t>работников дошкольного образования </a:t>
            </a:r>
            <a:r>
              <a:rPr lang="ru-RU" sz="1800" i="1" dirty="0"/>
              <a:t>«Ориентиры детства</a:t>
            </a:r>
            <a:r>
              <a:rPr lang="ru-RU" sz="1800" i="1" dirty="0" smtClean="0"/>
              <a:t>»,</a:t>
            </a: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  <a:defRPr/>
            </a:pPr>
            <a:r>
              <a:rPr lang="ru-RU" sz="1800" i="1" dirty="0" smtClean="0"/>
              <a:t> 2018,Москва</a:t>
            </a:r>
            <a:r>
              <a:rPr lang="ru-RU" sz="1800" dirty="0" smtClean="0"/>
              <a:t> 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4479925" y="125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i="0">
              <a:solidFill>
                <a:schemeClr val="tx1"/>
              </a:solidFill>
              <a:latin typeface="Calibri" pitchFamily="34" charset="0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 </a:t>
            </a:r>
          </a:p>
          <a:p>
            <a:pPr algn="ctr">
              <a:defRPr/>
            </a:pP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Качество </a:t>
            </a: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дошкольного образования</a:t>
            </a:r>
          </a:p>
          <a:p>
            <a:pPr algn="ctr"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58710" y="348863"/>
            <a:ext cx="613128" cy="76210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4479925" y="125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i="0">
              <a:solidFill>
                <a:schemeClr val="tx1"/>
              </a:solidFill>
              <a:latin typeface="Calibri" pitchFamily="34" charset="0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 </a:t>
            </a: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  Федеральные сетевые </a:t>
            </a:r>
          </a:p>
          <a:p>
            <a:pPr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           </a:t>
            </a: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инновационные площадки </a:t>
            </a:r>
            <a:endParaRPr lang="ru-RU" sz="3200" b="1" i="0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6162" y="253152"/>
            <a:ext cx="613128" cy="76210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26892" b="15137"/>
          <a:stretch>
            <a:fillRect/>
          </a:stretch>
        </p:blipFill>
        <p:spPr bwMode="auto">
          <a:xfrm>
            <a:off x="395288" y="1052513"/>
            <a:ext cx="8748712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395288" y="3429000"/>
            <a:ext cx="32400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15000"/>
              </a:lnSpc>
            </a:pPr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«Модернизация образования в</a:t>
            </a:r>
          </a:p>
          <a:p>
            <a:pPr>
              <a:lnSpc>
                <a:spcPct val="115000"/>
              </a:lnSpc>
            </a:pPr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 ДОО   на основе</a:t>
            </a:r>
            <a:endParaRPr lang="ru-RU" sz="1700" b="1" i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  <a:p>
            <a:pPr>
              <a:lnSpc>
                <a:spcPct val="115000"/>
              </a:lnSpc>
            </a:pPr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 инновационной образовательной</a:t>
            </a:r>
          </a:p>
          <a:p>
            <a:pPr>
              <a:lnSpc>
                <a:spcPct val="115000"/>
              </a:lnSpc>
            </a:pPr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 программы «Вдохновение»</a:t>
            </a: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5076825" y="3141663"/>
            <a:ext cx="3816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ko-KR" sz="15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Модернизация  математического образования на дошкольном уровне </a:t>
            </a:r>
          </a:p>
          <a:p>
            <a:pPr algn="r">
              <a:lnSpc>
                <a:spcPct val="120000"/>
              </a:lnSpc>
            </a:pPr>
            <a:r>
              <a:rPr lang="ru-RU" altLang="ko-KR" sz="15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на основе комплексной программы</a:t>
            </a:r>
          </a:p>
          <a:p>
            <a:pPr algn="r">
              <a:lnSpc>
                <a:spcPct val="120000"/>
              </a:lnSpc>
            </a:pPr>
            <a:r>
              <a:rPr lang="ru-RU" altLang="ko-KR" sz="15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математического развития </a:t>
            </a:r>
          </a:p>
          <a:p>
            <a:pPr algn="r">
              <a:lnSpc>
                <a:spcPct val="120000"/>
              </a:lnSpc>
            </a:pPr>
            <a:r>
              <a:rPr lang="ru-RU" altLang="ko-KR" sz="15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«Мате: плюс»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4284663" y="3549650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0">
                <a:solidFill>
                  <a:schemeClr val="tx1"/>
                </a:solidFill>
                <a:cs typeface="Arial Unicode MS" pitchFamily="34" charset="-128"/>
              </a:rPr>
              <a:t>2016</a:t>
            </a: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395288" y="4797425"/>
            <a:ext cx="4572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0">
                <a:solidFill>
                  <a:schemeClr val="tx1"/>
                </a:solidFill>
                <a:cs typeface="Arial Unicode MS" pitchFamily="34" charset="-128"/>
              </a:rPr>
              <a:t>Разработка и внедрение системной </a:t>
            </a:r>
          </a:p>
          <a:p>
            <a:r>
              <a:rPr lang="ru-RU" sz="1600" b="1" i="0">
                <a:solidFill>
                  <a:schemeClr val="tx1"/>
                </a:solidFill>
                <a:cs typeface="Arial Unicode MS" pitchFamily="34" charset="-128"/>
              </a:rPr>
              <a:t>модели управления качеством</a:t>
            </a:r>
          </a:p>
          <a:p>
            <a:r>
              <a:rPr lang="ru-RU" sz="1600" b="1" i="0">
                <a:solidFill>
                  <a:schemeClr val="tx1"/>
                </a:solidFill>
                <a:cs typeface="Arial Unicode MS" pitchFamily="34" charset="-128"/>
              </a:rPr>
              <a:t>образования в ДОО на основе</a:t>
            </a:r>
          </a:p>
          <a:p>
            <a:r>
              <a:rPr lang="ru-RU" sz="1600" b="1" i="0">
                <a:solidFill>
                  <a:schemeClr val="tx1"/>
                </a:solidFill>
                <a:cs typeface="Arial Unicode MS" pitchFamily="34" charset="-128"/>
              </a:rPr>
              <a:t>методического комплекса для </a:t>
            </a:r>
          </a:p>
          <a:p>
            <a:r>
              <a:rPr lang="ru-RU" sz="1600" b="1" i="0">
                <a:solidFill>
                  <a:schemeClr val="tx1"/>
                </a:solidFill>
                <a:cs typeface="Arial Unicode MS" pitchFamily="34" charset="-128"/>
              </a:rPr>
              <a:t>организации системы оценки</a:t>
            </a:r>
          </a:p>
          <a:p>
            <a:r>
              <a:rPr lang="ru-RU" sz="1600" b="1" i="0">
                <a:solidFill>
                  <a:schemeClr val="tx1"/>
                </a:solidFill>
                <a:cs typeface="Arial Unicode MS" pitchFamily="34" charset="-128"/>
              </a:rPr>
              <a:t>качества ДО</a:t>
            </a:r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4356100" y="515778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chemeClr val="tx1"/>
                </a:solidFill>
                <a:cs typeface="Arial Unicode MS" pitchFamily="34" charset="-128"/>
              </a:rPr>
              <a:t>2018</a:t>
            </a:r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4284663" y="218122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0">
                <a:solidFill>
                  <a:schemeClr val="tx1"/>
                </a:solidFill>
                <a:cs typeface="Arial Unicode MS" pitchFamily="34" charset="-128"/>
              </a:rPr>
              <a:t>2017</a:t>
            </a:r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6084888" y="1700213"/>
            <a:ext cx="33480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Вариативно-развивающее</a:t>
            </a:r>
          </a:p>
          <a:p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образование как </a:t>
            </a:r>
          </a:p>
          <a:p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инструмент достижения </a:t>
            </a:r>
          </a:p>
          <a:p>
            <a:r>
              <a:rPr lang="ru-RU" sz="1700" b="1" i="0">
                <a:solidFill>
                  <a:schemeClr val="tx1"/>
                </a:solidFill>
                <a:latin typeface="Arial Unicode MS" pitchFamily="34" charset="-128"/>
                <a:cs typeface="Arial Unicode MS" pitchFamily="34" charset="-128"/>
              </a:rPr>
              <a:t>требований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6443663" y="141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i="0">
              <a:solidFill>
                <a:schemeClr val="tx1"/>
              </a:solidFill>
              <a:latin typeface="Calibri" pitchFamily="34" charset="0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28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</a:t>
            </a:r>
            <a:r>
              <a:rPr lang="ru-RU" sz="2800" b="1" i="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      </a:t>
            </a: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Федеральные сетевые </a:t>
            </a:r>
          </a:p>
          <a:p>
            <a:pPr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            инновационные площадки </a:t>
            </a:r>
            <a:endParaRPr lang="ru-RU" sz="3200" b="1" i="0" dirty="0">
              <a:solidFill>
                <a:schemeClr val="bg1"/>
              </a:solidFill>
              <a:ea typeface="Arial Unicode MS" pitchFamily="34" charset="-128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3186" y="181715"/>
            <a:ext cx="613127" cy="76210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9461" name="Рисунок 76"/>
          <p:cNvPicPr>
            <a:picLocks noGrp="1"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844675"/>
            <a:ext cx="5040313" cy="4325938"/>
          </a:xfrm>
        </p:spPr>
      </p:pic>
      <p:sp>
        <p:nvSpPr>
          <p:cNvPr id="19462" name="Прямоугольник 50"/>
          <p:cNvSpPr>
            <a:spLocks noChangeArrowheads="1"/>
          </p:cNvSpPr>
          <p:nvPr/>
        </p:nvSpPr>
        <p:spPr bwMode="auto">
          <a:xfrm>
            <a:off x="4140200" y="1268413"/>
            <a:ext cx="500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>
                <a:solidFill>
                  <a:schemeClr val="tx1"/>
                </a:solidFill>
                <a:cs typeface="Arial Unicode MS" pitchFamily="34" charset="-128"/>
              </a:rPr>
              <a:t>ФГБНУ «Институт изучения детства, семьи и воспитания РАО» </a:t>
            </a:r>
          </a:p>
          <a:p>
            <a:r>
              <a:rPr lang="ru-RU" b="1" i="0">
                <a:solidFill>
                  <a:schemeClr val="tx1"/>
                </a:solidFill>
                <a:cs typeface="Arial Unicode MS" pitchFamily="34" charset="-128"/>
              </a:rPr>
              <a:t>ФГУ  «Федеральный институт развития образования» (РАНХиГС) </a:t>
            </a:r>
          </a:p>
        </p:txBody>
      </p:sp>
      <p:sp>
        <p:nvSpPr>
          <p:cNvPr id="19463" name="Прямоугольник 50"/>
          <p:cNvSpPr>
            <a:spLocks noChangeArrowheads="1"/>
          </p:cNvSpPr>
          <p:nvPr/>
        </p:nvSpPr>
        <p:spPr bwMode="auto">
          <a:xfrm>
            <a:off x="7164388" y="2997200"/>
            <a:ext cx="1511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0">
                <a:solidFill>
                  <a:schemeClr val="tx1"/>
                </a:solidFill>
                <a:cs typeface="Arial Unicode MS" pitchFamily="34" charset="-128"/>
              </a:rPr>
              <a:t>ГАОУ ДПО ИРО РТ –ресурсный центр</a:t>
            </a:r>
          </a:p>
        </p:txBody>
      </p:sp>
      <p:sp>
        <p:nvSpPr>
          <p:cNvPr id="19464" name="Прямоугольник 50"/>
          <p:cNvSpPr>
            <a:spLocks noChangeArrowheads="1"/>
          </p:cNvSpPr>
          <p:nvPr/>
        </p:nvSpPr>
        <p:spPr bwMode="auto">
          <a:xfrm>
            <a:off x="2339975" y="587692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0">
                <a:solidFill>
                  <a:schemeClr val="tx1"/>
                </a:solidFill>
                <a:cs typeface="Arial Unicode MS" pitchFamily="34" charset="-128"/>
              </a:rPr>
              <a:t>методисты муниципальных методических служб</a:t>
            </a:r>
          </a:p>
        </p:txBody>
      </p:sp>
      <p:sp>
        <p:nvSpPr>
          <p:cNvPr id="19465" name="Прямоугольник 50"/>
          <p:cNvSpPr>
            <a:spLocks noChangeArrowheads="1"/>
          </p:cNvSpPr>
          <p:nvPr/>
        </p:nvSpPr>
        <p:spPr bwMode="auto">
          <a:xfrm>
            <a:off x="539750" y="2852738"/>
            <a:ext cx="23034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976438" algn="l"/>
              </a:tabLst>
            </a:pPr>
            <a:r>
              <a:rPr lang="ru-RU" sz="2400" b="1" i="0">
                <a:solidFill>
                  <a:schemeClr val="tx1"/>
                </a:solidFill>
                <a:cs typeface="Arial Unicode MS" pitchFamily="34" charset="-128"/>
              </a:rPr>
              <a:t>73</a:t>
            </a:r>
            <a:r>
              <a:rPr lang="ru-RU" sz="2000" b="1" i="0">
                <a:solidFill>
                  <a:schemeClr val="tx1"/>
                </a:solidFill>
                <a:cs typeface="Arial Unicode MS" pitchFamily="34" charset="-128"/>
              </a:rPr>
              <a:t> </a:t>
            </a:r>
          </a:p>
          <a:p>
            <a:pPr>
              <a:tabLst>
                <a:tab pos="1976438" algn="l"/>
              </a:tabLst>
            </a:pPr>
            <a:r>
              <a:rPr lang="ru-RU" sz="2000" b="1" i="0">
                <a:solidFill>
                  <a:schemeClr val="tx1"/>
                </a:solidFill>
                <a:cs typeface="Arial Unicode MS" pitchFamily="34" charset="-128"/>
              </a:rPr>
              <a:t>дошкольных образовательных организаций Республики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4479925" y="125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i="0">
              <a:solidFill>
                <a:schemeClr val="tx1"/>
              </a:solidFill>
              <a:latin typeface="Calibri" pitchFamily="34" charset="0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            ГАОУ </a:t>
            </a: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ДПО ИРО РТ </a:t>
            </a: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– ресурсный </a:t>
            </a: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центр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445" y="253152"/>
            <a:ext cx="613128" cy="76210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20485" name="Picture 6" descr="Tatarsta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530350"/>
            <a:ext cx="87264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068638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924175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724400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573463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149725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716338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4724400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" descr="map-marker-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924175"/>
            <a:ext cx="295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5" descr="1*kx0BPhVW1SnAIC38_NYi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357563"/>
            <a:ext cx="449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 rotWithShape="1">
          <a:blip r:embed="rId6"/>
          <a:srcRect l="58823" t="9106" r="25370" b="77811"/>
          <a:stretch/>
        </p:blipFill>
        <p:spPr bwMode="auto">
          <a:xfrm>
            <a:off x="417513" y="1530350"/>
            <a:ext cx="2429666" cy="911363"/>
          </a:xfrm>
          <a:prstGeom prst="rect">
            <a:avLst/>
          </a:prstGeom>
          <a:solidFill>
            <a:srgbClr val="397D8B"/>
          </a:solidFill>
          <a:ln>
            <a:solidFill>
              <a:srgbClr val="397D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657" r="20657"/>
          <a:stretch>
            <a:fillRect/>
          </a:stretch>
        </p:blipFill>
        <p:spPr>
          <a:xfrm rot="21248167">
            <a:off x="377226" y="1571532"/>
            <a:ext cx="2663974" cy="2597265"/>
          </a:xfrm>
          <a:effectLst>
            <a:outerShdw blurRad="190500" algn="tl" rotWithShape="0">
              <a:srgbClr val="000000">
                <a:alpha val="70000"/>
              </a:srgbClr>
            </a:outerShdw>
            <a:softEdge rad="228600"/>
          </a:effectLst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2539" r="12539"/>
          <a:stretch>
            <a:fillRect/>
          </a:stretch>
        </p:blipFill>
        <p:spPr>
          <a:xfrm>
            <a:off x="3203575" y="1442243"/>
            <a:ext cx="2975030" cy="2670969"/>
          </a:xfrm>
          <a:effectLst>
            <a:outerShdw blurRad="190500" algn="tl" rotWithShape="0">
              <a:srgbClr val="000000">
                <a:alpha val="70000"/>
              </a:srgbClr>
            </a:outerShdw>
            <a:softEdge rad="228600"/>
          </a:effectLst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9362" r="19362"/>
          <a:stretch>
            <a:fillRect/>
          </a:stretch>
        </p:blipFill>
        <p:spPr>
          <a:xfrm rot="390806">
            <a:off x="6092322" y="1587705"/>
            <a:ext cx="2844800" cy="2844800"/>
          </a:xfrm>
          <a:effectLst>
            <a:outerShdw blurRad="190500" algn="tl" rotWithShape="0">
              <a:srgbClr val="000000">
                <a:alpha val="70000"/>
              </a:srgbClr>
            </a:outerShdw>
            <a:softEdge rad="228600"/>
          </a:effectLst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8540" r="18540"/>
          <a:stretch>
            <a:fillRect/>
          </a:stretch>
        </p:blipFill>
        <p:spPr>
          <a:xfrm rot="21225026">
            <a:off x="541630" y="3881421"/>
            <a:ext cx="2914650" cy="2843212"/>
          </a:xfrm>
          <a:effectLst>
            <a:outerShdw blurRad="190500" algn="tl" rotWithShape="0">
              <a:srgbClr val="000000">
                <a:alpha val="70000"/>
              </a:srgbClr>
            </a:outerShdw>
            <a:softEdge rad="228600"/>
          </a:effectLst>
        </p:spPr>
      </p:pic>
      <p:sp>
        <p:nvSpPr>
          <p:cNvPr id="21513" name="Прямоугольник 4"/>
          <p:cNvSpPr>
            <a:spLocks noChangeArrowheads="1"/>
          </p:cNvSpPr>
          <p:nvPr/>
        </p:nvSpPr>
        <p:spPr bwMode="auto">
          <a:xfrm>
            <a:off x="4479925" y="125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i="0">
              <a:solidFill>
                <a:schemeClr val="tx1"/>
              </a:solidFill>
              <a:latin typeface="Calibri" pitchFamily="34" charset="0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           </a:t>
            </a: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ГАОУ ДПО ИРО РТ – ресурсный центр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79512" y="253152"/>
            <a:ext cx="613128" cy="76210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21517" name="Picture 13" descr="IMG_39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5196">
            <a:off x="5835617" y="4355035"/>
            <a:ext cx="3059112" cy="2514124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  <a:softEdge rad="228600"/>
          </a:effectLst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4"/>
          </p:nvPr>
        </p:nvPicPr>
        <p:blipFill>
          <a:blip r:embed="rId8"/>
          <a:srcRect l="16071" r="16071"/>
          <a:stretch>
            <a:fillRect/>
          </a:stretch>
        </p:blipFill>
        <p:spPr>
          <a:xfrm>
            <a:off x="3059906" y="4005064"/>
            <a:ext cx="3024188" cy="2736304"/>
          </a:xfrm>
          <a:effectLst>
            <a:outerShdw blurRad="190500" algn="tl" rotWithShape="0">
              <a:srgbClr val="000000">
                <a:alpha val="70000"/>
              </a:srgbClr>
            </a:outerShdw>
            <a:softEdge rad="228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1223963"/>
          </a:xfrm>
          <a:prstGeom prst="rect">
            <a:avLst/>
          </a:prstGeom>
          <a:solidFill>
            <a:srgbClr val="206A7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           </a:t>
            </a:r>
            <a:r>
              <a:rPr lang="ru-RU" sz="3200" b="1" i="0" dirty="0" smtClean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ГАОУ </a:t>
            </a:r>
            <a:r>
              <a:rPr lang="ru-RU" sz="3200" b="1" i="0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ДПО ИРО РТ – ресурсный центр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7130" y="201573"/>
            <a:ext cx="714149" cy="820815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20" name="Рисунок 19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/>
          </a:blip>
          <a:srcRect t="-443" b="1566"/>
          <a:stretch/>
        </p:blipFill>
        <p:spPr>
          <a:xfrm>
            <a:off x="420669" y="1527757"/>
            <a:ext cx="1763381" cy="240995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776" y="1484784"/>
            <a:ext cx="1782006" cy="252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/>
          </a:blip>
          <a:srcRect l="-1" t="54" r="1829" b="-2758"/>
          <a:stretch/>
        </p:blipFill>
        <p:spPr>
          <a:xfrm rot="21100361">
            <a:off x="585287" y="4047938"/>
            <a:ext cx="1764707" cy="244833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print">
            <a:extLst/>
          </a:blip>
          <a:srcRect t="-3840" r="-823"/>
          <a:stretch/>
        </p:blipFill>
        <p:spPr>
          <a:xfrm rot="21089498">
            <a:off x="2793554" y="4123686"/>
            <a:ext cx="1716823" cy="236854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print">
            <a:extLst/>
          </a:blip>
          <a:srcRect t="1456" b="-1308"/>
          <a:stretch/>
        </p:blipFill>
        <p:spPr>
          <a:xfrm>
            <a:off x="6948264" y="1466929"/>
            <a:ext cx="1797760" cy="252493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 cstate="print">
            <a:extLst/>
          </a:blip>
          <a:srcRect l="528" t="1487" r="-9565" b="1107"/>
          <a:stretch/>
        </p:blipFill>
        <p:spPr>
          <a:xfrm>
            <a:off x="4788024" y="1506183"/>
            <a:ext cx="1621605" cy="250353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9" cstate="print">
            <a:extLst/>
          </a:blip>
          <a:srcRect t="-1861" b="-1849"/>
          <a:stretch/>
        </p:blipFill>
        <p:spPr>
          <a:xfrm rot="21073195">
            <a:off x="5031119" y="4119447"/>
            <a:ext cx="1619407" cy="236598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0" cstate="print">
            <a:extLst/>
          </a:blip>
          <a:srcRect t="2889" b="-1221"/>
          <a:stretch/>
        </p:blipFill>
        <p:spPr>
          <a:xfrm rot="21202403">
            <a:off x="7084857" y="4065006"/>
            <a:ext cx="1655637" cy="246318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80513" cy="1223963"/>
          </a:xfrm>
          <a:prstGeom prst="rect">
            <a:avLst/>
          </a:prstGeom>
          <a:solidFill>
            <a:srgbClr val="206A7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4000" b="1" i="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Трансляция опыта</a:t>
            </a:r>
            <a:endParaRPr lang="ru-RU" sz="4000" b="1" i="0" dirty="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3605" y="188640"/>
            <a:ext cx="613128" cy="762107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3" t="19299" r="6303" b="6474"/>
          <a:stretch/>
        </p:blipFill>
        <p:spPr bwMode="auto">
          <a:xfrm>
            <a:off x="683568" y="1340768"/>
            <a:ext cx="4922874" cy="281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722" r="11523" b="47844"/>
          <a:stretch/>
        </p:blipFill>
        <p:spPr bwMode="auto">
          <a:xfrm>
            <a:off x="638444" y="4869160"/>
            <a:ext cx="493404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9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l="21875" r="21875"/>
          <a:stretch>
            <a:fillRect/>
          </a:stretch>
        </p:blipFill>
        <p:spPr>
          <a:xfrm rot="288215">
            <a:off x="6596696" y="3087344"/>
            <a:ext cx="2243438" cy="2016224"/>
          </a:xfrm>
          <a:effectLst>
            <a:softEdge rad="2286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6012" y="4150002"/>
            <a:ext cx="4104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0" dirty="0">
                <a:solidFill>
                  <a:srgbClr val="FFFFFF"/>
                </a:solidFill>
                <a:cs typeface="Arial Unicode MS" pitchFamily="34" charset="-128"/>
                <a:hlinkClick r:id="rId6" invalidUrl="http:///"/>
              </a:rPr>
              <a:t>http://</a:t>
            </a:r>
            <a:r>
              <a:rPr lang="en-US" sz="2000" b="1" i="0" dirty="0">
                <a:solidFill>
                  <a:srgbClr val="FFFFFF"/>
                </a:solidFill>
                <a:cs typeface="Arial Unicode MS" pitchFamily="34" charset="-128"/>
                <a:hlinkClick r:id="rId7"/>
              </a:rPr>
              <a:t>irort.ru/ru</a:t>
            </a:r>
            <a:r>
              <a:rPr lang="ru-RU" sz="2000" b="1" i="0" dirty="0">
                <a:solidFill>
                  <a:srgbClr val="FFFFFF"/>
                </a:solidFill>
                <a:cs typeface="Arial Unicode MS" pitchFamily="34" charset="-128"/>
              </a:rPr>
              <a:t> </a:t>
            </a:r>
            <a:endParaRPr lang="ru-RU" sz="2000" b="1" i="0" dirty="0">
              <a:solidFill>
                <a:srgbClr val="FFFFFF"/>
              </a:solidFill>
              <a:cs typeface="Calibri" pitchFamily="34" charset="0"/>
            </a:endParaRPr>
          </a:p>
        </p:txBody>
      </p:sp>
      <p:pic>
        <p:nvPicPr>
          <p:cNvPr id="21" name="Рисунок 16"/>
          <p:cNvPicPr>
            <a:picLocks noGrp="1" noChangeAspect="1"/>
          </p:cNvPicPr>
          <p:nvPr>
            <p:ph type="pic" sz="quarter" idx="18"/>
          </p:nvPr>
        </p:nvPicPr>
        <p:blipFill>
          <a:blip r:embed="rId8"/>
          <a:srcRect l="18018" r="18018"/>
          <a:stretch>
            <a:fillRect/>
          </a:stretch>
        </p:blipFill>
        <p:spPr>
          <a:xfrm rot="21298156">
            <a:off x="5819439" y="1269501"/>
            <a:ext cx="2448272" cy="2281344"/>
          </a:xfrm>
          <a:effectLst>
            <a:softEdge rad="228600"/>
          </a:effectLst>
        </p:spPr>
      </p:pic>
      <p:pic>
        <p:nvPicPr>
          <p:cNvPr id="22" name="Рисунок 14"/>
          <p:cNvPicPr>
            <a:picLocks noGrp="1" noChangeAspect="1"/>
          </p:cNvPicPr>
          <p:nvPr>
            <p:ph type="pic" sz="quarter" idx="17"/>
          </p:nvPr>
        </p:nvPicPr>
        <p:blipFill>
          <a:blip r:embed="rId9"/>
          <a:srcRect l="17963" r="17963"/>
          <a:stretch>
            <a:fillRect/>
          </a:stretch>
        </p:blipFill>
        <p:spPr>
          <a:xfrm rot="21359850">
            <a:off x="5798511" y="4558741"/>
            <a:ext cx="2529547" cy="2219716"/>
          </a:xfrm>
          <a:effectLst>
            <a:softEdge rad="228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600" y="0"/>
            <a:ext cx="9143999" cy="1463019"/>
          </a:xfrm>
          <a:prstGeom prst="rect">
            <a:avLst/>
          </a:prstGeom>
          <a:solidFill>
            <a:srgbClr val="206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>
                <a:latin typeface="Candara" panose="020E0502030303020204" pitchFamily="34" charset="0"/>
                <a:cs typeface="Arial" panose="020B0604020202020204" pitchFamily="34" charset="0"/>
              </a:rPr>
              <a:t>         </a:t>
            </a:r>
            <a:endParaRPr lang="ru-RU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5997"/>
            <a:ext cx="792088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СОВРЕМЕННОЕ ОБРАЗОВАНИЕ: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АКТУАЛЬНЫЕ ВОПРОСЫ И ИННОВАЦИИ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72" y="3024643"/>
            <a:ext cx="9144000" cy="2241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" y="59557"/>
            <a:ext cx="731166" cy="993179"/>
          </a:xfrm>
          <a:prstGeom prst="rect">
            <a:avLst/>
          </a:prstGeom>
          <a:effectLst>
            <a:glow>
              <a:srgbClr val="206A75"/>
            </a:glow>
          </a:effectLst>
          <a:scene3d>
            <a:camera prst="orthographicFront"/>
            <a:lightRig rig="threePt" dir="t"/>
          </a:scene3d>
          <a:sp3d extrusionH="76200" contourW="139700" prstMaterial="legacyWireframe">
            <a:extrusionClr>
              <a:srgbClr val="206A75"/>
            </a:extrusionClr>
            <a:contourClr>
              <a:srgbClr val="206A75"/>
            </a:contourClr>
          </a:sp3d>
        </p:spPr>
      </p:pic>
      <p:pic>
        <p:nvPicPr>
          <p:cNvPr id="7" name="Picture 2" descr="C:\Users\irort\Desktop\2019 год\Совещания\Обложки АП\Журнал №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6"/>
          <a:stretch/>
        </p:blipFill>
        <p:spPr bwMode="auto">
          <a:xfrm>
            <a:off x="153264" y="2399977"/>
            <a:ext cx="2539250" cy="34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8762" y="2431011"/>
            <a:ext cx="641463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Территория распространения</a:t>
            </a:r>
            <a:r>
              <a:rPr lang="ru-RU" sz="2000" b="1" dirty="0" smtClean="0"/>
              <a:t>: </a:t>
            </a:r>
          </a:p>
          <a:p>
            <a:r>
              <a:rPr lang="ru-RU" sz="2000" dirty="0" smtClean="0"/>
              <a:t>Российская Федерация и зарубежные страны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ISSN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000" b="1" dirty="0"/>
              <a:t> </a:t>
            </a:r>
            <a:r>
              <a:rPr lang="ru-RU" sz="2000" dirty="0"/>
              <a:t>будет присвоен после выхода первого номера журнала.</a:t>
            </a:r>
          </a:p>
          <a:p>
            <a:r>
              <a:rPr lang="ru-RU" sz="2000" dirty="0" smtClean="0"/>
              <a:t>Материалы публикуются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на русском и татарском языках</a:t>
            </a:r>
          </a:p>
          <a:p>
            <a:r>
              <a:rPr lang="ru-RU" sz="2000" dirty="0" smtClean="0"/>
              <a:t>Опубликованные</a:t>
            </a:r>
            <a:r>
              <a:rPr lang="ru-RU" sz="2000" dirty="0"/>
              <a:t> </a:t>
            </a:r>
            <a:r>
              <a:rPr lang="ru-RU" sz="2000" dirty="0" smtClean="0"/>
              <a:t>материалы</a:t>
            </a:r>
            <a:r>
              <a:rPr lang="ru-RU" sz="2000" dirty="0"/>
              <a:t>  будут  размещены  в  </a:t>
            </a:r>
            <a:endParaRPr lang="ru-RU" sz="2000" dirty="0" smtClean="0"/>
          </a:p>
          <a:p>
            <a:r>
              <a:rPr lang="ru-RU" sz="2000" dirty="0" smtClean="0"/>
              <a:t>Научной </a:t>
            </a:r>
            <a:r>
              <a:rPr lang="ru-RU" sz="2000" dirty="0"/>
              <a:t>электронной библиотеке (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e-library.ru</a:t>
            </a:r>
            <a:r>
              <a:rPr lang="ru-RU" sz="2000" dirty="0"/>
              <a:t>) и войдут в базу данных 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Российского индекса научного цитирования</a:t>
            </a:r>
            <a:r>
              <a:rPr lang="ru-RU" sz="2000" dirty="0"/>
              <a:t> 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(РИНЦ). 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Контактное лицо: </a:t>
            </a:r>
            <a:r>
              <a:rPr lang="ru-RU" sz="2000" dirty="0" err="1" smtClean="0"/>
              <a:t>Нурмухаметов</a:t>
            </a:r>
            <a:r>
              <a:rPr lang="ru-RU" sz="2000" dirty="0" smtClean="0"/>
              <a:t> </a:t>
            </a:r>
            <a:r>
              <a:rPr lang="ru-RU" sz="2000" dirty="0" err="1"/>
              <a:t>Фарит</a:t>
            </a:r>
            <a:r>
              <a:rPr lang="ru-RU" sz="2000" dirty="0"/>
              <a:t> </a:t>
            </a:r>
            <a:r>
              <a:rPr lang="ru-RU" sz="2000" dirty="0" err="1"/>
              <a:t>Рашитович</a:t>
            </a:r>
            <a:r>
              <a:rPr lang="ru-RU" sz="2000" dirty="0"/>
              <a:t> 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Номер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телефона редакции: </a:t>
            </a:r>
            <a:r>
              <a:rPr lang="ru-RU" sz="2000" dirty="0"/>
              <a:t>8 (843) 238-02-24 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Адрес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электронной почты: </a:t>
            </a:r>
            <a:r>
              <a:rPr lang="ru-RU" sz="2000" dirty="0">
                <a:hlinkClick r:id="rId5"/>
              </a:rPr>
              <a:t>smi@irort.ru</a:t>
            </a:r>
            <a:r>
              <a:rPr lang="ru-RU" sz="2000" dirty="0"/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032" y="1628800"/>
            <a:ext cx="884536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Свидетельство о регистрации СМИ: 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ЭЛ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№ ФС 77-74813 </a:t>
            </a:r>
          </a:p>
          <a:p>
            <a:r>
              <a:rPr lang="ru-RU" sz="1300" i="1" dirty="0"/>
              <a:t>(выдано Федеральной службой по надзору в сфере связи, информационных технологий и массовых коммуникаций</a:t>
            </a:r>
            <a:r>
              <a:rPr lang="ru-RU" sz="1300" i="1" dirty="0" smtClean="0"/>
              <a:t>)</a:t>
            </a:r>
            <a:r>
              <a:rPr lang="ru-RU" sz="1300" dirty="0"/>
              <a:t> </a:t>
            </a:r>
          </a:p>
        </p:txBody>
      </p:sp>
      <p:pic>
        <p:nvPicPr>
          <p:cNvPr id="9" name="Picture 2" descr="https://im0-tub-ru.yandex.net/i?id=f52abc6c8ea8cb530bbd8e29f24c9306-l&amp;n=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4" t="65837" r="14556" b="12443"/>
          <a:stretch/>
        </p:blipFill>
        <p:spPr bwMode="auto">
          <a:xfrm>
            <a:off x="76702" y="6256265"/>
            <a:ext cx="2334053" cy="5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279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Государственное автономное образовательное учреждение  дополнительного профессионального образования  «Институт развития образования Республики Татарстан»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автономное образовательное учреждение  дополнительного профессионального образования  «Институт развития образования Республики Татарстан»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дополнительного профессионального образования  «ИНСТИТУТ РАЗВИТИЯ ОБРАЗОВАНИЯ РЕСПУБЛИКИ ТАТАРСТАН»</dc:title>
  <dc:creator>irort</dc:creator>
  <cp:lastModifiedBy>Lenovo</cp:lastModifiedBy>
  <cp:revision>472</cp:revision>
  <cp:lastPrinted>2019-04-25T11:27:29Z</cp:lastPrinted>
  <dcterms:created xsi:type="dcterms:W3CDTF">2018-08-24T07:23:45Z</dcterms:created>
  <dcterms:modified xsi:type="dcterms:W3CDTF">2019-06-18T15:11:38Z</dcterms:modified>
</cp:coreProperties>
</file>