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9" r:id="rId2"/>
    <p:sldId id="404" r:id="rId3"/>
    <p:sldId id="401" r:id="rId4"/>
    <p:sldId id="400" r:id="rId5"/>
    <p:sldId id="405" r:id="rId6"/>
    <p:sldId id="402" r:id="rId7"/>
    <p:sldId id="409" r:id="rId8"/>
    <p:sldId id="477" r:id="rId9"/>
    <p:sldId id="464" r:id="rId10"/>
    <p:sldId id="421" r:id="rId11"/>
    <p:sldId id="466" r:id="rId12"/>
    <p:sldId id="467" r:id="rId13"/>
    <p:sldId id="423" r:id="rId14"/>
    <p:sldId id="415" r:id="rId15"/>
    <p:sldId id="424" r:id="rId16"/>
    <p:sldId id="428" r:id="rId17"/>
    <p:sldId id="476" r:id="rId18"/>
    <p:sldId id="432" r:id="rId19"/>
    <p:sldId id="479" r:id="rId20"/>
    <p:sldId id="439" r:id="rId21"/>
    <p:sldId id="460" r:id="rId22"/>
    <p:sldId id="478" r:id="rId23"/>
    <p:sldId id="480" r:id="rId24"/>
    <p:sldId id="444" r:id="rId25"/>
    <p:sldId id="471" r:id="rId26"/>
    <p:sldId id="469" r:id="rId27"/>
    <p:sldId id="470" r:id="rId28"/>
    <p:sldId id="462" r:id="rId29"/>
    <p:sldId id="463" r:id="rId30"/>
    <p:sldId id="436" r:id="rId31"/>
    <p:sldId id="442" r:id="rId32"/>
    <p:sldId id="443" r:id="rId33"/>
    <p:sldId id="472" r:id="rId34"/>
    <p:sldId id="425" r:id="rId35"/>
    <p:sldId id="437" r:id="rId36"/>
    <p:sldId id="438" r:id="rId37"/>
    <p:sldId id="481" r:id="rId38"/>
    <p:sldId id="283" r:id="rId39"/>
    <p:sldId id="457" r:id="rId40"/>
  </p:sldIdLst>
  <p:sldSz cx="9144000" cy="6858000" type="screen4x3"/>
  <p:notesSz cx="6669088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00FF"/>
    <a:srgbClr val="000000"/>
    <a:srgbClr val="FFFFFF"/>
    <a:srgbClr val="CDCDCD"/>
    <a:srgbClr val="CFCFCF"/>
    <a:srgbClr val="B2B2B2"/>
    <a:srgbClr val="7693EE"/>
    <a:srgbClr val="808080"/>
    <a:srgbClr val="44B5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01" autoAdjust="0"/>
    <p:restoredTop sz="94624" autoAdjust="0"/>
  </p:normalViewPr>
  <p:slideViewPr>
    <p:cSldViewPr>
      <p:cViewPr varScale="1">
        <p:scale>
          <a:sx n="113" d="100"/>
          <a:sy n="113" d="100"/>
        </p:scale>
        <p:origin x="-12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8333333333333336"/>
          <c:y val="0"/>
          <c:w val="0.6080568678915137"/>
          <c:h val="0.8981481481481508"/>
        </c:manualLayout>
      </c:layout>
      <c:pie3DChart>
        <c:varyColors val="1"/>
        <c:ser>
          <c:idx val="0"/>
          <c:order val="0"/>
          <c:spPr>
            <a:ln w="15875"/>
          </c:spPr>
          <c:cat>
            <c:strRef>
              <c:f>Лист1!$B$7:$B$10</c:f>
              <c:strCache>
                <c:ptCount val="4"/>
                <c:pt idx="0">
                  <c:v>высшая кв. категорию </c:v>
                </c:pt>
                <c:pt idx="1">
                  <c:v>первая кв. категорию </c:v>
                </c:pt>
                <c:pt idx="2">
                  <c:v>вторая кв. категорию </c:v>
                </c:pt>
                <c:pt idx="3">
                  <c:v>учитель</c:v>
                </c:pt>
              </c:strCache>
            </c:strRef>
          </c:cat>
          <c:val>
            <c:numRef>
              <c:f>Лист1!$C$7:$C$10</c:f>
              <c:numCache>
                <c:formatCode>0%</c:formatCode>
                <c:ptCount val="4"/>
                <c:pt idx="0">
                  <c:v>7.0000000000000034E-2</c:v>
                </c:pt>
                <c:pt idx="1">
                  <c:v>0.53</c:v>
                </c:pt>
                <c:pt idx="2">
                  <c:v>0.2</c:v>
                </c:pt>
                <c:pt idx="3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1.3888888888888904E-2"/>
          <c:y val="0.375"/>
          <c:w val="0.34472090988626419"/>
          <c:h val="0.53857247010790321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09D29-BFF2-4C94-BCD0-2BDAEABF38C4}" type="datetimeFigureOut">
              <a:rPr lang="ru-RU"/>
              <a:pPr>
                <a:defRPr/>
              </a:pPr>
              <a:t>22.08.2013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85A44-BCEC-421D-856E-A982750D8C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F6DD6-2505-4C30-9D72-49F61540B6A0}" type="datetimeFigureOut">
              <a:rPr lang="ru-RU"/>
              <a:pPr>
                <a:defRPr/>
              </a:pPr>
              <a:t>22.08.2013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5AD73-5E90-4093-8FE6-97A7BA3299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CDF00-EE7A-4E6E-84B5-87F17F3B3936}" type="datetimeFigureOut">
              <a:rPr lang="ru-RU"/>
              <a:pPr>
                <a:defRPr/>
              </a:pPr>
              <a:t>22.08.2013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D11E0-1E79-47A6-9FBD-B9C8916166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C19D7-1333-4B8E-8C4F-564C792E967B}" type="datetimeFigureOut">
              <a:rPr lang="ru-RU"/>
              <a:pPr>
                <a:defRPr/>
              </a:pPr>
              <a:t>22.08.2013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89840-ED96-4D17-9065-E89EFA0998F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9D89D-AE14-4118-960B-4B04B1342A4E}" type="datetimeFigureOut">
              <a:rPr lang="ru-RU"/>
              <a:pPr>
                <a:defRPr/>
              </a:pPr>
              <a:t>22.08.2013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08B90-E653-4C13-B7D4-7CF12BAF33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E72FA-5011-497E-8949-3BF2C675B95B}" type="datetimeFigureOut">
              <a:rPr lang="ru-RU"/>
              <a:pPr>
                <a:defRPr/>
              </a:pPr>
              <a:t>22.08.2013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35682-E303-4D27-A60F-172920CEF4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71F3E-F755-4EC0-94F4-6357638CC79F}" type="datetimeFigureOut">
              <a:rPr lang="ru-RU"/>
              <a:pPr>
                <a:defRPr/>
              </a:pPr>
              <a:t>22.08.2013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502C4-8DD8-40EA-B61C-922169B2D2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B85D6-AD93-48FE-AD91-0C271BB4F53A}" type="datetimeFigureOut">
              <a:rPr lang="ru-RU"/>
              <a:pPr>
                <a:defRPr/>
              </a:pPr>
              <a:t>22.08.2013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672A0-37A2-469E-BBC0-F5A715A023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C0B40-C898-4E26-8B80-596E4879C033}" type="datetimeFigureOut">
              <a:rPr lang="ru-RU"/>
              <a:pPr>
                <a:defRPr/>
              </a:pPr>
              <a:t>22.08.2013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C7FE2-A0F5-436B-BA13-EC81729E9E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7ED92-AB8E-4D2C-A752-E5F126367BAA}" type="datetimeFigureOut">
              <a:rPr lang="ru-RU"/>
              <a:pPr>
                <a:defRPr/>
              </a:pPr>
              <a:t>22.08.2013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BD977-B4CD-406C-B661-338375F317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50B62-4A55-4756-9626-D9630A2AFC2E}" type="datetimeFigureOut">
              <a:rPr lang="ru-RU"/>
              <a:pPr>
                <a:defRPr/>
              </a:pPr>
              <a:t>22.08.2013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29422-7EA6-4564-902A-E5BBD7C07B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D5B4F6-5D9B-4537-85CD-6C77257D7F09}" type="datetimeFigureOut">
              <a:rPr lang="ru-RU"/>
              <a:pPr>
                <a:defRPr/>
              </a:pPr>
              <a:t>22.08.2013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748F01-FF8A-456B-92F3-0414D374B0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jpe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2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4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Box 19"/>
          <p:cNvSpPr txBox="1">
            <a:spLocks noChangeArrowheads="1"/>
          </p:cNvSpPr>
          <p:nvPr/>
        </p:nvSpPr>
        <p:spPr bwMode="auto">
          <a:xfrm>
            <a:off x="206325" y="1007810"/>
            <a:ext cx="873134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РЕСПУБЛИКАНСКАЯ АВГУСТОВСКАЯ КОНФЕРЕНЦИЯ РАБОТНИКОВ ОБРАЗОВАНИЯ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И НАУКИ РЕСПУБЛИКИ ТАТАРСТАН</a:t>
            </a:r>
            <a:endParaRPr lang="ru-RU" sz="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АРСКИЙ МУНИЦИПАЛЬНЫЙ РАЙОН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6" name="Picture 12" descr="C:\Documents and Settings\Игорь\Local Settings\Temporary Internet Files\Content.IE5\PZGQFYIT\MPj04304930000[1]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4697759"/>
            <a:ext cx="2160240" cy="216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0" y="6244973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08080"/>
                </a:solidFill>
                <a:latin typeface="Tahoma" pitchFamily="34" charset="0"/>
                <a:cs typeface="Tahoma" pitchFamily="34" charset="0"/>
              </a:rPr>
              <a:t>22 августа 2013 </a:t>
            </a:r>
            <a:r>
              <a:rPr lang="ru-RU" sz="1600" b="1" dirty="0">
                <a:solidFill>
                  <a:srgbClr val="808080"/>
                </a:solidFill>
                <a:latin typeface="Tahoma" pitchFamily="34" charset="0"/>
                <a:cs typeface="Tahoma" pitchFamily="34" charset="0"/>
              </a:rPr>
              <a:t>года</a:t>
            </a:r>
            <a:endParaRPr lang="en-US" sz="1600" b="1" dirty="0">
              <a:solidFill>
                <a:srgbClr val="80808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9552" y="2924944"/>
            <a:ext cx="806489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Тема: «</a:t>
            </a:r>
            <a:r>
              <a:rPr lang="tt-RU" sz="28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Новые подходы к организации 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tt-RU" sz="28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учебно-воспитательного </a:t>
            </a:r>
            <a:r>
              <a:rPr lang="tt-RU" sz="28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процесса в условиях модернизации образования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»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endParaRPr lang="en-US" b="1" dirty="0" smtClean="0">
              <a:solidFill>
                <a:srgbClr val="0000FF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			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	</a:t>
            </a:r>
            <a:r>
              <a:rPr lang="ru-RU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Назиров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Алмас Аминович </a:t>
            </a:r>
          </a:p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			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	</a:t>
            </a: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Глава </a:t>
            </a:r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Арского муниципального района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1\Desktop\Архив\фотографии школ\Н.Кинер\P1190985.JPG"/>
          <p:cNvPicPr>
            <a:picLocks noChangeAspect="1" noChangeArrowheads="1"/>
          </p:cNvPicPr>
          <p:nvPr/>
        </p:nvPicPr>
        <p:blipFill rotWithShape="1">
          <a:blip r:embed="rId2" cstate="print"/>
          <a:srcRect l="7315" t="37025" b="10865"/>
          <a:stretch/>
        </p:blipFill>
        <p:spPr bwMode="auto">
          <a:xfrm>
            <a:off x="1200350" y="611560"/>
            <a:ext cx="7197847" cy="3035099"/>
          </a:xfrm>
          <a:prstGeom prst="rect">
            <a:avLst/>
          </a:prstGeom>
          <a:noFill/>
        </p:spPr>
      </p:pic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5547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00350" y="716271"/>
            <a:ext cx="38419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МБОУ «</a:t>
            </a:r>
            <a:r>
              <a:rPr lang="ru-RU" sz="16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Новокинерский</a:t>
            </a: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лицей»</a:t>
            </a:r>
            <a:endParaRPr lang="ru-RU" sz="16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429652" y="0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4" b="27531"/>
          <a:stretch/>
        </p:blipFill>
        <p:spPr bwMode="auto">
          <a:xfrm>
            <a:off x="1200350" y="3717031"/>
            <a:ext cx="7164000" cy="298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34134" y="3789040"/>
            <a:ext cx="34818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МБОУ «Арская СОШ № 2»</a:t>
            </a:r>
            <a:endParaRPr lang="ru-RU" sz="16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Капитальный ремонт школ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96898"/>
            <a:ext cx="3600000" cy="2395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50100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00FF"/>
                </a:solidFill>
              </a:rPr>
              <a:t>Лесхозская</a:t>
            </a:r>
            <a:r>
              <a:rPr lang="ru-RU" b="1" dirty="0" smtClean="0">
                <a:solidFill>
                  <a:srgbClr val="0000FF"/>
                </a:solidFill>
              </a:rPr>
              <a:t> средняя школа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19" y="3978285"/>
            <a:ext cx="4896544" cy="2423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81879" y="648820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00FF"/>
                </a:solidFill>
              </a:rPr>
              <a:t>Шушмабашская</a:t>
            </a:r>
            <a:r>
              <a:rPr lang="ru-RU" b="1" dirty="0" smtClean="0">
                <a:solidFill>
                  <a:srgbClr val="0000FF"/>
                </a:solidFill>
              </a:rPr>
              <a:t> средняя школа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2965" y="3505283"/>
            <a:ext cx="403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00FF"/>
                </a:solidFill>
              </a:rPr>
              <a:t>Старочурилиская</a:t>
            </a:r>
            <a:r>
              <a:rPr lang="ru-RU" b="1" dirty="0" smtClean="0">
                <a:solidFill>
                  <a:srgbClr val="0000FF"/>
                </a:solidFill>
              </a:rPr>
              <a:t> средняя школа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842" y="957844"/>
            <a:ext cx="3753809" cy="24739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926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АРСКИЙ ПЕДАГОГИЧЕСКИЙ КОЛЛЕДЖ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76" y="879047"/>
            <a:ext cx="3840237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608" y="3967832"/>
            <a:ext cx="5632784" cy="27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874994"/>
            <a:ext cx="3840237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8956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C:\Documents and Settings\Игорь\Local Settings\Temporary Internet Files\Content.IE5\PZGQFYIT\MPj04304930000[1]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500826" y="4193734"/>
            <a:ext cx="2643174" cy="266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27367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КАДРОВЫЙ  СОСТАВ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6633" y="908720"/>
            <a:ext cx="9144000" cy="5416868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 Кадровый состав: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Всего работников       			    – 1427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 из них учителей				    – 727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 в т.ч. с высшим образованием     	    – 705  (97%)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 имеют квалификационную категорию    – 98%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                   имеют высшую кв. категорию – 16,5%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24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 Награды: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«Заслуженный учитель РТ»                  		   – 10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«Отличник народного просвещения»		   – 19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«Почетный работник общего образования РФ» – 46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Почетная грамота МО и Н РФ 			   – 34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«За заслуги в образовании»                   		   – 62</a:t>
            </a:r>
            <a:endParaRPr lang="ru-RU" sz="1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-9045" y="4763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УЧРЕЖДЕНИЯ ОБРАЗОВАНИЯ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5496" y="771525"/>
            <a:ext cx="8715436" cy="6086475"/>
          </a:xfrm>
          <a:prstGeom prst="rect">
            <a:avLst/>
          </a:prstGeom>
          <a:solidFill>
            <a:sysClr val="window" lastClr="FFFFFF">
              <a:alpha val="80000"/>
            </a:sysClr>
          </a:solidFill>
          <a:ln w="25400" cap="flat" cmpd="sng" algn="ctr">
            <a:solidFill>
              <a:srgbClr val="009DD9"/>
            </a:solidFill>
            <a:prstDash val="solid"/>
          </a:ln>
          <a:effectLst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009DD9">
                        <a:tint val="70000"/>
                        <a:satMod val="245000"/>
                      </a:srgbClr>
                    </a:gs>
                    <a:gs pos="75000">
                      <a:srgbClr val="009DD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9DD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 </a:t>
            </a:r>
            <a:r>
              <a:rPr kumimoji="0" lang="ru-RU" sz="2200" b="1" i="0" u="none" strike="noStrike" kern="120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В Арском муниципальном районе</a:t>
            </a:r>
            <a:br>
              <a:rPr kumimoji="0" lang="ru-RU" sz="2200" b="1" i="0" u="none" strike="noStrike" kern="120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2200" b="1" i="0" u="none" strike="noStrike" kern="120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функционируют</a:t>
            </a:r>
            <a:r>
              <a:rPr kumimoji="0" lang="ru-RU" sz="2200" b="1" i="0" u="none" strike="noStrike" kern="120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1" indent="0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</a:t>
            </a:r>
            <a:r>
              <a:rPr kumimoji="0" lang="ru-RU" sz="2200" b="1" i="0" u="none" strike="noStrike" kern="120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средние</a:t>
            </a:r>
            <a:r>
              <a:rPr kumimoji="0" lang="ru-RU" sz="2200" b="1" i="0" u="none" strike="noStrike" kern="1200" cap="none" spc="0" normalizeH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школы</a:t>
            </a:r>
            <a:r>
              <a:rPr kumimoji="0" lang="ru-RU" sz="2200" b="1" i="0" u="none" strike="noStrike" kern="120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– 14</a:t>
            </a:r>
          </a:p>
          <a:p>
            <a:pPr marL="0" marR="0" lvl="1" indent="0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200" b="1" i="0" u="none" strike="noStrike" kern="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kern="0" cap="none" spc="0" normalizeH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основные школы – 16 </a:t>
            </a:r>
            <a:endParaRPr kumimoji="0" lang="ru-RU" sz="2200" b="1" i="0" u="none" strike="noStrike" kern="0" cap="none" spc="0" normalizeH="0" baseline="0" noProof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kern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начальные школы </a:t>
            </a:r>
            <a:r>
              <a:rPr lang="ru-RU" sz="2200" b="1" kern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200" b="1" kern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marL="0"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200" b="1" kern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филиалы – 69</a:t>
            </a:r>
          </a:p>
          <a:p>
            <a:pPr marL="0"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200" b="1" kern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учреждения доп.образования – 5</a:t>
            </a:r>
          </a:p>
          <a:p>
            <a:pPr marL="0"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200" b="1" kern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школа-интернат – 1</a:t>
            </a:r>
          </a:p>
          <a:p>
            <a:pPr marL="0"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200" b="1" kern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детские сады – 54</a:t>
            </a:r>
          </a:p>
          <a:p>
            <a:pPr marL="0"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200" b="1" kern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семейные детсады – 10</a:t>
            </a:r>
          </a:p>
          <a:p>
            <a:pPr marL="0"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200" b="1" kern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УСПО – 3</a:t>
            </a:r>
          </a:p>
          <a:p>
            <a:pPr marL="0"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endParaRPr kumimoji="0" lang="ru-RU" sz="2200" b="1" i="0" u="none" strike="noStrike" kern="1200" cap="none" spc="0" normalizeH="0" baseline="0" noProof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onstantia"/>
              <a:cs typeface="+mn-cs"/>
            </a:endParaRPr>
          </a:p>
        </p:txBody>
      </p:sp>
      <p:pic>
        <p:nvPicPr>
          <p:cNvPr id="7" name="Picture 7" descr="IMG_28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72673" y="4869160"/>
            <a:ext cx="2378260" cy="16971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8" descr="IMG_084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72673" y="1001999"/>
            <a:ext cx="2378260" cy="17847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Изображение 00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671" y="2966922"/>
            <a:ext cx="2378261" cy="16956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5" descr="Clipboard0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19872" y="4509120"/>
            <a:ext cx="2714625" cy="18065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C:\Users\1\Desktop\Архив\фотографии школ\Школы-новостройки\Объекты-школы\АСОШ1.bmp"/>
          <p:cNvPicPr>
            <a:picLocks noChangeAspect="1" noChangeArrowheads="1"/>
          </p:cNvPicPr>
          <p:nvPr/>
        </p:nvPicPr>
        <p:blipFill>
          <a:blip r:embed="rId7"/>
          <a:srcRect r="1701" b="13034"/>
          <a:stretch>
            <a:fillRect/>
          </a:stretch>
        </p:blipFill>
        <p:spPr bwMode="auto">
          <a:xfrm>
            <a:off x="3419872" y="1268761"/>
            <a:ext cx="2813274" cy="18722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РЕСПУБЛИКАНСКИЕ ГРАНТЫ</a:t>
            </a:r>
            <a:endParaRPr lang="ru-RU" sz="2000" b="1" dirty="0">
              <a:solidFill>
                <a:srgbClr val="9696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Рисунок 1" descr="Описание: D:\Tsar\Разное\Прочее\2010-2011\Мероприятия стратегии\Наш новый учитель\Реализация\Рисунки\наш новый лого последний 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806" y="3222905"/>
            <a:ext cx="1574890" cy="1286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5373216"/>
            <a:ext cx="1574414" cy="1338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996" y="1046702"/>
            <a:ext cx="1574890" cy="1309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9825" y="5517232"/>
            <a:ext cx="1587788" cy="114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 descr="Алгарыш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301208"/>
            <a:ext cx="1586366" cy="1446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195736" y="928670"/>
            <a:ext cx="6975159" cy="4647426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За последние 2 года удостоены грантов:</a:t>
            </a:r>
          </a:p>
          <a:p>
            <a:pPr>
              <a:spcBef>
                <a:spcPts val="0"/>
              </a:spcBef>
            </a:pPr>
            <a:r>
              <a:rPr lang="ru-RU" sz="1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«Наш лучший учитель» – 163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«Наш лучший директор» – 4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«Наш новый учитель» – 2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«Лучший учитель в области ИКТ» – 12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«Учитель – исследователь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</a:rPr>
              <a:t>» –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1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ПНП «Образование» – 33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«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Алгарыш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» 	 – 1 </a:t>
            </a:r>
            <a:endParaRPr lang="ru-RU" sz="1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3" descr="D:\СОРТИРОВКА\ФОТОсборник_2012\Поезка в Ленинград\ЛЕНИНГРАД\Ленинград (65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571876"/>
            <a:ext cx="4298621" cy="32242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ПООЩРЕНИЕ ЛУЧШИХ УЧИТЕЛЕЙ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2" descr="D:\СОРТИРОВКА\ФОТОсборник_2012\Поезка в Ленинград\ЛЕНИНГРАД\Ленинград (1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28670"/>
            <a:ext cx="4190661" cy="3143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1428736"/>
            <a:ext cx="5992987" cy="424731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cap="none" spc="50" dirty="0" smtClean="0">
                <a:ln w="11430">
                  <a:noFill/>
                </a:ln>
                <a:solidFill>
                  <a:srgbClr val="0000FF"/>
                </a:solidFill>
              </a:rPr>
              <a:t>  </a:t>
            </a: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  <a:t>На поощрение лучших учителей</a:t>
            </a:r>
            <a:b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</a:b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  <a:t>ежегодно направляется до 5 млн.рублей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  <a:t>  Награждены путевками для поездки</a:t>
            </a:r>
            <a:b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</a:b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  <a:t> в города РТ, Чувашии, Санкт-Петербург,</a:t>
            </a:r>
            <a:b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</a:b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  <a:t> Москву, по маршруту «Золотое кольцо</a:t>
            </a:r>
            <a:b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</a:b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  <a:t> России», а также в Швецию, Финляндию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  <a:t>  Проведено  стимулирование деятельности</a:t>
            </a:r>
            <a:b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</a:b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  <a:t> директоров школ и установлена доплата</a:t>
            </a:r>
            <a:b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</a:b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  <a:t> в размере 10-50%</a:t>
            </a:r>
            <a:endParaRPr lang="ru-RU" sz="2000" b="1" dirty="0">
              <a:ln w="10541" cmpd="sng">
                <a:noFill/>
                <a:prstDash val="solid"/>
              </a:ln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УЛУЧШЕНИЕ ЖИЛИЩНЫХ УСЛОВИЙ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2" descr="E:\для Соглашения\img2011110101181522.jpg"/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55398"/>
            <a:ext cx="9144000" cy="613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4088634"/>
            <a:ext cx="9144000" cy="2646878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Улучшили жилищные условия		 	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228 чел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  <a:b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            в т.ч. получили через ипотечную кредитованию 	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143 чел.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 Получили льготные ссуды на строительство дома 	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61 чел.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 (48 млн.руб.)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 Обеспечены благоустроенным жильем 		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 молодых учителей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 Получили субсидии в размере 10% от стоимости квартиры 	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16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 учителей</a:t>
            </a:r>
          </a:p>
          <a:p>
            <a:pPr>
              <a:spcBef>
                <a:spcPts val="0"/>
              </a:spcBef>
            </a:pPr>
            <a:endParaRPr lang="ru-RU" sz="1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858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52" name="Picture 8" descr="http://static.ngs.ru/news/preview/43950c829674a9df6715ff555cf4f78d007146a5_7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429124" y="3903348"/>
            <a:ext cx="4714876" cy="2954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ЗАРАБОТНАЯ ПЛАТА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596" y="1214422"/>
            <a:ext cx="6711581" cy="27238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ru-RU" sz="2400" b="1" spc="50" dirty="0" smtClean="0">
                <a:ln w="11430"/>
                <a:solidFill>
                  <a:srgbClr val="0000FF"/>
                </a:solidFill>
              </a:rPr>
              <a:t>С</a:t>
            </a:r>
            <a:r>
              <a:rPr lang="ru-RU" sz="2400" b="1" cap="none" spc="50" dirty="0" smtClean="0">
                <a:ln w="11430"/>
                <a:solidFill>
                  <a:srgbClr val="0000FF"/>
                </a:solidFill>
              </a:rPr>
              <a:t>редняя заработная плата на 01.07.2013: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ru-RU" b="1" spc="50" dirty="0" smtClean="0">
              <a:ln w="11430"/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b="1" spc="50" dirty="0" smtClean="0">
                <a:ln w="11430"/>
                <a:solidFill>
                  <a:srgbClr val="0000FF"/>
                </a:solidFill>
              </a:rPr>
              <a:t> учителя 			– 27 565 рублей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b="1" cap="none" spc="50" dirty="0" smtClean="0">
                <a:ln w="11430"/>
                <a:solidFill>
                  <a:srgbClr val="0000FF"/>
                </a:solidFill>
              </a:rPr>
              <a:t> директора школы 		– 27 895 рублей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b="1" cap="none" spc="50" dirty="0" smtClean="0">
                <a:ln w="11430"/>
                <a:solidFill>
                  <a:srgbClr val="0000FF"/>
                </a:solidFill>
              </a:rPr>
              <a:t> воспитателя 			– 18 521 рублей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b="1" spc="50" dirty="0" smtClean="0">
                <a:ln w="11430"/>
                <a:solidFill>
                  <a:srgbClr val="0000FF"/>
                </a:solidFill>
              </a:rPr>
              <a:t> средняя по отрасли 		– 18 973 рублей</a:t>
            </a:r>
            <a:endParaRPr lang="ru-RU" b="1" cap="none" spc="50" dirty="0">
              <a:ln w="11430"/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ГА\Pictures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" y="275425"/>
            <a:ext cx="9124227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14" descr="flag_R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3" descr="C:\Users\КГА\Downloads\bt-55-mbn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r="13358"/>
          <a:stretch/>
        </p:blipFill>
        <p:spPr bwMode="auto">
          <a:xfrm>
            <a:off x="1234810" y="4292934"/>
            <a:ext cx="2065867" cy="256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КГА\Downloads\aq11oct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02" y="908720"/>
            <a:ext cx="3530543" cy="260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КГА\Downloads\tatjana_mikhajlov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210" y="3961858"/>
            <a:ext cx="3126541" cy="234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89168" y="6381328"/>
            <a:ext cx="188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</a:rPr>
              <a:t>АПК «</a:t>
            </a:r>
            <a:r>
              <a:rPr lang="ru-RU" b="1" i="1" dirty="0" err="1" smtClean="0">
                <a:solidFill>
                  <a:srgbClr val="0000FF"/>
                </a:solidFill>
              </a:rPr>
              <a:t>Армис</a:t>
            </a:r>
            <a:r>
              <a:rPr lang="ru-RU" b="1" i="1" dirty="0" smtClean="0">
                <a:solidFill>
                  <a:srgbClr val="0000FF"/>
                </a:solidFill>
              </a:rPr>
              <a:t>»</a:t>
            </a:r>
            <a:endParaRPr lang="ru-RU" b="1" i="1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75856" y="4899661"/>
            <a:ext cx="2015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</a:rPr>
              <a:t>Лаборатория экологического мониторинга</a:t>
            </a:r>
            <a:endParaRPr lang="ru-RU" b="1" i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27784" y="2079236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</a:rPr>
              <a:t>Интерактивные мультимедийные электронные учебники</a:t>
            </a:r>
            <a:endParaRPr lang="ru-RU" b="1" i="1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36843" y="3389435"/>
            <a:ext cx="424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</a:rPr>
              <a:t>Мобильный компьютерный класс</a:t>
            </a:r>
            <a:endParaRPr lang="ru-RU" b="1" i="1" dirty="0">
              <a:solidFill>
                <a:srgbClr val="0000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2448272" cy="32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7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АРСКИЙ МУНИЦИПАЛЬНЫЙ РАЙОН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2" y="995512"/>
            <a:ext cx="9149432" cy="588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:\un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781765"/>
            <a:ext cx="9143999" cy="610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АВТОКЛАССЫ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6826" y="5286388"/>
            <a:ext cx="7087174" cy="1569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1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1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1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1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1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1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1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1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базе всех средних школ ведется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подготовка по профессиям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«Водитель» и «Тракторист-машинист».</a:t>
            </a:r>
          </a:p>
          <a:p>
            <a:pPr algn="ctr"/>
            <a:endParaRPr lang="ru-RU" sz="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 descr="F:\11_html_m245ed3e0.pn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5357826"/>
            <a:ext cx="1556792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АВТОКЛАССЫ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6928" r="2191" b="32540"/>
          <a:stretch/>
        </p:blipFill>
        <p:spPr bwMode="auto">
          <a:xfrm>
            <a:off x="107504" y="1124744"/>
            <a:ext cx="8917568" cy="531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728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14" descr="flag_R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АВТОСЛЕСАРЬ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624" y="963172"/>
            <a:ext cx="2314144" cy="2210650"/>
          </a:xfrm>
          <a:prstGeom prst="rect">
            <a:avLst/>
          </a:prstGeom>
        </p:spPr>
      </p:pic>
      <p:pic>
        <p:nvPicPr>
          <p:cNvPr id="5" name="Рисунок 4" descr="КОНДИТЕР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3864241"/>
            <a:ext cx="2304760" cy="2201685"/>
          </a:xfrm>
          <a:prstGeom prst="rect">
            <a:avLst/>
          </a:prstGeom>
        </p:spPr>
      </p:pic>
      <p:pic>
        <p:nvPicPr>
          <p:cNvPr id="6" name="Рисунок 5" descr="Оператор ЭВМ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1754" y="3789040"/>
            <a:ext cx="2298808" cy="2196000"/>
          </a:xfrm>
          <a:prstGeom prst="rect">
            <a:avLst/>
          </a:prstGeom>
        </p:spPr>
      </p:pic>
      <p:pic>
        <p:nvPicPr>
          <p:cNvPr id="7" name="Рисунок 6" descr="ПАРИКМАХЕР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972137"/>
            <a:ext cx="2304760" cy="2201685"/>
          </a:xfrm>
          <a:prstGeom prst="rect">
            <a:avLst/>
          </a:prstGeom>
        </p:spPr>
      </p:pic>
      <p:pic>
        <p:nvPicPr>
          <p:cNvPr id="8" name="Рисунок 7" descr="ШВЕЯ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9792" y="1697101"/>
            <a:ext cx="3678846" cy="35143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8199" y="3284984"/>
            <a:ext cx="1785918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«Автослесарь»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6730" y="6165304"/>
            <a:ext cx="1888856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«Оператор ЭВМ»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91467" y="5301208"/>
            <a:ext cx="1785918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«Швея»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47645" y="3284984"/>
            <a:ext cx="1785918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«Парикмахер»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47645" y="6165304"/>
            <a:ext cx="1785918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«Кондитер»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ПОДГОТОВКА РАБОЧЕЙ ПРОФЕССИИ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452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1" y="796641"/>
            <a:ext cx="3923481" cy="292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Рисунок 14" descr="flag_R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-36513" y="0"/>
            <a:ext cx="9180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ТЕХНИЧЕСКОЕ ТВОРЧЕСТВО</a:t>
            </a:r>
            <a:endParaRPr lang="ru-RU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9" name="Picture 11" descr="Цокольный этаж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6132" y="863354"/>
            <a:ext cx="4410324" cy="3117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0" name="Picture 12" descr="Телевид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3050" y="4124054"/>
            <a:ext cx="3647382" cy="2578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1" name="Picture 13" descr="Роботостро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573016"/>
            <a:ext cx="4436511" cy="3135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12" name="Picture 8" descr="http://www.cartalana.ru/Images/Ship/15-077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EE7D5"/>
              </a:clrFrom>
              <a:clrTo>
                <a:srgbClr val="EEE7D5">
                  <a:alpha val="0"/>
                </a:srgbClr>
              </a:clrTo>
            </a:clrChange>
          </a:blip>
          <a:srcRect b="12144"/>
          <a:stretch>
            <a:fillRect/>
          </a:stretch>
        </p:blipFill>
        <p:spPr bwMode="auto">
          <a:xfrm>
            <a:off x="2900761" y="2924944"/>
            <a:ext cx="807143" cy="500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7485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C:\Documents and Settings\001\Рабочий стол\Фото ДШ\ФОТО  туризм\P100041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429000"/>
            <a:ext cx="4572261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7" descr="IMG_169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785794"/>
            <a:ext cx="4572000" cy="3430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 descr="Куреш 00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785794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Физкультура и спорт</a:t>
            </a:r>
            <a:endParaRPr lang="ru-RU" sz="2000" b="1" cap="all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Куреш 015"/>
          <p:cNvPicPr>
            <a:picLocks noChangeAspect="1" noChangeArrowheads="1"/>
          </p:cNvPicPr>
          <p:nvPr/>
        </p:nvPicPr>
        <p:blipFill>
          <a:blip r:embed="rId7" cstate="email"/>
          <a:srcRect t="3590"/>
          <a:stretch>
            <a:fillRect/>
          </a:stretch>
        </p:blipFill>
        <p:spPr bwMode="auto">
          <a:xfrm>
            <a:off x="4500562" y="3500438"/>
            <a:ext cx="4643438" cy="3357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SC03992"/>
          <p:cNvPicPr>
            <a:picLocks noChangeAspect="1" noChangeArrowheads="1"/>
          </p:cNvPicPr>
          <p:nvPr/>
        </p:nvPicPr>
        <p:blipFill rotWithShape="1">
          <a:blip r:embed="rId2" cstate="email"/>
          <a:srcRect t="22469"/>
          <a:stretch/>
        </p:blipFill>
        <p:spPr bwMode="auto">
          <a:xfrm>
            <a:off x="1907704" y="4073615"/>
            <a:ext cx="4571999" cy="2658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7" descr="DSC03982"/>
          <p:cNvPicPr>
            <a:picLocks noChangeAspect="1" noChangeArrowheads="1"/>
          </p:cNvPicPr>
          <p:nvPr/>
        </p:nvPicPr>
        <p:blipFill rotWithShape="1">
          <a:blip r:embed="rId3" cstate="email"/>
          <a:srcRect t="14281"/>
          <a:stretch/>
        </p:blipFill>
        <p:spPr bwMode="auto">
          <a:xfrm>
            <a:off x="4429156" y="1124744"/>
            <a:ext cx="4572000" cy="2939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DSC03986"/>
          <p:cNvPicPr>
            <a:picLocks noChangeAspect="1" noChangeArrowheads="1"/>
          </p:cNvPicPr>
          <p:nvPr/>
        </p:nvPicPr>
        <p:blipFill rotWithShape="1">
          <a:blip r:embed="rId4" cstate="email"/>
          <a:srcRect t="15021"/>
          <a:stretch/>
        </p:blipFill>
        <p:spPr bwMode="auto">
          <a:xfrm>
            <a:off x="107504" y="908720"/>
            <a:ext cx="4572000" cy="2913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Физкультура и спорт</a:t>
            </a: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2488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Физкультура и спорт</a:t>
            </a:r>
            <a:endParaRPr lang="ru-RU" sz="2000" b="1" cap="all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11560" y="1124744"/>
            <a:ext cx="792088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>Итоги выполнения нормативов  по всем видам спортивного комплекса «Готов к труду и </a:t>
            </a:r>
            <a:r>
              <a:rPr lang="ru-RU" b="1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>защите </a:t>
            </a:r>
            <a:r>
              <a:rPr lang="ru-RU" b="1" dirty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>Отечества» </a:t>
            </a:r>
            <a:r>
              <a:rPr lang="ru-RU" b="1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>(ГТЗО) в 2013г.</a:t>
            </a:r>
          </a:p>
          <a:p>
            <a:pPr algn="ctr">
              <a:spcAft>
                <a:spcPts val="0"/>
              </a:spcAft>
            </a:pPr>
            <a:endParaRPr lang="ru-RU" b="1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3300"/>
                </a:solidFill>
                <a:latin typeface="Calibri"/>
                <a:ea typeface="Calibri"/>
                <a:cs typeface="Times New Roman"/>
              </a:rPr>
              <a:t>Количество учащихся</a:t>
            </a:r>
            <a:r>
              <a:rPr lang="ru-RU" b="1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2-х – 11-х классов</a:t>
            </a:r>
            <a:r>
              <a:rPr lang="ru-RU" b="1" dirty="0" smtClean="0">
                <a:solidFill>
                  <a:srgbClr val="003300"/>
                </a:solidFill>
                <a:latin typeface="Calibri"/>
                <a:ea typeface="Calibri"/>
                <a:cs typeface="Times New Roman"/>
              </a:rPr>
              <a:t>, </a:t>
            </a:r>
            <a:r>
              <a:rPr lang="ru-RU" b="1" dirty="0">
                <a:solidFill>
                  <a:srgbClr val="003300"/>
                </a:solidFill>
                <a:latin typeface="Calibri"/>
                <a:ea typeface="Calibri"/>
                <a:cs typeface="Times New Roman"/>
              </a:rPr>
              <a:t>сдавших </a:t>
            </a:r>
            <a:r>
              <a:rPr lang="ru-RU" b="1" dirty="0" smtClean="0">
                <a:solidFill>
                  <a:srgbClr val="003300"/>
                </a:solidFill>
                <a:latin typeface="Calibri"/>
                <a:ea typeface="Calibri"/>
                <a:cs typeface="Times New Roman"/>
              </a:rPr>
              <a:t>нормативы - </a:t>
            </a:r>
            <a:r>
              <a:rPr lang="ru-RU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5136 (100%)</a:t>
            </a:r>
            <a:r>
              <a:rPr lang="ru-RU" b="1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33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003300"/>
                </a:solidFill>
                <a:latin typeface="Calibri"/>
                <a:ea typeface="Calibri"/>
                <a:cs typeface="Times New Roman"/>
              </a:rPr>
              <a:t>     из </a:t>
            </a:r>
            <a:r>
              <a:rPr lang="ru-RU" b="1" dirty="0">
                <a:solidFill>
                  <a:srgbClr val="003300"/>
                </a:solidFill>
                <a:latin typeface="Calibri"/>
                <a:ea typeface="Calibri"/>
                <a:cs typeface="Times New Roman"/>
              </a:rPr>
              <a:t>них на золотой </a:t>
            </a:r>
            <a:r>
              <a:rPr lang="ru-RU" b="1" dirty="0" smtClean="0">
                <a:solidFill>
                  <a:srgbClr val="003300"/>
                </a:solidFill>
                <a:latin typeface="Calibri"/>
                <a:ea typeface="Calibri"/>
                <a:cs typeface="Times New Roman"/>
              </a:rPr>
              <a:t>значок</a:t>
            </a:r>
            <a:r>
              <a:rPr lang="ru-RU" b="1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	</a:t>
            </a:r>
            <a:r>
              <a:rPr lang="ru-RU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- 340</a:t>
            </a:r>
            <a:r>
              <a:rPr lang="ru-RU" b="1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                  </a:t>
            </a:r>
            <a:r>
              <a:rPr lang="ru-RU" b="1" dirty="0" smtClean="0">
                <a:solidFill>
                  <a:srgbClr val="003300"/>
                </a:solidFill>
                <a:latin typeface="Calibri"/>
                <a:ea typeface="Calibri"/>
                <a:cs typeface="Times New Roman"/>
              </a:rPr>
              <a:t>на </a:t>
            </a:r>
            <a:r>
              <a:rPr lang="ru-RU" b="1" dirty="0">
                <a:solidFill>
                  <a:srgbClr val="003300"/>
                </a:solidFill>
                <a:latin typeface="Calibri"/>
                <a:ea typeface="Calibri"/>
                <a:cs typeface="Times New Roman"/>
              </a:rPr>
              <a:t>серебряный </a:t>
            </a:r>
            <a:r>
              <a:rPr lang="ru-RU" b="1" dirty="0" smtClean="0">
                <a:solidFill>
                  <a:srgbClr val="003300"/>
                </a:solidFill>
                <a:latin typeface="Calibri"/>
                <a:ea typeface="Calibri"/>
                <a:cs typeface="Times New Roman"/>
              </a:rPr>
              <a:t>значок</a:t>
            </a:r>
            <a:r>
              <a:rPr lang="ru-RU" b="1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	</a:t>
            </a:r>
            <a:r>
              <a:rPr lang="ru-RU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- 582</a:t>
            </a:r>
            <a:endParaRPr lang="ru-RU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74" y="3429000"/>
            <a:ext cx="3154134" cy="31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67" y="3429000"/>
            <a:ext cx="3015792" cy="31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167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Работа с одаренными детьми</a:t>
            </a:r>
            <a:endParaRPr lang="ru-RU" sz="2000" b="1" cap="all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63" y="908720"/>
            <a:ext cx="3942637" cy="29569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58" y="908720"/>
            <a:ext cx="3925100" cy="29438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05064"/>
            <a:ext cx="3600000" cy="27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 rot="18914536">
            <a:off x="5497820" y="4252440"/>
            <a:ext cx="3627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Аллея звезд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06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5" y="776817"/>
            <a:ext cx="7060269" cy="150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1" y="2132856"/>
            <a:ext cx="80295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2" y="3068960"/>
            <a:ext cx="806608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09" y="4604280"/>
            <a:ext cx="8066087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Работа с одаренными детьми</a:t>
            </a:r>
            <a:endParaRPr lang="ru-RU" sz="2000" b="1" cap="all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682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" y="774171"/>
            <a:ext cx="834548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1" y="2190750"/>
            <a:ext cx="80295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76" y="3068960"/>
            <a:ext cx="8066087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8" y="4653136"/>
            <a:ext cx="8066087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Работа с одаренными детьми</a:t>
            </a:r>
            <a:endParaRPr lang="ru-RU" sz="2000" b="1" cap="all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920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АРСКИЙ МУНИЦИПАЛЬНЫЙ РАЙОН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358" y="3695533"/>
            <a:ext cx="4433189" cy="295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"/>
          <a:stretch/>
        </p:blipFill>
        <p:spPr bwMode="auto">
          <a:xfrm>
            <a:off x="178112" y="3670577"/>
            <a:ext cx="4105456" cy="299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b="2673"/>
          <a:stretch/>
        </p:blipFill>
        <p:spPr bwMode="auto">
          <a:xfrm>
            <a:off x="4452359" y="908721"/>
            <a:ext cx="4433189" cy="26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032048" cy="26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3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87" y="917558"/>
            <a:ext cx="4714908" cy="26543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ФОРМИРОВАНИЕ ЛИЧНОСТИ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5224.JPG"/>
          <p:cNvPicPr>
            <a:picLocks noChangeAspect="1"/>
          </p:cNvPicPr>
          <p:nvPr/>
        </p:nvPicPr>
        <p:blipFill>
          <a:blip r:embed="rId5" cstate="print"/>
          <a:srcRect r="9442"/>
          <a:stretch>
            <a:fillRect/>
          </a:stretch>
        </p:blipFill>
        <p:spPr>
          <a:xfrm>
            <a:off x="4357686" y="3786190"/>
            <a:ext cx="4714908" cy="2931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5282.JPG"/>
          <p:cNvPicPr>
            <a:picLocks noChangeAspect="1"/>
          </p:cNvPicPr>
          <p:nvPr/>
        </p:nvPicPr>
        <p:blipFill>
          <a:blip r:embed="rId6" cstate="print"/>
          <a:srcRect l="21875" r="30469"/>
          <a:stretch>
            <a:fillRect/>
          </a:stretch>
        </p:blipFill>
        <p:spPr>
          <a:xfrm>
            <a:off x="142843" y="1357298"/>
            <a:ext cx="3991317" cy="47149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20" name="Picture 8" descr="http://picroad.freetzi.com/img/0b11ev/i6r3n8l9p6i5p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76883"/>
            <a:ext cx="9144000" cy="6081117"/>
          </a:xfrm>
          <a:prstGeom prst="rect">
            <a:avLst/>
          </a:prstGeom>
          <a:noFill/>
        </p:spPr>
      </p:pic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ТРУДОВОЕ ВОСПИТАНИЕ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8" name="Picture 6" descr="http://media-polesye.by/files/styles/image_article/public/field/image/chtoby_prizhilos.jpg"/>
          <p:cNvPicPr>
            <a:picLocks noChangeAspect="1" noChangeArrowheads="1"/>
          </p:cNvPicPr>
          <p:nvPr/>
        </p:nvPicPr>
        <p:blipFill>
          <a:blip r:embed="rId5"/>
          <a:srcRect b="10416"/>
          <a:stretch>
            <a:fillRect/>
          </a:stretch>
        </p:blipFill>
        <p:spPr bwMode="auto">
          <a:xfrm>
            <a:off x="5929322" y="4286256"/>
            <a:ext cx="3143240" cy="2534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1321" name="Picture 9" descr="D:\Раб_стол\БАЗА для ПРЕЗЕНТАЦИИ\Гезел 1\фото\DSC003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8" y="4286256"/>
            <a:ext cx="3357554" cy="25181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SC010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429792"/>
            <a:ext cx="4572000" cy="3428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shitbash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785793"/>
            <a:ext cx="4532650" cy="3399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Pusheng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1968" y="785794"/>
            <a:ext cx="4572032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УЧЕБНО-ОПЫТНЫЕ УЧАСТКИ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Leshoz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483359"/>
            <a:ext cx="4500562" cy="3374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Школьное лесничество</a:t>
            </a:r>
            <a:endParaRPr lang="ru-RU" sz="2000" b="1" cap="all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84334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71137"/>
            <a:ext cx="3853092" cy="288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930867"/>
            <a:ext cx="3843345" cy="288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4150"/>
            <a:ext cx="3853092" cy="289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366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ДОШКОЛЬНОЕ ОБРАЗОВАНИЕ</a:t>
            </a:r>
            <a:endParaRPr lang="ru-RU" sz="2000" b="1" dirty="0">
              <a:solidFill>
                <a:srgbClr val="9696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71144" y="1412776"/>
            <a:ext cx="4357686" cy="92333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</a:rPr>
              <a:t>В системе дошкольного образования всего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</a:rPr>
              <a:t>работников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</a:rPr>
              <a:t>	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– 497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</a:rPr>
              <a:t>из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</a:rPr>
              <a:t>них воспитатели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</a:rPr>
              <a:t>     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– 148 </a:t>
            </a:r>
            <a:endParaRPr lang="ru-RU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963619"/>
            <a:ext cx="4069686" cy="30530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9385941"/>
              </p:ext>
            </p:extLst>
          </p:nvPr>
        </p:nvGraphicFramePr>
        <p:xfrm>
          <a:off x="1907704" y="2780928"/>
          <a:ext cx="7076353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БАДРИЕВА 14декабрь2011\ФОТО детсад\Сем.ДОУ Сабирова\1-1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44053" y="2996952"/>
            <a:ext cx="4888864" cy="33085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ДОШКОЛЬНОЕ ОБРАЗОВАНИЕ</a:t>
            </a:r>
            <a:endParaRPr lang="ru-RU" sz="2000" b="1" dirty="0">
              <a:solidFill>
                <a:srgbClr val="9696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167" y="908720"/>
            <a:ext cx="3944886" cy="2959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070280" y="1285860"/>
            <a:ext cx="4862637" cy="107721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</a:rPr>
              <a:t>Функционируют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54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</a:rPr>
              <a:t> дошкольных </a:t>
            </a:r>
          </a:p>
          <a:p>
            <a:pPr algn="just">
              <a:defRPr/>
            </a:pP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</a:rPr>
              <a:t>образовательных учреждения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just">
              <a:defRPr/>
            </a:pP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</a:rPr>
              <a:t>в них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2202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</a:rPr>
              <a:t> ребёнка (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72%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</a:rPr>
              <a:t>с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</a:rPr>
              <a:t>до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</a:rPr>
              <a:t> лет.</a:t>
            </a:r>
          </a:p>
          <a:p>
            <a:pPr algn="just">
              <a:defRPr/>
            </a:pP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</a:rPr>
              <a:t>100% охват детей </a:t>
            </a:r>
            <a:r>
              <a:rPr lang="ru-RU" sz="1600" b="1" dirty="0" err="1">
                <a:solidFill>
                  <a:srgbClr val="0000FF"/>
                </a:solidFill>
                <a:latin typeface="Times New Roman" pitchFamily="18" charset="0"/>
              </a:rPr>
              <a:t>предшкольной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</a:rPr>
              <a:t> подготовкой.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СЕМЕЙНЫЙ ДЕТСКИЙ САД</a:t>
            </a:r>
            <a:endParaRPr lang="ru-RU" sz="2000" b="1" dirty="0">
              <a:solidFill>
                <a:srgbClr val="9696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280451" y="1196752"/>
            <a:ext cx="5720705" cy="2308324"/>
          </a:xfrm>
          <a:prstGeom prst="rect">
            <a:avLst/>
          </a:prstGeom>
          <a:solidFill>
            <a:srgbClr val="FFFFFF">
              <a:alpha val="4784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В районе функционируют следующие модели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семейного детского сада</a:t>
            </a:r>
            <a:r>
              <a:rPr lang="ru-RU" sz="1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  <a:p>
            <a:pPr lvl="0" algn="just">
              <a:defRPr/>
            </a:pPr>
            <a:endParaRPr lang="ru-RU" sz="1400" b="1" i="1" dirty="0" smtClean="0">
              <a:solidFill>
                <a:srgbClr val="0000FF"/>
              </a:solidFill>
              <a:latin typeface="Georgia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Georgia" pitchFamily="18" charset="0"/>
                <a:cs typeface="Times New Roman" pitchFamily="18" charset="0"/>
              </a:rPr>
              <a:t>- </a:t>
            </a:r>
            <a:r>
              <a:rPr lang="ru-RU" sz="1400" b="1" i="1" dirty="0">
                <a:solidFill>
                  <a:srgbClr val="0000FF"/>
                </a:solidFill>
                <a:latin typeface="Georgia" pitchFamily="18" charset="0"/>
                <a:cs typeface="Times New Roman" pitchFamily="18" charset="0"/>
              </a:rPr>
              <a:t>семейный детский сад для многодетной семьи</a:t>
            </a:r>
            <a:endParaRPr lang="ru-RU" sz="1400" dirty="0">
              <a:solidFill>
                <a:srgbClr val="0000FF"/>
              </a:solidFill>
              <a:latin typeface="Georgia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400" b="1" dirty="0">
              <a:solidFill>
                <a:srgbClr val="0000FF"/>
              </a:solidFill>
              <a:latin typeface="Georgia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ru-RU" sz="1400" b="1" i="1" dirty="0">
                <a:solidFill>
                  <a:srgbClr val="0000FF"/>
                </a:solidFill>
                <a:latin typeface="Georgia" pitchFamily="18" charset="0"/>
                <a:cs typeface="Times New Roman" pitchFamily="18" charset="0"/>
              </a:rPr>
              <a:t>- семейный детский сад, где  воспитываются свои дети и дети из других семей</a:t>
            </a:r>
            <a:endParaRPr lang="ru-RU" sz="1400" dirty="0">
              <a:solidFill>
                <a:srgbClr val="0000FF"/>
              </a:solidFill>
              <a:latin typeface="Georgia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400" b="1" dirty="0" smtClean="0">
              <a:solidFill>
                <a:srgbClr val="0000FF"/>
              </a:solidFill>
              <a:latin typeface="Georgia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ru-RU" sz="1400" b="1" i="1" dirty="0">
                <a:solidFill>
                  <a:srgbClr val="0000FF"/>
                </a:solidFill>
                <a:latin typeface="Georgia" pitchFamily="18" charset="0"/>
                <a:cs typeface="Times New Roman" pitchFamily="18" charset="0"/>
              </a:rPr>
              <a:t>- семейный детский сад, открытый на базе семьи педагога,  где воспитываются дети </a:t>
            </a:r>
            <a:r>
              <a:rPr lang="ru-RU" sz="1400" b="1" i="1" dirty="0" smtClean="0">
                <a:solidFill>
                  <a:srgbClr val="0000FF"/>
                </a:solidFill>
                <a:latin typeface="Georgia" pitchFamily="18" charset="0"/>
                <a:cs typeface="Times New Roman" pitchFamily="18" charset="0"/>
              </a:rPr>
              <a:t>из других семей</a:t>
            </a:r>
            <a:endParaRPr lang="ru-RU" sz="1400" dirty="0">
              <a:solidFill>
                <a:srgbClr val="0000FF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10" name="Picture 4" descr="1-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1002760"/>
            <a:ext cx="2987120" cy="329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F:\БАДРИЕВА 14декабрь2011\ФОТО детсад\Сем.ДОУ Сабирова\1-1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040068" y="3645024"/>
            <a:ext cx="4511713" cy="3053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5770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55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ПРИЕМКА ШКОЛ И ДЕТСКИХ САДОВ</a:t>
            </a:r>
            <a:endParaRPr lang="ru-RU" sz="2000" b="1" dirty="0">
              <a:solidFill>
                <a:srgbClr val="9696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784" y="4005064"/>
            <a:ext cx="3600000" cy="2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0" y="1149317"/>
            <a:ext cx="3600000" cy="2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3600000" cy="2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49317"/>
            <a:ext cx="3600000" cy="2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878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3" name="Группа 62"/>
          <p:cNvGrpSpPr/>
          <p:nvPr/>
        </p:nvGrpSpPr>
        <p:grpSpPr>
          <a:xfrm>
            <a:off x="-365936" y="3152487"/>
            <a:ext cx="9834480" cy="3804905"/>
            <a:chOff x="-277743" y="1916832"/>
            <a:chExt cx="9834480" cy="3804905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-277743" y="1916832"/>
              <a:ext cx="9834480" cy="3804905"/>
              <a:chOff x="-277743" y="3015119"/>
              <a:chExt cx="9834480" cy="3804905"/>
            </a:xfrm>
          </p:grpSpPr>
          <p:sp>
            <p:nvSpPr>
              <p:cNvPr id="69" name="Прямоугольник 68"/>
              <p:cNvSpPr/>
              <p:nvPr/>
            </p:nvSpPr>
            <p:spPr>
              <a:xfrm rot="20991711">
                <a:off x="-277743" y="3698989"/>
                <a:ext cx="9834480" cy="2412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70" name="Picture 2" descr="K:\000\23215436456134534523415\S8001544.JP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91711">
                <a:off x="2348653" y="4295299"/>
                <a:ext cx="2157552" cy="1680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3" descr="K:\000\23215436456134534523415\НижнеАтынская    СОШ.JPG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91711">
                <a:off x="75716" y="4706109"/>
                <a:ext cx="2142803" cy="1668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" name="Прямоугольник 71"/>
              <p:cNvSpPr/>
              <p:nvPr/>
            </p:nvSpPr>
            <p:spPr>
              <a:xfrm rot="20991711">
                <a:off x="124861" y="6659208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 rot="20991711">
                <a:off x="632890" y="6568365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4" name="Прямоугольник 73"/>
              <p:cNvSpPr/>
              <p:nvPr/>
            </p:nvSpPr>
            <p:spPr>
              <a:xfrm rot="20991711">
                <a:off x="1118012" y="6493626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5" name="Прямоугольник 74"/>
              <p:cNvSpPr/>
              <p:nvPr/>
            </p:nvSpPr>
            <p:spPr>
              <a:xfrm rot="20991711">
                <a:off x="1575468" y="6412046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 rot="20991711">
                <a:off x="2083497" y="6321204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7" name="Прямоугольник 76"/>
              <p:cNvSpPr/>
              <p:nvPr/>
            </p:nvSpPr>
            <p:spPr>
              <a:xfrm rot="20991711">
                <a:off x="2568619" y="6246464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 rot="20991711">
                <a:off x="3023918" y="6152823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9" name="Прямоугольник 78"/>
              <p:cNvSpPr/>
              <p:nvPr/>
            </p:nvSpPr>
            <p:spPr>
              <a:xfrm rot="20991711">
                <a:off x="3531948" y="6061980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0" name="Прямоугольник 79"/>
              <p:cNvSpPr/>
              <p:nvPr/>
            </p:nvSpPr>
            <p:spPr>
              <a:xfrm rot="20991711">
                <a:off x="4017070" y="5987241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 rot="20991711">
                <a:off x="4474525" y="5905661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 rot="20991711">
                <a:off x="4982555" y="5814818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 rot="20991711">
                <a:off x="5467677" y="5740079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 rot="20991711">
                <a:off x="5925285" y="5659352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 rot="20991711">
                <a:off x="6433314" y="5568509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 rot="20991711">
                <a:off x="6918437" y="5493770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 rot="20991711">
                <a:off x="7375892" y="5412190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8" name="Прямоугольник 87"/>
              <p:cNvSpPr/>
              <p:nvPr/>
            </p:nvSpPr>
            <p:spPr>
              <a:xfrm rot="20991711">
                <a:off x="7883922" y="5321347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9" name="Прямоугольник 88"/>
              <p:cNvSpPr/>
              <p:nvPr/>
            </p:nvSpPr>
            <p:spPr>
              <a:xfrm rot="20991711">
                <a:off x="8369044" y="5246608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 rot="20991711">
                <a:off x="8824381" y="5153180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 rot="20991711">
                <a:off x="9203443" y="5073171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 rot="20991711">
                <a:off x="-235533" y="4601156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3" name="Прямоугольник 92"/>
              <p:cNvSpPr/>
              <p:nvPr/>
            </p:nvSpPr>
            <p:spPr>
              <a:xfrm rot="20991711">
                <a:off x="272496" y="4510313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4" name="Прямоугольник 93"/>
              <p:cNvSpPr/>
              <p:nvPr/>
            </p:nvSpPr>
            <p:spPr>
              <a:xfrm rot="20991711">
                <a:off x="757618" y="4435573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5" name="Прямоугольник 94"/>
              <p:cNvSpPr/>
              <p:nvPr/>
            </p:nvSpPr>
            <p:spPr>
              <a:xfrm rot="20991711">
                <a:off x="1215074" y="4353994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6" name="Прямоугольник 95"/>
              <p:cNvSpPr/>
              <p:nvPr/>
            </p:nvSpPr>
            <p:spPr>
              <a:xfrm rot="20991711">
                <a:off x="1723103" y="4263151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7" name="Прямоугольник 96"/>
              <p:cNvSpPr/>
              <p:nvPr/>
            </p:nvSpPr>
            <p:spPr>
              <a:xfrm rot="20991711">
                <a:off x="2208226" y="4188412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8" name="Прямоугольник 97"/>
              <p:cNvSpPr/>
              <p:nvPr/>
            </p:nvSpPr>
            <p:spPr>
              <a:xfrm rot="20991711">
                <a:off x="2663524" y="4094770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9" name="Прямоугольник 98"/>
              <p:cNvSpPr/>
              <p:nvPr/>
            </p:nvSpPr>
            <p:spPr>
              <a:xfrm rot="20991711">
                <a:off x="3171554" y="4003928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0" name="Прямоугольник 99"/>
              <p:cNvSpPr/>
              <p:nvPr/>
            </p:nvSpPr>
            <p:spPr>
              <a:xfrm rot="20991711">
                <a:off x="3656676" y="3929188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1" name="Прямоугольник 100"/>
              <p:cNvSpPr/>
              <p:nvPr/>
            </p:nvSpPr>
            <p:spPr>
              <a:xfrm rot="20991711">
                <a:off x="4114131" y="3847609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2" name="Прямоугольник 101"/>
              <p:cNvSpPr/>
              <p:nvPr/>
            </p:nvSpPr>
            <p:spPr>
              <a:xfrm rot="20991711">
                <a:off x="4622161" y="3756766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3" name="Прямоугольник 102"/>
              <p:cNvSpPr/>
              <p:nvPr/>
            </p:nvSpPr>
            <p:spPr>
              <a:xfrm rot="20991711">
                <a:off x="5107283" y="3682026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4" name="Прямоугольник 103"/>
              <p:cNvSpPr/>
              <p:nvPr/>
            </p:nvSpPr>
            <p:spPr>
              <a:xfrm rot="20991711">
                <a:off x="5564891" y="3601300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5" name="Прямоугольник 104"/>
              <p:cNvSpPr/>
              <p:nvPr/>
            </p:nvSpPr>
            <p:spPr>
              <a:xfrm rot="20991711">
                <a:off x="6072921" y="3510457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6" name="Прямоугольник 105"/>
              <p:cNvSpPr/>
              <p:nvPr/>
            </p:nvSpPr>
            <p:spPr>
              <a:xfrm rot="20991711">
                <a:off x="6558043" y="3435717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7" name="Прямоугольник 106"/>
              <p:cNvSpPr/>
              <p:nvPr/>
            </p:nvSpPr>
            <p:spPr>
              <a:xfrm rot="20991711">
                <a:off x="7015498" y="3354138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8" name="Прямоугольник 107"/>
              <p:cNvSpPr/>
              <p:nvPr/>
            </p:nvSpPr>
            <p:spPr>
              <a:xfrm rot="20991711">
                <a:off x="7523528" y="3263295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9" name="Прямоугольник 108"/>
              <p:cNvSpPr/>
              <p:nvPr/>
            </p:nvSpPr>
            <p:spPr>
              <a:xfrm rot="20991711">
                <a:off x="8008650" y="3188556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0" name="Прямоугольник 109"/>
              <p:cNvSpPr/>
              <p:nvPr/>
            </p:nvSpPr>
            <p:spPr>
              <a:xfrm rot="20991711">
                <a:off x="8463987" y="3095128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1" name="Прямоугольник 110"/>
              <p:cNvSpPr/>
              <p:nvPr/>
            </p:nvSpPr>
            <p:spPr>
              <a:xfrm rot="20991711">
                <a:off x="8843049" y="3015119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12" name="Picture 4" descr="K:\000\23215436456134534523415\x_b1b0204e.jp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91711">
                <a:off x="4669308" y="3903362"/>
                <a:ext cx="2144922" cy="16496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5" descr="K:\000\23215436456134534523415\S8001534.JPG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91711">
                <a:off x="6973262" y="3535040"/>
                <a:ext cx="2144466" cy="16698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5" name="Прямоугольник 64"/>
            <p:cNvSpPr/>
            <p:nvPr/>
          </p:nvSpPr>
          <p:spPr>
            <a:xfrm rot="20991711">
              <a:off x="56512" y="3601447"/>
              <a:ext cx="2167275" cy="16885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6" name="Прямоугольник 65"/>
            <p:cNvSpPr/>
            <p:nvPr/>
          </p:nvSpPr>
          <p:spPr>
            <a:xfrm rot="20991711">
              <a:off x="2351969" y="3198190"/>
              <a:ext cx="2167275" cy="16885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Прямоугольник 66"/>
            <p:cNvSpPr/>
            <p:nvPr/>
          </p:nvSpPr>
          <p:spPr>
            <a:xfrm rot="20991711">
              <a:off x="4658873" y="2785683"/>
              <a:ext cx="2167275" cy="16885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8" name="Прямоугольник 67"/>
            <p:cNvSpPr/>
            <p:nvPr/>
          </p:nvSpPr>
          <p:spPr>
            <a:xfrm rot="20991711">
              <a:off x="6954330" y="2426972"/>
              <a:ext cx="2167275" cy="16885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58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Прямоугольник 58"/>
          <p:cNvSpPr/>
          <p:nvPr/>
        </p:nvSpPr>
        <p:spPr>
          <a:xfrm>
            <a:off x="285720" y="1000108"/>
            <a:ext cx="6272294" cy="19645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ru-RU" sz="2800" b="1" cap="none" spc="50" dirty="0" smtClean="0">
                <a:ln w="11430"/>
                <a:solidFill>
                  <a:srgbClr val="0000FF"/>
                </a:solidFill>
              </a:rPr>
              <a:t>Учитель! Сколько надо любви и огня!</a:t>
            </a:r>
            <a:br>
              <a:rPr lang="ru-RU" sz="2800" b="1" cap="none" spc="50" dirty="0" smtClean="0">
                <a:ln w="11430"/>
                <a:solidFill>
                  <a:srgbClr val="0000FF"/>
                </a:solidFill>
              </a:rPr>
            </a:br>
            <a:r>
              <a:rPr lang="ru-RU" sz="2800" b="1" cap="none" spc="50" dirty="0" smtClean="0">
                <a:ln w="11430"/>
                <a:solidFill>
                  <a:srgbClr val="0000FF"/>
                </a:solidFill>
              </a:rPr>
              <a:t>Чтобы слушали, чтобы верили,</a:t>
            </a:r>
            <a:br>
              <a:rPr lang="ru-RU" sz="2800" b="1" cap="none" spc="50" dirty="0" smtClean="0">
                <a:ln w="11430"/>
                <a:solidFill>
                  <a:srgbClr val="0000FF"/>
                </a:solidFill>
              </a:rPr>
            </a:br>
            <a:r>
              <a:rPr lang="ru-RU" sz="2800" b="1" cap="none" spc="50" dirty="0" smtClean="0">
                <a:ln w="11430"/>
                <a:solidFill>
                  <a:srgbClr val="0000FF"/>
                </a:solidFill>
              </a:rPr>
              <a:t>Чтобы помнили люди тебя!</a:t>
            </a:r>
            <a:endParaRPr lang="ru-RU" sz="2800" b="1" cap="none" spc="50" dirty="0">
              <a:ln w="11430"/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14346" y="1988840"/>
            <a:ext cx="6715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-52"/>
                <a:cs typeface="Tahoma" charset="-52"/>
              </a:rPr>
              <a:t>Спасибо за внимание!</a:t>
            </a:r>
          </a:p>
        </p:txBody>
      </p:sp>
      <p:pic>
        <p:nvPicPr>
          <p:cNvPr id="5124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62"/>
          <p:cNvGrpSpPr/>
          <p:nvPr/>
        </p:nvGrpSpPr>
        <p:grpSpPr>
          <a:xfrm>
            <a:off x="-365936" y="3152487"/>
            <a:ext cx="9834480" cy="3804905"/>
            <a:chOff x="-277743" y="1916832"/>
            <a:chExt cx="9834480" cy="3804905"/>
          </a:xfrm>
        </p:grpSpPr>
        <p:grpSp>
          <p:nvGrpSpPr>
            <p:cNvPr id="3" name="Группа 63"/>
            <p:cNvGrpSpPr/>
            <p:nvPr/>
          </p:nvGrpSpPr>
          <p:grpSpPr>
            <a:xfrm>
              <a:off x="-277743" y="1916832"/>
              <a:ext cx="9834480" cy="3804905"/>
              <a:chOff x="-277743" y="3015119"/>
              <a:chExt cx="9834480" cy="3804905"/>
            </a:xfrm>
          </p:grpSpPr>
          <p:sp>
            <p:nvSpPr>
              <p:cNvPr id="69" name="Прямоугольник 68"/>
              <p:cNvSpPr/>
              <p:nvPr/>
            </p:nvSpPr>
            <p:spPr>
              <a:xfrm rot="20991711">
                <a:off x="-277743" y="3698989"/>
                <a:ext cx="9834480" cy="24122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70" name="Picture 2" descr="K:\000\23215436456134534523415\S8001544.JP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91711">
                <a:off x="2348653" y="4295299"/>
                <a:ext cx="2157552" cy="1680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3" descr="K:\000\23215436456134534523415\НижнеАтынская    СОШ.JPG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91711">
                <a:off x="75716" y="4706109"/>
                <a:ext cx="2142803" cy="1668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" name="Прямоугольник 71"/>
              <p:cNvSpPr/>
              <p:nvPr/>
            </p:nvSpPr>
            <p:spPr>
              <a:xfrm rot="20991711">
                <a:off x="124861" y="6659208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 rot="20991711">
                <a:off x="632890" y="6568365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4" name="Прямоугольник 73"/>
              <p:cNvSpPr/>
              <p:nvPr/>
            </p:nvSpPr>
            <p:spPr>
              <a:xfrm rot="20991711">
                <a:off x="1118012" y="6493626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5" name="Прямоугольник 74"/>
              <p:cNvSpPr/>
              <p:nvPr/>
            </p:nvSpPr>
            <p:spPr>
              <a:xfrm rot="20991711">
                <a:off x="1575468" y="6412046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 rot="20991711">
                <a:off x="2083497" y="6321204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7" name="Прямоугольник 76"/>
              <p:cNvSpPr/>
              <p:nvPr/>
            </p:nvSpPr>
            <p:spPr>
              <a:xfrm rot="20991711">
                <a:off x="2568619" y="6246464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 rot="20991711">
                <a:off x="3023918" y="6152823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9" name="Прямоугольник 78"/>
              <p:cNvSpPr/>
              <p:nvPr/>
            </p:nvSpPr>
            <p:spPr>
              <a:xfrm rot="20991711">
                <a:off x="3531948" y="6061980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0" name="Прямоугольник 79"/>
              <p:cNvSpPr/>
              <p:nvPr/>
            </p:nvSpPr>
            <p:spPr>
              <a:xfrm rot="20991711">
                <a:off x="4017070" y="5987241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 rot="20991711">
                <a:off x="4474525" y="5905661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 rot="20991711">
                <a:off x="4982555" y="5814818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 rot="20991711">
                <a:off x="5467677" y="5740079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 rot="20991711">
                <a:off x="5925285" y="5659352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 rot="20991711">
                <a:off x="6433314" y="5568509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 rot="20991711">
                <a:off x="6918437" y="5493770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 rot="20991711">
                <a:off x="7375892" y="5412190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8" name="Прямоугольник 87"/>
              <p:cNvSpPr/>
              <p:nvPr/>
            </p:nvSpPr>
            <p:spPr>
              <a:xfrm rot="20991711">
                <a:off x="7883922" y="5321347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9" name="Прямоугольник 88"/>
              <p:cNvSpPr/>
              <p:nvPr/>
            </p:nvSpPr>
            <p:spPr>
              <a:xfrm rot="20991711">
                <a:off x="8369044" y="5246608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 rot="20991711">
                <a:off x="8824381" y="5153180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 rot="20991711">
                <a:off x="9203443" y="5073171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 rot="20991711">
                <a:off x="-235533" y="4601156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3" name="Прямоугольник 92"/>
              <p:cNvSpPr/>
              <p:nvPr/>
            </p:nvSpPr>
            <p:spPr>
              <a:xfrm rot="20991711">
                <a:off x="272496" y="4510313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4" name="Прямоугольник 93"/>
              <p:cNvSpPr/>
              <p:nvPr/>
            </p:nvSpPr>
            <p:spPr>
              <a:xfrm rot="20991711">
                <a:off x="757618" y="4435573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5" name="Прямоугольник 94"/>
              <p:cNvSpPr/>
              <p:nvPr/>
            </p:nvSpPr>
            <p:spPr>
              <a:xfrm rot="20991711">
                <a:off x="1215074" y="4353994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6" name="Прямоугольник 95"/>
              <p:cNvSpPr/>
              <p:nvPr/>
            </p:nvSpPr>
            <p:spPr>
              <a:xfrm rot="20991711">
                <a:off x="1723103" y="4263151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7" name="Прямоугольник 96"/>
              <p:cNvSpPr/>
              <p:nvPr/>
            </p:nvSpPr>
            <p:spPr>
              <a:xfrm rot="20991711">
                <a:off x="2208226" y="4188412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8" name="Прямоугольник 97"/>
              <p:cNvSpPr/>
              <p:nvPr/>
            </p:nvSpPr>
            <p:spPr>
              <a:xfrm rot="20991711">
                <a:off x="2663524" y="4094770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9" name="Прямоугольник 98"/>
              <p:cNvSpPr/>
              <p:nvPr/>
            </p:nvSpPr>
            <p:spPr>
              <a:xfrm rot="20991711">
                <a:off x="3171554" y="4003928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0" name="Прямоугольник 99"/>
              <p:cNvSpPr/>
              <p:nvPr/>
            </p:nvSpPr>
            <p:spPr>
              <a:xfrm rot="20991711">
                <a:off x="3656676" y="3929188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1" name="Прямоугольник 100"/>
              <p:cNvSpPr/>
              <p:nvPr/>
            </p:nvSpPr>
            <p:spPr>
              <a:xfrm rot="20991711">
                <a:off x="4114131" y="3847609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2" name="Прямоугольник 101"/>
              <p:cNvSpPr/>
              <p:nvPr/>
            </p:nvSpPr>
            <p:spPr>
              <a:xfrm rot="20991711">
                <a:off x="4622161" y="3756766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3" name="Прямоугольник 102"/>
              <p:cNvSpPr/>
              <p:nvPr/>
            </p:nvSpPr>
            <p:spPr>
              <a:xfrm rot="20991711">
                <a:off x="5107283" y="3682026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4" name="Прямоугольник 103"/>
              <p:cNvSpPr/>
              <p:nvPr/>
            </p:nvSpPr>
            <p:spPr>
              <a:xfrm rot="20991711">
                <a:off x="5564891" y="3601300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5" name="Прямоугольник 104"/>
              <p:cNvSpPr/>
              <p:nvPr/>
            </p:nvSpPr>
            <p:spPr>
              <a:xfrm rot="20991711">
                <a:off x="6072921" y="3510457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6" name="Прямоугольник 105"/>
              <p:cNvSpPr/>
              <p:nvPr/>
            </p:nvSpPr>
            <p:spPr>
              <a:xfrm rot="20991711">
                <a:off x="6558043" y="3435717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7" name="Прямоугольник 106"/>
              <p:cNvSpPr/>
              <p:nvPr/>
            </p:nvSpPr>
            <p:spPr>
              <a:xfrm rot="20991711">
                <a:off x="7015498" y="3354138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8" name="Прямоугольник 107"/>
              <p:cNvSpPr/>
              <p:nvPr/>
            </p:nvSpPr>
            <p:spPr>
              <a:xfrm rot="20991711">
                <a:off x="7523528" y="3263295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9" name="Прямоугольник 108"/>
              <p:cNvSpPr/>
              <p:nvPr/>
            </p:nvSpPr>
            <p:spPr>
              <a:xfrm rot="20991711">
                <a:off x="8008650" y="3188556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0" name="Прямоугольник 109"/>
              <p:cNvSpPr/>
              <p:nvPr/>
            </p:nvSpPr>
            <p:spPr>
              <a:xfrm rot="20991711">
                <a:off x="8463987" y="3095128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1" name="Прямоугольник 110"/>
              <p:cNvSpPr/>
              <p:nvPr/>
            </p:nvSpPr>
            <p:spPr>
              <a:xfrm rot="20991711">
                <a:off x="8843049" y="3015119"/>
                <a:ext cx="232336" cy="160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12" name="Picture 4" descr="K:\000\23215436456134534523415\x_b1b0204e.jp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91711">
                <a:off x="4669308" y="3903362"/>
                <a:ext cx="2144922" cy="16496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5" descr="K:\000\23215436456134534523415\S8001534.JPG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91711">
                <a:off x="6973262" y="3535040"/>
                <a:ext cx="2144466" cy="16698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5" name="Прямоугольник 64"/>
            <p:cNvSpPr/>
            <p:nvPr/>
          </p:nvSpPr>
          <p:spPr>
            <a:xfrm rot="20991711">
              <a:off x="56512" y="3601447"/>
              <a:ext cx="2167275" cy="16885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6" name="Прямоугольник 65"/>
            <p:cNvSpPr/>
            <p:nvPr/>
          </p:nvSpPr>
          <p:spPr>
            <a:xfrm rot="20991711">
              <a:off x="2351969" y="3198190"/>
              <a:ext cx="2167275" cy="16885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Прямоугольник 66"/>
            <p:cNvSpPr/>
            <p:nvPr/>
          </p:nvSpPr>
          <p:spPr>
            <a:xfrm rot="20991711">
              <a:off x="4658873" y="2785683"/>
              <a:ext cx="2167275" cy="16885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8" name="Прямоугольник 67"/>
            <p:cNvSpPr/>
            <p:nvPr/>
          </p:nvSpPr>
          <p:spPr>
            <a:xfrm rot="20991711">
              <a:off x="6954330" y="2426972"/>
              <a:ext cx="2167275" cy="16885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58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АРСКИЙ МУНИЦИПАЛЬНЫЙ РАЙОН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/>
          </p:cNvSpPr>
          <p:nvPr/>
        </p:nvSpPr>
        <p:spPr bwMode="auto">
          <a:xfrm>
            <a:off x="4861172" y="1844824"/>
            <a:ext cx="4139984" cy="40319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125" indent="-255588" algn="ctr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ru-RU" sz="1900" b="1" spc="50" dirty="0">
              <a:ln w="11430">
                <a:noFill/>
              </a:ln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365125" indent="-255588">
              <a:lnSpc>
                <a:spcPct val="80000"/>
              </a:lnSpc>
              <a:spcBef>
                <a:spcPct val="20000"/>
              </a:spcBef>
              <a:defRPr/>
            </a:pPr>
            <a:endParaRPr lang="ru-RU" sz="2400" b="1" spc="50" dirty="0">
              <a:ln w="11430">
                <a:noFill/>
              </a:ln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365125" indent="-255588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000" b="1" spc="50" dirty="0">
                <a:ln w="11430">
                  <a:noFill/>
                </a:ln>
                <a:solidFill>
                  <a:srgbClr val="0000FF"/>
                </a:solidFill>
              </a:rPr>
              <a:t>Общая площадь – </a:t>
            </a:r>
            <a:r>
              <a:rPr lang="ru-RU" sz="2000" b="1" i="1" spc="50" dirty="0">
                <a:ln w="11430">
                  <a:noFill/>
                </a:ln>
                <a:solidFill>
                  <a:srgbClr val="0000FF"/>
                </a:solidFill>
              </a:rPr>
              <a:t>1 843 км</a:t>
            </a:r>
            <a:r>
              <a:rPr lang="ru-RU" sz="2000" b="1" i="1" spc="50" baseline="30000" dirty="0">
                <a:ln w="11430">
                  <a:noFill/>
                </a:ln>
                <a:solidFill>
                  <a:srgbClr val="0000FF"/>
                </a:solidFill>
              </a:rPr>
              <a:t>2</a:t>
            </a:r>
          </a:p>
          <a:p>
            <a:pPr marL="365125" indent="-255588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000" b="1" spc="50" dirty="0" smtClean="0">
                <a:ln w="11430">
                  <a:noFill/>
                </a:ln>
                <a:solidFill>
                  <a:srgbClr val="0000FF"/>
                </a:solidFill>
              </a:rPr>
              <a:t>Население – </a:t>
            </a:r>
            <a:r>
              <a:rPr lang="ru-RU" sz="2000" b="1" i="1" spc="50" dirty="0" smtClean="0">
                <a:ln w="11430">
                  <a:noFill/>
                </a:ln>
                <a:solidFill>
                  <a:srgbClr val="0000FF"/>
                </a:solidFill>
              </a:rPr>
              <a:t>свыше 52 </a:t>
            </a:r>
            <a:r>
              <a:rPr lang="ru-RU" sz="2000" b="1" i="1" spc="50" dirty="0" err="1" smtClean="0">
                <a:ln w="11430">
                  <a:noFill/>
                </a:ln>
                <a:solidFill>
                  <a:srgbClr val="0000FF"/>
                </a:solidFill>
              </a:rPr>
              <a:t>тыс.чел</a:t>
            </a:r>
            <a:r>
              <a:rPr lang="ru-RU" sz="2000" b="1" i="1" spc="50" dirty="0">
                <a:ln w="11430">
                  <a:noFill/>
                </a:ln>
                <a:solidFill>
                  <a:srgbClr val="0000FF"/>
                </a:solidFill>
              </a:rPr>
              <a:t>.</a:t>
            </a:r>
          </a:p>
          <a:p>
            <a:pPr marL="365125" indent="-255588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000" b="1" spc="50" dirty="0">
                <a:ln w="11430">
                  <a:noFill/>
                </a:ln>
                <a:solidFill>
                  <a:srgbClr val="0000FF"/>
                </a:solidFill>
              </a:rPr>
              <a:t>     в т.ч.  </a:t>
            </a:r>
            <a:r>
              <a:rPr lang="ru-RU" sz="2000" b="1" spc="50" dirty="0" smtClean="0">
                <a:ln w="11430">
                  <a:noFill/>
                </a:ln>
                <a:solidFill>
                  <a:srgbClr val="0000FF"/>
                </a:solidFill>
              </a:rPr>
              <a:t> татар </a:t>
            </a:r>
            <a:r>
              <a:rPr lang="ru-RU" sz="2000" b="1" spc="50" dirty="0">
                <a:ln w="11430">
                  <a:noFill/>
                </a:ln>
                <a:solidFill>
                  <a:srgbClr val="0000FF"/>
                </a:solidFill>
              </a:rPr>
              <a:t>– </a:t>
            </a:r>
            <a:r>
              <a:rPr lang="ru-RU" sz="2000" b="1" i="1" spc="50" dirty="0">
                <a:ln w="11430">
                  <a:noFill/>
                </a:ln>
                <a:solidFill>
                  <a:srgbClr val="0000FF"/>
                </a:solidFill>
              </a:rPr>
              <a:t>93%</a:t>
            </a:r>
          </a:p>
          <a:p>
            <a:pPr marL="365125" indent="-255588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000" b="1" spc="50" dirty="0">
                <a:ln w="11430">
                  <a:noFill/>
                </a:ln>
                <a:solidFill>
                  <a:srgbClr val="0000FF"/>
                </a:solidFill>
              </a:rPr>
              <a:t>           </a:t>
            </a:r>
            <a:r>
              <a:rPr lang="ru-RU" sz="2000" b="1" spc="50" dirty="0" smtClean="0">
                <a:ln w="11430">
                  <a:noFill/>
                </a:ln>
                <a:solidFill>
                  <a:srgbClr val="0000FF"/>
                </a:solidFill>
              </a:rPr>
              <a:t>      </a:t>
            </a:r>
            <a:r>
              <a:rPr lang="ru-RU" sz="2000" b="1" spc="50" dirty="0">
                <a:ln w="11430">
                  <a:noFill/>
                </a:ln>
                <a:solidFill>
                  <a:srgbClr val="0000FF"/>
                </a:solidFill>
              </a:rPr>
              <a:t>русских </a:t>
            </a:r>
            <a:r>
              <a:rPr lang="ru-RU" sz="2000" b="1" i="1" spc="50" dirty="0">
                <a:ln w="11430">
                  <a:noFill/>
                </a:ln>
                <a:solidFill>
                  <a:srgbClr val="0000FF"/>
                </a:solidFill>
              </a:rPr>
              <a:t>– 6%</a:t>
            </a:r>
          </a:p>
          <a:p>
            <a:pPr marL="365125" indent="-255588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000" b="1" spc="50" dirty="0" smtClean="0">
                <a:ln w="11430">
                  <a:noFill/>
                </a:ln>
                <a:solidFill>
                  <a:srgbClr val="0000FF"/>
                </a:solidFill>
              </a:rPr>
              <a:t>	              других </a:t>
            </a:r>
            <a:r>
              <a:rPr lang="ru-RU" sz="2000" b="1" spc="50" dirty="0">
                <a:ln w="11430">
                  <a:noFill/>
                </a:ln>
                <a:solidFill>
                  <a:srgbClr val="0000FF"/>
                </a:solidFill>
              </a:rPr>
              <a:t>– </a:t>
            </a:r>
            <a:r>
              <a:rPr lang="ru-RU" sz="2000" b="1" i="1" spc="50" dirty="0">
                <a:ln w="11430">
                  <a:noFill/>
                </a:ln>
                <a:solidFill>
                  <a:srgbClr val="0000FF"/>
                </a:solidFill>
              </a:rPr>
              <a:t>1%</a:t>
            </a:r>
          </a:p>
          <a:p>
            <a:pPr marL="365125" indent="-255588">
              <a:lnSpc>
                <a:spcPct val="80000"/>
              </a:lnSpc>
              <a:spcBef>
                <a:spcPct val="20000"/>
              </a:spcBef>
              <a:defRPr/>
            </a:pPr>
            <a:endParaRPr lang="ru-RU" sz="2000" b="1" spc="50" dirty="0">
              <a:ln w="11430">
                <a:noFill/>
              </a:ln>
              <a:solidFill>
                <a:srgbClr val="0000FF"/>
              </a:solidFill>
            </a:endParaRPr>
          </a:p>
          <a:p>
            <a:pPr marL="365125" indent="-255588">
              <a:lnSpc>
                <a:spcPct val="80000"/>
              </a:lnSpc>
              <a:spcBef>
                <a:spcPct val="20000"/>
              </a:spcBef>
              <a:defRPr/>
            </a:pPr>
            <a:endParaRPr lang="ru-RU" sz="2000" b="1" spc="50" dirty="0">
              <a:ln w="11430">
                <a:noFill/>
              </a:ln>
              <a:solidFill>
                <a:srgbClr val="0000FF"/>
              </a:solidFill>
            </a:endParaRPr>
          </a:p>
          <a:p>
            <a:pPr marL="365125" indent="-255588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000" b="1" spc="50" dirty="0">
                <a:ln w="11430">
                  <a:noFill/>
                </a:ln>
                <a:solidFill>
                  <a:srgbClr val="0000FF"/>
                </a:solidFill>
              </a:rPr>
              <a:t>Районный центр – г. Арск</a:t>
            </a:r>
          </a:p>
          <a:p>
            <a:pPr marL="365125" indent="-255588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000" b="1" spc="50" dirty="0" smtClean="0">
                <a:ln w="11430">
                  <a:noFill/>
                </a:ln>
                <a:solidFill>
                  <a:srgbClr val="0000FF"/>
                </a:solidFill>
              </a:rPr>
              <a:t>Население – </a:t>
            </a:r>
            <a:r>
              <a:rPr lang="ru-RU" sz="2000" b="1" i="1" spc="50" dirty="0" smtClean="0">
                <a:ln w="11430">
                  <a:noFill/>
                </a:ln>
                <a:solidFill>
                  <a:srgbClr val="0000FF"/>
                </a:solidFill>
              </a:rPr>
              <a:t>19 </a:t>
            </a:r>
            <a:r>
              <a:rPr lang="ru-RU" sz="2000" b="1" i="1" spc="50" dirty="0" err="1" smtClean="0">
                <a:ln w="11430">
                  <a:noFill/>
                </a:ln>
                <a:solidFill>
                  <a:srgbClr val="0000FF"/>
                </a:solidFill>
              </a:rPr>
              <a:t>тыс.чел</a:t>
            </a:r>
            <a:r>
              <a:rPr lang="ru-RU" sz="2000" b="1" i="1" spc="50" dirty="0">
                <a:ln w="11430">
                  <a:noFill/>
                </a:ln>
                <a:solidFill>
                  <a:srgbClr val="0000FF"/>
                </a:solidFill>
              </a:rPr>
              <a:t>.</a:t>
            </a:r>
          </a:p>
          <a:p>
            <a:pPr marL="365125" indent="-255588">
              <a:lnSpc>
                <a:spcPct val="80000"/>
              </a:lnSpc>
              <a:spcBef>
                <a:spcPct val="20000"/>
              </a:spcBef>
              <a:defRPr/>
            </a:pPr>
            <a:endParaRPr lang="ru-RU" sz="2400" b="1" spc="50" dirty="0">
              <a:ln w="11430">
                <a:noFill/>
              </a:ln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365125" indent="-255588">
              <a:lnSpc>
                <a:spcPct val="80000"/>
              </a:lnSpc>
              <a:spcBef>
                <a:spcPct val="20000"/>
              </a:spcBef>
              <a:defRPr/>
            </a:pPr>
            <a:endParaRPr lang="ru-RU" sz="2400" b="1" spc="50" dirty="0">
              <a:ln w="11430">
                <a:noFill/>
              </a:ln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365125" indent="-255588">
              <a:lnSpc>
                <a:spcPct val="80000"/>
              </a:lnSpc>
              <a:spcBef>
                <a:spcPct val="20000"/>
              </a:spcBef>
              <a:defRPr/>
            </a:pPr>
            <a:endParaRPr lang="ru-RU" sz="2400" b="1" spc="50" dirty="0">
              <a:ln w="11430">
                <a:noFill/>
              </a:ln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7" y="841996"/>
            <a:ext cx="4701967" cy="597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АРСКИЙ МУНИЦИПАЛЬНЫЙ РАЙОН – АГРАРНЫЙ РАЙОН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02044" y="4437112"/>
            <a:ext cx="7959828" cy="2123658"/>
          </a:xfrm>
          <a:prstGeom prst="rect">
            <a:avLst/>
          </a:prstGeom>
          <a:solidFill>
            <a:srgbClr val="FFFFFF">
              <a:alpha val="7686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0000FF"/>
                </a:solidFill>
              </a:rPr>
              <a:t>Общая площадь			</a:t>
            </a:r>
            <a:r>
              <a:rPr lang="ru-RU" sz="2400" b="1" dirty="0" smtClean="0">
                <a:solidFill>
                  <a:srgbClr val="0000FF"/>
                </a:solidFill>
              </a:rPr>
              <a:t>	- </a:t>
            </a:r>
            <a:r>
              <a:rPr lang="ru-RU" sz="2400" b="1" dirty="0">
                <a:solidFill>
                  <a:srgbClr val="0000FF"/>
                </a:solidFill>
              </a:rPr>
              <a:t>184 тыс.га</a:t>
            </a:r>
          </a:p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0000FF"/>
                </a:solidFill>
              </a:rPr>
              <a:t>Сельскохозяйственные земли	- 132 тыс.га</a:t>
            </a:r>
          </a:p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0000FF"/>
                </a:solidFill>
              </a:rPr>
              <a:t>Пашни				</a:t>
            </a:r>
            <a:r>
              <a:rPr lang="ru-RU" sz="2400" b="1" dirty="0" smtClean="0">
                <a:solidFill>
                  <a:srgbClr val="0000FF"/>
                </a:solidFill>
              </a:rPr>
              <a:t>	- </a:t>
            </a:r>
            <a:r>
              <a:rPr lang="ru-RU" sz="2400" b="1" dirty="0">
                <a:solidFill>
                  <a:srgbClr val="0000FF"/>
                </a:solidFill>
              </a:rPr>
              <a:t>123 тыс.га</a:t>
            </a:r>
          </a:p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0000FF"/>
                </a:solidFill>
              </a:rPr>
              <a:t>Леса				</a:t>
            </a:r>
            <a:r>
              <a:rPr lang="ru-RU" sz="2400" b="1" dirty="0" smtClean="0">
                <a:solidFill>
                  <a:srgbClr val="0000FF"/>
                </a:solidFill>
              </a:rPr>
              <a:t>		- </a:t>
            </a:r>
            <a:r>
              <a:rPr lang="ru-RU" sz="2400" b="1" dirty="0">
                <a:solidFill>
                  <a:srgbClr val="0000FF"/>
                </a:solidFill>
              </a:rPr>
              <a:t>22,9 тыс.га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5445" y="1001999"/>
            <a:ext cx="449999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1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499992" y="1008112"/>
            <a:ext cx="4644008" cy="3212976"/>
          </a:xfrm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 b="12765"/>
          <a:stretch>
            <a:fillRect/>
          </a:stretch>
        </p:blipFill>
        <p:spPr bwMode="auto">
          <a:xfrm>
            <a:off x="4716456" y="868305"/>
            <a:ext cx="3960000" cy="2517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3"/>
          <a:srcRect b="10048"/>
          <a:stretch>
            <a:fillRect/>
          </a:stretch>
        </p:blipFill>
        <p:spPr bwMode="auto">
          <a:xfrm>
            <a:off x="323968" y="868305"/>
            <a:ext cx="3960000" cy="2671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448" y="3645024"/>
            <a:ext cx="3960000" cy="2970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968" y="3742433"/>
            <a:ext cx="3960000" cy="297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/>
          <a:srcRect r="3175"/>
          <a:stretch>
            <a:fillRect/>
          </a:stretch>
        </p:blipFill>
        <p:spPr bwMode="auto">
          <a:xfrm>
            <a:off x="71406" y="816288"/>
            <a:ext cx="4425780" cy="3428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1056" y="802640"/>
            <a:ext cx="4572000" cy="3428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СТРОИТЕЛЬСТВО</a:t>
            </a:r>
            <a:endParaRPr lang="ru-RU" sz="2000" b="1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71472" y="4929198"/>
            <a:ext cx="7528920" cy="147732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b="1" spc="50" dirty="0" smtClean="0">
                <a:ln w="11430"/>
                <a:solidFill>
                  <a:srgbClr val="0000FF"/>
                </a:solidFill>
              </a:rPr>
              <a:t>  В районе построены 701 квартира для ветеранов войны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b="1" cap="none" spc="50" dirty="0" smtClean="0">
                <a:ln w="11430"/>
                <a:solidFill>
                  <a:srgbClr val="0000FF"/>
                </a:solidFill>
              </a:rPr>
              <a:t>  Ежегодно сдается свыше 29 000 кв.м. жилья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b="1" spc="50" dirty="0" smtClean="0">
                <a:ln w="11430"/>
                <a:solidFill>
                  <a:srgbClr val="0000FF"/>
                </a:solidFill>
              </a:rPr>
              <a:t>  Построены 70 объектов социальной сферы</a:t>
            </a:r>
            <a:endParaRPr lang="ru-RU" sz="2000" b="1" cap="none" spc="50" dirty="0">
              <a:ln w="11430"/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 smtClean="0">
                <a:solidFill>
                  <a:srgbClr val="969696"/>
                </a:solidFill>
                <a:latin typeface="Tahoma" pitchFamily="34" charset="0"/>
                <a:cs typeface="Tahoma" pitchFamily="34" charset="0"/>
              </a:rPr>
              <a:t>Строительство и капитальный РЕМОНТ</a:t>
            </a:r>
            <a:endParaRPr lang="ru-RU" sz="2000" b="1" cap="all" dirty="0">
              <a:solidFill>
                <a:srgbClr val="969696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43" y="975938"/>
            <a:ext cx="2520000" cy="189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5" descr="IMG_286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527423"/>
            <a:ext cx="2520280" cy="17295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7" descr="IMG_286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228184" y="1268760"/>
            <a:ext cx="2627312" cy="18748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9" descr="Изображение 00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4527423"/>
            <a:ext cx="2627312" cy="1873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12000" y="2865938"/>
            <a:ext cx="2520000" cy="18905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831508" y="1484784"/>
            <a:ext cx="7883896" cy="424731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 2001 по 2012 годы в сфере образования района: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Построено 				</a:t>
            </a:r>
            <a:r>
              <a:rPr lang="ru-RU" b="1" dirty="0" smtClean="0">
                <a:solidFill>
                  <a:srgbClr val="C00000"/>
                </a:solidFill>
              </a:rPr>
              <a:t>- 70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объектов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Проведен капитальный ремонт 	</a:t>
            </a:r>
            <a:r>
              <a:rPr lang="ru-RU" b="1" dirty="0" smtClean="0">
                <a:solidFill>
                  <a:srgbClr val="C00000"/>
                </a:solidFill>
              </a:rPr>
              <a:t>- 62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объекта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	В том числе: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	проведены работы: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	- по замене системы отопления	</a:t>
            </a:r>
            <a:r>
              <a:rPr lang="ru-RU" b="1" dirty="0" smtClean="0">
                <a:solidFill>
                  <a:srgbClr val="C00000"/>
                </a:solidFill>
              </a:rPr>
              <a:t>- 26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объектов;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	- по замене оконных блоков 	</a:t>
            </a:r>
            <a:r>
              <a:rPr lang="ru-RU" b="1" dirty="0" smtClean="0">
                <a:solidFill>
                  <a:srgbClr val="C00000"/>
                </a:solidFill>
              </a:rPr>
              <a:t>- 27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объектов.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Ежегодные затраты на капремонт составляют от </a:t>
            </a:r>
            <a:r>
              <a:rPr lang="ru-RU" b="1" dirty="0" smtClean="0">
                <a:solidFill>
                  <a:srgbClr val="C00000"/>
                </a:solidFill>
              </a:rPr>
              <a:t>18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до </a:t>
            </a:r>
            <a:r>
              <a:rPr lang="ru-RU" b="1" dirty="0" smtClean="0">
                <a:solidFill>
                  <a:srgbClr val="C00000"/>
                </a:solidFill>
              </a:rPr>
              <a:t>25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млн. руб.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 2001 по 2006 годы </a:t>
            </a:r>
            <a:r>
              <a:rPr lang="ru-RU" b="1" dirty="0" smtClean="0">
                <a:solidFill>
                  <a:srgbClr val="C00000"/>
                </a:solidFill>
              </a:rPr>
              <a:t>во всех школах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заменены газовые котлы с низким КПД, трехфазные насосы заменены на однофазные.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55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14" descr="flag_RT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6064" y="3802355"/>
            <a:ext cx="39029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Детский сад «</a:t>
            </a:r>
            <a:r>
              <a:rPr lang="tt-RU" sz="14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Бәләкәч</a:t>
            </a: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» на 140 мест</a:t>
            </a:r>
            <a:endParaRPr lang="ru-RU" sz="1400" b="1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3875" r="3514" b="4281"/>
          <a:stretch/>
        </p:blipFill>
        <p:spPr bwMode="auto">
          <a:xfrm>
            <a:off x="576064" y="790077"/>
            <a:ext cx="3852000" cy="299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5"/>
          <a:stretch/>
        </p:blipFill>
        <p:spPr bwMode="auto">
          <a:xfrm>
            <a:off x="4644008" y="950064"/>
            <a:ext cx="3840000" cy="2670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 descr="герб Арского муниципального района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429652" y="285728"/>
            <a:ext cx="571504" cy="7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23377" y="3802355"/>
            <a:ext cx="3528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По</a:t>
            </a:r>
            <a:r>
              <a:rPr lang="ru-RU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ж</a:t>
            </a: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арное депо</a:t>
            </a:r>
            <a:endParaRPr lang="ru-RU" sz="1400" b="1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" y="4221087"/>
            <a:ext cx="4455871" cy="2522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90893" y="5220865"/>
            <a:ext cx="3491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Многофункциональный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культурно-спортивный комплекс</a:t>
            </a:r>
            <a:endParaRPr lang="ru-RU" sz="1400" b="1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40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5472</TotalTime>
  <Words>426</Words>
  <Application>Microsoft Office PowerPoint</Application>
  <PresentationFormat>Экран (4:3)</PresentationFormat>
  <Paragraphs>158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Muftakhov</dc:creator>
  <cp:lastModifiedBy>Айдар</cp:lastModifiedBy>
  <cp:revision>447</cp:revision>
  <cp:lastPrinted>2013-08-13T06:35:49Z</cp:lastPrinted>
  <dcterms:created xsi:type="dcterms:W3CDTF">2010-10-31T10:29:20Z</dcterms:created>
  <dcterms:modified xsi:type="dcterms:W3CDTF">2013-08-22T04:03:29Z</dcterms:modified>
</cp:coreProperties>
</file>