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6" r:id="rId1"/>
  </p:sldMasterIdLst>
  <p:notesMasterIdLst>
    <p:notesMasterId r:id="rId17"/>
  </p:notesMasterIdLst>
  <p:sldIdLst>
    <p:sldId id="302" r:id="rId2"/>
    <p:sldId id="310" r:id="rId3"/>
    <p:sldId id="316" r:id="rId4"/>
    <p:sldId id="312" r:id="rId5"/>
    <p:sldId id="311" r:id="rId6"/>
    <p:sldId id="318" r:id="rId7"/>
    <p:sldId id="319" r:id="rId8"/>
    <p:sldId id="320" r:id="rId9"/>
    <p:sldId id="322" r:id="rId10"/>
    <p:sldId id="314" r:id="rId11"/>
    <p:sldId id="313" r:id="rId12"/>
    <p:sldId id="321" r:id="rId13"/>
    <p:sldId id="323" r:id="rId14"/>
    <p:sldId id="324" r:id="rId15"/>
    <p:sldId id="325" r:id="rId16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000"/>
    <a:srgbClr val="00CC00"/>
    <a:srgbClr val="66FF33"/>
    <a:srgbClr val="FFFF69"/>
    <a:srgbClr val="005426"/>
    <a:srgbClr val="F0F52B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74" autoAdjust="0"/>
    <p:restoredTop sz="67829" autoAdjust="0"/>
  </p:normalViewPr>
  <p:slideViewPr>
    <p:cSldViewPr>
      <p:cViewPr varScale="1">
        <p:scale>
          <a:sx n="74" d="100"/>
          <a:sy n="74" d="100"/>
        </p:scale>
        <p:origin x="-285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759" tIns="45880" rIns="91759" bIns="4588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759" tIns="45880" rIns="91759" bIns="4588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11C6E42-7B53-4F36-B2C9-45AF78BDDE1D}" type="datetimeFigureOut">
              <a:rPr lang="ru-RU"/>
              <a:pPr>
                <a:defRPr/>
              </a:pPr>
              <a:t>26.06.2019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3638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59" tIns="45880" rIns="91759" bIns="4588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5988"/>
            <a:ext cx="5486400" cy="4475162"/>
          </a:xfrm>
          <a:prstGeom prst="rect">
            <a:avLst/>
          </a:prstGeom>
        </p:spPr>
        <p:txBody>
          <a:bodyPr vert="horz" lIns="91759" tIns="45880" rIns="91759" bIns="4588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759" tIns="45880" rIns="91759" bIns="4588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759" tIns="45880" rIns="91759" bIns="4588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F8EA8FD-949A-4299-8905-9EE586BBFC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3882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8EA8FD-949A-4299-8905-9EE586BBFC31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64434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8EA8FD-949A-4299-8905-9EE586BBFC31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70412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8EA8FD-949A-4299-8905-9EE586BBFC31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70412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8EA8FD-949A-4299-8905-9EE586BBFC31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87538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8EA8FD-949A-4299-8905-9EE586BBFC31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61743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8EA8FD-949A-4299-8905-9EE586BBFC31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33673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8EA8FD-949A-4299-8905-9EE586BBFC31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7696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8EA8FD-949A-4299-8905-9EE586BBFC31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7041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8EA8FD-949A-4299-8905-9EE586BBFC31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6115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8EA8FD-949A-4299-8905-9EE586BBFC31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7041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8EA8FD-949A-4299-8905-9EE586BBFC31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7041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8EA8FD-949A-4299-8905-9EE586BBFC31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8064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8EA8FD-949A-4299-8905-9EE586BBFC31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4794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8EA8FD-949A-4299-8905-9EE586BBFC31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9997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8EA8FD-949A-4299-8905-9EE586BBFC31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0674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56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6EB8F-51A4-4B95-A8EC-8E7864E64CC3}" type="datetimeFigureOut">
              <a:rPr lang="ru-RU"/>
              <a:pPr>
                <a:defRPr/>
              </a:pPr>
              <a:t>26.06.2019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54ABD-FA91-4C5A-8BD2-10621F556BC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CDF61-F706-47B6-8700-11A0C618B3E1}" type="datetimeFigureOut">
              <a:rPr lang="ru-RU"/>
              <a:pPr>
                <a:defRPr/>
              </a:pPr>
              <a:t>26.06.2019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A7CD1-5027-423F-A81D-A9DC36325A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87"/>
            <a:ext cx="2057400" cy="438785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87"/>
            <a:ext cx="6019800" cy="438785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4181F-25F0-4C4B-95D8-AD150D30ECB2}" type="datetimeFigureOut">
              <a:rPr lang="ru-RU"/>
              <a:pPr>
                <a:defRPr/>
              </a:pPr>
              <a:t>26.06.2019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AF4D4-4EF9-457C-AE36-BD09A9B71A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88846-CCF1-4E7C-8779-F678D71D6FA9}" type="datetimeFigureOut">
              <a:rPr lang="ru-RU"/>
              <a:pPr>
                <a:defRPr/>
              </a:pPr>
              <a:t>26.06.2019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3D3ED-784A-4673-86DF-2E59B39B68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AE038-6E2E-458D-9560-FAFEC2E1A021}" type="datetimeFigureOut">
              <a:rPr lang="ru-RU"/>
              <a:pPr>
                <a:defRPr/>
              </a:pPr>
              <a:t>26.06.2019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34564-E2FB-4145-A512-D527D95594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96EF6-D6F6-4005-B515-5B258F892A1D}" type="datetimeFigureOut">
              <a:rPr lang="ru-RU"/>
              <a:pPr>
                <a:defRPr/>
              </a:pPr>
              <a:t>26.06.2019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853A8-6E24-450B-A51B-8886A137FEE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7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7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E1562-C2B8-4EFB-A9C9-F2E649802E28}" type="datetimeFigureOut">
              <a:rPr lang="ru-RU"/>
              <a:pPr>
                <a:defRPr/>
              </a:pPr>
              <a:t>26.06.2019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BD336-9F08-45F0-9AF1-BC9BD466CC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DFD19-1AAA-4A49-A5E9-B65708A70194}" type="datetimeFigureOut">
              <a:rPr lang="ru-RU"/>
              <a:pPr>
                <a:defRPr/>
              </a:pPr>
              <a:t>26.06.2019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D0B23-28A2-4578-B5A0-5428D49C4B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07FF4-DC23-45D6-B4B0-042EBFCFDA4C}" type="datetimeFigureOut">
              <a:rPr lang="ru-RU"/>
              <a:pPr>
                <a:defRPr/>
              </a:pPr>
              <a:t>26.06.2019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64067-B46C-4926-8347-720EA366E3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BB784-08BB-4DBA-A284-2DB9AA76044C}" type="datetimeFigureOut">
              <a:rPr lang="ru-RU"/>
              <a:pPr>
                <a:defRPr/>
              </a:pPr>
              <a:t>26.06.2019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2C883-CC4A-47DB-9236-9CA31F74E5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F5900-F7A6-4546-B2C1-AF06554ADABF}" type="datetimeFigureOut">
              <a:rPr lang="ru-RU"/>
              <a:pPr>
                <a:defRPr/>
              </a:pPr>
              <a:t>26.06.2019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F623A-436E-4951-814F-A3F38C03DA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6"/>
            <a:ext cx="5486400" cy="5667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47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9D080-109A-41A5-9613-3D2DCFA57023}" type="datetimeFigureOut">
              <a:rPr lang="ru-RU"/>
              <a:pPr>
                <a:defRPr/>
              </a:pPr>
              <a:t>26.06.2019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F2C51-C8AE-49CA-B705-1C44258D47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14A81B-7901-4F88-9D8B-B961E6BF4F16}" type="datetimeFigureOut">
              <a:rPr lang="ru-RU"/>
              <a:pPr>
                <a:defRPr/>
              </a:pPr>
              <a:t>26.06.2019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0EA13C-6BD6-4F09-8949-936E7241D2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7" r:id="rId2"/>
    <p:sldLayoutId id="2147484036" r:id="rId3"/>
    <p:sldLayoutId id="2147484035" r:id="rId4"/>
    <p:sldLayoutId id="2147484034" r:id="rId5"/>
    <p:sldLayoutId id="2147484033" r:id="rId6"/>
    <p:sldLayoutId id="2147484032" r:id="rId7"/>
    <p:sldLayoutId id="2147484031" r:id="rId8"/>
    <p:sldLayoutId id="2147484030" r:id="rId9"/>
    <p:sldLayoutId id="2147484029" r:id="rId10"/>
    <p:sldLayoutId id="2147484028" r:id="rId11"/>
    <p:sldLayoutId id="2147484027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301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:\выступающи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519" y="-17756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3547894"/>
            <a:ext cx="7344816" cy="1692771"/>
          </a:xfrm>
          <a:prstGeom prst="rect">
            <a:avLst/>
          </a:prstGeom>
          <a:noFill/>
          <a:effectLst>
            <a:outerShdw blurRad="12700" dist="25400" dir="27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полковник  полиции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Кайдалов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Сергей Владимирович</a:t>
            </a:r>
          </a:p>
        </p:txBody>
      </p:sp>
      <p:pic>
        <p:nvPicPr>
          <p:cNvPr id="8" name="Picture 3" descr="D:\ВОЕННЫЙ СОВЕТ\Новые командования в ТИФ и PDV\Прив РК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481" y="1556792"/>
            <a:ext cx="1346013" cy="169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292027"/>
            <a:ext cx="66967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Врио заместителя </a:t>
            </a: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начальника управления – </a:t>
            </a: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начальник </a:t>
            </a: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центра </a:t>
            </a: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лицензионно -</a:t>
            </a:r>
          </a:p>
          <a:p>
            <a:pPr algn="ctr">
              <a:spcAft>
                <a:spcPts val="0"/>
              </a:spcAft>
            </a:pP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разрешительной </a:t>
            </a: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работы  </a:t>
            </a:r>
            <a:endParaRPr lang="ru-RU" sz="24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Управления </a:t>
            </a: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Росгвардии  по Республике Татарстан </a:t>
            </a:r>
          </a:p>
          <a:p>
            <a:pPr algn="ctr">
              <a:spcAft>
                <a:spcPts val="0"/>
              </a:spcAft>
            </a:pP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ru-RU" sz="24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83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D:\ВОЕННЫЙ СОВЕТ\Заставка ГКВВ 16-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9608" y="59828"/>
            <a:ext cx="9144000" cy="6884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3366334" y="1147225"/>
            <a:ext cx="2520950" cy="14478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1" name="Picture 12" descr="Флаг прозрачны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57" y="5238"/>
            <a:ext cx="1719263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3" descr="Олень черны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3195"/>
            <a:ext cx="936104" cy="784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2" descr="Шеврон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197" y="188632"/>
            <a:ext cx="458788" cy="627063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ЛРР\Desktop\Documents\нацгвардия\фото\ФОТО ШКОЛА\24d901bc4281d5272f0b5314a9fc897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2161"/>
            <a:ext cx="8738591" cy="533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104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D:\ВОЕННЫЙ СОВЕТ\Заставка ГКВВ 16-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9608" y="59828"/>
            <a:ext cx="9144000" cy="6884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3366334" y="1147225"/>
            <a:ext cx="2520950" cy="14478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1" name="Picture 12" descr="Флаг прозрачны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57" y="5238"/>
            <a:ext cx="1719263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3" descr="Олень черны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3195"/>
            <a:ext cx="936104" cy="784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2" descr="Шеврон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197" y="188632"/>
            <a:ext cx="458788" cy="627063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ЛРР\Desktop\Documents\нацгвардия\фото\ФОТО ШКОЛА\t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74" y="1202291"/>
            <a:ext cx="7308812" cy="507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7747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D:\ВОЕННЫЙ СОВЕТ\Заставка ГКВВ 16-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9608" y="59828"/>
            <a:ext cx="9144000" cy="6884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3366334" y="1147225"/>
            <a:ext cx="2520950" cy="14478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1" name="Picture 12" descr="Флаг прозрачны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57" y="5238"/>
            <a:ext cx="1719263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3" descr="Олень черны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3195"/>
            <a:ext cx="936104" cy="784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2" descr="Шеврон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197" y="188632"/>
            <a:ext cx="458788" cy="627063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19572" y="1666485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67066" y="1363166"/>
            <a:ext cx="77048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Типовые требования к должностной инструкции частного охранника на объекте охраны утверждены Приказом МВД РФ от 22 августа 2011 г. N 960 "Об утверждении типовых требований к должностной инструкции частного охранника на объекте охраны»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8316332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D:\ВОЕННЫЙ СОВЕТ\Заставка ГКВВ 16-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9608" y="59828"/>
            <a:ext cx="9144000" cy="6884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3366334" y="1147225"/>
            <a:ext cx="2520950" cy="14478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1" name="Picture 12" descr="Флаг прозрачны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57" y="5238"/>
            <a:ext cx="1719263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3" descr="Олень черны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3195"/>
            <a:ext cx="936104" cy="784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2" descr="Шеврон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197" y="188632"/>
            <a:ext cx="458788" cy="627063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19572" y="1666485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51326" y="1917272"/>
            <a:ext cx="784213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 четвертый – ежедневный контроль организации деятельности частной охранной организации на объекте образования.</a:t>
            </a:r>
            <a:endParaRPr lang="ru-RU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2912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D:\ВОЕННЫЙ СОВЕТ\Заставка ГКВВ 16-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9608" y="59828"/>
            <a:ext cx="9144000" cy="6884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3366334" y="1147225"/>
            <a:ext cx="2520950" cy="14478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1" name="Picture 12" descr="Флаг прозрачны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57" y="5238"/>
            <a:ext cx="1719263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3" descr="Олень черны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3195"/>
            <a:ext cx="936104" cy="784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2" descr="Шеврон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197" y="188632"/>
            <a:ext cx="458788" cy="627063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19572" y="1666485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0355" y="1666485"/>
            <a:ext cx="798884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Результатом контроля при недобросовестном исполнении договорных обязательств является расторжение заказчиком договора и привлечение ЧОП к административной ответственности, вплоть до аннулирования лицензии.</a:t>
            </a:r>
            <a:endParaRPr lang="ru-RU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6819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:\выступающи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519" y="-17756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3547894"/>
            <a:ext cx="7344816" cy="1692771"/>
          </a:xfrm>
          <a:prstGeom prst="rect">
            <a:avLst/>
          </a:prstGeom>
          <a:noFill/>
          <a:effectLst>
            <a:outerShdw blurRad="12700" dist="25400" dir="27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полковник  полиции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Кайдалов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Сергей Владимирович</a:t>
            </a:r>
          </a:p>
        </p:txBody>
      </p:sp>
      <p:pic>
        <p:nvPicPr>
          <p:cNvPr id="8" name="Picture 3" descr="D:\ВОЕННЫЙ СОВЕТ\Новые командования в ТИФ и PDV\Прив РК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481" y="1556792"/>
            <a:ext cx="1346013" cy="169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292027"/>
            <a:ext cx="66967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Врио заместителя </a:t>
            </a: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начальника управления – </a:t>
            </a: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начальник </a:t>
            </a: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центра </a:t>
            </a: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лицензионно -</a:t>
            </a:r>
          </a:p>
          <a:p>
            <a:pPr algn="ctr">
              <a:spcAft>
                <a:spcPts val="0"/>
              </a:spcAft>
            </a:pP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разрешительной </a:t>
            </a: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работы  </a:t>
            </a:r>
            <a:endParaRPr lang="ru-RU" sz="24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Управления </a:t>
            </a: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Росгвардии  по Республике Татарстан </a:t>
            </a:r>
          </a:p>
          <a:p>
            <a:pPr algn="ctr">
              <a:spcAft>
                <a:spcPts val="0"/>
              </a:spcAft>
            </a:pP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ru-RU" sz="24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76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D:\ВОЕННЫЙ СОВЕТ\Заставка ГКВВ 16-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9608" y="59828"/>
            <a:ext cx="9144000" cy="6884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3366334" y="1147225"/>
            <a:ext cx="2520950" cy="14478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1" name="Picture 12" descr="Флаг прозрачны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57" y="5238"/>
            <a:ext cx="1719263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3" descr="Олень черны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3195"/>
            <a:ext cx="936104" cy="784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2" descr="Шеврон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197" y="188632"/>
            <a:ext cx="458788" cy="627063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79557" y="1772816"/>
            <a:ext cx="8185669" cy="36317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4600" b="1" kern="0" dirty="0">
                <a:latin typeface="Times New Roman" pitchFamily="18" charset="0"/>
                <a:cs typeface="Times New Roman" pitchFamily="18" charset="0"/>
              </a:rPr>
              <a:t>Закон Российской Федерации от 11 марта 1992 года №2487 </a:t>
            </a:r>
            <a:r>
              <a:rPr lang="ru-RU" sz="4600" b="1" i="1" kern="0" dirty="0" smtClean="0">
                <a:latin typeface="Times New Roman" pitchFamily="18" charset="0"/>
                <a:cs typeface="Times New Roman" pitchFamily="18" charset="0"/>
              </a:rPr>
              <a:t>«О </a:t>
            </a:r>
            <a:r>
              <a:rPr lang="ru-RU" sz="4600" b="1" i="1" kern="0" dirty="0">
                <a:latin typeface="Times New Roman" pitchFamily="18" charset="0"/>
                <a:cs typeface="Times New Roman" pitchFamily="18" charset="0"/>
              </a:rPr>
              <a:t>частной детективной и охранной деятельности в Российской Федерации»</a:t>
            </a:r>
          </a:p>
        </p:txBody>
      </p:sp>
    </p:spTree>
    <p:extLst>
      <p:ext uri="{BB962C8B-B14F-4D97-AF65-F5344CB8AC3E}">
        <p14:creationId xmlns:p14="http://schemas.microsoft.com/office/powerpoint/2010/main" val="39590760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D:\ВОЕННЫЙ СОВЕТ\Заставка ГКВВ 16-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9608" y="59828"/>
            <a:ext cx="9144000" cy="6884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3366334" y="1147225"/>
            <a:ext cx="2520950" cy="14478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1" name="Picture 12" descr="Флаг прозрачны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57" y="5238"/>
            <a:ext cx="1719263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3" descr="Олень черны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3195"/>
            <a:ext cx="936104" cy="784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2" descr="Шеврон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197" y="188632"/>
            <a:ext cx="458788" cy="627063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79557" y="1772816"/>
            <a:ext cx="8185669" cy="440120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этапа работы с ЧОО: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Отбор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частной охранной организации;</a:t>
            </a:r>
          </a:p>
          <a:p>
            <a:pPr lvl="0"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Заключение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 на предоставление охранных услуг;</a:t>
            </a:r>
          </a:p>
          <a:p>
            <a:pPr lvl="0"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Разработка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согласование и утверждение должностной инструкции охранника применительно к условиям и особенностям конкретного объекта;</a:t>
            </a:r>
          </a:p>
          <a:p>
            <a:pPr lvl="0"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Ежедневный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исполнения договорных обязательств.</a:t>
            </a:r>
          </a:p>
        </p:txBody>
      </p:sp>
    </p:spTree>
    <p:extLst>
      <p:ext uri="{BB962C8B-B14F-4D97-AF65-F5344CB8AC3E}">
        <p14:creationId xmlns:p14="http://schemas.microsoft.com/office/powerpoint/2010/main" val="28085193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D:\ВОЕННЫЙ СОВЕТ\Заставка ГКВВ 16-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9608" y="59828"/>
            <a:ext cx="9144000" cy="6884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3366334" y="1147225"/>
            <a:ext cx="2520950" cy="14478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1" name="Picture 12" descr="Флаг прозрачны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57" y="5238"/>
            <a:ext cx="1719263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3" descr="Олень черны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3195"/>
            <a:ext cx="936104" cy="784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2" descr="Шеврон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197" y="188632"/>
            <a:ext cx="458788" cy="627063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79557" y="1194956"/>
            <a:ext cx="8185669" cy="517064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3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Постановление Правительства Российской Федерации от 7 октября 2017 года №1235 </a:t>
            </a:r>
          </a:p>
          <a:p>
            <a:pPr algn="ctr"/>
            <a:r>
              <a:rPr lang="ru-RU" sz="3000" b="1" i="1" kern="0" dirty="0" smtClean="0">
                <a:latin typeface="Times New Roman" pitchFamily="18" charset="0"/>
                <a:cs typeface="Times New Roman" pitchFamily="18" charset="0"/>
              </a:rPr>
              <a:t>«Об утверждении требований к антитеррористической защищенности объектов (территорий) Министерства образования и науки Российской Федерации и объектов (территорий), относящихся  к сфере деятельности Министерства образования и науки Российской Федераций, и формы паспорта безопасности этих объектов (территорий)»</a:t>
            </a:r>
          </a:p>
        </p:txBody>
      </p:sp>
    </p:spTree>
    <p:extLst>
      <p:ext uri="{BB962C8B-B14F-4D97-AF65-F5344CB8AC3E}">
        <p14:creationId xmlns:p14="http://schemas.microsoft.com/office/powerpoint/2010/main" val="42585836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D:\ВОЕННЫЙ СОВЕТ\Заставка ГКВВ 16-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9608" y="59828"/>
            <a:ext cx="9144000" cy="6884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792650" y="108290"/>
            <a:ext cx="6588224" cy="8925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395" tIns="45699" rIns="91395" bIns="45699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2600" dirty="0">
                <a:solidFill>
                  <a:srgbClr val="FF0000"/>
                </a:solidFill>
                <a:latin typeface="Impact" pitchFamily="34" charset="0"/>
                <a:cs typeface="Times New Roman" pitchFamily="18" charset="0"/>
              </a:rPr>
              <a:t>Справочная информация </a:t>
            </a:r>
            <a:endParaRPr lang="ru-RU" sz="2600" dirty="0" smtClean="0">
              <a:solidFill>
                <a:srgbClr val="FF0000"/>
              </a:solidFill>
              <a:latin typeface="Impact" pitchFamily="34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2600" dirty="0" smtClean="0">
                <a:solidFill>
                  <a:srgbClr val="FF0000"/>
                </a:solidFill>
                <a:latin typeface="Impact" pitchFamily="34" charset="0"/>
                <a:cs typeface="Times New Roman" pitchFamily="18" charset="0"/>
              </a:rPr>
              <a:t>по </a:t>
            </a:r>
            <a:r>
              <a:rPr lang="ru-RU" sz="2600" dirty="0">
                <a:solidFill>
                  <a:srgbClr val="FF0000"/>
                </a:solidFill>
                <a:latin typeface="Impact" pitchFamily="34" charset="0"/>
                <a:cs typeface="Times New Roman" pitchFamily="18" charset="0"/>
              </a:rPr>
              <a:t>линии частной охранной деятельности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366334" y="1147225"/>
            <a:ext cx="2520950" cy="14478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1" name="Picture 12" descr="Флаг прозрачны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57" y="5238"/>
            <a:ext cx="1719263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3" descr="Олень черны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3195"/>
            <a:ext cx="936104" cy="784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2" descr="Шеврон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197" y="188632"/>
            <a:ext cx="458788" cy="627063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793935"/>
              </p:ext>
            </p:extLst>
          </p:nvPr>
        </p:nvGraphicFramePr>
        <p:xfrm>
          <a:off x="251520" y="1628800"/>
          <a:ext cx="8487071" cy="329436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6501186"/>
                <a:gridCol w="1985885"/>
              </a:tblGrid>
              <a:tr h="10981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Частные </a:t>
                      </a:r>
                      <a:r>
                        <a:rPr lang="ru-RU" sz="32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охранные</a:t>
                      </a:r>
                      <a:r>
                        <a:rPr lang="ru-RU" sz="3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32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организации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564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0981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/>
                          <a:ea typeface="Times New Roman"/>
                        </a:rPr>
                        <a:t>в </a:t>
                      </a:r>
                      <a:r>
                        <a:rPr lang="ru-RU" sz="3200" b="1" dirty="0" smtClean="0">
                          <a:effectLst/>
                          <a:latin typeface="Times New Roman"/>
                          <a:ea typeface="Times New Roman"/>
                        </a:rPr>
                        <a:t>том</a:t>
                      </a:r>
                      <a:r>
                        <a:rPr lang="ru-RU" sz="3200" b="1" baseline="0" dirty="0" smtClean="0">
                          <a:effectLst/>
                          <a:latin typeface="Times New Roman"/>
                          <a:ea typeface="Times New Roman"/>
                        </a:rPr>
                        <a:t> числе лицензированы по               7 пункту</a:t>
                      </a:r>
                      <a:endParaRPr lang="ru-RU" sz="32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/>
                          <a:ea typeface="Times New Roman"/>
                        </a:rPr>
                        <a:t>157</a:t>
                      </a:r>
                      <a:endParaRPr lang="ru-RU" sz="32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098122"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 smtClean="0">
                          <a:effectLst/>
                          <a:latin typeface="Times New Roman"/>
                          <a:ea typeface="Times New Roman"/>
                        </a:rPr>
                        <a:t>Количество  работников ЧОО</a:t>
                      </a:r>
                      <a:endParaRPr lang="ru-RU" sz="3200" b="1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effectLst/>
                          <a:latin typeface="Times New Roman"/>
                          <a:ea typeface="Times New Roman"/>
                        </a:rPr>
                        <a:t>22 583</a:t>
                      </a:r>
                      <a:endParaRPr lang="ru-RU" sz="3200" b="1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89988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D:\ВОЕННЫЙ СОВЕТ\Заставка ГКВВ 16-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9608" y="59828"/>
            <a:ext cx="9144000" cy="6884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3366334" y="1147225"/>
            <a:ext cx="2520950" cy="14478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1" name="Picture 12" descr="Флаг прозрачны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57" y="5238"/>
            <a:ext cx="1719263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3" descr="Олень черны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3195"/>
            <a:ext cx="936104" cy="784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2" descr="Шеврон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197" y="188632"/>
            <a:ext cx="458788" cy="627063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69146" y="1445072"/>
            <a:ext cx="8185669" cy="461664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 и 2019 г. 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центром лицензионно-разрешительной работы Управления </a:t>
            </a:r>
            <a:r>
              <a:rPr lang="ru-RU" sz="4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Росгвардии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Республике Татарстан были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лишены лицензий на право оказания охранных услуг </a:t>
            </a:r>
            <a:endParaRPr lang="ru-RU" sz="4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49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  <a:endParaRPr lang="ru-RU" sz="4200" b="1" kern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6234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D:\ВОЕННЫЙ СОВЕТ\Заставка ГКВВ 16-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9608" y="59828"/>
            <a:ext cx="9144000" cy="6884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3366334" y="1147225"/>
            <a:ext cx="2520950" cy="14478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1" name="Picture 12" descr="Флаг прозрачны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57" y="5238"/>
            <a:ext cx="1719263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3" descr="Олень черны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3195"/>
            <a:ext cx="936104" cy="784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2" descr="Шеврон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197" y="188632"/>
            <a:ext cx="458788" cy="627063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19572" y="1666485"/>
            <a:ext cx="770485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Юридическим основанием оказания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охранных услуг,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фактически наиболее важным и существенным условием определяющим порядок оказания охранных услуг и последующее взаимодействие сторон является гражданско-правовой </a:t>
            </a:r>
            <a:r>
              <a:rPr lang="ru-RU" sz="32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договор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имеющий </a:t>
            </a:r>
            <a:r>
              <a:rPr lang="ru-RU" sz="32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возмездный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характер.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038802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D:\ВОЕННЫЙ СОВЕТ\Заставка ГКВВ 16-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9608" y="59828"/>
            <a:ext cx="9144000" cy="6884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3366334" y="1147225"/>
            <a:ext cx="2520950" cy="14478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1" name="Picture 12" descr="Флаг прозрачны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57" y="5238"/>
            <a:ext cx="1719263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3" descr="Олень черны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3195"/>
            <a:ext cx="936104" cy="784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2" descr="Шеврон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197" y="188632"/>
            <a:ext cx="458788" cy="627063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19571" y="1351582"/>
            <a:ext cx="778962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В договоре целесообразно </a:t>
            </a:r>
            <a:r>
              <a:rPr lang="ru-RU" sz="2400" dirty="0" smtClean="0"/>
              <a:t>указать:</a:t>
            </a:r>
          </a:p>
          <a:p>
            <a:pPr marL="285750" indent="-285750" algn="just">
              <a:buFontTx/>
              <a:buChar char="-"/>
            </a:pPr>
            <a:r>
              <a:rPr lang="ru-RU" sz="2400" dirty="0" smtClean="0"/>
              <a:t>уровень </a:t>
            </a:r>
            <a:r>
              <a:rPr lang="ru-RU" sz="2400" dirty="0"/>
              <a:t>часовой ставки охранника по заработной плате, </a:t>
            </a:r>
            <a:endParaRPr lang="ru-RU" sz="2400" dirty="0" smtClean="0"/>
          </a:p>
          <a:p>
            <a:pPr marL="285750" indent="-285750" algn="just">
              <a:buFontTx/>
              <a:buChar char="-"/>
            </a:pPr>
            <a:r>
              <a:rPr lang="ru-RU" sz="2400" dirty="0" smtClean="0"/>
              <a:t>источник </a:t>
            </a:r>
            <a:r>
              <a:rPr lang="ru-RU" sz="2400" dirty="0"/>
              <a:t>финансирования прохождения охранниками медицинского осмотра, повышения квалификации, приобретения форменной </a:t>
            </a:r>
            <a:r>
              <a:rPr lang="ru-RU" sz="2400" dirty="0" smtClean="0"/>
              <a:t>одежды,</a:t>
            </a:r>
          </a:p>
          <a:p>
            <a:pPr marL="285750" indent="-285750" algn="just">
              <a:buFontTx/>
              <a:buChar char="-"/>
            </a:pPr>
            <a:r>
              <a:rPr lang="ru-RU" sz="2400" dirty="0" smtClean="0"/>
              <a:t>форменную </a:t>
            </a:r>
            <a:r>
              <a:rPr lang="ru-RU" sz="2400" dirty="0"/>
              <a:t>одежду </a:t>
            </a:r>
            <a:r>
              <a:rPr lang="ru-RU" sz="2400" dirty="0" smtClean="0"/>
              <a:t>охранника</a:t>
            </a:r>
            <a:r>
              <a:rPr lang="ru-RU" sz="2400" dirty="0"/>
              <a:t>,</a:t>
            </a:r>
            <a:endParaRPr lang="ru-RU" sz="2400" dirty="0" smtClean="0"/>
          </a:p>
          <a:p>
            <a:pPr marL="285750" indent="-285750" algn="just">
              <a:buFontTx/>
              <a:buChar char="-"/>
            </a:pPr>
            <a:r>
              <a:rPr lang="ru-RU" sz="2400" dirty="0" smtClean="0"/>
              <a:t>по </a:t>
            </a:r>
            <a:r>
              <a:rPr lang="ru-RU" sz="2400" dirty="0"/>
              <a:t>фамильный список охранников, привлекаемых к охране объекта с учетом их замены (подмены) с указанием конкретного должностного лица охранного предприятия, ответственного за организацию работы охранников с указанием его конкретных обязанностей</a:t>
            </a:r>
          </a:p>
        </p:txBody>
      </p:sp>
    </p:spTree>
    <p:extLst>
      <p:ext uri="{BB962C8B-B14F-4D97-AF65-F5344CB8AC3E}">
        <p14:creationId xmlns:p14="http://schemas.microsoft.com/office/powerpoint/2010/main" val="10748041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D:\ВОЕННЫЙ СОВЕТ\Заставка ГКВВ 16-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9608" y="59828"/>
            <a:ext cx="9144000" cy="6884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3366334" y="1147225"/>
            <a:ext cx="2520950" cy="14478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1" name="Picture 12" descr="Флаг прозрачны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57" y="5238"/>
            <a:ext cx="1719263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3" descr="Олень черны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3195"/>
            <a:ext cx="936104" cy="784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2" descr="Шеврон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197" y="188632"/>
            <a:ext cx="458788" cy="627063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19572" y="1666485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7579" y="1700972"/>
            <a:ext cx="778962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 третий - разработка, согласование и утверждение </a:t>
            </a:r>
            <a:r>
              <a:rPr lang="ru-RU" sz="40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должностной инструкции охранника </a:t>
            </a:r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применительно к условиям и особенностям конкретного объекта.</a:t>
            </a:r>
            <a:endParaRPr lang="ru-RU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0364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7516</TotalTime>
  <Words>415</Words>
  <Application>Microsoft Office PowerPoint</Application>
  <PresentationFormat>Экран (4:3)</PresentationFormat>
  <Paragraphs>57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5_Тема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Валагин Олег Александрович</dc:creator>
  <cp:lastModifiedBy>Абдразаков</cp:lastModifiedBy>
  <cp:revision>625</cp:revision>
  <cp:lastPrinted>2019-06-05T11:08:34Z</cp:lastPrinted>
  <dcterms:created xsi:type="dcterms:W3CDTF">2014-07-21T11:02:43Z</dcterms:created>
  <dcterms:modified xsi:type="dcterms:W3CDTF">2019-06-26T13:40:59Z</dcterms:modified>
</cp:coreProperties>
</file>