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5">
  <p:sldMasterIdLst>
    <p:sldMasterId id="2147483745" r:id="rId1"/>
  </p:sldMasterIdLst>
  <p:notesMasterIdLst>
    <p:notesMasterId r:id="rId17"/>
  </p:notesMasterIdLst>
  <p:handoutMasterIdLst>
    <p:handoutMasterId r:id="rId18"/>
  </p:handoutMasterIdLst>
  <p:sldIdLst>
    <p:sldId id="271" r:id="rId2"/>
    <p:sldId id="262" r:id="rId3"/>
    <p:sldId id="263" r:id="rId4"/>
    <p:sldId id="264" r:id="rId5"/>
    <p:sldId id="265" r:id="rId6"/>
    <p:sldId id="266" r:id="rId7"/>
    <p:sldId id="256" r:id="rId8"/>
    <p:sldId id="267" r:id="rId9"/>
    <p:sldId id="268" r:id="rId10"/>
    <p:sldId id="269" r:id="rId11"/>
    <p:sldId id="261" r:id="rId12"/>
    <p:sldId id="257" r:id="rId13"/>
    <p:sldId id="272" r:id="rId14"/>
    <p:sldId id="258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134" autoAdjust="0"/>
  </p:normalViewPr>
  <p:slideViewPr>
    <p:cSldViewPr>
      <p:cViewPr varScale="1">
        <p:scale>
          <a:sx n="110" d="100"/>
          <a:sy n="110" d="100"/>
        </p:scale>
        <p:origin x="-16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0A7A7-5B36-4BEE-B248-169602D81AC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D949568-B910-4089-B955-013B7255B465}">
      <dgm:prSet/>
      <dgm:spPr/>
      <dgm:t>
        <a:bodyPr/>
        <a:lstStyle/>
        <a:p>
          <a:pPr rtl="0"/>
          <a:r>
            <a:rPr lang="ru-RU" dirty="0" smtClean="0"/>
            <a:t>Кабинет врача</a:t>
          </a:r>
          <a:endParaRPr lang="ru-RU" dirty="0"/>
        </a:p>
      </dgm:t>
    </dgm:pt>
    <dgm:pt modelId="{B0DE3499-F470-4FCE-826C-CC25717D5C03}" type="parTrans" cxnId="{83A56542-0749-43A4-9A88-FEEB7860309B}">
      <dgm:prSet/>
      <dgm:spPr/>
      <dgm:t>
        <a:bodyPr/>
        <a:lstStyle/>
        <a:p>
          <a:endParaRPr lang="ru-RU"/>
        </a:p>
      </dgm:t>
    </dgm:pt>
    <dgm:pt modelId="{B30F3784-6908-4A67-A6CC-5F5CE983EB70}" type="sibTrans" cxnId="{83A56542-0749-43A4-9A88-FEEB7860309B}">
      <dgm:prSet/>
      <dgm:spPr/>
      <dgm:t>
        <a:bodyPr/>
        <a:lstStyle/>
        <a:p>
          <a:endParaRPr lang="ru-RU"/>
        </a:p>
      </dgm:t>
    </dgm:pt>
    <dgm:pt modelId="{168E7A95-DD7F-4C21-AE74-69529AE9D81D}">
      <dgm:prSet/>
      <dgm:spPr/>
      <dgm:t>
        <a:bodyPr/>
        <a:lstStyle/>
        <a:p>
          <a:pPr rtl="0"/>
          <a:r>
            <a:rPr lang="ru-RU" dirty="0" smtClean="0"/>
            <a:t>Процедурный кабинет</a:t>
          </a:r>
          <a:endParaRPr lang="ru-RU" dirty="0"/>
        </a:p>
      </dgm:t>
    </dgm:pt>
    <dgm:pt modelId="{F0CCAAD7-400B-45B1-829B-F0662AA74B98}" type="parTrans" cxnId="{B7A28FF0-613F-4BF2-AE72-B36D2B62921A}">
      <dgm:prSet/>
      <dgm:spPr/>
      <dgm:t>
        <a:bodyPr/>
        <a:lstStyle/>
        <a:p>
          <a:endParaRPr lang="ru-RU"/>
        </a:p>
      </dgm:t>
    </dgm:pt>
    <dgm:pt modelId="{5D1C4D7C-BB62-462B-BCB4-A75CB3A5164F}" type="sibTrans" cxnId="{B7A28FF0-613F-4BF2-AE72-B36D2B62921A}">
      <dgm:prSet/>
      <dgm:spPr/>
      <dgm:t>
        <a:bodyPr/>
        <a:lstStyle/>
        <a:p>
          <a:endParaRPr lang="ru-RU"/>
        </a:p>
      </dgm:t>
    </dgm:pt>
    <dgm:pt modelId="{5CBCE318-A42B-47CC-93F2-C09A7A6F2693}">
      <dgm:prSet/>
      <dgm:spPr/>
      <dgm:t>
        <a:bodyPr/>
        <a:lstStyle/>
        <a:p>
          <a:pPr rtl="0"/>
          <a:r>
            <a:rPr lang="ru-RU" dirty="0" smtClean="0"/>
            <a:t>Прививочный кабинет</a:t>
          </a:r>
          <a:endParaRPr lang="ru-RU" dirty="0"/>
        </a:p>
      </dgm:t>
    </dgm:pt>
    <dgm:pt modelId="{B690E676-FA43-49A4-AF2C-88E0F1F270A2}" type="parTrans" cxnId="{F4DBAEF3-47D4-4E0A-B9AF-A15B4C874DD4}">
      <dgm:prSet/>
      <dgm:spPr/>
      <dgm:t>
        <a:bodyPr/>
        <a:lstStyle/>
        <a:p>
          <a:endParaRPr lang="ru-RU"/>
        </a:p>
      </dgm:t>
    </dgm:pt>
    <dgm:pt modelId="{B874B011-3CBC-476F-88CD-A18AE0EAF6B8}" type="sibTrans" cxnId="{F4DBAEF3-47D4-4E0A-B9AF-A15B4C874DD4}">
      <dgm:prSet/>
      <dgm:spPr/>
      <dgm:t>
        <a:bodyPr/>
        <a:lstStyle/>
        <a:p>
          <a:endParaRPr lang="ru-RU"/>
        </a:p>
      </dgm:t>
    </dgm:pt>
    <dgm:pt modelId="{A0497A67-EA97-4932-BE44-DAC590DA6C5E}">
      <dgm:prSet/>
      <dgm:spPr/>
      <dgm:t>
        <a:bodyPr/>
        <a:lstStyle/>
        <a:p>
          <a:pPr rtl="0"/>
          <a:r>
            <a:rPr lang="ru-RU" dirty="0" smtClean="0"/>
            <a:t>Стоматологический кабинет</a:t>
          </a:r>
          <a:endParaRPr lang="ru-RU" dirty="0"/>
        </a:p>
      </dgm:t>
    </dgm:pt>
    <dgm:pt modelId="{0BAED108-1DA6-4C40-A85E-E9E9591C404D}" type="parTrans" cxnId="{EBB40123-247E-4736-9A6F-38A7303C5AEA}">
      <dgm:prSet/>
      <dgm:spPr/>
      <dgm:t>
        <a:bodyPr/>
        <a:lstStyle/>
        <a:p>
          <a:endParaRPr lang="ru-RU"/>
        </a:p>
      </dgm:t>
    </dgm:pt>
    <dgm:pt modelId="{566AE247-C3F4-41BC-A1EB-5A88F0EB6CD4}" type="sibTrans" cxnId="{EBB40123-247E-4736-9A6F-38A7303C5AEA}">
      <dgm:prSet/>
      <dgm:spPr/>
      <dgm:t>
        <a:bodyPr/>
        <a:lstStyle/>
        <a:p>
          <a:endParaRPr lang="ru-RU"/>
        </a:p>
      </dgm:t>
    </dgm:pt>
    <dgm:pt modelId="{3BDAC0D8-3359-434F-86D8-6747FDF58094}" type="pres">
      <dgm:prSet presAssocID="{6CC0A7A7-5B36-4BEE-B248-169602D81AC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E9D3C3-AA0B-4C0B-852E-3B53439DFB48}" type="pres">
      <dgm:prSet presAssocID="{3D949568-B910-4089-B955-013B7255B465}" presName="composite" presStyleCnt="0"/>
      <dgm:spPr/>
    </dgm:pt>
    <dgm:pt modelId="{403AB2DA-751E-4318-9F7D-643C614A099D}" type="pres">
      <dgm:prSet presAssocID="{3D949568-B910-4089-B955-013B7255B465}" presName="imgShp" presStyleLbl="fgImgPlace1" presStyleIdx="0" presStyleCnt="4"/>
      <dgm:spPr>
        <a:prstGeom prst="rightArrow">
          <a:avLst/>
        </a:prstGeom>
      </dgm:spPr>
    </dgm:pt>
    <dgm:pt modelId="{562F90EE-9CA4-4A45-BCA7-EE746500F0E9}" type="pres">
      <dgm:prSet presAssocID="{3D949568-B910-4089-B955-013B7255B465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EE5BF-6157-426A-86CA-8268975A7A78}" type="pres">
      <dgm:prSet presAssocID="{B30F3784-6908-4A67-A6CC-5F5CE983EB70}" presName="spacing" presStyleCnt="0"/>
      <dgm:spPr/>
    </dgm:pt>
    <dgm:pt modelId="{EC5F023E-2382-4D26-939D-D2381C971444}" type="pres">
      <dgm:prSet presAssocID="{168E7A95-DD7F-4C21-AE74-69529AE9D81D}" presName="composite" presStyleCnt="0"/>
      <dgm:spPr/>
    </dgm:pt>
    <dgm:pt modelId="{E6FFCC31-2F8F-43E1-A7EB-DAB54741659C}" type="pres">
      <dgm:prSet presAssocID="{168E7A95-DD7F-4C21-AE74-69529AE9D81D}" presName="imgShp" presStyleLbl="fgImgPlace1" presStyleIdx="1" presStyleCnt="4"/>
      <dgm:spPr>
        <a:prstGeom prst="rightArrow">
          <a:avLst/>
        </a:prstGeom>
      </dgm:spPr>
    </dgm:pt>
    <dgm:pt modelId="{F9FD9749-12F4-4B74-9C0A-82DCA1399961}" type="pres">
      <dgm:prSet presAssocID="{168E7A95-DD7F-4C21-AE74-69529AE9D81D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69AA0-20FF-4953-A5DB-B9A5950CCABB}" type="pres">
      <dgm:prSet presAssocID="{5D1C4D7C-BB62-462B-BCB4-A75CB3A5164F}" presName="spacing" presStyleCnt="0"/>
      <dgm:spPr/>
    </dgm:pt>
    <dgm:pt modelId="{8037B927-ADA9-4B0E-9267-B21651825784}" type="pres">
      <dgm:prSet presAssocID="{5CBCE318-A42B-47CC-93F2-C09A7A6F2693}" presName="composite" presStyleCnt="0"/>
      <dgm:spPr/>
    </dgm:pt>
    <dgm:pt modelId="{1535D702-749E-4D9F-BC7D-A64E2E25357A}" type="pres">
      <dgm:prSet presAssocID="{5CBCE318-A42B-47CC-93F2-C09A7A6F2693}" presName="imgShp" presStyleLbl="fgImgPlace1" presStyleIdx="2" presStyleCnt="4"/>
      <dgm:spPr>
        <a:prstGeom prst="rightArrow">
          <a:avLst/>
        </a:prstGeom>
      </dgm:spPr>
    </dgm:pt>
    <dgm:pt modelId="{2603F345-BF26-4F6A-878E-30265340AF6F}" type="pres">
      <dgm:prSet presAssocID="{5CBCE318-A42B-47CC-93F2-C09A7A6F2693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5FE951-2548-4E83-937F-D1047794D20E}" type="pres">
      <dgm:prSet presAssocID="{B874B011-3CBC-476F-88CD-A18AE0EAF6B8}" presName="spacing" presStyleCnt="0"/>
      <dgm:spPr/>
    </dgm:pt>
    <dgm:pt modelId="{713F266D-90A2-46E0-B85D-F9E51E448426}" type="pres">
      <dgm:prSet presAssocID="{A0497A67-EA97-4932-BE44-DAC590DA6C5E}" presName="composite" presStyleCnt="0"/>
      <dgm:spPr/>
    </dgm:pt>
    <dgm:pt modelId="{14FE025A-4DD7-4076-AFA5-931364100D12}" type="pres">
      <dgm:prSet presAssocID="{A0497A67-EA97-4932-BE44-DAC590DA6C5E}" presName="imgShp" presStyleLbl="fgImgPlace1" presStyleIdx="3" presStyleCnt="4"/>
      <dgm:spPr>
        <a:prstGeom prst="rightArrow">
          <a:avLst/>
        </a:prstGeom>
      </dgm:spPr>
    </dgm:pt>
    <dgm:pt modelId="{BC934A92-7029-4377-B671-E3EA13395EE0}" type="pres">
      <dgm:prSet presAssocID="{A0497A67-EA97-4932-BE44-DAC590DA6C5E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CA25D1-E62F-4C91-B602-2A0479D222A1}" type="presOf" srcId="{6CC0A7A7-5B36-4BEE-B248-169602D81ACB}" destId="{3BDAC0D8-3359-434F-86D8-6747FDF58094}" srcOrd="0" destOrd="0" presId="urn:microsoft.com/office/officeart/2005/8/layout/vList3"/>
    <dgm:cxn modelId="{B7A28FF0-613F-4BF2-AE72-B36D2B62921A}" srcId="{6CC0A7A7-5B36-4BEE-B248-169602D81ACB}" destId="{168E7A95-DD7F-4C21-AE74-69529AE9D81D}" srcOrd="1" destOrd="0" parTransId="{F0CCAAD7-400B-45B1-829B-F0662AA74B98}" sibTransId="{5D1C4D7C-BB62-462B-BCB4-A75CB3A5164F}"/>
    <dgm:cxn modelId="{5AC86C7B-0914-4280-93C8-64EA6968F39E}" type="presOf" srcId="{A0497A67-EA97-4932-BE44-DAC590DA6C5E}" destId="{BC934A92-7029-4377-B671-E3EA13395EE0}" srcOrd="0" destOrd="0" presId="urn:microsoft.com/office/officeart/2005/8/layout/vList3"/>
    <dgm:cxn modelId="{83A56542-0749-43A4-9A88-FEEB7860309B}" srcId="{6CC0A7A7-5B36-4BEE-B248-169602D81ACB}" destId="{3D949568-B910-4089-B955-013B7255B465}" srcOrd="0" destOrd="0" parTransId="{B0DE3499-F470-4FCE-826C-CC25717D5C03}" sibTransId="{B30F3784-6908-4A67-A6CC-5F5CE983EB70}"/>
    <dgm:cxn modelId="{F4DBAEF3-47D4-4E0A-B9AF-A15B4C874DD4}" srcId="{6CC0A7A7-5B36-4BEE-B248-169602D81ACB}" destId="{5CBCE318-A42B-47CC-93F2-C09A7A6F2693}" srcOrd="2" destOrd="0" parTransId="{B690E676-FA43-49A4-AF2C-88E0F1F270A2}" sibTransId="{B874B011-3CBC-476F-88CD-A18AE0EAF6B8}"/>
    <dgm:cxn modelId="{A8F8673F-BCAE-4533-8717-DE5660111EC7}" type="presOf" srcId="{3D949568-B910-4089-B955-013B7255B465}" destId="{562F90EE-9CA4-4A45-BCA7-EE746500F0E9}" srcOrd="0" destOrd="0" presId="urn:microsoft.com/office/officeart/2005/8/layout/vList3"/>
    <dgm:cxn modelId="{66482447-D0B8-436A-8679-218A3F709EFB}" type="presOf" srcId="{168E7A95-DD7F-4C21-AE74-69529AE9D81D}" destId="{F9FD9749-12F4-4B74-9C0A-82DCA1399961}" srcOrd="0" destOrd="0" presId="urn:microsoft.com/office/officeart/2005/8/layout/vList3"/>
    <dgm:cxn modelId="{B7899418-4D3E-4061-85FF-D5A4BDF07710}" type="presOf" srcId="{5CBCE318-A42B-47CC-93F2-C09A7A6F2693}" destId="{2603F345-BF26-4F6A-878E-30265340AF6F}" srcOrd="0" destOrd="0" presId="urn:microsoft.com/office/officeart/2005/8/layout/vList3"/>
    <dgm:cxn modelId="{EBB40123-247E-4736-9A6F-38A7303C5AEA}" srcId="{6CC0A7A7-5B36-4BEE-B248-169602D81ACB}" destId="{A0497A67-EA97-4932-BE44-DAC590DA6C5E}" srcOrd="3" destOrd="0" parTransId="{0BAED108-1DA6-4C40-A85E-E9E9591C404D}" sibTransId="{566AE247-C3F4-41BC-A1EB-5A88F0EB6CD4}"/>
    <dgm:cxn modelId="{D9D70FD0-CA2C-449D-A45F-8DE53C95DA81}" type="presParOf" srcId="{3BDAC0D8-3359-434F-86D8-6747FDF58094}" destId="{D9E9D3C3-AA0B-4C0B-852E-3B53439DFB48}" srcOrd="0" destOrd="0" presId="urn:microsoft.com/office/officeart/2005/8/layout/vList3"/>
    <dgm:cxn modelId="{123D0AC4-13D8-42B6-A63C-6DAC76F7E3AE}" type="presParOf" srcId="{D9E9D3C3-AA0B-4C0B-852E-3B53439DFB48}" destId="{403AB2DA-751E-4318-9F7D-643C614A099D}" srcOrd="0" destOrd="0" presId="urn:microsoft.com/office/officeart/2005/8/layout/vList3"/>
    <dgm:cxn modelId="{67E7A4C7-8A26-45E6-8610-EBA7806FA900}" type="presParOf" srcId="{D9E9D3C3-AA0B-4C0B-852E-3B53439DFB48}" destId="{562F90EE-9CA4-4A45-BCA7-EE746500F0E9}" srcOrd="1" destOrd="0" presId="urn:microsoft.com/office/officeart/2005/8/layout/vList3"/>
    <dgm:cxn modelId="{9D0C3D91-83C1-4DCD-B6EB-26A1FAED4358}" type="presParOf" srcId="{3BDAC0D8-3359-434F-86D8-6747FDF58094}" destId="{0A3EE5BF-6157-426A-86CA-8268975A7A78}" srcOrd="1" destOrd="0" presId="urn:microsoft.com/office/officeart/2005/8/layout/vList3"/>
    <dgm:cxn modelId="{5BB4AA3E-8F38-4E3A-91C5-B938295B9F1D}" type="presParOf" srcId="{3BDAC0D8-3359-434F-86D8-6747FDF58094}" destId="{EC5F023E-2382-4D26-939D-D2381C971444}" srcOrd="2" destOrd="0" presId="urn:microsoft.com/office/officeart/2005/8/layout/vList3"/>
    <dgm:cxn modelId="{62676D1D-D190-4956-863F-80699C0A9691}" type="presParOf" srcId="{EC5F023E-2382-4D26-939D-D2381C971444}" destId="{E6FFCC31-2F8F-43E1-A7EB-DAB54741659C}" srcOrd="0" destOrd="0" presId="urn:microsoft.com/office/officeart/2005/8/layout/vList3"/>
    <dgm:cxn modelId="{E45725AA-188C-44EB-9928-709666DB3962}" type="presParOf" srcId="{EC5F023E-2382-4D26-939D-D2381C971444}" destId="{F9FD9749-12F4-4B74-9C0A-82DCA1399961}" srcOrd="1" destOrd="0" presId="urn:microsoft.com/office/officeart/2005/8/layout/vList3"/>
    <dgm:cxn modelId="{A94617AB-FDF8-4B76-9545-A115E139628C}" type="presParOf" srcId="{3BDAC0D8-3359-434F-86D8-6747FDF58094}" destId="{FCD69AA0-20FF-4953-A5DB-B9A5950CCABB}" srcOrd="3" destOrd="0" presId="urn:microsoft.com/office/officeart/2005/8/layout/vList3"/>
    <dgm:cxn modelId="{EDEA5C43-CC0C-4AA6-81A5-348166337B2F}" type="presParOf" srcId="{3BDAC0D8-3359-434F-86D8-6747FDF58094}" destId="{8037B927-ADA9-4B0E-9267-B21651825784}" srcOrd="4" destOrd="0" presId="urn:microsoft.com/office/officeart/2005/8/layout/vList3"/>
    <dgm:cxn modelId="{BFCFB433-97E5-4D00-BFFE-0890747BB964}" type="presParOf" srcId="{8037B927-ADA9-4B0E-9267-B21651825784}" destId="{1535D702-749E-4D9F-BC7D-A64E2E25357A}" srcOrd="0" destOrd="0" presId="urn:microsoft.com/office/officeart/2005/8/layout/vList3"/>
    <dgm:cxn modelId="{5125257F-5F68-4E31-9C3C-0AD3791D2AEB}" type="presParOf" srcId="{8037B927-ADA9-4B0E-9267-B21651825784}" destId="{2603F345-BF26-4F6A-878E-30265340AF6F}" srcOrd="1" destOrd="0" presId="urn:microsoft.com/office/officeart/2005/8/layout/vList3"/>
    <dgm:cxn modelId="{4A9AF0AD-7996-4C6C-AC39-D003BB9E073C}" type="presParOf" srcId="{3BDAC0D8-3359-434F-86D8-6747FDF58094}" destId="{8E5FE951-2548-4E83-937F-D1047794D20E}" srcOrd="5" destOrd="0" presId="urn:microsoft.com/office/officeart/2005/8/layout/vList3"/>
    <dgm:cxn modelId="{CC57A03D-DB47-4D1E-97C2-3E2981FE9968}" type="presParOf" srcId="{3BDAC0D8-3359-434F-86D8-6747FDF58094}" destId="{713F266D-90A2-46E0-B85D-F9E51E448426}" srcOrd="6" destOrd="0" presId="urn:microsoft.com/office/officeart/2005/8/layout/vList3"/>
    <dgm:cxn modelId="{476004A8-A183-4245-8172-080BB0E19E80}" type="presParOf" srcId="{713F266D-90A2-46E0-B85D-F9E51E448426}" destId="{14FE025A-4DD7-4076-AFA5-931364100D12}" srcOrd="0" destOrd="0" presId="urn:microsoft.com/office/officeart/2005/8/layout/vList3"/>
    <dgm:cxn modelId="{88F02409-22D6-46E0-A292-97C6A981724A}" type="presParOf" srcId="{713F266D-90A2-46E0-B85D-F9E51E448426}" destId="{BC934A92-7029-4377-B671-E3EA13395EE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2F90EE-9CA4-4A45-BCA7-EE746500F0E9}">
      <dsp:nvSpPr>
        <dsp:cNvPr id="0" name=""/>
        <dsp:cNvSpPr/>
      </dsp:nvSpPr>
      <dsp:spPr>
        <a:xfrm rot="10800000">
          <a:off x="1291481" y="1372"/>
          <a:ext cx="4256532" cy="8773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6905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Кабинет врача</a:t>
          </a:r>
          <a:endParaRPr lang="ru-RU" sz="2300" kern="1200" dirty="0"/>
        </a:p>
      </dsp:txBody>
      <dsp:txXfrm rot="10800000">
        <a:off x="1291481" y="1372"/>
        <a:ext cx="4256532" cy="877390"/>
      </dsp:txXfrm>
    </dsp:sp>
    <dsp:sp modelId="{403AB2DA-751E-4318-9F7D-643C614A099D}">
      <dsp:nvSpPr>
        <dsp:cNvPr id="0" name=""/>
        <dsp:cNvSpPr/>
      </dsp:nvSpPr>
      <dsp:spPr>
        <a:xfrm>
          <a:off x="852786" y="1372"/>
          <a:ext cx="877390" cy="877390"/>
        </a:xfrm>
        <a:prstGeom prst="rightArrow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D9749-12F4-4B74-9C0A-82DCA1399961}">
      <dsp:nvSpPr>
        <dsp:cNvPr id="0" name=""/>
        <dsp:cNvSpPr/>
      </dsp:nvSpPr>
      <dsp:spPr>
        <a:xfrm rot="10800000">
          <a:off x="1291481" y="1140671"/>
          <a:ext cx="4256532" cy="8773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6905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Процедурный кабинет</a:t>
          </a:r>
          <a:endParaRPr lang="ru-RU" sz="2300" kern="1200" dirty="0"/>
        </a:p>
      </dsp:txBody>
      <dsp:txXfrm rot="10800000">
        <a:off x="1291481" y="1140671"/>
        <a:ext cx="4256532" cy="877390"/>
      </dsp:txXfrm>
    </dsp:sp>
    <dsp:sp modelId="{E6FFCC31-2F8F-43E1-A7EB-DAB54741659C}">
      <dsp:nvSpPr>
        <dsp:cNvPr id="0" name=""/>
        <dsp:cNvSpPr/>
      </dsp:nvSpPr>
      <dsp:spPr>
        <a:xfrm>
          <a:off x="852786" y="1140671"/>
          <a:ext cx="877390" cy="877390"/>
        </a:xfrm>
        <a:prstGeom prst="rightArrow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03F345-BF26-4F6A-878E-30265340AF6F}">
      <dsp:nvSpPr>
        <dsp:cNvPr id="0" name=""/>
        <dsp:cNvSpPr/>
      </dsp:nvSpPr>
      <dsp:spPr>
        <a:xfrm rot="10800000">
          <a:off x="1291481" y="2279969"/>
          <a:ext cx="4256532" cy="8773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6905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Прививочный кабинет</a:t>
          </a:r>
          <a:endParaRPr lang="ru-RU" sz="2300" kern="1200" dirty="0"/>
        </a:p>
      </dsp:txBody>
      <dsp:txXfrm rot="10800000">
        <a:off x="1291481" y="2279969"/>
        <a:ext cx="4256532" cy="877390"/>
      </dsp:txXfrm>
    </dsp:sp>
    <dsp:sp modelId="{1535D702-749E-4D9F-BC7D-A64E2E25357A}">
      <dsp:nvSpPr>
        <dsp:cNvPr id="0" name=""/>
        <dsp:cNvSpPr/>
      </dsp:nvSpPr>
      <dsp:spPr>
        <a:xfrm>
          <a:off x="852786" y="2279969"/>
          <a:ext cx="877390" cy="877390"/>
        </a:xfrm>
        <a:prstGeom prst="rightArrow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934A92-7029-4377-B671-E3EA13395EE0}">
      <dsp:nvSpPr>
        <dsp:cNvPr id="0" name=""/>
        <dsp:cNvSpPr/>
      </dsp:nvSpPr>
      <dsp:spPr>
        <a:xfrm rot="10800000">
          <a:off x="1291481" y="3419268"/>
          <a:ext cx="4256532" cy="8773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6905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Стоматологический кабинет</a:t>
          </a:r>
          <a:endParaRPr lang="ru-RU" sz="2300" kern="1200" dirty="0"/>
        </a:p>
      </dsp:txBody>
      <dsp:txXfrm rot="10800000">
        <a:off x="1291481" y="3419268"/>
        <a:ext cx="4256532" cy="877390"/>
      </dsp:txXfrm>
    </dsp:sp>
    <dsp:sp modelId="{14FE025A-4DD7-4076-AFA5-931364100D12}">
      <dsp:nvSpPr>
        <dsp:cNvPr id="0" name=""/>
        <dsp:cNvSpPr/>
      </dsp:nvSpPr>
      <dsp:spPr>
        <a:xfrm>
          <a:off x="852786" y="3419268"/>
          <a:ext cx="877390" cy="877390"/>
        </a:xfrm>
        <a:prstGeom prst="rightArrow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C5DF7-1084-440B-8CE5-CA064E56EC7F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0732F-D69E-4C7A-AF83-206901942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681E3-C73F-42AB-BAD1-8B5C8BA8E9F5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CFEFC-704C-4EB5-8067-E9CF57F87C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1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31C91F-53FD-4785-8CC6-A5CD90BA61E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87B579-FC3E-49F8-88E0-47A1B5047120}" type="slidenum">
              <a:rPr lang="ru-RU"/>
              <a:pPr/>
              <a:t>2</a:t>
            </a:fld>
            <a:endParaRPr lang="ru-RU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8BA448D-630D-448B-9CB2-35E9D3F50DCC}" type="datetimeFigureOut">
              <a:rPr lang="ru-RU" smtClean="0"/>
              <a:pPr/>
              <a:t>19.09.2013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7E038F6-B0A6-4479-8867-83C6AAB3B4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hyperlink" Target="garantf1://12083577.0/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garantf1://4071080.1000/" TargetMode="External"/><Relationship Id="rId2" Type="http://schemas.openxmlformats.org/officeDocument/2006/relationships/hyperlink" Target="garantf1://12091967.3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1547813" y="692150"/>
            <a:ext cx="2952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solidFill>
                  <a:srgbClr val="C00000"/>
                </a:solidFill>
                <a:cs typeface="Arial" pitchFamily="34" charset="0"/>
              </a:rPr>
              <a:t>Министерство здравоохранения Республики Татарстан</a:t>
            </a:r>
          </a:p>
        </p:txBody>
      </p:sp>
      <p:pic>
        <p:nvPicPr>
          <p:cNvPr id="5123" name="Picture 4" descr="логотип мз рт англ копия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333375"/>
            <a:ext cx="109061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0825" y="188913"/>
            <a:ext cx="8642350" cy="64087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25" name="Прямоугольник 1"/>
          <p:cNvSpPr>
            <a:spLocks noChangeArrowheads="1"/>
          </p:cNvSpPr>
          <p:nvPr/>
        </p:nvSpPr>
        <p:spPr bwMode="auto">
          <a:xfrm>
            <a:off x="395288" y="2386013"/>
            <a:ext cx="835342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cs typeface="Arial" pitchFamily="34" charset="0"/>
              </a:rPr>
              <a:t>Взаимодействие органов управления образования и здравоохранения по подготовке к лицензированию медицинских кабинетов общеобразовательных учреждений</a:t>
            </a:r>
            <a:endParaRPr lang="ru-RU" sz="32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5517232"/>
            <a:ext cx="62237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Заместитель руководителя Управления здравоохранения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Казани Минздрава РТ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А.А.Малова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052736"/>
            <a:ext cx="8100392" cy="5805264"/>
          </a:xfrm>
        </p:spPr>
        <p:txBody>
          <a:bodyPr>
            <a:normAutofit fontScale="92500"/>
          </a:bodyPr>
          <a:lstStyle/>
          <a:p>
            <a:r>
              <a:rPr lang="ru-RU" sz="2600" b="1" dirty="0" smtClean="0"/>
              <a:t>ст.12 Федерального закона от 04.05.2011 №99-ФЗ «О лицензировании отдельных видов деятельности»</a:t>
            </a:r>
            <a:r>
              <a:rPr lang="ru-RU" sz="2600" dirty="0" smtClean="0"/>
              <a:t> </a:t>
            </a:r>
          </a:p>
          <a:p>
            <a:pPr>
              <a:buNone/>
            </a:pPr>
            <a:r>
              <a:rPr lang="ru-RU" sz="2600" dirty="0" smtClean="0"/>
              <a:t>Медицинская деятельность подлежит лицензированию. </a:t>
            </a:r>
          </a:p>
          <a:p>
            <a:pPr>
              <a:buNone/>
            </a:pPr>
            <a:r>
              <a:rPr lang="ru-RU" sz="2600" dirty="0" smtClean="0"/>
              <a:t>Профилактическая и лечебно-оздоровительная работа, проводимая в медицинских кабинетах образовательных учреждений, также подлежит лицензированию.</a:t>
            </a:r>
          </a:p>
          <a:p>
            <a:r>
              <a:rPr lang="ru-RU" sz="2600" b="1" dirty="0" smtClean="0"/>
              <a:t>   Постановление Правительства РФ от 16.04.2012 №291 - Положение о лицензировании медицинской деятельности</a:t>
            </a:r>
            <a:r>
              <a:rPr lang="ru-RU" sz="2600" dirty="0" smtClean="0"/>
              <a:t> (за исключением указанной деятельности, осуществляемой медицинскими организациями и другими организациями, входящими в частную систему здравоохранения, на территории инновационного центра «</a:t>
            </a:r>
            <a:r>
              <a:rPr lang="ru-RU" sz="2600" dirty="0" err="1" smtClean="0"/>
              <a:t>Сколково</a:t>
            </a:r>
            <a:r>
              <a:rPr lang="ru-RU" sz="2600" dirty="0" smtClean="0"/>
              <a:t>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81724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2.4.2.2821-10 «Санитарно-эпидемиологические требования к условиям и организации обучения в общеобразовательных учреждениях»</a:t>
            </a:r>
          </a:p>
          <a:p>
            <a:pPr>
              <a:buFont typeface="Arial" pitchFamily="34" charset="0"/>
              <a:buChar char="•"/>
            </a:pPr>
            <a:r>
              <a:rPr lang="ru-RU" sz="24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2.4.1.3049-13 </a:t>
            </a:r>
            <a:r>
              <a:rPr lang="ru-RU" sz="2400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«Санитарно-эпидемиологические требования к устройству, содержанию и организации режима </a:t>
            </a:r>
            <a:r>
              <a:rPr lang="ru-RU" sz="24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работы дошкольных образовательных организаций»</a:t>
            </a:r>
            <a:endParaRPr lang="ru-RU" sz="2400" i="1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2.1.3.2630-10 «Санитарно-эпидемиологические требования  к организациям осуществляющим медицинскую деятельность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Приказ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Министерства здравоохранения Российской Федерации от 16.10.2001 года № 371 «О штатных нормативах медицинского и педагогического персонала детских городских поликлиник и поликлинических отделений в городах с населением свыше 25000 человек»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-71140"/>
            <a:ext cx="184731" cy="59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68241" rIns="91440" bIns="6824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idx="1"/>
          </p:nvPr>
        </p:nvSpPr>
        <p:spPr>
          <a:xfrm>
            <a:off x="539552" y="5229200"/>
            <a:ext cx="8183880" cy="1440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Постановление Главного государственного санитарного врача РФ от 29 декабря 2010 г. N 189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"Об утверждении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СанПиН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 2.4.2.2821-10 "Санитарно-эпидемиологические требования к условиям и организации обучения в общеобразовательных учреждениях"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(с изменениями от 29 июня 2011 г.)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251520" y="188639"/>
          <a:ext cx="8640959" cy="4824536"/>
        </p:xfrm>
        <a:graphic>
          <a:graphicData uri="http://schemas.openxmlformats.org/drawingml/2006/table">
            <a:tbl>
              <a:tblPr/>
              <a:tblGrid>
                <a:gridCol w="8640959"/>
              </a:tblGrid>
              <a:tr h="19259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4.21. В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существующих зданиях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общеобразовательных учреждений для медицинского обслуживания обучающихся должны предусматриваться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первом этаже здания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помещения медицинского назначения, размещенные в едином блоке: кабинет врача площадью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менее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14,0кв.м 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длиной не менее 7,0 м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(для определения остроты слуха и зрения обучающихся) и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процедурный (прививочный) кабинет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площадью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менее 14,0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кв.м.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общеобразовательных учреждениях, расположенных в сельской местности, допускается организация медицинского обслуживания на фельдшерско-акушерских пунктах и амбулаториях.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55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4.22. Для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вновь строящихся и реконструируемых зданий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общеобразовательных учреждений должны оборудоваться следующие помещения для медицинского обслуживания: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кабинет врача длиной не менее 7,0 м (для определения остроты слуха и зрения обучающихся), площадью не менее 21,0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кв.м;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процедурный и прививочный кабинеты, площадью не менее 14,0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кв.м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каждый; помещение для приготовления дезинфицирующих растворов и хранения уборочного инвентаря, предназначенных для помещений медицинского назначения, площадью не менее 4,0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кв.м;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туалет.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 оборудовании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стоматологического кабинета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его площадь должна быть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менее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12,0 кв.м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помещения медицинского назначения должны быть сгруппированы в одном блоке и размещены на 1 этаже здания.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29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4.23. Кабинет врача, процедурный, прививочный и стоматологический кабинеты оборудуют в соответствии с санитарно-эпидемиологическими требованиями к организациям, осуществляющим медицинскую деятельность. Прививочный кабинет оборудуют в соответствии с требованиями по организации иммунопрофилактики инфекционных болезней.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403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0025" cy="247650"/>
          </a:xfrm>
          <a:prstGeom prst="rect">
            <a:avLst/>
          </a:prstGeom>
          <a:noFill/>
        </p:spPr>
      </p:pic>
      <p:pic>
        <p:nvPicPr>
          <p:cNvPr id="14402" name="Рисунок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0025" cy="247650"/>
          </a:xfrm>
          <a:prstGeom prst="rect">
            <a:avLst/>
          </a:prstGeom>
          <a:noFill/>
        </p:spPr>
      </p:pic>
      <p:pic>
        <p:nvPicPr>
          <p:cNvPr id="14401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0025" cy="24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5589240"/>
            <a:ext cx="6400800" cy="936103"/>
          </a:xfrm>
        </p:spPr>
        <p:txBody>
          <a:bodyPr/>
          <a:lstStyle/>
          <a:p>
            <a:r>
              <a:rPr lang="ru-RU" sz="2800" dirty="0" smtClean="0"/>
              <a:t>На </a:t>
            </a:r>
            <a:r>
              <a:rPr lang="ru-RU" dirty="0" smtClean="0"/>
              <a:t>01.09.2013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88640"/>
            <a:ext cx="73803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36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медицинских кабинетов и 25 стоматологических медицинских кабинетов приведены в надлежащее состояние.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Исполнительным комитетом г.Казани изданы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постановления: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от18.02.2013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№1663,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01.04.2013 №3209,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08.07.2013 №6382,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от 18.07.2013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№6719)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предоставлении помещений учреждениям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здравоохранения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безвозмездное пользование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медицинской и стоматологической помощи учащимся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01208"/>
            <a:ext cx="7772400" cy="13620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Обеспеченность кадрами по школам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0"/>
            <a:ext cx="7560840" cy="544522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Казани на 2013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в образовательных учреждениях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предусмотрено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85,0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ставки врачей-педиатров;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171,5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должностей средних медицинских работников.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Укомплектованность с учетом совместительства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составляет: врачами 96,2%;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средними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медицинскими работниками 96,8%.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Укомплектованность физическими лицами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составляет: врачами 66,1%;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средними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медицинскими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работниками–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55,1%. 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проблемы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404664"/>
            <a:ext cx="7019057" cy="496855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Оснащение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медицинских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кабинетов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Оформление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правоустанавливающих документов  на кабинеты,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здания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Приведение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соответствие санитарно-эпидемиологическим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требований</a:t>
            </a:r>
          </a:p>
          <a:p>
            <a:endParaRPr lang="ru-RU" sz="3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Медицинский блок школы: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371600" y="1340768"/>
          <a:ext cx="6400800" cy="429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Клинические дисциплины\Детство\Школьная медицина\ФОТО медкабинет 1ДБ\IMG_90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Documents and Settings\Малова\Рабочий стол\Лицензирование школьных кабинетов\Педиатры\ФОТО школа 96\DSC005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Documents and Settings\Малова\Рабочий стол\Лицензирование школьных кабинетов\Педиатры\ФОТО школа 96\DSC006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Documents and Settings\Малова\Рабочий стол\Лицензирование школьных кабинетов\Педиатры\ФОТО школа 96\DSC005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3" y="1397000"/>
          <a:ext cx="8352928" cy="5056337"/>
        </p:xfrm>
        <a:graphic>
          <a:graphicData uri="http://schemas.openxmlformats.org/drawingml/2006/table">
            <a:tbl>
              <a:tblPr/>
              <a:tblGrid>
                <a:gridCol w="2825488"/>
                <a:gridCol w="2825488"/>
                <a:gridCol w="2701952"/>
              </a:tblGrid>
              <a:tr h="5618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Число учебных  заведений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Число медицинских  кабинетов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Кем осуществляется медицинская деятельность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3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277 детских садов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275 медицинских кабинетов 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постоянно  работают средние медицинские работники, входящие в штат детских дошкольных учреждений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3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168 образовательных учреждения (школы, гимназии)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167 медицинских кабинетов 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работают врачи и средние медицинские работники, входящие в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штат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детских поликлиник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44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168 образовательных учреждения (школы, гимназии)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95 стоматологических кабинетов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работают врачи и средние медицинские работники, входящие в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штат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детских стоматологических поликлиник</a:t>
                      </a:r>
                    </a:p>
                  </a:txBody>
                  <a:tcPr marL="60118" marR="601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404664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Медицинское обслуживание в учреждениях дошкольного и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кольного образования г.Казани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Нормативная </a:t>
            </a:r>
            <a:b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база</a:t>
            </a:r>
            <a:b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Федеральный закон </a:t>
            </a:r>
            <a:r>
              <a:rPr lang="ru-RU" sz="2800" b="1" dirty="0" smtClean="0"/>
              <a:t>от 29.12.2012 №273-ФЗ «Об образовании в Российской Федерации»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вступил в действие с </a:t>
            </a:r>
            <a:r>
              <a:rPr lang="ru-RU" sz="2800" b="1" dirty="0" smtClean="0"/>
              <a:t>01.09.2013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800" dirty="0" smtClean="0"/>
              <a:t>Статья 41 </a:t>
            </a:r>
          </a:p>
          <a:p>
            <a:endParaRPr lang="ru-RU" dirty="0" smtClean="0"/>
          </a:p>
          <a:p>
            <a:pPr marL="514350" indent="-514350">
              <a:buNone/>
            </a:pPr>
            <a:r>
              <a:rPr lang="ru-RU" u="sng" dirty="0" smtClean="0"/>
              <a:t>1) </a:t>
            </a:r>
            <a:r>
              <a:rPr lang="ru-RU" sz="6400" dirty="0" smtClean="0"/>
              <a:t>оказание первичной медико-санитарной помощи в порядке, установленном </a:t>
            </a:r>
            <a:r>
              <a:rPr lang="ru-RU" sz="6400" dirty="0" smtClean="0">
                <a:hlinkClick r:id="rId2"/>
              </a:rPr>
              <a:t>законодательством</a:t>
            </a:r>
            <a:r>
              <a:rPr lang="ru-RU" sz="6400" dirty="0" smtClean="0"/>
              <a:t> в сфере охраны здоровья;</a:t>
            </a:r>
          </a:p>
          <a:p>
            <a:pPr marL="514350" indent="-514350">
              <a:buNone/>
            </a:pPr>
            <a:r>
              <a:rPr lang="ru-RU" sz="6400" dirty="0" smtClean="0"/>
              <a:t>2) организацию питания обучающихся;</a:t>
            </a:r>
          </a:p>
          <a:p>
            <a:pPr marL="514350" indent="-514350">
              <a:buNone/>
            </a:pPr>
            <a:r>
              <a:rPr lang="ru-RU" sz="6400" dirty="0" smtClean="0"/>
              <a:t>3) определение оптимальной учебной, </a:t>
            </a:r>
            <a:r>
              <a:rPr lang="ru-RU" sz="6400" dirty="0" err="1" smtClean="0"/>
              <a:t>внеучебной</a:t>
            </a:r>
            <a:r>
              <a:rPr lang="ru-RU" sz="6400" dirty="0" smtClean="0"/>
              <a:t> нагрузки, режима учебных занятий и продолжительности каникул;</a:t>
            </a:r>
          </a:p>
          <a:p>
            <a:pPr marL="514350" indent="-514350">
              <a:buNone/>
            </a:pPr>
            <a:r>
              <a:rPr lang="ru-RU" sz="6400" dirty="0" smtClean="0"/>
              <a:t>4) пропаганду и обучение навыкам здорового образа жизни, требованиям охраны труда;</a:t>
            </a:r>
          </a:p>
          <a:p>
            <a:pPr marL="514350" indent="-514350">
              <a:buNone/>
            </a:pPr>
            <a:r>
              <a:rPr lang="ru-RU" sz="6400" dirty="0" smtClean="0"/>
              <a:t>5) организацию и создание условий для профилактики заболеваний и оздоровления обучающихся, для занятия ими физической культурой и спортом;</a:t>
            </a:r>
          </a:p>
          <a:p>
            <a:pPr marL="514350" indent="-514350">
              <a:buNone/>
            </a:pPr>
            <a:r>
              <a:rPr lang="ru-RU" sz="6400" dirty="0" smtClean="0"/>
              <a:t>6) прохождение обучающимися в соответствии с </a:t>
            </a:r>
            <a:r>
              <a:rPr lang="ru-RU" sz="6400" dirty="0" smtClean="0">
                <a:hlinkClick r:id="rId3"/>
              </a:rPr>
              <a:t>законодательством</a:t>
            </a:r>
            <a:r>
              <a:rPr lang="ru-RU" sz="6400" dirty="0" smtClean="0"/>
              <a:t> Российской Федерации периодических медицинских осмотров и диспансеризации;</a:t>
            </a:r>
          </a:p>
          <a:p>
            <a:pPr marL="514350" indent="-514350">
              <a:buNone/>
            </a:pPr>
            <a:r>
              <a:rPr lang="ru-RU" sz="6400" dirty="0" smtClean="0"/>
              <a:t>7) профилактику и запрещение курения, употребления алкогольных, слабоалкогольных напитков, пива, наркотических средств и психотропных веществ, их </a:t>
            </a:r>
            <a:r>
              <a:rPr lang="ru-RU" sz="6400" dirty="0" err="1" smtClean="0"/>
              <a:t>прекурсоров</a:t>
            </a:r>
            <a:r>
              <a:rPr lang="ru-RU" sz="6400" dirty="0" smtClean="0"/>
              <a:t> и аналогов и других одурманивающих веществ;</a:t>
            </a:r>
          </a:p>
          <a:p>
            <a:pPr marL="514350" indent="-514350">
              <a:buNone/>
            </a:pPr>
            <a:r>
              <a:rPr lang="ru-RU" sz="6400" dirty="0" smtClean="0"/>
              <a:t>8) обеспечение безопасности обучающихся во время пребывания в организации, осуществляющей образовательную деятельность;</a:t>
            </a:r>
          </a:p>
          <a:p>
            <a:pPr marL="514350" indent="-514350">
              <a:buNone/>
            </a:pPr>
            <a:r>
              <a:rPr lang="ru-RU" sz="6400" dirty="0" smtClean="0"/>
              <a:t>9) профилактику несчастных случаев с обучающимися во время пребывания в организации, осуществляющей образовательную деятельность;</a:t>
            </a:r>
          </a:p>
          <a:p>
            <a:pPr marL="514350" indent="-514350">
              <a:buNone/>
            </a:pPr>
            <a:r>
              <a:rPr lang="ru-RU" sz="6400" dirty="0" smtClean="0"/>
              <a:t>10) проведение санитарно-противоэпидемических и профилактических мероприятий.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385</TotalTime>
  <Words>811</Words>
  <Application>Microsoft Office PowerPoint</Application>
  <PresentationFormat>Экран (4:3)</PresentationFormat>
  <Paragraphs>73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Слайд 1</vt:lpstr>
      <vt:lpstr>Медицинский блок школы:</vt:lpstr>
      <vt:lpstr>Слайд 3</vt:lpstr>
      <vt:lpstr>Слайд 4</vt:lpstr>
      <vt:lpstr>Слайд 5</vt:lpstr>
      <vt:lpstr>Слайд 6</vt:lpstr>
      <vt:lpstr>Слайд 7</vt:lpstr>
      <vt:lpstr>Нормативная  база </vt:lpstr>
      <vt:lpstr>Федеральный закон от 29.12.2012 №273-ФЗ «Об образовании в Российской Федерации»  вступил в действие с 01.09.2013</vt:lpstr>
      <vt:lpstr>Слайд 10</vt:lpstr>
      <vt:lpstr>Слайд 11</vt:lpstr>
      <vt:lpstr> </vt:lpstr>
      <vt:lpstr>На 01.09.2013 </vt:lpstr>
      <vt:lpstr>Обеспеченность кадрами по школам</vt:lpstr>
      <vt:lpstr> проблемы</vt:lpstr>
    </vt:vector>
  </TitlesOfParts>
  <Company>UZ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Malova</dc:creator>
  <cp:lastModifiedBy>Malova</cp:lastModifiedBy>
  <cp:revision>35</cp:revision>
  <dcterms:created xsi:type="dcterms:W3CDTF">2012-08-22T14:39:48Z</dcterms:created>
  <dcterms:modified xsi:type="dcterms:W3CDTF">2013-09-19T08:16:37Z</dcterms:modified>
</cp:coreProperties>
</file>