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17" r:id="rId2"/>
  </p:sldMasterIdLst>
  <p:notesMasterIdLst>
    <p:notesMasterId r:id="rId19"/>
  </p:notesMasterIdLst>
  <p:sldIdLst>
    <p:sldId id="266" r:id="rId3"/>
    <p:sldId id="314" r:id="rId4"/>
    <p:sldId id="321" r:id="rId5"/>
    <p:sldId id="365" r:id="rId6"/>
    <p:sldId id="322" r:id="rId7"/>
    <p:sldId id="362" r:id="rId8"/>
    <p:sldId id="363" r:id="rId9"/>
    <p:sldId id="364" r:id="rId10"/>
    <p:sldId id="368" r:id="rId11"/>
    <p:sldId id="366" r:id="rId12"/>
    <p:sldId id="367" r:id="rId13"/>
    <p:sldId id="329" r:id="rId14"/>
    <p:sldId id="338" r:id="rId15"/>
    <p:sldId id="361" r:id="rId16"/>
    <p:sldId id="348" r:id="rId17"/>
    <p:sldId id="280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959BF71B-EA05-46DE-832E-D54944C21F6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603E8024-507E-41C4-8FBC-3F3243F7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5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/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07CF-B782-434B-8957-5C8C5BEAAA3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FAD5-3FCE-4F4D-86DE-DF6DD76B759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4E4DA-2FD0-4515-A3F1-DC5D9044E5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7485-ADE6-46AA-BCE7-9C01CC652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4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0CA6-9AB2-4E6B-9003-8A1E778D50E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ABD1-1BD6-44B4-86AA-40A177A4047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5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B752-F85F-4C0A-9DEA-DBB9E3A9992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B71-5B72-45DA-8334-F68F92BCD26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8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DCA1-43C7-49F7-A1FD-7558A26880B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E7AD-CEE3-4AFA-9FC3-F30A46FD95D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3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C966A9-1203-4BBB-BFB0-2DE633A1A7A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88FF11-AD8F-42B7-9160-7320A5D302E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3561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7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81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1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7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660D-B916-458C-ADB6-5ADBE29A145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C43F-8A3E-416B-AFDA-5CA07304E37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89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64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47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1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31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39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AC15-3E0F-47E5-A64D-3E4D14EEDBF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A4D6-AE11-4665-9E55-EBD11D4F07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5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6377-2D5F-4987-8437-6359397E57A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0FDA-BE34-49CD-8C49-4482DA1727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003A-670F-45C0-B7C3-251129EFE07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CCFC-F70F-4649-BCD8-35D3063E3A6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5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C47D-7902-458F-802D-CADA7299183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5726-C4E7-4CB4-BF61-BEB55FCE6A1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9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F3CC-1CA8-4DE8-80C5-21FCD21B4F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F21E-C800-4AF1-A0AA-ACC7068F249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E47E-D1B1-4BDF-B5B8-4C187D98B5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6BEA-E296-4390-AADA-A6B938EAC8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0085-AB7D-4BBA-A0E6-4A946E8CE1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79B3-60FB-4FDA-BCC3-99DA48DF5E6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3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6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40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9FFB39-42B2-4253-B484-3D25635F4D8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23.03.2020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CD86D1-F9A8-4269-80CB-13272BA5A3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timing>
    <p:tnLst>
      <p:par>
        <p:cTn id="1" dur="indefinite" restart="never" nodeType="tmRoot"/>
      </p:par>
    </p:tnLst>
  </p:timing>
  <p:txStyles>
    <p:titleStyle>
      <a:lvl1pPr marL="239316" indent="-239316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fontAlgn="base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fontAlgn="base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fontAlgn="base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fontAlgn="base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fontAlgn="base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2C1F5A-36D9-4363-BD8D-D5C1C682B5BD}" type="datetimeFigureOut">
              <a:rPr lang="ru-RU" smtClean="0">
                <a:solidFill>
                  <a:srgbClr val="073E87"/>
                </a:solidFill>
              </a:rPr>
              <a:pPr/>
              <a:t>23.03.2020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4E68A5-2C2F-4DE0-9B70-736F99ABBA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3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" y="1487480"/>
            <a:ext cx="8980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797152"/>
            <a:ext cx="39209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Докладчик:</a:t>
            </a:r>
          </a:p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заместитель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руководителя - начальник Управления образования ИК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ЗМР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Афанасьева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Раиса Валиевна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7855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деятельности образовательных организаций Зеленодольского муниципального района в условиях сложившейся эпидемиологической ситуации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8834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этапы перехода на дистанционное обучение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136904" cy="5328592"/>
          </a:xfrm>
        </p:spPr>
        <p:txBody>
          <a:bodyPr/>
          <a:lstStyle/>
          <a:p>
            <a:pPr marL="34528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Диагностика возможностей перехода на дистанционное обучение.</a:t>
            </a:r>
          </a:p>
          <a:p>
            <a:pPr marL="34528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2. Приказ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 переходе на дистанционное обучение с назначением ответственных за внесение изменений в рабочие программы по предметам с учетом требований СанПиН.</a:t>
            </a:r>
          </a:p>
          <a:p>
            <a:pPr marL="34528" indent="0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Локальный акт: положение  об электронном обучении и использовании дистанционных образовательных технологий.</a:t>
            </a:r>
          </a:p>
          <a:p>
            <a:pPr marL="34528" indent="0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Размещение нормативных документов на сайте образовательной организации. </a:t>
            </a:r>
          </a:p>
          <a:p>
            <a:pPr marL="34528" indent="0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Уведомление родителей о введении электронного обучения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использовании дистанционных образовательных технологий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528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Заявления родителей в письменной форме.</a:t>
            </a:r>
          </a:p>
          <a:p>
            <a:pPr marL="34528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Организация дистанционного обучения.</a:t>
            </a:r>
          </a:p>
          <a:p>
            <a:pPr marL="34528" indent="0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8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Осуществление мониторинга.</a:t>
            </a:r>
          </a:p>
          <a:p>
            <a:pPr marL="34528" indent="0">
              <a:buNone/>
            </a:pPr>
            <a:endParaRPr lang="ru-RU" dirty="0"/>
          </a:p>
          <a:p>
            <a:pPr marL="3452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9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Требования СанПиН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7245424" cy="4425672"/>
          </a:xfrm>
        </p:spPr>
        <p:txBody>
          <a:bodyPr/>
          <a:lstStyle/>
          <a:p>
            <a:pPr marL="34528" indent="0"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Общее время работы за компьютером не должно превышать нормы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34528" indent="0" algn="ctr">
              <a:buNone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528" indent="0"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1-2 классы – 20 минут</a:t>
            </a:r>
          </a:p>
          <a:p>
            <a:pPr marL="34528" indent="0"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4 класс – 25 минут</a:t>
            </a:r>
          </a:p>
          <a:p>
            <a:pPr marL="34528" indent="0"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5-6 классы – 30 минут</a:t>
            </a:r>
          </a:p>
          <a:p>
            <a:pPr marL="34528" indent="0"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7-11 классы – 35 минут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6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97" y="994003"/>
            <a:ext cx="5593827" cy="4193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908720"/>
            <a:ext cx="2139843" cy="3048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917487"/>
            <a:ext cx="5256584" cy="3940513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07504" y="179569"/>
            <a:ext cx="7348390" cy="813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Дистанционная работа с учащимися на базе онлайн-платформы «Открытая школа 2035»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" t="4415" b="5298"/>
          <a:stretch/>
        </p:blipFill>
        <p:spPr>
          <a:xfrm>
            <a:off x="683568" y="697300"/>
            <a:ext cx="8253061" cy="5756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727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Дистанционное обучение по родному (татарскому) языку и литературе в общеобразовательных организациях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2" y="483393"/>
            <a:ext cx="83724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20" y="1048543"/>
            <a:ext cx="36147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842925" y="1889918"/>
            <a:ext cx="457200" cy="817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39325" y="2707481"/>
            <a:ext cx="8105775" cy="2979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6912768" cy="172819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Еженедельный мониторинг организации  обучения с применением дистанционных технологий в Зеленодольском муниципальном районе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3267864"/>
              </p:ext>
            </p:extLst>
          </p:nvPr>
        </p:nvGraphicFramePr>
        <p:xfrm>
          <a:off x="142999" y="2204864"/>
          <a:ext cx="9001001" cy="4032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873"/>
                <a:gridCol w="1029791"/>
                <a:gridCol w="1029791"/>
                <a:gridCol w="762689"/>
                <a:gridCol w="617873"/>
                <a:gridCol w="617873"/>
                <a:gridCol w="617873"/>
                <a:gridCol w="617873"/>
                <a:gridCol w="617873"/>
                <a:gridCol w="617873"/>
                <a:gridCol w="617873"/>
                <a:gridCol w="617873"/>
                <a:gridCol w="617873"/>
              </a:tblGrid>
              <a:tr h="103396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Дата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Наименование ОО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Всего обучающихся по всем уровням обучения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Предмет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НОО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ООО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СОО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7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Участвующих в обучении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Временно не участвующие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Участвующие в интегрированном обучении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Участвующих в обучении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Временно не участвующие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Участвующие в интегрированном обучении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Участвующих в обучении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Временно не участвующие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Участвующие в интегрированном обучении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</a:tr>
              <a:tr h="413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</a:tr>
              <a:tr h="413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132856"/>
            <a:ext cx="6511925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Образовательное пространство Зеленодольского муниципального района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7848872" cy="4752528"/>
          </a:xfrm>
        </p:spPr>
        <p:txBody>
          <a:bodyPr/>
          <a:lstStyle/>
          <a:p>
            <a:pPr marL="34528" indent="0" algn="ctr" hangingPunc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Количество школ – 43</a:t>
            </a:r>
          </a:p>
          <a:p>
            <a:pPr marL="34528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Количество обучающихся – 16 967 чел.</a:t>
            </a:r>
          </a:p>
          <a:p>
            <a:pPr marL="34528" indent="0" algn="ctr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Количество ДОУ – 49</a:t>
            </a:r>
          </a:p>
          <a:p>
            <a:pPr marL="34528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Количество воспитанников – 9 111 чел.</a:t>
            </a:r>
          </a:p>
          <a:p>
            <a:pPr marL="34528" indent="0" algn="ctr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Количество педагогических работников – 1 049 чел.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-749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5487"/>
            <a:ext cx="7704856" cy="64807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Нормативная база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024" y="1196752"/>
            <a:ext cx="8784976" cy="5256584"/>
          </a:xfrm>
        </p:spPr>
        <p:txBody>
          <a:bodyPr/>
          <a:lstStyle/>
          <a:p>
            <a:pPr marL="34528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Решения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санитарно-противоэпидемической комиссии Кабинета министров Республики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Татарстан: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528" indent="0"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13.03.2020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marL="34528" indent="0"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16.03.2020 №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marL="34528" indent="0"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17.03.2020 №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528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Постановление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Кабинета министров Республики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Татарстан от 19.03.2020 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208. </a:t>
            </a:r>
          </a:p>
          <a:p>
            <a:pPr marL="34528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Кабинета министров Республики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Татарстан от 20.03.2020 № 620-р.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528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Распоряжение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Исполнительного комитета Зеленодольского муниципального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16.03.2020 № АД-351 «О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дополнительных мерах по снижению рисков завоза и распространения новой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организациях Зеленодольского муниципального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528" indent="0">
              <a:buNone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Протоколы совещаний с руководителями образовательных организаций:</a:t>
            </a:r>
          </a:p>
          <a:p>
            <a:pPr marL="34528" indent="0" algn="ctr">
              <a:buNone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 12.03.2020 № 05-07-05</a:t>
            </a:r>
          </a:p>
          <a:p>
            <a:pPr marL="34528" indent="0" algn="ctr">
              <a:buNone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17.03.2020 № 05-07-06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528" indent="0" algn="ctr">
              <a:buNone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23.03.2020 № 05-07-07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528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77428" indent="-342900">
              <a:buAutoNum type="arabicPeriod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24936" cy="5400600"/>
          </a:xfrm>
        </p:spPr>
        <p:txBody>
          <a:bodyPr/>
          <a:lstStyle/>
          <a:p>
            <a:pPr marL="3452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Статьи 13, 16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Федерального закона от 29 декабря 2012 г. № 273-ФЗ «Об образовании в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Федерации».</a:t>
            </a:r>
          </a:p>
          <a:p>
            <a:pPr marL="3452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Приказ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августа 2017 г. № 816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 утверждении Порядка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программ».</a:t>
            </a:r>
          </a:p>
          <a:p>
            <a:pPr marL="3452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Министерства просвещения Российской Федерации 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технологий.</a:t>
            </a:r>
          </a:p>
          <a:p>
            <a:pPr marL="34528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4.Инструктивно-методическое письмо Министерства образования и науки Республики Татарстан от 19.03.2020  № 3414/20 «О реализации организациями, осуществляющими образовательную деятельность, образовательных программ с применением электронного обучения, дистанционных образовательных технологий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528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 Исполнительного комитета Зеленодольского муниципального района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19.03.2020 № АД-366 «О реализации дистанционных образовательных технологий».</a:t>
            </a:r>
          </a:p>
          <a:p>
            <a:pPr marL="34528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195487"/>
            <a:ext cx="7704856" cy="64807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Нормативная база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36104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Организация обучения в школах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024" y="1916832"/>
            <a:ext cx="8677472" cy="4320480"/>
          </a:xfrm>
        </p:spPr>
        <p:txBody>
          <a:bodyPr/>
          <a:lstStyle/>
          <a:p>
            <a:pPr marL="34528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обучающихся – 16 967 чел.</a:t>
            </a:r>
          </a:p>
          <a:p>
            <a:pPr marL="34528" indent="0" algn="ctr">
              <a:buNone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528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обучающихся по индивидуальным учебным планам – 145 чел. (0,86 %)</a:t>
            </a:r>
          </a:p>
          <a:p>
            <a:pPr marL="34528" indent="0" algn="ctr">
              <a:buNone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528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обучающихся с применением дистанционных технологий – 16 065 чел. (94,68 %)</a:t>
            </a:r>
          </a:p>
          <a:p>
            <a:pPr marL="34528" indent="0" algn="ctr">
              <a:buNone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528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обучающихся с интегрированным обучением – 757 чел. (4,47 %)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980728"/>
            <a:ext cx="8677472" cy="2016224"/>
          </a:xfrm>
        </p:spPr>
        <p:txBody>
          <a:bodyPr>
            <a:normAutofit fontScale="70000" lnSpcReduction="20000"/>
          </a:bodyPr>
          <a:lstStyle/>
          <a:p>
            <a:pPr indent="34290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Количество педагогов, прошедших обучение по реализации образовательных программ с применением электронного обучения, дистанционных образовательных технологий – 913 чел. (87,03%)</a:t>
            </a:r>
          </a:p>
          <a:p>
            <a:pPr indent="342900" algn="ctr">
              <a:buNone/>
            </a:pPr>
            <a:endParaRPr lang="ru-RU" sz="2800" b="1" dirty="0" smtClean="0"/>
          </a:p>
          <a:p>
            <a:pPr indent="342900" algn="ctr">
              <a:buNone/>
            </a:pPr>
            <a:r>
              <a:rPr lang="ru-RU" sz="2800" b="1" dirty="0" smtClean="0"/>
              <a:t>Сотрудниками образовательного портала </a:t>
            </a:r>
            <a:r>
              <a:rPr lang="ru-RU" sz="2800" b="1" dirty="0" err="1" smtClean="0"/>
              <a:t>Учи.ру</a:t>
            </a:r>
            <a:r>
              <a:rPr lang="ru-RU" sz="2800" b="1" dirty="0" smtClean="0"/>
              <a:t> было организовано обучение педагогов ОО ЗМР по использованию современных дистанционных технологий в образовательной деятельности</a:t>
            </a:r>
            <a:endParaRPr lang="ru-RU" sz="2800" b="1" dirty="0"/>
          </a:p>
        </p:txBody>
      </p:sp>
      <p:pic>
        <p:nvPicPr>
          <p:cNvPr id="4" name="Picture 4" descr="D:\Users\MBP\Рабочий стол\фото семинар Суховая Е.В\IMG-20200323-WA0007.jpg"/>
          <p:cNvPicPr>
            <a:picLocks noChangeAspect="1" noChangeArrowheads="1"/>
          </p:cNvPicPr>
          <p:nvPr/>
        </p:nvPicPr>
        <p:blipFill>
          <a:blip r:embed="rId2" cstate="print"/>
          <a:srcRect l="5020" t="33419"/>
          <a:stretch>
            <a:fillRect/>
          </a:stretch>
        </p:blipFill>
        <p:spPr bwMode="auto">
          <a:xfrm>
            <a:off x="258396" y="3068960"/>
            <a:ext cx="5328592" cy="3501218"/>
          </a:xfrm>
          <a:prstGeom prst="rect">
            <a:avLst/>
          </a:prstGeom>
          <a:noFill/>
        </p:spPr>
      </p:pic>
      <p:pic>
        <p:nvPicPr>
          <p:cNvPr id="5" name="Picture 2" descr="D:\Users\MBP\Рабочий стол\фото семинар Суховая Е.В\IMG-20200323-WA0002.jpg"/>
          <p:cNvPicPr>
            <a:picLocks noChangeAspect="1" noChangeArrowheads="1"/>
          </p:cNvPicPr>
          <p:nvPr/>
        </p:nvPicPr>
        <p:blipFill>
          <a:blip r:embed="rId3" cstate="print"/>
          <a:srcRect l="6061" t="31540"/>
          <a:stretch>
            <a:fillRect/>
          </a:stretch>
        </p:blipFill>
        <p:spPr bwMode="auto">
          <a:xfrm>
            <a:off x="5313812" y="3068960"/>
            <a:ext cx="3758180" cy="350121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Обучение педагогов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0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Users\MBP\Рабочий стол\СОШ 11\IMG-20200323-WA0018.jpg"/>
          <p:cNvPicPr>
            <a:picLocks noChangeAspect="1" noChangeArrowheads="1"/>
          </p:cNvPicPr>
          <p:nvPr/>
        </p:nvPicPr>
        <p:blipFill>
          <a:blip r:embed="rId2" cstate="print"/>
          <a:srcRect l="9223" t="7702"/>
          <a:stretch>
            <a:fillRect/>
          </a:stretch>
        </p:blipFill>
        <p:spPr bwMode="auto">
          <a:xfrm>
            <a:off x="-1" y="1268760"/>
            <a:ext cx="6434531" cy="43924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280"/>
            <a:ext cx="5652120" cy="459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Распоряжение от 17.02.2020 №03-05-215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27168" cy="10527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Обучающий семинар-практикум </a:t>
            </a:r>
            <a:br>
              <a:rPr lang="ru-RU" sz="2800" b="1" dirty="0" smtClean="0"/>
            </a:br>
            <a:r>
              <a:rPr lang="ru-RU" sz="2800" b="1" dirty="0" smtClean="0"/>
              <a:t>в МБОУ «СОШ №11 ЗМР РТ» </a:t>
            </a:r>
            <a:r>
              <a:rPr lang="ru-RU" sz="2800" b="1" dirty="0" smtClean="0"/>
              <a:t>18.02.2020</a:t>
            </a:r>
            <a:endParaRPr lang="ru-RU" sz="2800" b="1" dirty="0"/>
          </a:p>
        </p:txBody>
      </p:sp>
      <p:pic>
        <p:nvPicPr>
          <p:cNvPr id="2053" name="Picture 5" descr="D:\Users\MBP\Рабочий стол\СОШ 11\IMG-20200323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2638"/>
            <a:ext cx="3532081" cy="2815362"/>
          </a:xfrm>
          <a:prstGeom prst="rect">
            <a:avLst/>
          </a:prstGeom>
          <a:noFill/>
        </p:spPr>
      </p:pic>
      <p:pic>
        <p:nvPicPr>
          <p:cNvPr id="2056" name="Picture 8" descr="D:\Users\MBP\Рабочий стол\СОШ 11\IMG-20200323-WA0013.jpg"/>
          <p:cNvPicPr>
            <a:picLocks noChangeAspect="1" noChangeArrowheads="1"/>
          </p:cNvPicPr>
          <p:nvPr/>
        </p:nvPicPr>
        <p:blipFill>
          <a:blip r:embed="rId4" cstate="print"/>
          <a:srcRect l="22997" r="19882"/>
          <a:stretch>
            <a:fillRect/>
          </a:stretch>
        </p:blipFill>
        <p:spPr bwMode="auto">
          <a:xfrm>
            <a:off x="6146407" y="980728"/>
            <a:ext cx="2952328" cy="386836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9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68052"/>
            <a:ext cx="7204373" cy="800708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Углубленный мастер-класс для учителей начальной школы, учителей математики и английского языка МБОУ «Лицей </a:t>
            </a:r>
            <a:r>
              <a:rPr lang="ru-RU" sz="2200" b="1" dirty="0" err="1" smtClean="0"/>
              <a:t>им.В.В.Карпова</a:t>
            </a:r>
            <a:r>
              <a:rPr lang="ru-RU" sz="2200" b="1" dirty="0" smtClean="0"/>
              <a:t>» с.Осиново ЗМР РТ 19.02.2020 г. </a:t>
            </a:r>
            <a:endParaRPr lang="ru-RU" sz="2200" b="1" dirty="0"/>
          </a:p>
        </p:txBody>
      </p:sp>
      <p:pic>
        <p:nvPicPr>
          <p:cNvPr id="1027" name="Picture 3" descr="D:\Users\MBP\Рабочий стол\фото семинар Суховая Е.В\IMG-20200323-WA0003.jpg"/>
          <p:cNvPicPr>
            <a:picLocks noChangeAspect="1" noChangeArrowheads="1"/>
          </p:cNvPicPr>
          <p:nvPr/>
        </p:nvPicPr>
        <p:blipFill>
          <a:blip r:embed="rId2" cstate="print"/>
          <a:srcRect t="36893"/>
          <a:stretch>
            <a:fillRect/>
          </a:stretch>
        </p:blipFill>
        <p:spPr bwMode="auto">
          <a:xfrm>
            <a:off x="107504" y="1484784"/>
            <a:ext cx="7165304" cy="3888432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6021288"/>
            <a:ext cx="5652120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Распоряжение от 17.02.2020 №03-05-215</a:t>
            </a:r>
          </a:p>
        </p:txBody>
      </p:sp>
      <p:pic>
        <p:nvPicPr>
          <p:cNvPr id="10" name="Picture 2" descr="D:\Users\MBP\Рабочий стол\фото семинар Суховая Е.В\IMG-20200323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07041"/>
            <a:ext cx="4067944" cy="305095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Используемые цифровые образовательные платформы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712968" cy="4752528"/>
          </a:xfrm>
        </p:spPr>
        <p:txBody>
          <a:bodyPr/>
          <a:lstStyle/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государственная информационная система «Электронное образование Республики Татарстан» </a:t>
            </a:r>
            <a:r>
              <a:rPr lang="en-US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</a:rPr>
              <a:t>edu.tatar.ru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:</a:t>
            </a:r>
          </a:p>
          <a:p>
            <a:pPr marL="266693" indent="-266693" algn="just" defTabSz="914378"/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            электронный журнал и дневник</a:t>
            </a:r>
          </a:p>
          <a:p>
            <a:pPr marL="266693" indent="-266693" algn="just" defTabSz="914378"/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            виртуальные факультативы</a:t>
            </a:r>
          </a:p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Универсариум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» (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</a:rPr>
              <a:t>https://universarium.org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)</a:t>
            </a:r>
          </a:p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«Российская электронная школа» (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https://resh.edu.ru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«Мобильное Электронное Образование» (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https://mob-edu.ru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«Открытая школа 2035» (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https://2035school.ru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https://uchi.ru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https://www.yaklass.ru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площадка Образовательного центра «Сириус» (</a:t>
            </a:r>
            <a:r>
              <a:rPr lang="en-US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800" b="1" dirty="0" err="1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 err="1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sirius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66693" indent="-266693" algn="just" defTabSz="914378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платформа «Лицей» Ростелеком (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800" b="1" dirty="0" err="1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 err="1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 err="1">
                <a:solidFill>
                  <a:srgbClr val="A8246F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528" indent="0">
              <a:buNone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3" y="0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</TotalTime>
  <Words>628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1_Воздушный поток</vt:lpstr>
      <vt:lpstr>Волна</vt:lpstr>
      <vt:lpstr>Презентация PowerPoint</vt:lpstr>
      <vt:lpstr>Образовательное пространство Зеленодольского муниципального района</vt:lpstr>
      <vt:lpstr>Нормативная база</vt:lpstr>
      <vt:lpstr>Нормативная база</vt:lpstr>
      <vt:lpstr>Организация обучения в школах</vt:lpstr>
      <vt:lpstr>Обучение педагогов</vt:lpstr>
      <vt:lpstr>Обучающий семинар-практикум  в МБОУ «СОШ №11 ЗМР РТ» 18.02.2020</vt:lpstr>
      <vt:lpstr>Углубленный мастер-класс для учителей начальной школы, учителей математики и английского языка МБОУ «Лицей им.В.В.Карпова» с.Осиново ЗМР РТ 19.02.2020 г. </vt:lpstr>
      <vt:lpstr>Используемые цифровые образовательные платформы</vt:lpstr>
      <vt:lpstr>Основные этапы перехода на дистанционное обучение</vt:lpstr>
      <vt:lpstr>Требования СанПиН</vt:lpstr>
      <vt:lpstr>Презентация PowerPoint</vt:lpstr>
      <vt:lpstr>Презентация PowerPoint</vt:lpstr>
      <vt:lpstr>Презентация PowerPoint</vt:lpstr>
      <vt:lpstr>Еженедельный мониторинг организации  обучения с применением дистанционных технологий в Зеленодольском муниципальном районе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АРП</dc:title>
  <dc:creator>Пользователь Windows</dc:creator>
  <cp:lastModifiedBy>Елена Александровна</cp:lastModifiedBy>
  <cp:revision>405</cp:revision>
  <cp:lastPrinted>2020-03-23T06:28:57Z</cp:lastPrinted>
  <dcterms:created xsi:type="dcterms:W3CDTF">2015-06-22T10:33:10Z</dcterms:created>
  <dcterms:modified xsi:type="dcterms:W3CDTF">2020-03-23T09:44:14Z</dcterms:modified>
</cp:coreProperties>
</file>