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6" r:id="rId5"/>
    <p:sldId id="265" r:id="rId6"/>
    <p:sldId id="264" r:id="rId7"/>
    <p:sldId id="270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067A6-0706-41A4-B621-8B92C5EE926A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AEAC-221C-4236-AFD9-C4E101587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2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1538" y="1500174"/>
            <a:ext cx="764386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Организация деятельности образовательных учреждений </a:t>
            </a:r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Лениногорского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 муниципального района в условиях перехода на обучение с применением электронного обучения и дистанционных образовательных технологий</a:t>
            </a:r>
          </a:p>
          <a:p>
            <a:endParaRPr lang="ru-RU" dirty="0"/>
          </a:p>
        </p:txBody>
      </p:sp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57290" y="142852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Нормативные документы</a:t>
            </a:r>
          </a:p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регламентирующие организацию дистанционного обучения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1285860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Решения санитарно-противоэпидемической комиссии Кабинета министров Республики Татарстан: </a:t>
            </a:r>
          </a:p>
          <a:p>
            <a:pPr marL="345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13.03.2020 № 19</a:t>
            </a:r>
          </a:p>
          <a:p>
            <a:pPr marL="345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16.03.2020 № 22</a:t>
            </a:r>
          </a:p>
          <a:p>
            <a:pPr marL="34528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17.03.2020 № 23</a:t>
            </a:r>
          </a:p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Постановление Кабинета министров Республики Татарстан от 19.03.2020 №208. </a:t>
            </a:r>
          </a:p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Распоряжение Кабинета министров Республики Татарстан от 20.03.2020 №620-р.</a:t>
            </a:r>
          </a:p>
          <a:p>
            <a:pPr marL="345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Протокол совещания с руководителями образовательных учреждений от 24.03.2020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57290" y="142852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Нормативные документы</a:t>
            </a:r>
          </a:p>
          <a:p>
            <a:pPr algn="ctr">
              <a:defRPr/>
            </a:pPr>
            <a:r>
              <a:rPr lang="ru-RU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регламентирующие организацию дистанционного обучения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1285860"/>
            <a:ext cx="82153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Статьи 13, 16  Федерального закона от 29 декабря 2012 г. № 273-ФЗ «Об образовании в Российской Федерации».</a:t>
            </a:r>
          </a:p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Приказ Министерства образования и науки Российской Федерации от 23 августа 2017 г.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программ».</a:t>
            </a:r>
          </a:p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Методические рекомендации Министерства просвещения Российской Федерации по реализации образовательных программ начального общего, основного общего, среднего общего образования, образовательных программ среднего профессионального образования и дополнительных общеобразовательных программ с применением электронного обучения и дистанционных образовательных технологий.</a:t>
            </a:r>
          </a:p>
          <a:p>
            <a:pPr marL="345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4.Инструктивно-методическое письмо Министерства образования и науки Республики Татарстан от 19.03.2020  № 3414/20 «О реализации организациями, осуществляющими образовательную деятельность, образовательных программ с применением электронного обучения, дистанционных образовательных технологий».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57290" y="142852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Нормативные документы</a:t>
            </a:r>
          </a:p>
          <a:p>
            <a:pPr algn="ctr">
              <a:defRPr/>
            </a:pPr>
            <a:r>
              <a:rPr lang="ru-RU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регламентирующие организацию дистанционного обучения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1285860"/>
            <a:ext cx="8215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28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МКУ «Управление образования» МО «ЛМР» РТ №406 от 24.03.2020 г. «</a:t>
            </a:r>
            <a:r>
              <a:rPr lang="ru-RU" dirty="0"/>
              <a:t>Об организации образовательной деятельности на период обучения с применением электронного обучения и дистанционных образовательных технологий в общеобразовательных учреждениях  </a:t>
            </a:r>
            <a:r>
              <a:rPr lang="ru-RU" dirty="0" err="1"/>
              <a:t>Лениногорского</a:t>
            </a:r>
            <a:r>
              <a:rPr lang="ru-RU" dirty="0"/>
              <a:t> муниципального района, реализующих образовательные программы начального общего, основного общего и среднего общего </a:t>
            </a:r>
            <a:r>
              <a:rPr lang="ru-RU" dirty="0" smtClean="0"/>
              <a:t>образования»</a:t>
            </a:r>
            <a:endParaRPr lang="ru-RU" dirty="0"/>
          </a:p>
          <a:p>
            <a:pPr marL="34528" indent="0">
              <a:buNone/>
            </a:pPr>
            <a:endParaRPr lang="ru-RU" dirty="0"/>
          </a:p>
        </p:txBody>
      </p:sp>
      <p:pic>
        <p:nvPicPr>
          <p:cNvPr id="13" name="Рисунок 12" descr="Безымянный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3071811"/>
            <a:ext cx="2696943" cy="1285884"/>
          </a:xfrm>
          <a:prstGeom prst="rect">
            <a:avLst/>
          </a:prstGeom>
        </p:spPr>
      </p:pic>
      <p:pic>
        <p:nvPicPr>
          <p:cNvPr id="14" name="Рисунок 13" descr="Безымянный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28794" y="3571876"/>
            <a:ext cx="2714644" cy="1407322"/>
          </a:xfrm>
          <a:prstGeom prst="rect">
            <a:avLst/>
          </a:prstGeom>
        </p:spPr>
      </p:pic>
      <p:pic>
        <p:nvPicPr>
          <p:cNvPr id="15" name="Рисунок 14" descr="Безымянный2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3929066"/>
            <a:ext cx="2714644" cy="1967937"/>
          </a:xfrm>
          <a:prstGeom prst="rect">
            <a:avLst/>
          </a:prstGeom>
        </p:spPr>
      </p:pic>
      <p:pic>
        <p:nvPicPr>
          <p:cNvPr id="12" name="Рисунок 11" descr="1 00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15206" y="4000504"/>
            <a:ext cx="935255" cy="1285884"/>
          </a:xfrm>
          <a:prstGeom prst="rect">
            <a:avLst/>
          </a:prstGeom>
        </p:spPr>
      </p:pic>
      <p:pic>
        <p:nvPicPr>
          <p:cNvPr id="11" name="Рисунок 10" descr="1 0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72264" y="3571876"/>
            <a:ext cx="935255" cy="1285884"/>
          </a:xfrm>
          <a:prstGeom prst="rect">
            <a:avLst/>
          </a:prstGeom>
        </p:spPr>
      </p:pic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00760" y="3143248"/>
            <a:ext cx="935255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58" y="1357298"/>
            <a:ext cx="85011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28" indent="0" algn="just">
              <a:buNone/>
            </a:pPr>
            <a:r>
              <a:rPr lang="ru-RU" dirty="0" smtClean="0"/>
              <a:t>1. Диагностика возможностей перехода общеобразовательных учреждений на обучение с применением электронного обучения и дистанционных образовательных технологий. </a:t>
            </a:r>
          </a:p>
          <a:p>
            <a:pPr marL="34528" indent="0" algn="just">
              <a:buNone/>
            </a:pPr>
            <a:r>
              <a:rPr lang="ru-RU" dirty="0" smtClean="0"/>
              <a:t>2. Разработка и утверждение локальных актов об организации обучения с применением электронного обучения и дистанционных образовательных технологий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dirty="0" smtClean="0"/>
              <a:t>общеобразовательными учреждениями.</a:t>
            </a:r>
          </a:p>
          <a:p>
            <a:pPr marL="34528" indent="0" algn="just">
              <a:buNone/>
            </a:pPr>
            <a:r>
              <a:rPr lang="ru-RU" dirty="0" smtClean="0"/>
              <a:t>3. Формирование общеобразовательными учреждениями расписаний </a:t>
            </a:r>
            <a:r>
              <a:rPr lang="ru-RU" dirty="0"/>
              <a:t>занятий на каждый учебный день, в соответствии с учебным планом по каждой дисциплине, </a:t>
            </a:r>
            <a:r>
              <a:rPr lang="ru-RU" dirty="0" smtClean="0"/>
              <a:t>предусматривающих </a:t>
            </a:r>
            <a:r>
              <a:rPr lang="ru-RU" dirty="0"/>
              <a:t>дифференциацию по классам и сокращение времени проведения урока до 30 </a:t>
            </a:r>
            <a:r>
              <a:rPr lang="ru-RU" dirty="0" smtClean="0"/>
              <a:t>минут.</a:t>
            </a:r>
          </a:p>
          <a:p>
            <a:pPr marL="34528" algn="just"/>
            <a:r>
              <a:rPr lang="ru-RU" dirty="0" smtClean="0"/>
              <a:t>4. Информирование </a:t>
            </a:r>
            <a:r>
              <a:rPr lang="ru-RU" dirty="0"/>
              <a:t>учащихся и их родителей(законных представителей) о реализации образовательных программ или их частей с применением электронного обучения и дистанционных образовательных технологий, в том числе знакомить с расписанием занятий, графиком проведения текущего контроля и итогового контроля по учебным </a:t>
            </a:r>
            <a:r>
              <a:rPr lang="ru-RU" dirty="0" smtClean="0"/>
              <a:t>дисциплинам.</a:t>
            </a:r>
          </a:p>
          <a:p>
            <a:pPr marL="34528" algn="just"/>
            <a:r>
              <a:rPr lang="ru-RU" dirty="0" smtClean="0"/>
              <a:t>5. Сбор </a:t>
            </a:r>
            <a:r>
              <a:rPr lang="ru-RU" dirty="0"/>
              <a:t>у родителей </a:t>
            </a:r>
            <a:r>
              <a:rPr lang="ru-RU" dirty="0" smtClean="0"/>
              <a:t>письменных заявлений </a:t>
            </a:r>
            <a:r>
              <a:rPr lang="ru-RU" dirty="0"/>
              <a:t>любым доступным способом, в том числе с использованием информационно-телекоммуникационной сети « Интернет</a:t>
            </a:r>
            <a:r>
              <a:rPr lang="ru-RU" dirty="0" smtClean="0"/>
              <a:t>».</a:t>
            </a:r>
            <a:endParaRPr lang="ru-RU" dirty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142853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этапы перехода на обучение с применением электронного обучения и дистанционных образовательных технологий</a:t>
            </a:r>
            <a:endParaRPr lang="ru-RU" alt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58" y="1357298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528" indent="0" algn="just">
              <a:buNone/>
            </a:pPr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/>
              <a:t>О</a:t>
            </a:r>
            <a:r>
              <a:rPr lang="ru-RU" dirty="0" smtClean="0"/>
              <a:t>беспечение реализации </a:t>
            </a:r>
            <a:r>
              <a:rPr lang="ru-RU" dirty="0"/>
              <a:t>образовательных программ в полном </a:t>
            </a:r>
            <a:r>
              <a:rPr lang="ru-RU" dirty="0" smtClean="0"/>
              <a:t>объеме.</a:t>
            </a:r>
          </a:p>
          <a:p>
            <a:pPr marL="34528" indent="0" algn="just">
              <a:buNone/>
            </a:pPr>
            <a:r>
              <a:rPr lang="ru-RU" dirty="0" smtClean="0"/>
              <a:t>7. Организация обучения с учителями информатики, инженерами ЭВТ по созданию и ведению на сайтах ОУ раздела «Дистанционное обучение» (размещение информации, расписаний, учебных материалов).</a:t>
            </a:r>
          </a:p>
          <a:p>
            <a:pPr marL="34528" indent="0" algn="just">
              <a:buNone/>
            </a:pPr>
            <a:r>
              <a:rPr lang="ru-RU" dirty="0" smtClean="0"/>
              <a:t>8. Размещение </a:t>
            </a:r>
            <a:r>
              <a:rPr lang="ru-RU" dirty="0"/>
              <a:t>на сайте </a:t>
            </a:r>
            <a:r>
              <a:rPr lang="ru-RU" dirty="0" smtClean="0"/>
              <a:t>общеобразовательных учреждений учебных материалов, заданий, ссылок </a:t>
            </a:r>
            <a:r>
              <a:rPr lang="ru-RU" dirty="0"/>
              <a:t>на образовательные </a:t>
            </a:r>
            <a:r>
              <a:rPr lang="ru-RU" dirty="0" smtClean="0"/>
              <a:t>ресурсы.</a:t>
            </a:r>
          </a:p>
          <a:p>
            <a:pPr algn="just"/>
            <a:r>
              <a:rPr lang="ru-RU" dirty="0" smtClean="0"/>
              <a:t>9. Изучение состояния готовности общеобразовательных учреждений к обучению с применением электронного обучения и дистанционных образовательных технологий заместителем начальника управления образования по учебно-методической работе, методистами.</a:t>
            </a:r>
          </a:p>
          <a:p>
            <a:pPr algn="just"/>
            <a:r>
              <a:rPr lang="ru-RU" dirty="0" smtClean="0"/>
              <a:t>10. Выезд на замер скорости подключения к сети «Интернет» общеобразовательных учреждений совместно с представителями РУЭС.</a:t>
            </a:r>
          </a:p>
          <a:p>
            <a:pPr algn="just"/>
            <a:r>
              <a:rPr lang="ru-RU" dirty="0" smtClean="0"/>
              <a:t>11. Обеспечение </a:t>
            </a:r>
            <a:r>
              <a:rPr lang="ru-RU" dirty="0"/>
              <a:t>ведения учета результатов образовательного процесса в электронном </a:t>
            </a:r>
            <a:r>
              <a:rPr lang="ru-RU" dirty="0" smtClean="0"/>
              <a:t>журнале.</a:t>
            </a:r>
          </a:p>
          <a:p>
            <a:pPr algn="just"/>
            <a:r>
              <a:rPr lang="ru-RU" dirty="0" smtClean="0"/>
              <a:t>12. Обеспечение контроля </a:t>
            </a:r>
            <a:r>
              <a:rPr lang="ru-RU" dirty="0"/>
              <a:t>по внесению соответствующих корректировок в рабочие программы педагогическими работниками.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42976" y="142853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этапы перехода на обучение с применением электронного обучения и дистанционных образовательных технологий</a:t>
            </a:r>
            <a:endParaRPr lang="ru-RU" alt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42976" y="142853"/>
            <a:ext cx="6500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ониторинг 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электронных журналов общеобразовательных 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учреждений </a:t>
            </a:r>
            <a:r>
              <a:rPr lang="ru-RU" alt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Лениногорского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муниципального района</a:t>
            </a:r>
            <a:endParaRPr lang="ru-RU" alt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1214422"/>
          <a:ext cx="8286808" cy="449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486952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ОУ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Мониторинг заполнения электронного журнала на 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___апреля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223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«ООШ №1» МО «ЛМР»РТ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«СОШ №2» МО «ЛМР» 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«СОШ №3» МО «ЛМР» РТ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«СОШ №4» МО «ЛМР» 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«СОШ №5» МО «ЛМР» РТ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«СОШ №6» МО «ЛМР» РТ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235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58" y="1357298"/>
            <a:ext cx="85011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государственная информационная система «Электронное образование Республики Татарстан» </a:t>
            </a:r>
            <a:r>
              <a:rPr lang="en-US" b="1" dirty="0">
                <a:solidFill>
                  <a:srgbClr val="A8246F"/>
                </a:solidFill>
                <a:ea typeface="Times New Roman" panose="02020603050405020304" pitchFamily="18" charset="0"/>
              </a:rPr>
              <a:t>edu.tatar.ru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:</a:t>
            </a:r>
          </a:p>
          <a:p>
            <a:pPr marL="266693" indent="-266693" algn="just" defTabSz="914378"/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            электронный журнал и дневник</a:t>
            </a:r>
          </a:p>
          <a:p>
            <a:pPr marL="266693" indent="-266693" algn="just" defTabSz="914378"/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            виртуальные факультативы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Универсариум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</a:rPr>
              <a:t>https://universarium.org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</a:rPr>
              <a:t>)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«Российская электронная школа»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https://resh.edu.ru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«Мобильное Электронное Образование»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https://mob-edu.ru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«Открытая школа 2035»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https://2035school.ru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Учи.ру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https://uchi.ru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Якласс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https://www.yaklass.ru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площадка Образовательного центра «Сириус» (</a:t>
            </a:r>
            <a:r>
              <a:rPr lang="en-US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b="1" dirty="0" err="1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edu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sirius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66693" indent="-266693" algn="just" defTabSz="914378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платформа «Лицей» </a:t>
            </a:r>
            <a:r>
              <a:rPr lang="ru-RU" b="1" dirty="0" err="1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Ростелеком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b="1" dirty="0" err="1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lc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ru-RU" b="1" dirty="0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solidFill>
                  <a:srgbClr val="A8246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42976" y="142853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Используемые цифровые образовательные ресурсы</a:t>
            </a:r>
            <a:endParaRPr lang="ru-RU" alt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1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" y="0"/>
            <a:ext cx="9144021" cy="6858000"/>
          </a:xfrm>
          <a:prstGeom prst="rect">
            <a:avLst/>
          </a:prstGeom>
        </p:spPr>
      </p:pic>
      <p:pic>
        <p:nvPicPr>
          <p:cNvPr id="6" name="Рисунок 5" descr="ТА1ССР-основной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72" y="214290"/>
            <a:ext cx="1152525" cy="619125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/>
          <a:srcRect l="26885" t="6667" r="31148" b="3636"/>
          <a:stretch>
            <a:fillRect/>
          </a:stretch>
        </p:blipFill>
        <p:spPr bwMode="auto">
          <a:xfrm>
            <a:off x="357158" y="142852"/>
            <a:ext cx="6629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42976" y="142853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 образовательной платформы </a:t>
            </a:r>
            <a:r>
              <a:rPr lang="ru-RU" alt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Учи.ру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общеобразовательными учреждениями </a:t>
            </a:r>
            <a:r>
              <a:rPr lang="ru-RU" alt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Лениногорского</a:t>
            </a:r>
            <a:r>
              <a:rPr lang="ru-RU" alt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муниципального района</a:t>
            </a:r>
            <a:endParaRPr lang="ru-RU" alt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1" name="Рисунок 10" descr="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34" y="1214422"/>
            <a:ext cx="3751443" cy="4929222"/>
          </a:xfrm>
          <a:prstGeom prst="rect">
            <a:avLst/>
          </a:prstGeom>
        </p:spPr>
      </p:pic>
      <p:pic>
        <p:nvPicPr>
          <p:cNvPr id="12" name="Рисунок 11" descr="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1214422"/>
            <a:ext cx="3805690" cy="4929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656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Df</dc:creator>
  <cp:lastModifiedBy>Df</cp:lastModifiedBy>
  <cp:revision>13</cp:revision>
  <dcterms:created xsi:type="dcterms:W3CDTF">2020-03-27T05:55:53Z</dcterms:created>
  <dcterms:modified xsi:type="dcterms:W3CDTF">2020-03-27T07:49:57Z</dcterms:modified>
</cp:coreProperties>
</file>