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D79353-59B3-41D4-A1A9-DC36E0CFDD13}" type="datetime1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28.03.2019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5565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8692BE-808A-414F-AD5F-AEE5D3A9CEA8}" type="datetime1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28.03.2019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2200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E358C6-E46C-428F-ABEE-3593A2D07975}" type="datetime1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28.03.2019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88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2A0A5D-9805-43FA-9255-6400C57A3AC5}" type="datetime1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28.03.2019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1094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15774A-4755-4C13-96F3-4FC371D4284E}" type="datetime1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28.03.2019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0156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BD3466-641E-44E7-9A05-B89B6B0207ED}" type="datetime1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28.03.2019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5526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4EFC2D-38A6-4D8B-8B37-4B7EC6CF721F}" type="datetime1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28.03.2019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82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AE3D3D-E080-4E59-8BE3-528D038019C5}" type="datetime1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28.03.2019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5233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10920C-B0CF-4CB3-A3D4-8DD2C3948F8A}" type="datetime1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28.03.2019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3278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67A621-1EA3-4D43-B93C-E3EAB5876F0E}" type="datetime1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28.03.2019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7536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F271C5-520E-4302-A0B1-440D127E6EE5}" type="datetime1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28.03.2019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5331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413" y="274637"/>
            <a:ext cx="1076698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413" y="1600201"/>
            <a:ext cx="1076698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15413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E867B1-6445-4213-9600-44A6D43D5580}" type="datetime1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28.03.2019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347200" y="1408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2216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23207" y="1920240"/>
            <a:ext cx="11468793" cy="861726"/>
          </a:xfrm>
          <a:prstGeom prst="rect">
            <a:avLst/>
          </a:prstGeom>
        </p:spPr>
        <p:txBody>
          <a:bodyPr wrap="square" lIns="121872" tIns="60936" rIns="121872" bIns="60936">
            <a:spAutoFit/>
          </a:bodyPr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b="1" dirty="0" smtClean="0">
                <a:solidFill>
                  <a:srgbClr val="0033CC"/>
                </a:solidFill>
                <a:latin typeface="Arial"/>
                <a:cs typeface="Arial" panose="020B0604020202020204" pitchFamily="34" charset="0"/>
              </a:rPr>
              <a:t>Профильное обучение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4053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7435" y="68627"/>
            <a:ext cx="11041227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kern="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Охват</a:t>
            </a:r>
            <a:r>
              <a:rPr lang="ru-RU" sz="4267" b="1" kern="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 </a:t>
            </a: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64097" y="684817"/>
            <a:ext cx="11041227" cy="6637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defTabSz="1219170">
              <a:defRPr/>
            </a:pPr>
            <a:r>
              <a:rPr lang="ru-RU" sz="2000" dirty="0">
                <a:solidFill>
                  <a:prstClr val="black"/>
                </a:solidFill>
                <a:ea typeface="Times New Roman" panose="02020603050405020304" pitchFamily="18" charset="0"/>
              </a:rPr>
              <a:t>В 2017-2018 учебном году в 10-11 классах образовательных организаций республики обучается 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31 822 </a:t>
            </a:r>
            <a:r>
              <a:rPr lang="ru-RU" sz="2000" dirty="0">
                <a:solidFill>
                  <a:prstClr val="black"/>
                </a:solidFill>
                <a:ea typeface="Times New Roman" panose="02020603050405020304" pitchFamily="18" charset="0"/>
              </a:rPr>
              <a:t>человека. Профильное обучение организовано для 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24642</a:t>
            </a:r>
            <a:r>
              <a:rPr lang="ru-RU" sz="2000" dirty="0">
                <a:solidFill>
                  <a:prstClr val="black"/>
                </a:solidFill>
                <a:ea typeface="Times New Roman" panose="02020603050405020304" pitchFamily="18" charset="0"/>
              </a:rPr>
              <a:t> (77%) старшеклассников. В 2018-2019 учебном году численность составила </a:t>
            </a: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24735</a:t>
            </a:r>
            <a:r>
              <a:rPr lang="ru-RU" sz="2000" dirty="0">
                <a:solidFill>
                  <a:prstClr val="black"/>
                </a:solidFill>
                <a:ea typeface="Times New Roman" panose="02020603050405020304" pitchFamily="18" charset="0"/>
              </a:rPr>
              <a:t> обучающихся</a:t>
            </a:r>
            <a:r>
              <a:rPr lang="ru-RU" sz="2000" dirty="0" smtClean="0">
                <a:solidFill>
                  <a:prstClr val="black"/>
                </a:solidFill>
                <a:ea typeface="Times New Roman" panose="02020603050405020304" pitchFamily="18" charset="0"/>
              </a:rPr>
              <a:t>.</a:t>
            </a:r>
          </a:p>
          <a:p>
            <a:pPr lvl="0" indent="449263" algn="just" defTabSz="1219170">
              <a:defRPr/>
            </a:pPr>
            <a:r>
              <a:rPr lang="ru-RU" sz="2000" dirty="0">
                <a:solidFill>
                  <a:prstClr val="black"/>
                </a:solidFill>
              </a:rPr>
              <a:t>Наиболее востребованными профилями обучения являются: </a:t>
            </a:r>
          </a:p>
          <a:p>
            <a:pPr lvl="0" indent="449263" algn="just" defTabSz="1219170">
              <a:defRPr/>
            </a:pPr>
            <a:r>
              <a:rPr lang="ru-RU" sz="2000" dirty="0">
                <a:solidFill>
                  <a:prstClr val="black"/>
                </a:solidFill>
              </a:rPr>
              <a:t>- социально-экономический профиль,</a:t>
            </a:r>
          </a:p>
          <a:p>
            <a:pPr lvl="0" indent="449263" algn="just" defTabSz="1219170">
              <a:defRPr/>
            </a:pPr>
            <a:r>
              <a:rPr lang="ru-RU" sz="2000" dirty="0">
                <a:solidFill>
                  <a:prstClr val="black"/>
                </a:solidFill>
              </a:rPr>
              <a:t>- физико-математический профиль,</a:t>
            </a:r>
          </a:p>
          <a:p>
            <a:pPr lvl="0" indent="449263" algn="just" defTabSz="1219170">
              <a:defRPr/>
            </a:pPr>
            <a:r>
              <a:rPr lang="ru-RU" sz="2000" dirty="0">
                <a:solidFill>
                  <a:prstClr val="black"/>
                </a:solidFill>
              </a:rPr>
              <a:t>- химико-биологический,</a:t>
            </a:r>
          </a:p>
          <a:p>
            <a:pPr lvl="0" indent="449263" algn="just" defTabSz="1219170">
              <a:defRPr/>
            </a:pPr>
            <a:r>
              <a:rPr lang="ru-RU" sz="2000" dirty="0">
                <a:solidFill>
                  <a:prstClr val="black"/>
                </a:solidFill>
              </a:rPr>
              <a:t>- социально-гуманитарный,</a:t>
            </a:r>
          </a:p>
          <a:p>
            <a:pPr lvl="0" indent="449263" algn="just" defTabSz="1219170">
              <a:defRPr/>
            </a:pPr>
            <a:r>
              <a:rPr lang="ru-RU" sz="2000" dirty="0">
                <a:solidFill>
                  <a:prstClr val="black"/>
                </a:solidFill>
              </a:rPr>
              <a:t>- технологический,</a:t>
            </a:r>
          </a:p>
          <a:p>
            <a:pPr lvl="0" indent="449263" algn="just" defTabSz="1219170">
              <a:defRPr/>
            </a:pPr>
            <a:r>
              <a:rPr lang="ru-RU" sz="2000" dirty="0">
                <a:solidFill>
                  <a:prstClr val="black"/>
                </a:solidFill>
              </a:rPr>
              <a:t>- филологический,</a:t>
            </a:r>
          </a:p>
          <a:p>
            <a:pPr lvl="0" indent="449263" algn="just" defTabSz="1219170">
              <a:defRPr/>
            </a:pPr>
            <a:r>
              <a:rPr lang="ru-RU" sz="2000" dirty="0" smtClean="0">
                <a:solidFill>
                  <a:prstClr val="black"/>
                </a:solidFill>
              </a:rPr>
              <a:t>- физико-химический</a:t>
            </a:r>
          </a:p>
          <a:p>
            <a:pPr lvl="0" indent="449263" algn="just" defTabSz="1219170">
              <a:defRPr/>
            </a:pPr>
            <a:r>
              <a:rPr lang="ru-RU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Продолжили свое обучение в соответствии с выбранным профилем 69% выпускников. Из них:</a:t>
            </a:r>
          </a:p>
          <a:p>
            <a:pPr lvl="0" indent="449263" algn="just" defTabSz="1219170">
              <a:defRPr/>
            </a:pPr>
            <a:r>
              <a:rPr lang="ru-RU" sz="2000" dirty="0">
                <a:solidFill>
                  <a:prstClr val="black"/>
                </a:solidFill>
              </a:rPr>
              <a:t>-продолжили обучение по физико-математическому направлению 76% обучающихся по данному профилю,</a:t>
            </a:r>
          </a:p>
          <a:p>
            <a:pPr lvl="0" indent="449263" algn="just" defTabSz="1219170">
              <a:defRPr/>
            </a:pPr>
            <a:r>
              <a:rPr lang="ru-RU" sz="2000" dirty="0">
                <a:solidFill>
                  <a:prstClr val="black"/>
                </a:solidFill>
              </a:rPr>
              <a:t>-по физико-химическому и химико-биологическому – 69% выпускников, обучающихся по данным программам</a:t>
            </a:r>
          </a:p>
          <a:p>
            <a:pPr lvl="0" indent="449263" algn="just" defTabSz="1219170">
              <a:defRPr/>
            </a:pPr>
            <a:r>
              <a:rPr lang="ru-RU" sz="2000" dirty="0">
                <a:solidFill>
                  <a:prstClr val="black"/>
                </a:solidFill>
              </a:rPr>
              <a:t>-по информационно-технологическому, социально-экономическому, социально-гуманитарному профилю - 68%</a:t>
            </a:r>
          </a:p>
          <a:p>
            <a:pPr lvl="0" indent="449263" algn="just" defTabSz="1219170">
              <a:defRPr/>
            </a:pPr>
            <a:endParaRPr lang="ru-RU" sz="2400" dirty="0">
              <a:solidFill>
                <a:prstClr val="black"/>
              </a:solidFill>
            </a:endParaRPr>
          </a:p>
          <a:p>
            <a:pPr lvl="0" indent="449263" algn="just" defTabSz="1219170">
              <a:defRPr/>
            </a:pPr>
            <a:endParaRPr kumimoji="0" lang="ru-RU" sz="2133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347200" y="18780"/>
            <a:ext cx="2844800" cy="486833"/>
          </a:xfrm>
        </p:spPr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8900" y="4972489"/>
            <a:ext cx="11041227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267" b="1" kern="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 </a:t>
            </a: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14229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23701" y="444381"/>
            <a:ext cx="98533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Рейтинг лучших школ России </a:t>
            </a:r>
          </a:p>
          <a:p>
            <a:pPr algn="ctr"/>
            <a:r>
              <a:rPr lang="ru-RU" sz="2000" b="1" dirty="0" smtClean="0"/>
              <a:t>по конкурентоспособности выпускников</a:t>
            </a:r>
            <a:endParaRPr lang="ru-RU" sz="2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22944" y="1217439"/>
            <a:ext cx="11109533" cy="3224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-лицей Казанского (Приволжского) федерального университета (32 место)</a:t>
            </a:r>
            <a:endParaRPr lang="ru-RU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Лицей № 131 Вахитовского района г.Казани (38 место)</a:t>
            </a:r>
            <a:endParaRPr lang="ru-RU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Лицей имени </a:t>
            </a:r>
            <a:r>
              <a:rPr lang="ru-RU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Н.И.Лобачевского</a:t>
            </a: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 Казанского (Приволжского) федерального университета (56 место)</a:t>
            </a:r>
            <a:endParaRPr lang="ru-RU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Средняя общеобразовательная школа №18 с углубленным изучением английского языка Вахитовского района г.Казани (84 место)</a:t>
            </a:r>
            <a:endParaRPr lang="ru-RU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Гимназия № 26 города Набережные Челны (87 место)</a:t>
            </a:r>
            <a:endParaRPr lang="ru-RU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75044" y="4742916"/>
            <a:ext cx="106053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Рейтинг лучших школ России по укрупненному направлению подготовки «Технические, естественно-научные направления и точные науки»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85317" y="5760310"/>
            <a:ext cx="10947160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Лицей № 131 Вахитовского района г.Казани (26 место)</a:t>
            </a:r>
            <a:endParaRPr lang="ru-RU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383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9B0651-EE4F-4900-A07F-96A6BFA9D0F0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0415" y="504202"/>
            <a:ext cx="106053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Рейтинг лучших школ России по укрупненному направлению подготовки </a:t>
            </a:r>
          </a:p>
          <a:p>
            <a:pPr algn="ctr"/>
            <a:r>
              <a:rPr lang="ru-RU" b="1" dirty="0" smtClean="0"/>
              <a:t>«Экономика и управление»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57128" y="1150533"/>
            <a:ext cx="10938617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>Средняя общеобразовательная школа №18 с углубленным изучением английского языка Вахитовского района г.Казани (26 место)</a:t>
            </a:r>
            <a:endParaRPr lang="ru-RU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7128" y="2153540"/>
            <a:ext cx="10938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Рейтинг школ по количеству выпускников, поступивших в ведущие вузы России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82763" y="2639796"/>
            <a:ext cx="107847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Лицей № 131 Вахитовского района г.Казани  </a:t>
            </a:r>
          </a:p>
          <a:p>
            <a:r>
              <a:rPr lang="ru-RU" dirty="0" smtClean="0"/>
              <a:t>Лицей имени </a:t>
            </a:r>
            <a:r>
              <a:rPr lang="ru-RU" dirty="0" err="1" smtClean="0"/>
              <a:t>Н.И.Лобачевского</a:t>
            </a:r>
            <a:r>
              <a:rPr lang="ru-RU" dirty="0" smtClean="0"/>
              <a:t> Казанского (Приволжского) федерального университета  </a:t>
            </a:r>
          </a:p>
          <a:p>
            <a:r>
              <a:rPr lang="ru-RU" dirty="0" smtClean="0"/>
              <a:t>Гимназия № 26 города Набережные Челны  </a:t>
            </a:r>
          </a:p>
          <a:p>
            <a:r>
              <a:rPr lang="ru-RU" dirty="0" smtClean="0"/>
              <a:t>Лицей № 78 имени </a:t>
            </a:r>
            <a:r>
              <a:rPr lang="ru-RU" dirty="0" err="1" smtClean="0"/>
              <a:t>А.С.Пушкина</a:t>
            </a:r>
            <a:r>
              <a:rPr lang="ru-RU" dirty="0" smtClean="0"/>
              <a:t> города Набережные Челны   </a:t>
            </a:r>
          </a:p>
          <a:p>
            <a:r>
              <a:rPr lang="ru-RU" dirty="0" smtClean="0"/>
              <a:t>Гимназия № 19 Приволжского района города Казани  </a:t>
            </a:r>
          </a:p>
          <a:p>
            <a:r>
              <a:rPr lang="ru-RU" dirty="0" smtClean="0"/>
              <a:t>IT-лицей Казанского (Приволжского) федерального университета  </a:t>
            </a:r>
          </a:p>
          <a:p>
            <a:r>
              <a:rPr lang="ru-RU" dirty="0" smtClean="0"/>
              <a:t>Средняя общеобразовательная школа №18 с углубленным изучением английского языка Вахитовского района г.Казани  </a:t>
            </a:r>
          </a:p>
          <a:p>
            <a:r>
              <a:rPr lang="ru-RU" dirty="0" smtClean="0"/>
              <a:t> Гимназия № 7 имени Героя России </a:t>
            </a:r>
            <a:r>
              <a:rPr lang="ru-RU" dirty="0" err="1" smtClean="0"/>
              <a:t>А.В.Козина</a:t>
            </a:r>
            <a:r>
              <a:rPr lang="ru-RU" dirty="0" smtClean="0"/>
              <a:t> Ново-Савиновского района г.Казани  </a:t>
            </a:r>
          </a:p>
          <a:p>
            <a:r>
              <a:rPr lang="ru-RU" dirty="0" smtClean="0"/>
              <a:t>Средняя общеобразовательная школа №39 с углубленным изучением английского языка Вахитовского района г.Казани  </a:t>
            </a:r>
          </a:p>
          <a:p>
            <a:r>
              <a:rPr lang="ru-RU" dirty="0" smtClean="0"/>
              <a:t>Гимназия № 102 имени </a:t>
            </a:r>
            <a:r>
              <a:rPr lang="ru-RU" dirty="0" err="1" smtClean="0"/>
              <a:t>М.С.Устиновой</a:t>
            </a:r>
            <a:r>
              <a:rPr lang="ru-RU" dirty="0" smtClean="0"/>
              <a:t> Московского района г.Казани </a:t>
            </a:r>
          </a:p>
          <a:p>
            <a:r>
              <a:rPr lang="ru-RU" dirty="0" smtClean="0"/>
              <a:t>Лицей № 35 города Нижнекамска</a:t>
            </a:r>
          </a:p>
          <a:p>
            <a:r>
              <a:rPr lang="ru-RU" dirty="0" smtClean="0"/>
              <a:t>Лицей № 2 города Альметьевска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092960"/>
      </p:ext>
    </p:extLst>
  </p:cSld>
  <p:clrMapOvr>
    <a:masterClrMapping/>
  </p:clrMapOvr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357</Words>
  <Application>Microsoft Office PowerPoint</Application>
  <PresentationFormat>Широкоэкранный</PresentationFormat>
  <Paragraphs>44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Гульфия Ахвердиева</dc:creator>
  <cp:lastModifiedBy>Гульфия Ахвердиева</cp:lastModifiedBy>
  <cp:revision>2</cp:revision>
  <dcterms:created xsi:type="dcterms:W3CDTF">2019-03-28T09:59:25Z</dcterms:created>
  <dcterms:modified xsi:type="dcterms:W3CDTF">2019-03-28T10:07:32Z</dcterms:modified>
</cp:coreProperties>
</file>