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8" r:id="rId2"/>
    <p:sldId id="257" r:id="rId3"/>
    <p:sldId id="256" r:id="rId4"/>
    <p:sldId id="260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BD3527-9ECC-402F-A1B2-629C1BC80761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968885-1A2E-47CD-8D4D-B153BDF734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30697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968885-1A2E-47CD-8D4D-B153BDF73443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65932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968885-1A2E-47CD-8D4D-B153BDF73443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41708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A279-DD2D-40DF-8B45-BDAD44F80316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3CD6A-74E0-48E5-9A79-FFE7C76DF6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3506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A279-DD2D-40DF-8B45-BDAD44F80316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3CD6A-74E0-48E5-9A79-FFE7C76DF6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4595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A279-DD2D-40DF-8B45-BDAD44F80316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3CD6A-74E0-48E5-9A79-FFE7C76DF6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4430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A279-DD2D-40DF-8B45-BDAD44F80316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3CD6A-74E0-48E5-9A79-FFE7C76DF6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8520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A279-DD2D-40DF-8B45-BDAD44F80316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3CD6A-74E0-48E5-9A79-FFE7C76DF6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8206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A279-DD2D-40DF-8B45-BDAD44F80316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3CD6A-74E0-48E5-9A79-FFE7C76DF6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2097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A279-DD2D-40DF-8B45-BDAD44F80316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3CD6A-74E0-48E5-9A79-FFE7C76DF6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3789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A279-DD2D-40DF-8B45-BDAD44F80316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3CD6A-74E0-48E5-9A79-FFE7C76DF6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1608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A279-DD2D-40DF-8B45-BDAD44F80316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3CD6A-74E0-48E5-9A79-FFE7C76DF6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3473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A279-DD2D-40DF-8B45-BDAD44F80316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3CD6A-74E0-48E5-9A79-FFE7C76DF6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1107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A279-DD2D-40DF-8B45-BDAD44F80316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3CD6A-74E0-48E5-9A79-FFE7C76DF6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4715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96A279-DD2D-40DF-8B45-BDAD44F80316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93CD6A-74E0-48E5-9A79-FFE7C76DF6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5381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6878345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5597" y="169419"/>
            <a:ext cx="1676403" cy="975362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8" y="44625"/>
            <a:ext cx="1441233" cy="1441233"/>
          </a:xfrm>
          <a:prstGeom prst="rect">
            <a:avLst/>
          </a:prstGeom>
        </p:spPr>
      </p:pic>
      <p:sp>
        <p:nvSpPr>
          <p:cNvPr id="7" name="Объект 2"/>
          <p:cNvSpPr txBox="1">
            <a:spLocks/>
          </p:cNvSpPr>
          <p:nvPr/>
        </p:nvSpPr>
        <p:spPr>
          <a:xfrm>
            <a:off x="3071666" y="68627"/>
            <a:ext cx="7645231" cy="17281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ru-RU" sz="1600" b="1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518666" y="6490812"/>
            <a:ext cx="2133600" cy="365125"/>
          </a:xfrm>
        </p:spPr>
        <p:txBody>
          <a:bodyPr/>
          <a:lstStyle/>
          <a:p>
            <a:fld id="{2E1AE7FE-9857-4954-863E-6424AC6B4709}" type="slidenum">
              <a:rPr lang="ru-RU" smtClean="0"/>
              <a:t>1</a:t>
            </a:fld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535833" y="44625"/>
            <a:ext cx="9312981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ru-RU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</a:t>
            </a:r>
            <a:r>
              <a:rPr lang="ru-RU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остояние национального образования в ГАОУ </a:t>
            </a:r>
          </a:p>
          <a:p>
            <a:pPr algn="ctr">
              <a:lnSpc>
                <a:spcPct val="115000"/>
              </a:lnSpc>
            </a:pPr>
            <a:r>
              <a:rPr lang="ru-RU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«Школа </a:t>
            </a:r>
            <a:r>
              <a:rPr lang="ru-RU" sz="24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Иннополис</a:t>
            </a:r>
            <a:r>
              <a:rPr lang="ru-RU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</a:t>
            </a:r>
          </a:p>
          <a:p>
            <a:pPr algn="ctr">
              <a:lnSpc>
                <a:spcPct val="115000"/>
              </a:lnSpc>
            </a:pPr>
            <a:r>
              <a:rPr lang="ru-RU" sz="24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Верхнеуслонского</a:t>
            </a:r>
            <a:r>
              <a:rPr lang="ru-RU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муниципального района РТ</a:t>
            </a:r>
            <a:endParaRPr lang="ru-RU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5"/>
          <a:srcRect l="2843" r="4073"/>
          <a:stretch/>
        </p:blipFill>
        <p:spPr>
          <a:xfrm>
            <a:off x="601970" y="1528627"/>
            <a:ext cx="5571522" cy="5144747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6385302" y="2508149"/>
            <a:ext cx="5594887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 – IV классы работают в одну смену в режиме 5-дневной учебной недели. 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sz="20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Родной язык изучается в объеме 0,5 часов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итературное чтение на родном языке - 0,5 часов.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1247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6878345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5597" y="169419"/>
            <a:ext cx="1676403" cy="975362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3517"/>
            <a:ext cx="1441233" cy="1441233"/>
          </a:xfrm>
          <a:prstGeom prst="rect">
            <a:avLst/>
          </a:prstGeom>
        </p:spPr>
      </p:pic>
      <p:sp>
        <p:nvSpPr>
          <p:cNvPr id="7" name="Объект 2"/>
          <p:cNvSpPr txBox="1">
            <a:spLocks/>
          </p:cNvSpPr>
          <p:nvPr/>
        </p:nvSpPr>
        <p:spPr>
          <a:xfrm>
            <a:off x="3071666" y="68627"/>
            <a:ext cx="7645231" cy="17281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ru-RU" sz="1600" b="1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518666" y="6490812"/>
            <a:ext cx="2133600" cy="365125"/>
          </a:xfrm>
        </p:spPr>
        <p:txBody>
          <a:bodyPr/>
          <a:lstStyle/>
          <a:p>
            <a:fld id="{2E1AE7FE-9857-4954-863E-6424AC6B4709}" type="slidenum">
              <a:rPr lang="ru-RU" smtClean="0"/>
              <a:t>2</a:t>
            </a:fld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535833" y="44625"/>
            <a:ext cx="9312981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ru-RU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</a:t>
            </a:r>
            <a:r>
              <a:rPr lang="ru-RU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остояние национального образования в ГАОУ </a:t>
            </a:r>
          </a:p>
          <a:p>
            <a:pPr algn="ctr">
              <a:lnSpc>
                <a:spcPct val="115000"/>
              </a:lnSpc>
            </a:pPr>
            <a:r>
              <a:rPr lang="ru-RU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«Школа </a:t>
            </a:r>
            <a:r>
              <a:rPr lang="ru-RU" sz="24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Иннополис</a:t>
            </a:r>
            <a:r>
              <a:rPr lang="ru-RU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</a:t>
            </a:r>
          </a:p>
          <a:p>
            <a:pPr algn="ctr">
              <a:lnSpc>
                <a:spcPct val="115000"/>
              </a:lnSpc>
            </a:pPr>
            <a:r>
              <a:rPr lang="ru-RU" sz="24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Верхнеуслонского</a:t>
            </a:r>
            <a:r>
              <a:rPr lang="ru-RU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муниципального района РТ</a:t>
            </a:r>
            <a:endParaRPr lang="ru-RU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2676" y="2017982"/>
            <a:ext cx="6451605" cy="3949736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6742588" y="2130802"/>
            <a:ext cx="5245426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tt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</a:t>
            </a:r>
            <a:r>
              <a:rPr lang="tt-RU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 по XI класс </a:t>
            </a:r>
            <a:r>
              <a:rPr lang="tt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ГАОУ «Школа Иннополис» ведет обучение в режиме 6-дневной учебной недели. </a:t>
            </a:r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tt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Родной язык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r>
              <a:rPr lang="tt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изучается в объеме 1 часа</a:t>
            </a:r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tt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Родная литература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r>
              <a:rPr lang="tt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- 1 час в неделю. 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563467" y="4269893"/>
            <a:ext cx="4811253" cy="11541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tt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tt-RU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Х-Х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tt-RU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t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классах: </a:t>
            </a:r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tt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«Родной язык» - 1 час</a:t>
            </a:r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tt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«Родная литература» - 1 час в неделю.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54790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6878345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5597" y="169419"/>
            <a:ext cx="1676403" cy="975362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00" y="44625"/>
            <a:ext cx="1441233" cy="1441233"/>
          </a:xfrm>
          <a:prstGeom prst="rect">
            <a:avLst/>
          </a:prstGeom>
        </p:spPr>
      </p:pic>
      <p:sp>
        <p:nvSpPr>
          <p:cNvPr id="7" name="Объект 2"/>
          <p:cNvSpPr txBox="1">
            <a:spLocks/>
          </p:cNvSpPr>
          <p:nvPr/>
        </p:nvSpPr>
        <p:spPr>
          <a:xfrm>
            <a:off x="3071666" y="68627"/>
            <a:ext cx="7645231" cy="17281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ru-RU" sz="1600" b="1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535833" y="44625"/>
            <a:ext cx="931298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</a:t>
            </a:r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остояние национального образования в ГАОУ </a:t>
            </a:r>
          </a:p>
          <a:p>
            <a:pPr algn="ctr"/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«Школа </a:t>
            </a:r>
            <a:r>
              <a:rPr lang="ru-RU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Иннополис</a:t>
            </a:r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</a:t>
            </a:r>
          </a:p>
          <a:p>
            <a:pPr algn="ctr"/>
            <a:r>
              <a:rPr lang="ru-RU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Верхнеуслонского</a:t>
            </a:r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муниципального района РТ</a:t>
            </a:r>
            <a:endParaRPr lang="ru-RU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518666" y="6490812"/>
            <a:ext cx="2133600" cy="365125"/>
          </a:xfrm>
        </p:spPr>
        <p:txBody>
          <a:bodyPr/>
          <a:lstStyle/>
          <a:p>
            <a:fld id="{2E1AE7FE-9857-4954-863E-6424AC6B4709}" type="slidenum">
              <a:rPr lang="ru-RU" smtClean="0"/>
              <a:t>3</a:t>
            </a:fld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1701059"/>
              </p:ext>
            </p:extLst>
          </p:nvPr>
        </p:nvGraphicFramePr>
        <p:xfrm>
          <a:off x="1272066" y="1084290"/>
          <a:ext cx="9380200" cy="5608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85998">
                  <a:extLst>
                    <a:ext uri="{9D8B030D-6E8A-4147-A177-3AD203B41FA5}">
                      <a16:colId xmlns:a16="http://schemas.microsoft.com/office/drawing/2014/main" val="2825337210"/>
                    </a:ext>
                  </a:extLst>
                </a:gridCol>
                <a:gridCol w="1355079">
                  <a:extLst>
                    <a:ext uri="{9D8B030D-6E8A-4147-A177-3AD203B41FA5}">
                      <a16:colId xmlns:a16="http://schemas.microsoft.com/office/drawing/2014/main" val="1763253677"/>
                    </a:ext>
                  </a:extLst>
                </a:gridCol>
                <a:gridCol w="2150824">
                  <a:extLst>
                    <a:ext uri="{9D8B030D-6E8A-4147-A177-3AD203B41FA5}">
                      <a16:colId xmlns:a16="http://schemas.microsoft.com/office/drawing/2014/main" val="273558819"/>
                    </a:ext>
                  </a:extLst>
                </a:gridCol>
                <a:gridCol w="1103420">
                  <a:extLst>
                    <a:ext uri="{9D8B030D-6E8A-4147-A177-3AD203B41FA5}">
                      <a16:colId xmlns:a16="http://schemas.microsoft.com/office/drawing/2014/main" val="4038770024"/>
                    </a:ext>
                  </a:extLst>
                </a:gridCol>
                <a:gridCol w="1823383">
                  <a:extLst>
                    <a:ext uri="{9D8B030D-6E8A-4147-A177-3AD203B41FA5}">
                      <a16:colId xmlns:a16="http://schemas.microsoft.com/office/drawing/2014/main" val="3386121011"/>
                    </a:ext>
                  </a:extLst>
                </a:gridCol>
                <a:gridCol w="961496">
                  <a:extLst>
                    <a:ext uri="{9D8B030D-6E8A-4147-A177-3AD203B41FA5}">
                      <a16:colId xmlns:a16="http://schemas.microsoft.com/office/drawing/2014/main" val="2368648607"/>
                    </a:ext>
                  </a:extLst>
                </a:gridCol>
              </a:tblGrid>
              <a:tr h="11814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Классы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детей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Изучают родной (русский) язык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Изучают родной (татарский) </a:t>
                      </a:r>
                      <a:r>
                        <a:rPr lang="ru-RU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язык</a:t>
                      </a:r>
                      <a:r>
                        <a:rPr lang="ru-RU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180831167"/>
                  </a:ext>
                </a:extLst>
              </a:tr>
              <a:tr h="2781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190988545"/>
                  </a:ext>
                </a:extLst>
              </a:tr>
              <a:tr h="2781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358643534"/>
                  </a:ext>
                </a:extLst>
              </a:tr>
              <a:tr h="2781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068813363"/>
                  </a:ext>
                </a:extLst>
              </a:tr>
              <a:tr h="2781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830502810"/>
                  </a:ext>
                </a:extLst>
              </a:tr>
              <a:tr h="2781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641196626"/>
                  </a:ext>
                </a:extLst>
              </a:tr>
              <a:tr h="2781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816142109"/>
                  </a:ext>
                </a:extLst>
              </a:tr>
              <a:tr h="2781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945813415"/>
                  </a:ext>
                </a:extLst>
              </a:tr>
              <a:tr h="2781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276278774"/>
                  </a:ext>
                </a:extLst>
              </a:tr>
              <a:tr h="2781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027243329"/>
                  </a:ext>
                </a:extLst>
              </a:tr>
              <a:tr h="2781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396367081"/>
                  </a:ext>
                </a:extLst>
              </a:tr>
              <a:tr h="2781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342981236"/>
                  </a:ext>
                </a:extLst>
              </a:tr>
              <a:tr h="2781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  <a:endParaRPr lang="ru-RU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306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184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122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8966298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835973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627"/>
            <a:ext cx="12192000" cy="6878345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2800" y="169419"/>
            <a:ext cx="1219200" cy="709353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60"/>
            <a:ext cx="933955" cy="933955"/>
          </a:xfrm>
          <a:prstGeom prst="rect">
            <a:avLst/>
          </a:prstGeom>
        </p:spPr>
      </p:pic>
      <p:sp>
        <p:nvSpPr>
          <p:cNvPr id="7" name="Объект 2"/>
          <p:cNvSpPr txBox="1">
            <a:spLocks/>
          </p:cNvSpPr>
          <p:nvPr/>
        </p:nvSpPr>
        <p:spPr>
          <a:xfrm>
            <a:off x="3071666" y="68627"/>
            <a:ext cx="7645231" cy="17281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ru-RU" sz="1600" b="1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518666" y="6490812"/>
            <a:ext cx="2133600" cy="365125"/>
          </a:xfrm>
        </p:spPr>
        <p:txBody>
          <a:bodyPr/>
          <a:lstStyle/>
          <a:p>
            <a:fld id="{2E1AE7FE-9857-4954-863E-6424AC6B4709}" type="slidenum">
              <a:rPr lang="ru-RU" smtClean="0"/>
              <a:t>4</a:t>
            </a:fld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66977" y="309025"/>
            <a:ext cx="11368453" cy="61801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РЕКОМЕНДАЦИИ</a:t>
            </a:r>
            <a:endParaRPr lang="ru-RU" sz="1600" dirty="0" smtClean="0">
              <a:solidFill>
                <a:schemeClr val="accent5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администрации образовательной организации проанализировать работу заместителей директора по вопросу дальнейшего распределения и закрепления функциональных обязанностей по блоку национальное образование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8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обеспечить изучение родных языков в соответствии с пп.11 и 14 Федерального закона от 29.12.2012 N 273-ФЗ  «Об образовании в Российской Федерации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8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целью улучшения качества знаний учащихся по предмету, совершенствования навыков разговорной речи, повышения практической направленности уроков, в рамках </a:t>
            </a:r>
            <a:r>
              <a:rPr lang="ru-RU" sz="1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внутришкольного</a:t>
            </a:r>
            <a:r>
              <a:rPr lang="ru-RU" sz="1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контроля обратить внимание на внедрение в образовательный процесс инновационных педагогических технологий обучения, новых форм и методов работы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8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усилить работу с одаренными детьми. Рекомендовать активно принимать участие в творческих конкурсах и олимпиадах по родному (татарскому) языку и литературе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8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активизировать внеклассную и внешкольную работу с целью расширения кругозора и знаний учащихся по истории родного края, традиций, культуры своего народа, по приобщению учащихся к мировым ценностям, наследию общечеловеческой культуры через культуру своего народа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8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наладить сотрудничество с Союзом писателей Республики Татарстан, а также с редакциями детских журналов и газет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ru-RU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усилить работу школьного методического объединения филологов в части организации эффективной работы учителей родного (татарского) языка по формированию предметных компетенций, раскрытию творческого потенциала обучающихся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8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совместно с кафедрой татарского языка и литературы ГАОУ ДПО «Институт развития образования Республики Татарстан» в 2019/2020 учебном году запланировать проведение обучающего семинара по работе с УМК «</a:t>
            </a:r>
            <a:r>
              <a:rPr lang="tt-RU" sz="1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Сәлам</a:t>
            </a:r>
            <a:r>
              <a:rPr lang="ru-RU" sz="1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392332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433</Words>
  <Application>Microsoft Office PowerPoint</Application>
  <PresentationFormat>Широкоэкранный</PresentationFormat>
  <Paragraphs>125</Paragraphs>
  <Slides>4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Windows User</dc:creator>
  <cp:lastModifiedBy>Windows User</cp:lastModifiedBy>
  <cp:revision>3</cp:revision>
  <dcterms:created xsi:type="dcterms:W3CDTF">2019-10-17T10:47:06Z</dcterms:created>
  <dcterms:modified xsi:type="dcterms:W3CDTF">2019-10-17T11:06:13Z</dcterms:modified>
</cp:coreProperties>
</file>