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73" r:id="rId2"/>
    <p:sldId id="383" r:id="rId3"/>
    <p:sldId id="384" r:id="rId4"/>
    <p:sldId id="385" r:id="rId5"/>
    <p:sldId id="386" r:id="rId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7C80"/>
    <a:srgbClr val="99FF99"/>
    <a:srgbClr val="990033"/>
    <a:srgbClr val="CC0099"/>
    <a:srgbClr val="D60093"/>
    <a:srgbClr val="FF0066"/>
    <a:srgbClr val="33CC33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5" autoAdjust="0"/>
    <p:restoredTop sz="96092" autoAdjust="0"/>
  </p:normalViewPr>
  <p:slideViewPr>
    <p:cSldViewPr>
      <p:cViewPr varScale="1">
        <p:scale>
          <a:sx n="111" d="100"/>
          <a:sy n="111" d="100"/>
        </p:scale>
        <p:origin x="941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795F7-7FD4-4310-BBDE-FD5CDBAF2439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1E73D-39C6-411D-9004-DB71DCE5F1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622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6F43E-765B-4AF0-8B9A-F59D9F36490B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4D3D3-EB09-4DDF-BA46-990A1B3BBB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05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D3D3-EB09-4DDF-BA46-990A1B3BBBB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82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D3D3-EB09-4DDF-BA46-990A1B3BBBB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82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D3D3-EB09-4DDF-BA46-990A1B3BBBB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43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D3D3-EB09-4DDF-BA46-990A1B3BBBB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5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A699-D71E-4C60-8471-1DA6D3D69232}" type="datetime1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69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C46E-1B84-40F8-8D46-544DFFC6008F}" type="datetime1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9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9E38-7283-44C0-A16D-B27581E23056}" type="datetime1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4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DEEA-705F-4A36-B7DE-A1D371561A62}" type="datetime1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96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8002-4E2B-4FC9-AD16-186AEA826378}" type="datetime1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68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48BD-6D1B-4E4A-AB68-CB6B78ED6992}" type="datetime1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4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8F79-1A6E-4C2B-A165-DCC725C6E37E}" type="datetime1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69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D819-B41B-4C11-A9FF-00E8920AE403}" type="datetime1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33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9B7-8608-4C66-929F-4B6E43A5B27D}" type="datetime1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68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5CE1-373D-4ED1-A6FE-5DA24D52F730}" type="datetime1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95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607E-ABAB-415D-81CA-1276BFACE3C5}" type="datetime1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26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D0F5B-4998-4699-BB48-53D7BF03A704}" type="datetime1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0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78563" y="1664506"/>
            <a:ext cx="8786873" cy="1384964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ctr"/>
            <a:endParaRPr lang="ru-RU" sz="28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Результаты </a:t>
            </a:r>
            <a:r>
              <a:rPr lang="ru-RU" sz="2800" b="1" dirty="0">
                <a:solidFill>
                  <a:schemeClr val="tx2"/>
                </a:solidFill>
              </a:rPr>
              <a:t>изучения деятельности детского сада </a:t>
            </a:r>
            <a:endParaRPr lang="ru-RU" sz="2800" dirty="0">
              <a:solidFill>
                <a:schemeClr val="tx2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ГАОУ </a:t>
            </a:r>
            <a:r>
              <a:rPr lang="ru-RU" sz="2800" b="1" dirty="0">
                <a:solidFill>
                  <a:schemeClr val="tx2"/>
                </a:solidFill>
              </a:rPr>
              <a:t>«Школа </a:t>
            </a:r>
            <a:r>
              <a:rPr lang="ru-RU" sz="2800" b="1" dirty="0" err="1">
                <a:solidFill>
                  <a:schemeClr val="tx2"/>
                </a:solidFill>
              </a:rPr>
              <a:t>Иннополис</a:t>
            </a:r>
            <a:r>
              <a:rPr lang="ru-RU" sz="2800" b="1" dirty="0" smtClean="0">
                <a:solidFill>
                  <a:schemeClr val="tx2"/>
                </a:solidFill>
              </a:rPr>
              <a:t>»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55976" y="3795886"/>
            <a:ext cx="4702175" cy="1008038"/>
          </a:xfrm>
          <a:prstGeom prst="rect">
            <a:avLst/>
          </a:prstGeom>
          <a:ln>
            <a:noFill/>
          </a:ln>
          <a:effectLst/>
        </p:spPr>
        <p:txBody>
          <a:bodyPr lIns="91410" tIns="45705" rIns="91410" bIns="4570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1F497D"/>
              </a:solidFill>
            </a:endParaRPr>
          </a:p>
        </p:txBody>
      </p:sp>
      <p:pic>
        <p:nvPicPr>
          <p:cNvPr id="14848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-136524" y="286942"/>
            <a:ext cx="9388475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136524" y="4726430"/>
            <a:ext cx="938847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23480"/>
            <a:ext cx="1076328" cy="106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963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9502"/>
            <a:ext cx="8229600" cy="424847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условия </a:t>
            </a:r>
            <a:r>
              <a:rPr lang="ru-RU" dirty="0">
                <a:solidFill>
                  <a:schemeClr val="tx2"/>
                </a:solidFill>
              </a:rPr>
              <a:t>пребывания детей </a:t>
            </a:r>
            <a:r>
              <a:rPr lang="ru-RU" dirty="0" smtClean="0">
                <a:solidFill>
                  <a:schemeClr val="tx2"/>
                </a:solidFill>
              </a:rPr>
              <a:t>соответствуют </a:t>
            </a:r>
            <a:r>
              <a:rPr lang="ru-RU" dirty="0">
                <a:solidFill>
                  <a:schemeClr val="tx2"/>
                </a:solidFill>
              </a:rPr>
              <a:t>установленным санитарно-гигиеническим </a:t>
            </a:r>
            <a:r>
              <a:rPr lang="ru-RU" dirty="0" smtClean="0">
                <a:solidFill>
                  <a:schemeClr val="tx2"/>
                </a:solidFill>
              </a:rPr>
              <a:t>требованиям</a:t>
            </a: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режим дня в целом соответствует </a:t>
            </a:r>
            <a:r>
              <a:rPr lang="ru-RU" dirty="0">
                <a:solidFill>
                  <a:schemeClr val="tx2"/>
                </a:solidFill>
              </a:rPr>
              <a:t>возрастным особенностям детей и требованиям к максимальной </a:t>
            </a:r>
            <a:r>
              <a:rPr lang="ru-RU" dirty="0" smtClean="0">
                <a:solidFill>
                  <a:schemeClr val="tx2"/>
                </a:solidFill>
              </a:rPr>
              <a:t>нагрузке</a:t>
            </a: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группы </a:t>
            </a:r>
            <a:r>
              <a:rPr lang="ru-RU" dirty="0">
                <a:solidFill>
                  <a:schemeClr val="tx2"/>
                </a:solidFill>
              </a:rPr>
              <a:t>скомплектованы в соответствии с нормативной наполняемостью, нарушений комплектования в системе «Электронный детский сад» не </a:t>
            </a:r>
            <a:r>
              <a:rPr lang="ru-RU" dirty="0" smtClean="0">
                <a:solidFill>
                  <a:schemeClr val="tx2"/>
                </a:solidFill>
              </a:rPr>
              <a:t>выявлено</a:t>
            </a: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100</a:t>
            </a:r>
            <a:r>
              <a:rPr lang="ru-RU" dirty="0">
                <a:solidFill>
                  <a:schemeClr val="tx2"/>
                </a:solidFill>
              </a:rPr>
              <a:t>% </a:t>
            </a:r>
            <a:r>
              <a:rPr lang="ru-RU" dirty="0" smtClean="0">
                <a:solidFill>
                  <a:schemeClr val="tx2"/>
                </a:solidFill>
              </a:rPr>
              <a:t>укомплектованность </a:t>
            </a:r>
            <a:r>
              <a:rPr lang="ru-RU" dirty="0">
                <a:solidFill>
                  <a:schemeClr val="tx2"/>
                </a:solidFill>
              </a:rPr>
              <a:t>педагогическими кадрами и обслуживающим </a:t>
            </a:r>
            <a:r>
              <a:rPr lang="ru-RU" dirty="0" smtClean="0">
                <a:solidFill>
                  <a:schemeClr val="tx2"/>
                </a:solidFill>
              </a:rPr>
              <a:t>персоналом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979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489"/>
            <a:ext cx="8784976" cy="46124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b="1" dirty="0" smtClean="0">
                <a:solidFill>
                  <a:schemeClr val="tx2"/>
                </a:solidFill>
              </a:rPr>
              <a:t>азвивающая предметно-пространственная среда  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Групповые </a:t>
            </a:r>
            <a:r>
              <a:rPr lang="ru-RU" sz="2400" dirty="0">
                <a:solidFill>
                  <a:schemeClr val="tx2"/>
                </a:solidFill>
              </a:rPr>
              <a:t>помещения </a:t>
            </a:r>
            <a:r>
              <a:rPr lang="ru-RU" sz="2400" dirty="0">
                <a:solidFill>
                  <a:srgbClr val="FF0000"/>
                </a:solidFill>
              </a:rPr>
              <a:t>недостаточно оснащены игровым, дидактическим материалом и оборудованием</a:t>
            </a:r>
            <a:r>
              <a:rPr lang="ru-RU" sz="2400" dirty="0">
                <a:solidFill>
                  <a:schemeClr val="tx2"/>
                </a:solidFill>
              </a:rPr>
              <a:t> для обеспечения игровой, познавательной, исследовательской и творческой активности воспитанников в течение </a:t>
            </a:r>
            <a:r>
              <a:rPr lang="ru-RU" sz="2400" dirty="0" smtClean="0">
                <a:solidFill>
                  <a:schemeClr val="tx2"/>
                </a:solidFill>
              </a:rPr>
              <a:t>дня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</a:rPr>
              <a:t>В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оформлении групп </a:t>
            </a:r>
            <a:r>
              <a:rPr lang="ru-RU" sz="2400" dirty="0">
                <a:solidFill>
                  <a:srgbClr val="FF0000"/>
                </a:solidFill>
              </a:rPr>
              <a:t>в недостаточной степени прослеживается зонирование пространства </a:t>
            </a:r>
            <a:r>
              <a:rPr lang="ru-RU" sz="2400" dirty="0">
                <a:solidFill>
                  <a:schemeClr val="tx2"/>
                </a:solidFill>
              </a:rPr>
              <a:t>для осуществления свободного выбора детьми разных видов </a:t>
            </a:r>
            <a:r>
              <a:rPr lang="ru-RU" sz="2400" dirty="0" smtClean="0">
                <a:solidFill>
                  <a:schemeClr val="tx2"/>
                </a:solidFill>
              </a:rPr>
              <a:t>деятельности (экспериментирование, конструирование, театр, зона отдыха и двигательной активности и т.д.)</a:t>
            </a:r>
          </a:p>
          <a:p>
            <a:pPr algn="just"/>
            <a:endParaRPr lang="ru-RU" sz="2400" dirty="0" smtClean="0">
              <a:solidFill>
                <a:schemeClr val="tx2"/>
              </a:solidFill>
            </a:endParaRPr>
          </a:p>
          <a:p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1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489"/>
            <a:ext cx="8784976" cy="46124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Организация образовательной деятельности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недостаточное использование демонстрационно-наглядного материала</a:t>
            </a:r>
            <a:r>
              <a:rPr lang="ru-RU" sz="2400" dirty="0" smtClean="0">
                <a:solidFill>
                  <a:schemeClr val="tx2"/>
                </a:solidFill>
              </a:rPr>
              <a:t>, дидактических пособий по теме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</a:rPr>
              <a:t>п</a:t>
            </a:r>
            <a:r>
              <a:rPr lang="ru-RU" sz="2400" dirty="0" smtClean="0">
                <a:solidFill>
                  <a:srgbClr val="FF0000"/>
                </a:solidFill>
              </a:rPr>
              <a:t>реобладание фронтальных форм </a:t>
            </a:r>
            <a:r>
              <a:rPr lang="ru-RU" sz="2400" dirty="0">
                <a:solidFill>
                  <a:srgbClr val="FF0000"/>
                </a:solidFill>
              </a:rPr>
              <a:t>работы </a:t>
            </a:r>
            <a:r>
              <a:rPr lang="ru-RU" sz="2400" dirty="0">
                <a:solidFill>
                  <a:schemeClr val="tx2"/>
                </a:solidFill>
              </a:rPr>
              <a:t>с целой группой </a:t>
            </a:r>
            <a:r>
              <a:rPr lang="ru-RU" sz="2400" dirty="0" smtClean="0">
                <a:solidFill>
                  <a:schemeClr val="tx2"/>
                </a:solidFill>
              </a:rPr>
              <a:t>детей над </a:t>
            </a:r>
            <a:r>
              <a:rPr lang="ru-RU" sz="2400" dirty="0">
                <a:solidFill>
                  <a:schemeClr val="tx2"/>
                </a:solidFill>
              </a:rPr>
              <a:t>работой в малых </a:t>
            </a:r>
            <a:r>
              <a:rPr lang="ru-RU" sz="2400" dirty="0" smtClean="0">
                <a:solidFill>
                  <a:schemeClr val="tx2"/>
                </a:solidFill>
              </a:rPr>
              <a:t>группах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</a:rPr>
              <a:t>п</a:t>
            </a:r>
            <a:r>
              <a:rPr lang="ru-RU" sz="2400" dirty="0" smtClean="0">
                <a:solidFill>
                  <a:srgbClr val="FF0000"/>
                </a:solidFill>
              </a:rPr>
              <a:t>реобладание детских работ </a:t>
            </a:r>
            <a:r>
              <a:rPr lang="ru-RU" sz="2400" dirty="0">
                <a:solidFill>
                  <a:srgbClr val="FF0000"/>
                </a:solidFill>
              </a:rPr>
              <a:t>по образцу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над </a:t>
            </a:r>
            <a:r>
              <a:rPr lang="ru-RU" sz="2400" dirty="0">
                <a:solidFill>
                  <a:schemeClr val="tx2"/>
                </a:solidFill>
              </a:rPr>
              <a:t>работами по собственному </a:t>
            </a:r>
            <a:r>
              <a:rPr lang="ru-RU" sz="2400" dirty="0" smtClean="0">
                <a:solidFill>
                  <a:schemeClr val="tx2"/>
                </a:solidFill>
              </a:rPr>
              <a:t>замыслу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 </a:t>
            </a:r>
          </a:p>
          <a:p>
            <a:pPr algn="just"/>
            <a:endParaRPr lang="ru-RU" sz="2400" dirty="0" smtClean="0">
              <a:solidFill>
                <a:schemeClr val="tx2"/>
              </a:solidFill>
            </a:endParaRPr>
          </a:p>
          <a:p>
            <a:pPr algn="just"/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94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488"/>
            <a:ext cx="8784976" cy="485752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100" b="1" smtClean="0">
                <a:solidFill>
                  <a:schemeClr val="tx2"/>
                </a:solidFill>
              </a:rPr>
              <a:t>Рекомендации</a:t>
            </a:r>
            <a:r>
              <a:rPr lang="ru-RU" sz="4400" b="1" dirty="0">
                <a:solidFill>
                  <a:schemeClr val="tx2"/>
                </a:solidFill>
              </a:rPr>
              <a:t>:</a:t>
            </a:r>
            <a:endParaRPr lang="ru-RU" sz="4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3800" dirty="0">
                <a:solidFill>
                  <a:schemeClr val="tx2"/>
                </a:solidFill>
              </a:rPr>
              <a:t>доработать основную образовательную программу дошкольного образования в соответствии с требованиями ФГОС </a:t>
            </a:r>
            <a:r>
              <a:rPr lang="ru-RU" sz="3800" dirty="0" smtClean="0">
                <a:solidFill>
                  <a:schemeClr val="tx2"/>
                </a:solidFill>
              </a:rPr>
              <a:t>ДО, </a:t>
            </a:r>
            <a:r>
              <a:rPr lang="ru-RU" sz="3800" dirty="0">
                <a:solidFill>
                  <a:schemeClr val="tx2"/>
                </a:solidFill>
              </a:rPr>
              <a:t>с учетом регионального </a:t>
            </a:r>
            <a:r>
              <a:rPr lang="ru-RU" sz="3800" dirty="0" smtClean="0">
                <a:solidFill>
                  <a:schemeClr val="tx2"/>
                </a:solidFill>
              </a:rPr>
              <a:t>компонента</a:t>
            </a:r>
          </a:p>
          <a:p>
            <a:pPr algn="just"/>
            <a:endParaRPr lang="ru-RU" sz="3800" dirty="0">
              <a:solidFill>
                <a:schemeClr val="tx2"/>
              </a:solidFill>
            </a:endParaRPr>
          </a:p>
          <a:p>
            <a:pPr algn="just"/>
            <a:r>
              <a:rPr lang="ru-RU" sz="3800" dirty="0" smtClean="0">
                <a:solidFill>
                  <a:schemeClr val="tx2"/>
                </a:solidFill>
              </a:rPr>
              <a:t>привести </a:t>
            </a:r>
            <a:r>
              <a:rPr lang="ru-RU" sz="3800" dirty="0">
                <a:solidFill>
                  <a:schemeClr val="tx2"/>
                </a:solidFill>
              </a:rPr>
              <a:t>в соответствие с основной образовательной программой дошкольного образования календарные планы педагогов дошкольных </a:t>
            </a:r>
            <a:r>
              <a:rPr lang="ru-RU" sz="3800" dirty="0" smtClean="0">
                <a:solidFill>
                  <a:schemeClr val="tx2"/>
                </a:solidFill>
              </a:rPr>
              <a:t>групп</a:t>
            </a:r>
          </a:p>
          <a:p>
            <a:pPr algn="just"/>
            <a:endParaRPr lang="ru-RU" sz="3800" dirty="0">
              <a:solidFill>
                <a:schemeClr val="tx2"/>
              </a:solidFill>
            </a:endParaRPr>
          </a:p>
          <a:p>
            <a:pPr algn="just"/>
            <a:r>
              <a:rPr lang="ru-RU" sz="3800" dirty="0" smtClean="0">
                <a:solidFill>
                  <a:schemeClr val="tx2"/>
                </a:solidFill>
              </a:rPr>
              <a:t>организовать </a:t>
            </a:r>
            <a:r>
              <a:rPr lang="ru-RU" sz="3800" dirty="0">
                <a:solidFill>
                  <a:schemeClr val="tx2"/>
                </a:solidFill>
              </a:rPr>
              <a:t>работу по приведению предметно-пространственной среды в ДОО в соответствие с ФГОС </a:t>
            </a:r>
            <a:r>
              <a:rPr lang="ru-RU" sz="3800" dirty="0" smtClean="0">
                <a:solidFill>
                  <a:schemeClr val="tx2"/>
                </a:solidFill>
              </a:rPr>
              <a:t>ДО и </a:t>
            </a:r>
            <a:r>
              <a:rPr lang="ru-RU" sz="3800" dirty="0">
                <a:solidFill>
                  <a:schemeClr val="tx2"/>
                </a:solidFill>
              </a:rPr>
              <a:t>Методическими рекомендациями «Организация развивающей предметно-пространственной среды в соответствии с федеральным государственным образовательным стандартом дошкольного образования</a:t>
            </a:r>
            <a:r>
              <a:rPr lang="ru-RU" sz="3800" dirty="0" smtClean="0">
                <a:solidFill>
                  <a:schemeClr val="tx2"/>
                </a:solidFill>
              </a:rPr>
              <a:t>»</a:t>
            </a:r>
          </a:p>
          <a:p>
            <a:pPr marL="0" indent="0" algn="just">
              <a:buNone/>
            </a:pPr>
            <a:endParaRPr lang="ru-RU" sz="3800" dirty="0">
              <a:solidFill>
                <a:schemeClr val="tx2"/>
              </a:solidFill>
            </a:endParaRPr>
          </a:p>
          <a:p>
            <a:pPr algn="just"/>
            <a:r>
              <a:rPr lang="ru-RU" sz="3800" dirty="0" smtClean="0">
                <a:solidFill>
                  <a:schemeClr val="tx2"/>
                </a:solidFill>
              </a:rPr>
              <a:t>усилить </a:t>
            </a:r>
            <a:r>
              <a:rPr lang="ru-RU" sz="3800" dirty="0">
                <a:solidFill>
                  <a:schemeClr val="tx2"/>
                </a:solidFill>
              </a:rPr>
              <a:t>методическое сопровождение и контроль за деятельностью педагогов детского сада, активизировать работу по повышению профессионального мастерства педагогов, в том числе через организацию практических семинаров, выездного изучения опыта работы дошкольных образовательных организации г. </a:t>
            </a:r>
            <a:r>
              <a:rPr lang="ru-RU" sz="3800" dirty="0" smtClean="0">
                <a:solidFill>
                  <a:schemeClr val="tx2"/>
                </a:solidFill>
              </a:rPr>
              <a:t>Казани</a:t>
            </a:r>
            <a:endParaRPr lang="ru-RU" sz="3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 </a:t>
            </a:r>
          </a:p>
          <a:p>
            <a:pPr algn="just"/>
            <a:endParaRPr lang="ru-RU" sz="2400" dirty="0" smtClean="0">
              <a:solidFill>
                <a:schemeClr val="tx2"/>
              </a:solidFill>
            </a:endParaRPr>
          </a:p>
          <a:p>
            <a:pPr algn="just"/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262</Words>
  <Application>Microsoft Office PowerPoint</Application>
  <PresentationFormat>Экран (16:9)</PresentationFormat>
  <Paragraphs>40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Зиганшина</dc:creator>
  <cp:lastModifiedBy>Пользователь Windows</cp:lastModifiedBy>
  <cp:revision>406</cp:revision>
  <cp:lastPrinted>2018-02-27T06:53:38Z</cp:lastPrinted>
  <dcterms:created xsi:type="dcterms:W3CDTF">2015-01-19T04:26:58Z</dcterms:created>
  <dcterms:modified xsi:type="dcterms:W3CDTF">2019-10-22T13:33:53Z</dcterms:modified>
</cp:coreProperties>
</file>