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59" r:id="rId5"/>
    <p:sldId id="260" r:id="rId6"/>
    <p:sldId id="261" r:id="rId7"/>
    <p:sldId id="270" r:id="rId8"/>
    <p:sldId id="262" r:id="rId9"/>
    <p:sldId id="264" r:id="rId10"/>
    <p:sldId id="263" r:id="rId11"/>
    <p:sldId id="266" r:id="rId12"/>
    <p:sldId id="267" r:id="rId13"/>
    <p:sldId id="269" r:id="rId14"/>
    <p:sldId id="268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741C-4B43-4625-B067-05E9D4DD67C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E6C-C441-4086-9F77-15BE7C220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26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741C-4B43-4625-B067-05E9D4DD67C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E6C-C441-4086-9F77-15BE7C220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1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741C-4B43-4625-B067-05E9D4DD67C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E6C-C441-4086-9F77-15BE7C220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4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741C-4B43-4625-B067-05E9D4DD67C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E6C-C441-4086-9F77-15BE7C220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28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741C-4B43-4625-B067-05E9D4DD67C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E6C-C441-4086-9F77-15BE7C220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66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741C-4B43-4625-B067-05E9D4DD67C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E6C-C441-4086-9F77-15BE7C220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7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741C-4B43-4625-B067-05E9D4DD67C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E6C-C441-4086-9F77-15BE7C220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90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741C-4B43-4625-B067-05E9D4DD67C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E6C-C441-4086-9F77-15BE7C220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2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741C-4B43-4625-B067-05E9D4DD67C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E6C-C441-4086-9F77-15BE7C220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9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741C-4B43-4625-B067-05E9D4DD67C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E6C-C441-4086-9F77-15BE7C220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42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741C-4B43-4625-B067-05E9D4DD67C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7CE6C-C441-4086-9F77-15BE7C220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0741C-4B43-4625-B067-05E9D4DD67C5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7CE6C-C441-4086-9F77-15BE7C220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93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95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68" y="3"/>
            <a:ext cx="12234333" cy="6982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-117802" y="2230452"/>
            <a:ext cx="12039276" cy="697515"/>
          </a:xfrm>
          <a:prstGeom prst="rect">
            <a:avLst/>
          </a:prstGeom>
        </p:spPr>
        <p:txBody>
          <a:bodyPr wrap="square" lIns="121872" tIns="60936" rIns="121872" bIns="60936">
            <a:spAutoFit/>
          </a:bodyPr>
          <a:lstStyle/>
          <a:p>
            <a:pPr algn="ctr" defTabSz="914309">
              <a:defRPr/>
            </a:pPr>
            <a:r>
              <a:rPr lang="ru-RU" sz="3733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anose="020B0604020202020204" pitchFamily="34" charset="0"/>
              </a:rPr>
              <a:t>Предметные области</a:t>
            </a:r>
            <a:endParaRPr lang="ru-RU" sz="373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48486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-25317" r="3548" b="-12151"/>
          <a:stretch>
            <a:fillRect/>
          </a:stretch>
        </p:blipFill>
        <p:spPr bwMode="auto">
          <a:xfrm>
            <a:off x="-182032" y="382589"/>
            <a:ext cx="1251796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09" b="-52907"/>
          <a:stretch>
            <a:fillRect/>
          </a:stretch>
        </p:blipFill>
        <p:spPr bwMode="auto">
          <a:xfrm>
            <a:off x="-221885" y="6326186"/>
            <a:ext cx="1251796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5" y="164640"/>
            <a:ext cx="1435104" cy="141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379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6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1132" y="6021288"/>
            <a:ext cx="2844800" cy="365125"/>
          </a:xfrm>
        </p:spPr>
        <p:txBody>
          <a:bodyPr/>
          <a:lstStyle/>
          <a:p>
            <a:pPr defTabSz="1219170">
              <a:defRPr/>
            </a:pPr>
            <a:fld id="{B19B0651-EE4F-4900-A07F-96A6BFA9D0F0}" type="slidenum">
              <a:rPr lang="ru-RU" sz="16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>
                <a:defRPr/>
              </a:pPr>
              <a:t>10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7" y="68627"/>
            <a:ext cx="2250809" cy="12481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008789" y="438669"/>
            <a:ext cx="14020800" cy="102412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Математика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5754" y="1385393"/>
            <a:ext cx="1050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Эксперт: </a:t>
            </a:r>
            <a:r>
              <a:rPr lang="ru-RU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Ахвердиев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Рустем </a:t>
            </a:r>
            <a:r>
              <a:rPr lang="ru-RU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Фахраддинович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, доцент кафедры «Высшая математика» ФГБОУ ВО «Казанский национальный исследовательский технологический  университет»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8700" y="2551837"/>
            <a:ext cx="109024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Семенов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С.М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– урок 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</a:rPr>
              <a:t>показал полное незнание предметной области учителем, допущено много грубых ошибок в терминологиях, учитель не умеет обобщать пройденный материал, имеет провалы в собственном образовании по предмету «Математика», подобранные задания не соответствовали заявленной теме урока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2227" y="4830133"/>
            <a:ext cx="10735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Липатова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М.В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- урок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</a:rPr>
              <a:t>напоминал скучную лекцию в институте, которую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никто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</a:rPr>
              <a:t>не слушал, урок был дан в классе, где учитель является классным руководителем, контакт с классом полностью отсутствует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64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1132" y="6021288"/>
            <a:ext cx="2844800" cy="365125"/>
          </a:xfrm>
        </p:spPr>
        <p:txBody>
          <a:bodyPr/>
          <a:lstStyle/>
          <a:p>
            <a:pPr defTabSz="1219170">
              <a:defRPr/>
            </a:pPr>
            <a:fld id="{B19B0651-EE4F-4900-A07F-96A6BFA9D0F0}" type="slidenum">
              <a:rPr lang="ru-RU" sz="16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>
                <a:defRPr/>
              </a:pPr>
              <a:t>11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7" y="68627"/>
            <a:ext cx="2250809" cy="12481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008789" y="438669"/>
            <a:ext cx="14020800" cy="102412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Английский язык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8169" y="1424353"/>
            <a:ext cx="10524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Эксперт: </a:t>
            </a:r>
            <a:r>
              <a:rPr lang="ru-RU" b="1" dirty="0">
                <a:solidFill>
                  <a:srgbClr val="002060"/>
                </a:solidFill>
              </a:rPr>
              <a:t>Гарипова Жанна Николаевна, учитель английского языка высшей категории, зам. директора по ИЯ МБОУ «СОШ №9 с углубленным изучением ИЯ», ведущий эксперт ПК по проверке ЕГЭ и ОГЭ в Республике Татарстан, заместитель председателя республиканской ПК по английскому языку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0584" y="2894396"/>
            <a:ext cx="1043646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Цель выезда:</a:t>
            </a:r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Оценка уровня преподавания английского языка в образовательном учреждении, выявление проблем и определение путей их решения.</a:t>
            </a:r>
            <a:endParaRPr lang="ru-RU" sz="20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3676" y="4251707"/>
            <a:ext cx="10269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</a:rPr>
              <a:t>В ходе выезда были посещены два урока английского языка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учителей:</a:t>
            </a:r>
          </a:p>
          <a:p>
            <a:r>
              <a:rPr lang="ru-RU" sz="2400" dirty="0" smtClean="0"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a typeface="Calibri" panose="020F0502020204030204" pitchFamily="34" charset="0"/>
              </a:rPr>
              <a:t>Стрижовой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 Анастасии Ивановны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</a:rPr>
              <a:t>6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классе,</a:t>
            </a:r>
          </a:p>
          <a:p>
            <a:r>
              <a:rPr lang="ru-RU" sz="2400" dirty="0" smtClean="0">
                <a:ea typeface="Calibri" panose="020F0502020204030204" pitchFamily="34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a typeface="Calibri" panose="020F0502020204030204" pitchFamily="34" charset="0"/>
              </a:rPr>
              <a:t>Орлинского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 Алексея Сергеевича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</a:rPr>
              <a:t>9 классе.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40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1132" y="6021288"/>
            <a:ext cx="2844800" cy="365125"/>
          </a:xfrm>
        </p:spPr>
        <p:txBody>
          <a:bodyPr/>
          <a:lstStyle/>
          <a:p>
            <a:pPr defTabSz="1219170">
              <a:defRPr/>
            </a:pPr>
            <a:fld id="{B19B0651-EE4F-4900-A07F-96A6BFA9D0F0}" type="slidenum">
              <a:rPr lang="ru-RU" sz="16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>
                <a:defRPr/>
              </a:pPr>
              <a:t>12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7" y="68627"/>
            <a:ext cx="2250809" cy="12481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008789" y="438669"/>
            <a:ext cx="14020800" cy="102412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Английский язык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8169" y="1424353"/>
            <a:ext cx="10524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Эксперт: </a:t>
            </a:r>
            <a:r>
              <a:rPr lang="ru-RU" b="1" dirty="0">
                <a:solidFill>
                  <a:srgbClr val="002060"/>
                </a:solidFill>
              </a:rPr>
              <a:t>Гарипова Жанна Николаевна, учитель английского языка высшей категории, зам. директора по ИЯ МБОУ «СОШ №9 с углубленным изучением ИЯ», ведущий эксперт ПК по проверке ЕГЭ и ОГЭ в Республике Татарстан, заместитель председателя республиканской ПК по английскому языку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9376" y="2732269"/>
            <a:ext cx="107090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 Учителя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молодые специалисты.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В школе </a:t>
            </a:r>
            <a:r>
              <a:rPr lang="ru-RU" sz="2400" b="1" dirty="0" smtClean="0">
                <a:solidFill>
                  <a:srgbClr val="C00000"/>
                </a:solidFill>
              </a:rPr>
              <a:t>нет более опытного учителя английского языка</a:t>
            </a:r>
            <a:r>
              <a:rPr lang="ru-RU" sz="2400" b="1" dirty="0" smtClean="0">
                <a:solidFill>
                  <a:srgbClr val="002060"/>
                </a:solidFill>
              </a:rPr>
              <a:t>, который может оказать необходимую методическую помощь, посетить и проанализировать уроки, построить траекторию развития молодых педагогов.</a:t>
            </a:r>
          </a:p>
          <a:p>
            <a:pPr algn="just"/>
            <a:endParaRPr lang="ru-RU" sz="2400" b="1" dirty="0" smtClean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 В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целом,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</a:rPr>
              <a:t>проведенные уроки соответствуют требованиям ФГОС. Кроме того, хочется отметить хороший уровень языковой подготовки учителей, готовность учиться, стремление к обратной связи, адекватную реакцию на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замечания.</a:t>
            </a:r>
          </a:p>
        </p:txBody>
      </p:sp>
    </p:spTree>
    <p:extLst>
      <p:ext uri="{BB962C8B-B14F-4D97-AF65-F5344CB8AC3E}">
        <p14:creationId xmlns:p14="http://schemas.microsoft.com/office/powerpoint/2010/main" val="1944308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1132" y="6021288"/>
            <a:ext cx="2844800" cy="365125"/>
          </a:xfrm>
        </p:spPr>
        <p:txBody>
          <a:bodyPr/>
          <a:lstStyle/>
          <a:p>
            <a:pPr defTabSz="1219170">
              <a:defRPr/>
            </a:pPr>
            <a:fld id="{B19B0651-EE4F-4900-A07F-96A6BFA9D0F0}" type="slidenum">
              <a:rPr lang="ru-RU" sz="16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>
                <a:defRPr/>
              </a:pPr>
              <a:t>13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7" y="68627"/>
            <a:ext cx="2250809" cy="12481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008789" y="438669"/>
            <a:ext cx="14020800" cy="102412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Информатика и ИКТ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5754" y="1385393"/>
            <a:ext cx="1050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Эксперты: </a:t>
            </a:r>
            <a:r>
              <a:rPr lang="ru-RU" b="1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Гайнутдинова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А.Ф., кандидат физико-математических наук, доцент, заместитель директора </a:t>
            </a:r>
            <a:r>
              <a:rPr lang="ru-RU" b="1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ИВМиИТ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КФУ, председатель республиканской предметной комиссии по предмету «Информатика и ИКТ», </a:t>
            </a:r>
            <a:r>
              <a:rPr lang="ru-RU" b="1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Хадиева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А.В., учитель информатики МБОУ «Школа №135 г.Казани», старший эксперт по проверке развёрнутых ответов экзаменационных работ участников ГИА по предмету «Информатика и ИКТ»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95754" y="3644336"/>
            <a:ext cx="10339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посещении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были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просмотрены уроки по предмету «Информатика и ИКТ» в 9 и 11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классах </a:t>
            </a:r>
            <a:r>
              <a:rPr lang="ru-RU" sz="24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Владыкиной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Марии Андреевны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89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1132" y="6021288"/>
            <a:ext cx="2844800" cy="365125"/>
          </a:xfrm>
        </p:spPr>
        <p:txBody>
          <a:bodyPr/>
          <a:lstStyle/>
          <a:p>
            <a:pPr defTabSz="1219170">
              <a:defRPr/>
            </a:pPr>
            <a:fld id="{B19B0651-EE4F-4900-A07F-96A6BFA9D0F0}" type="slidenum">
              <a:rPr lang="ru-RU" sz="16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>
                <a:defRPr/>
              </a:pPr>
              <a:t>14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7" y="68627"/>
            <a:ext cx="2250809" cy="12481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008789" y="438669"/>
            <a:ext cx="14020800" cy="102412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Информатика и ИКТ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5754" y="1385393"/>
            <a:ext cx="1050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Эксперты: </a:t>
            </a:r>
            <a:r>
              <a:rPr lang="ru-RU" b="1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Гайнутдинова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А.Ф., кандидат физико-математических наук, доцент, заместитель директора </a:t>
            </a:r>
            <a:r>
              <a:rPr lang="ru-RU" b="1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ИВМиИТ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КФУ, председатель республиканской предметной комиссии по предмету «Информатика и ИКТ», </a:t>
            </a:r>
            <a:r>
              <a:rPr lang="ru-RU" b="1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Хадиева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А.В., учитель информатики МБОУ «Школа №135 г.Казани», старший эксперт по проверке развёрнутых ответов экзаменационных работ участников ГИА по предмету «Информатика и ИКТ»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0054" y="3105835"/>
            <a:ext cx="103925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Учителю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следует 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уделять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внимания:</a:t>
            </a:r>
          </a:p>
          <a:p>
            <a:endParaRPr lang="ru-RU" sz="10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самостоятельности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заданий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обучающимися</a:t>
            </a:r>
          </a:p>
          <a:p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правильному </a:t>
            </a:r>
            <a:r>
              <a:rPr lang="ru-RU" sz="2400" b="1" dirty="0">
                <a:solidFill>
                  <a:srgbClr val="002060"/>
                </a:solidFill>
              </a:rPr>
              <a:t>оформлению решения задач в тетради и на </a:t>
            </a:r>
            <a:r>
              <a:rPr lang="ru-RU" sz="2400" b="1" dirty="0" smtClean="0">
                <a:solidFill>
                  <a:srgbClr val="002060"/>
                </a:solidFill>
              </a:rPr>
              <a:t>доске</a:t>
            </a:r>
          </a:p>
          <a:p>
            <a:endParaRPr lang="ru-RU" sz="10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увеличить объём домашнего задания</a:t>
            </a:r>
          </a:p>
          <a:p>
            <a:endParaRPr lang="ru-RU" sz="10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17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1132" y="6021288"/>
            <a:ext cx="2844800" cy="365125"/>
          </a:xfrm>
        </p:spPr>
        <p:txBody>
          <a:bodyPr/>
          <a:lstStyle/>
          <a:p>
            <a:pPr defTabSz="1219170">
              <a:defRPr/>
            </a:pPr>
            <a:fld id="{B19B0651-EE4F-4900-A07F-96A6BFA9D0F0}" type="slidenum">
              <a:rPr lang="ru-RU" sz="16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>
                <a:defRPr/>
              </a:pPr>
              <a:t>15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7" y="68627"/>
            <a:ext cx="2250809" cy="12481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008789" y="438669"/>
            <a:ext cx="14020800" cy="102412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Рекомендации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208" y="1656410"/>
            <a:ext cx="10726615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Повысить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квалификацию учителей (ИРО, КФУ, частным образом). </a:t>
            </a:r>
          </a:p>
          <a:p>
            <a:pPr marL="342900" indent="-342900" algn="just">
              <a:lnSpc>
                <a:spcPct val="107000"/>
              </a:lnSpc>
              <a:buFontTx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Необходимо  методическое сопровождение учителей: проведение методических семинаров, </a:t>
            </a:r>
            <a:r>
              <a:rPr lang="ru-RU" sz="24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вебинаров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консультаций с приглашением ведущих методистов республики, организации и  проведением открытых уроков учителей.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Необходимо дополнительно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обеспечить работу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обучающихся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счет внеурочной 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деятельности, дополнительных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услуг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привлечением экспертов 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Предметной комиссии  Республики Татарстан.</a:t>
            </a:r>
            <a:r>
              <a:rPr lang="ru-RU" sz="24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 startAt="4"/>
            </a:pP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Привлечь к методическому сопровождению учителей методистов общеобразовательных организаций показывающих высокий </a:t>
            </a:r>
            <a:r>
              <a:rPr lang="ru-RU" sz="2400" b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уровень обучения</a:t>
            </a:r>
            <a:endParaRPr lang="ru-RU" sz="2400" b="1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78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1132" y="6021288"/>
            <a:ext cx="2844800" cy="365125"/>
          </a:xfrm>
        </p:spPr>
        <p:txBody>
          <a:bodyPr/>
          <a:lstStyle/>
          <a:p>
            <a:pPr defTabSz="1219170">
              <a:defRPr/>
            </a:pPr>
            <a:fld id="{B19B0651-EE4F-4900-A07F-96A6BFA9D0F0}" type="slidenum">
              <a:rPr lang="ru-RU" sz="16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>
                <a:defRPr/>
              </a:pPr>
              <a:t>2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7" y="68627"/>
            <a:ext cx="2250809" cy="12481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008789" y="438669"/>
            <a:ext cx="14020800" cy="102412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Начальная школа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5754" y="1385393"/>
            <a:ext cx="1050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Эксперт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Сагдиева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Ильсия Талгатовна,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старший преподаватель кафедры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дошкольного и начального общего образования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ГАОУ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ДПО «ИРО РТ»</a:t>
            </a:r>
            <a:endParaRPr lang="ru-RU" sz="16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3192" y="2444774"/>
            <a:ext cx="1101676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В ходе изучения проведены следующие мероприятия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:</a:t>
            </a:r>
          </a:p>
          <a:p>
            <a:pPr indent="342900" algn="just">
              <a:spcAft>
                <a:spcPts val="0"/>
              </a:spcAft>
            </a:pPr>
            <a:endParaRPr lang="ru-RU" sz="1000" b="1" dirty="0" smtClean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Посещение образовательной 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организации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ru-RU" sz="1000" b="1" dirty="0" smtClean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Наблюдение за качеством подготовки обучающихся (текущий контроль успеваемости, результаты промежуточной аттестации обучающихся, итоговой аттестации выпускников образовательной организации по начальному образованию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ru-RU" sz="1000" b="1" dirty="0" smtClean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Изучение учебно-методической документации по начальному 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образованию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ru-RU" sz="1000" b="1" dirty="0" smtClean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Наблюдение за ходом образовательного процесса (посещение уроков и внеурочных мероприятий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)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endParaRPr lang="ru-RU" sz="1000" b="1" dirty="0" smtClean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Индивидуальные беседы с администрацией и 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учителями</a:t>
            </a:r>
            <a:endParaRPr lang="ru-RU" sz="20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83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6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1132" y="6021288"/>
            <a:ext cx="2844800" cy="365125"/>
          </a:xfrm>
        </p:spPr>
        <p:txBody>
          <a:bodyPr/>
          <a:lstStyle/>
          <a:p>
            <a:pPr defTabSz="1219170">
              <a:defRPr/>
            </a:pPr>
            <a:fld id="{B19B0651-EE4F-4900-A07F-96A6BFA9D0F0}" type="slidenum">
              <a:rPr lang="ru-RU" sz="16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>
                <a:defRPr/>
              </a:pPr>
              <a:t>3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7" y="68627"/>
            <a:ext cx="2250809" cy="12481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008789" y="68627"/>
            <a:ext cx="14020800" cy="687097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Начальная школа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5076" y="824351"/>
            <a:ext cx="1050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Эксперт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Сагдиева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Ильсия Талгатовна,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старший преподаватель кафедры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дошкольного и начального общего образования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ГАОУ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ДПО «ИРО РТ»</a:t>
            </a:r>
            <a:endParaRPr lang="ru-RU" sz="16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668546"/>
              </p:ext>
            </p:extLst>
          </p:nvPr>
        </p:nvGraphicFramePr>
        <p:xfrm>
          <a:off x="229462" y="1977268"/>
          <a:ext cx="11587398" cy="1293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821">
                  <a:extLst>
                    <a:ext uri="{9D8B030D-6E8A-4147-A177-3AD203B41FA5}">
                      <a16:colId xmlns:a16="http://schemas.microsoft.com/office/drawing/2014/main" val="1561962438"/>
                    </a:ext>
                  </a:extLst>
                </a:gridCol>
                <a:gridCol w="948499">
                  <a:extLst>
                    <a:ext uri="{9D8B030D-6E8A-4147-A177-3AD203B41FA5}">
                      <a16:colId xmlns:a16="http://schemas.microsoft.com/office/drawing/2014/main" val="1942362072"/>
                    </a:ext>
                  </a:extLst>
                </a:gridCol>
                <a:gridCol w="1746270">
                  <a:extLst>
                    <a:ext uri="{9D8B030D-6E8A-4147-A177-3AD203B41FA5}">
                      <a16:colId xmlns:a16="http://schemas.microsoft.com/office/drawing/2014/main" val="3624109294"/>
                    </a:ext>
                  </a:extLst>
                </a:gridCol>
                <a:gridCol w="2781894">
                  <a:extLst>
                    <a:ext uri="{9D8B030D-6E8A-4147-A177-3AD203B41FA5}">
                      <a16:colId xmlns:a16="http://schemas.microsoft.com/office/drawing/2014/main" val="3719420761"/>
                    </a:ext>
                  </a:extLst>
                </a:gridCol>
                <a:gridCol w="498821">
                  <a:extLst>
                    <a:ext uri="{9D8B030D-6E8A-4147-A177-3AD203B41FA5}">
                      <a16:colId xmlns:a16="http://schemas.microsoft.com/office/drawing/2014/main" val="2092154463"/>
                    </a:ext>
                  </a:extLst>
                </a:gridCol>
                <a:gridCol w="498821">
                  <a:extLst>
                    <a:ext uri="{9D8B030D-6E8A-4147-A177-3AD203B41FA5}">
                      <a16:colId xmlns:a16="http://schemas.microsoft.com/office/drawing/2014/main" val="1089035683"/>
                    </a:ext>
                  </a:extLst>
                </a:gridCol>
                <a:gridCol w="498821">
                  <a:extLst>
                    <a:ext uri="{9D8B030D-6E8A-4147-A177-3AD203B41FA5}">
                      <a16:colId xmlns:a16="http://schemas.microsoft.com/office/drawing/2014/main" val="3731423269"/>
                    </a:ext>
                  </a:extLst>
                </a:gridCol>
                <a:gridCol w="498821">
                  <a:extLst>
                    <a:ext uri="{9D8B030D-6E8A-4147-A177-3AD203B41FA5}">
                      <a16:colId xmlns:a16="http://schemas.microsoft.com/office/drawing/2014/main" val="2713071643"/>
                    </a:ext>
                  </a:extLst>
                </a:gridCol>
                <a:gridCol w="1541647">
                  <a:extLst>
                    <a:ext uri="{9D8B030D-6E8A-4147-A177-3AD203B41FA5}">
                      <a16:colId xmlns:a16="http://schemas.microsoft.com/office/drawing/2014/main" val="2553491897"/>
                    </a:ext>
                  </a:extLst>
                </a:gridCol>
                <a:gridCol w="1186961">
                  <a:extLst>
                    <a:ext uri="{9D8B030D-6E8A-4147-A177-3AD203B41FA5}">
                      <a16:colId xmlns:a16="http://schemas.microsoft.com/office/drawing/2014/main" val="1410659597"/>
                    </a:ext>
                  </a:extLst>
                </a:gridCol>
                <a:gridCol w="888022">
                  <a:extLst>
                    <a:ext uri="{9D8B030D-6E8A-4147-A177-3AD203B41FA5}">
                      <a16:colId xmlns:a16="http://schemas.microsoft.com/office/drawing/2014/main" val="4024612114"/>
                    </a:ext>
                  </a:extLst>
                </a:gridCol>
              </a:tblGrid>
              <a:tr h="13658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Класс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Количество учащихся всего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Количество учащихся, выполнявших работу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Учитель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Выполнили на: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% успеваемости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</a:rPr>
                        <a:t>% 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effectLst/>
                        </a:rPr>
                        <a:t>качества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Средняя оценка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18286"/>
                  </a:ext>
                </a:extLst>
              </a:tr>
              <a:tr h="301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«5»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«4» 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«3»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«2»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677539"/>
                  </a:ext>
                </a:extLst>
              </a:tr>
              <a:tr h="309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4 А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17 человек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17 человек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</a:rPr>
                        <a:t>Шишина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 Ольга Николаевна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100 %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76%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4,11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735888"/>
                  </a:ext>
                </a:extLst>
              </a:tr>
              <a:tr h="453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</a:rPr>
                        <a:t>4 Б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17 человек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17 человек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Фомина Татьяна Ивановна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100 %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70,5%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3,82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92" marR="6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38035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4354" y="1539309"/>
            <a:ext cx="9939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Анализ контрольной </a:t>
            </a:r>
            <a:r>
              <a:rPr lang="ru-RU" b="1" dirty="0" smtClean="0">
                <a:solidFill>
                  <a:srgbClr val="002060"/>
                </a:solidFill>
              </a:rPr>
              <a:t>работы в </a:t>
            </a:r>
            <a:r>
              <a:rPr lang="ru-RU" b="1" dirty="0">
                <a:solidFill>
                  <a:srgbClr val="002060"/>
                </a:solidFill>
              </a:rPr>
              <a:t>4  классах по </a:t>
            </a:r>
            <a:r>
              <a:rPr lang="ru-RU" b="1" dirty="0">
                <a:solidFill>
                  <a:srgbClr val="C00000"/>
                </a:solidFill>
              </a:rPr>
              <a:t>математике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8628" y="3339281"/>
            <a:ext cx="10111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Анализ контрольной </a:t>
            </a:r>
            <a:r>
              <a:rPr lang="ru-RU" b="1" dirty="0" smtClean="0">
                <a:solidFill>
                  <a:srgbClr val="002060"/>
                </a:solidFill>
              </a:rPr>
              <a:t>работы в </a:t>
            </a:r>
            <a:r>
              <a:rPr lang="ru-RU" b="1" dirty="0">
                <a:solidFill>
                  <a:srgbClr val="002060"/>
                </a:solidFill>
              </a:rPr>
              <a:t>4  классах по </a:t>
            </a:r>
            <a:r>
              <a:rPr lang="ru-RU" b="1" dirty="0" smtClean="0">
                <a:solidFill>
                  <a:srgbClr val="C00000"/>
                </a:solidFill>
              </a:rPr>
              <a:t>русскому языку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407192"/>
              </p:ext>
            </p:extLst>
          </p:nvPr>
        </p:nvGraphicFramePr>
        <p:xfrm>
          <a:off x="287010" y="3931156"/>
          <a:ext cx="11605844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030">
                  <a:extLst>
                    <a:ext uri="{9D8B030D-6E8A-4147-A177-3AD203B41FA5}">
                      <a16:colId xmlns:a16="http://schemas.microsoft.com/office/drawing/2014/main" val="254949336"/>
                    </a:ext>
                  </a:extLst>
                </a:gridCol>
                <a:gridCol w="1301928">
                  <a:extLst>
                    <a:ext uri="{9D8B030D-6E8A-4147-A177-3AD203B41FA5}">
                      <a16:colId xmlns:a16="http://schemas.microsoft.com/office/drawing/2014/main" val="3545327588"/>
                    </a:ext>
                  </a:extLst>
                </a:gridCol>
                <a:gridCol w="1421853">
                  <a:extLst>
                    <a:ext uri="{9D8B030D-6E8A-4147-A177-3AD203B41FA5}">
                      <a16:colId xmlns:a16="http://schemas.microsoft.com/office/drawing/2014/main" val="596534384"/>
                    </a:ext>
                  </a:extLst>
                </a:gridCol>
                <a:gridCol w="1344995">
                  <a:extLst>
                    <a:ext uri="{9D8B030D-6E8A-4147-A177-3AD203B41FA5}">
                      <a16:colId xmlns:a16="http://schemas.microsoft.com/office/drawing/2014/main" val="3189097288"/>
                    </a:ext>
                  </a:extLst>
                </a:gridCol>
                <a:gridCol w="1176042">
                  <a:extLst>
                    <a:ext uri="{9D8B030D-6E8A-4147-A177-3AD203B41FA5}">
                      <a16:colId xmlns:a16="http://schemas.microsoft.com/office/drawing/2014/main" val="878851594"/>
                    </a:ext>
                  </a:extLst>
                </a:gridCol>
                <a:gridCol w="381634">
                  <a:extLst>
                    <a:ext uri="{9D8B030D-6E8A-4147-A177-3AD203B41FA5}">
                      <a16:colId xmlns:a16="http://schemas.microsoft.com/office/drawing/2014/main" val="2126442457"/>
                    </a:ext>
                  </a:extLst>
                </a:gridCol>
                <a:gridCol w="430663">
                  <a:extLst>
                    <a:ext uri="{9D8B030D-6E8A-4147-A177-3AD203B41FA5}">
                      <a16:colId xmlns:a16="http://schemas.microsoft.com/office/drawing/2014/main" val="3384772272"/>
                    </a:ext>
                  </a:extLst>
                </a:gridCol>
                <a:gridCol w="381634">
                  <a:extLst>
                    <a:ext uri="{9D8B030D-6E8A-4147-A177-3AD203B41FA5}">
                      <a16:colId xmlns:a16="http://schemas.microsoft.com/office/drawing/2014/main" val="879902664"/>
                    </a:ext>
                  </a:extLst>
                </a:gridCol>
                <a:gridCol w="117731">
                  <a:extLst>
                    <a:ext uri="{9D8B030D-6E8A-4147-A177-3AD203B41FA5}">
                      <a16:colId xmlns:a16="http://schemas.microsoft.com/office/drawing/2014/main" val="1087767296"/>
                    </a:ext>
                  </a:extLst>
                </a:gridCol>
                <a:gridCol w="1176042">
                  <a:extLst>
                    <a:ext uri="{9D8B030D-6E8A-4147-A177-3AD203B41FA5}">
                      <a16:colId xmlns:a16="http://schemas.microsoft.com/office/drawing/2014/main" val="218147495"/>
                    </a:ext>
                  </a:extLst>
                </a:gridCol>
                <a:gridCol w="1176042">
                  <a:extLst>
                    <a:ext uri="{9D8B030D-6E8A-4147-A177-3AD203B41FA5}">
                      <a16:colId xmlns:a16="http://schemas.microsoft.com/office/drawing/2014/main" val="3358167469"/>
                    </a:ext>
                  </a:extLst>
                </a:gridCol>
                <a:gridCol w="974625">
                  <a:extLst>
                    <a:ext uri="{9D8B030D-6E8A-4147-A177-3AD203B41FA5}">
                      <a16:colId xmlns:a16="http://schemas.microsoft.com/office/drawing/2014/main" val="1044617047"/>
                    </a:ext>
                  </a:extLst>
                </a:gridCol>
                <a:gridCol w="974625">
                  <a:extLst>
                    <a:ext uri="{9D8B030D-6E8A-4147-A177-3AD203B41FA5}">
                      <a16:colId xmlns:a16="http://schemas.microsoft.com/office/drawing/2014/main" val="2283392384"/>
                    </a:ext>
                  </a:extLst>
                </a:gridCol>
              </a:tblGrid>
              <a:tr h="2459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Класс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Количество учащихся всего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Количество учащихся, выполнявших работу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Учитель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Выполнили (диктант) на: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% успеваемости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%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качества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Средняя оценка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208184"/>
                  </a:ext>
                </a:extLst>
              </a:tr>
              <a:tr h="413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«5»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«4»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«3»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«2»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318938"/>
                  </a:ext>
                </a:extLst>
              </a:tr>
              <a:tr h="16476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 А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17 человек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17 человек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</a:rPr>
                        <a:t>Шишина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 Ольга Николаевна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100 %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65%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3,82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983139"/>
                  </a:ext>
                </a:extLst>
              </a:tr>
              <a:tr h="164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Выполнили задание на: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% успеваемости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качества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Средняя оценка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56246"/>
                  </a:ext>
                </a:extLst>
              </a:tr>
              <a:tr h="180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«5»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«4»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«3»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«2»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390083"/>
                  </a:ext>
                </a:extLst>
              </a:tr>
              <a:tr h="180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100 %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76,4 %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698283"/>
                  </a:ext>
                </a:extLst>
              </a:tr>
              <a:tr h="164766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4 Б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17 человек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17 человек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Фомина Татьяна Ивановна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100%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65%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3,8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599474"/>
                  </a:ext>
                </a:extLst>
              </a:tr>
              <a:tr h="1647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Выполнили задание на: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% успеваемости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%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качества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Средняя оценка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528991"/>
                  </a:ext>
                </a:extLst>
              </a:tr>
              <a:tr h="180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«5»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«4» 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«3»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«2»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207471"/>
                  </a:ext>
                </a:extLst>
              </a:tr>
              <a:tr h="180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100 %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</a:rPr>
                        <a:t>88,2%</a:t>
                      </a:r>
                      <a:endParaRPr lang="ru-RU" sz="11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4,05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876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780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1132" y="6021288"/>
            <a:ext cx="2844800" cy="365125"/>
          </a:xfrm>
        </p:spPr>
        <p:txBody>
          <a:bodyPr/>
          <a:lstStyle/>
          <a:p>
            <a:pPr defTabSz="1219170">
              <a:defRPr/>
            </a:pPr>
            <a:fld id="{B19B0651-EE4F-4900-A07F-96A6BFA9D0F0}" type="slidenum">
              <a:rPr lang="ru-RU" sz="16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>
                <a:defRPr/>
              </a:pPr>
              <a:t>4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7" y="68627"/>
            <a:ext cx="2250809" cy="12481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008789" y="438669"/>
            <a:ext cx="14020800" cy="102412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Начальная школа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5077" y="1327698"/>
            <a:ext cx="1050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Эксперт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: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Сагдиева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Ильсия Талгатовна,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старший преподаватель кафедры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дошкольного и начального общего образования </a:t>
            </a:r>
            <a:r>
              <a:rPr lang="ru-RU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ГАОУ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ДПО «ИРО РТ»</a:t>
            </a:r>
            <a:endParaRPr lang="ru-RU" sz="16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5077" y="2321169"/>
            <a:ext cx="10744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  <a:tabLst>
                <a:tab pos="2514600" algn="l"/>
              </a:tabLst>
            </a:pPr>
            <a:r>
              <a:rPr lang="ru-RU" sz="2000" b="1" dirty="0">
                <a:solidFill>
                  <a:srgbClr val="C00000"/>
                </a:solidFill>
                <a:ea typeface="Times New Roman" panose="02020603050405020304" pitchFamily="18" charset="0"/>
              </a:rPr>
              <a:t>Рекомендации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 по итогам посещенных уроков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:</a:t>
            </a:r>
          </a:p>
          <a:p>
            <a:pPr indent="342900" algn="just">
              <a:spcAft>
                <a:spcPts val="0"/>
              </a:spcAft>
              <a:tabLst>
                <a:tab pos="2514600" algn="l"/>
              </a:tabLst>
            </a:pP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  <a:tabLst>
                <a:tab pos="2514600" algn="l"/>
              </a:tabLst>
            </a:pP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работать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с источниками информации, представленных в разных 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формах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  <a:tabLst>
                <a:tab pos="2514600" algn="l"/>
              </a:tabLst>
            </a:pPr>
            <a:endParaRPr lang="ru-RU" sz="10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  <a:tabLst>
                <a:tab pos="2514600" algn="l"/>
              </a:tabLst>
            </a:pP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выполнять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на уроках диагностические задания, приближенных к ВПР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  <a:tabLst>
                <a:tab pos="2514600" algn="l"/>
              </a:tabLst>
            </a:pPr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  <a:tabLst>
                <a:tab pos="2514600" algn="l"/>
              </a:tabLst>
            </a:pP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 </a:t>
            </a:r>
          </a:p>
          <a:p>
            <a:pPr indent="342900" algn="just">
              <a:spcAft>
                <a:spcPts val="0"/>
              </a:spcAft>
              <a:tabLst>
                <a:tab pos="2514600" algn="l"/>
              </a:tabLst>
            </a:pP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Результаты анализа внеурочной деятельности позволяют сделать вывод, что все обучающиеся вовлечены в курс программ внеурочной деятельности. Внеурочная деятельность организована по основным направлениям развития личности.</a:t>
            </a:r>
          </a:p>
          <a:p>
            <a:pPr indent="342900" algn="just">
              <a:spcAft>
                <a:spcPts val="0"/>
              </a:spcAft>
              <a:tabLst>
                <a:tab pos="2514600" algn="l"/>
              </a:tabLst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3663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6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1132" y="6021288"/>
            <a:ext cx="2844800" cy="365125"/>
          </a:xfrm>
        </p:spPr>
        <p:txBody>
          <a:bodyPr/>
          <a:lstStyle/>
          <a:p>
            <a:pPr defTabSz="1219170">
              <a:defRPr/>
            </a:pPr>
            <a:fld id="{B19B0651-EE4F-4900-A07F-96A6BFA9D0F0}" type="slidenum">
              <a:rPr lang="ru-RU" sz="16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>
                <a:defRPr/>
              </a:pPr>
              <a:t>5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7" y="68627"/>
            <a:ext cx="2250809" cy="12481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008789" y="438669"/>
            <a:ext cx="14020800" cy="102412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Русский язык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5754" y="1385393"/>
            <a:ext cx="1050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Эксперты: </a:t>
            </a:r>
            <a:r>
              <a:rPr lang="ru-RU" b="1" dirty="0" err="1">
                <a:solidFill>
                  <a:srgbClr val="002060"/>
                </a:solidFill>
              </a:rPr>
              <a:t>Корбанова</a:t>
            </a:r>
            <a:r>
              <a:rPr lang="ru-RU" b="1" dirty="0">
                <a:solidFill>
                  <a:srgbClr val="002060"/>
                </a:solidFill>
              </a:rPr>
              <a:t> Лилия Ильдаровна – ведущий эксперт республиканской ПК РТ по русскому языку, МБОУ «Лицей № 23», </a:t>
            </a:r>
            <a:r>
              <a:rPr lang="ru-RU" b="1" dirty="0" smtClean="0">
                <a:solidFill>
                  <a:srgbClr val="002060"/>
                </a:solidFill>
              </a:rPr>
              <a:t>заместитель директора </a:t>
            </a:r>
            <a:r>
              <a:rPr lang="ru-RU" b="1" dirty="0">
                <a:solidFill>
                  <a:srgbClr val="002060"/>
                </a:solidFill>
              </a:rPr>
              <a:t>по </a:t>
            </a:r>
            <a:r>
              <a:rPr lang="ru-RU" b="1" dirty="0" smtClean="0">
                <a:solidFill>
                  <a:srgbClr val="002060"/>
                </a:solidFill>
              </a:rPr>
              <a:t>УР, Репина </a:t>
            </a:r>
            <a:r>
              <a:rPr lang="ru-RU" b="1" dirty="0">
                <a:solidFill>
                  <a:srgbClr val="002060"/>
                </a:solidFill>
              </a:rPr>
              <a:t>Надежда Павловна - ведущий эксперт республиканской ПК РТ по русскому языку, МБОУ «Гимназия № 90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4884" y="2690336"/>
            <a:ext cx="10612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C00000"/>
                </a:solidFill>
                <a:ea typeface="Calibri" panose="020F0502020204030204" pitchFamily="34" charset="0"/>
              </a:rPr>
              <a:t>Цель проверки:</a:t>
            </a:r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</a:rPr>
              <a:t>результаты контроля за состоянием преподавания русского языка и литературы, выявление условий, стимулирующих и препятствующих формированию положительной мотивации и развитию интеллекта учащихся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4883" y="3798494"/>
            <a:ext cx="1061231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были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посещены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уроки: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Сагитовой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Айсылу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Фатиховны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5 классе,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Кокутиной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Натальи 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Юрьевны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11 классе,</a:t>
            </a:r>
            <a:endParaRPr lang="ru-RU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Гареевой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Евгении </a:t>
            </a:r>
            <a:r>
              <a:rPr lang="ru-RU" sz="2400" b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Ильсуровны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9 классе</a:t>
            </a:r>
            <a:endParaRPr lang="ru-RU" sz="2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16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6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1132" y="6021288"/>
            <a:ext cx="2844800" cy="365125"/>
          </a:xfrm>
        </p:spPr>
        <p:txBody>
          <a:bodyPr/>
          <a:lstStyle/>
          <a:p>
            <a:pPr defTabSz="1219170">
              <a:defRPr/>
            </a:pPr>
            <a:fld id="{B19B0651-EE4F-4900-A07F-96A6BFA9D0F0}" type="slidenum">
              <a:rPr lang="ru-RU" sz="16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>
                <a:defRPr/>
              </a:pPr>
              <a:t>6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7" y="68627"/>
            <a:ext cx="2250809" cy="12481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008789" y="438669"/>
            <a:ext cx="14020800" cy="102412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Русский язык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5754" y="1385393"/>
            <a:ext cx="1050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Эксперты: </a:t>
            </a:r>
            <a:r>
              <a:rPr lang="ru-RU" b="1" dirty="0" err="1">
                <a:solidFill>
                  <a:srgbClr val="002060"/>
                </a:solidFill>
              </a:rPr>
              <a:t>Корбанова</a:t>
            </a:r>
            <a:r>
              <a:rPr lang="ru-RU" b="1" dirty="0">
                <a:solidFill>
                  <a:srgbClr val="002060"/>
                </a:solidFill>
              </a:rPr>
              <a:t> Лилия Ильдаровна – ведущий эксперт республиканской ПК РТ по русскому языку, МБОУ «Лицей № 23», </a:t>
            </a:r>
            <a:r>
              <a:rPr lang="ru-RU" b="1" dirty="0" smtClean="0">
                <a:solidFill>
                  <a:srgbClr val="002060"/>
                </a:solidFill>
              </a:rPr>
              <a:t>заместитель директора </a:t>
            </a:r>
            <a:r>
              <a:rPr lang="ru-RU" b="1" dirty="0">
                <a:solidFill>
                  <a:srgbClr val="002060"/>
                </a:solidFill>
              </a:rPr>
              <a:t>по </a:t>
            </a:r>
            <a:r>
              <a:rPr lang="ru-RU" b="1" dirty="0" smtClean="0">
                <a:solidFill>
                  <a:srgbClr val="002060"/>
                </a:solidFill>
              </a:rPr>
              <a:t>УР, Репина </a:t>
            </a:r>
            <a:r>
              <a:rPr lang="ru-RU" b="1" dirty="0">
                <a:solidFill>
                  <a:srgbClr val="002060"/>
                </a:solidFill>
              </a:rPr>
              <a:t>Надежда Павловна - ведущий эксперт республиканской ПК РТ по русскому языку, МБОУ «Гимназия № 90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6092" y="2459504"/>
            <a:ext cx="104364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C00000"/>
                </a:solidFill>
              </a:rPr>
              <a:t>Сагитова</a:t>
            </a:r>
            <a:r>
              <a:rPr lang="ru-RU" sz="2400" b="1" dirty="0" smtClean="0">
                <a:solidFill>
                  <a:srgbClr val="C00000"/>
                </a:solidFill>
              </a:rPr>
              <a:t> А.Ф. </a:t>
            </a:r>
            <a:r>
              <a:rPr lang="ru-RU" sz="2400" b="1" dirty="0" smtClean="0">
                <a:solidFill>
                  <a:srgbClr val="002060"/>
                </a:solidFill>
              </a:rPr>
              <a:t>–  обучающиеся умеют </a:t>
            </a:r>
            <a:r>
              <a:rPr lang="ru-RU" sz="2400" b="1" dirty="0">
                <a:solidFill>
                  <a:srgbClr val="002060"/>
                </a:solidFill>
              </a:rPr>
              <a:t>работать с учебником, умеют работать у доски; были активны в течение всего урока; показали умение продуктивно работать, умение наблюдать, делать выводы, анализировать и обобщать свои знания. Кроме того, обучающиеся показали наличие навыков </a:t>
            </a:r>
            <a:r>
              <a:rPr lang="ru-RU" sz="2400" b="1" dirty="0" smtClean="0">
                <a:solidFill>
                  <a:srgbClr val="002060"/>
                </a:solidFill>
              </a:rPr>
              <a:t>самоконтроля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3338" y="4665447"/>
            <a:ext cx="10489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Гареева Е.И. </a:t>
            </a: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>
                <a:solidFill>
                  <a:srgbClr val="002060"/>
                </a:solidFill>
              </a:rPr>
              <a:t>учитель умеет отбирать учебный материал с точки зрения наличия в нем воспитывающего, ценностно – смыслового характера (размышления о бескорыстии с приведением конкретных примеров из истории, литературы, а также жизненного опыта учащихся)</a:t>
            </a:r>
            <a:r>
              <a:rPr lang="ru-RU" sz="2400" b="1" dirty="0" smtClean="0">
                <a:solidFill>
                  <a:srgbClr val="002060"/>
                </a:solidFill>
              </a:rPr>
              <a:t>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75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6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1132" y="6021288"/>
            <a:ext cx="2844800" cy="365125"/>
          </a:xfrm>
        </p:spPr>
        <p:txBody>
          <a:bodyPr/>
          <a:lstStyle/>
          <a:p>
            <a:pPr defTabSz="1219170">
              <a:defRPr/>
            </a:pPr>
            <a:fld id="{B19B0651-EE4F-4900-A07F-96A6BFA9D0F0}" type="slidenum">
              <a:rPr lang="ru-RU" sz="16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>
                <a:defRPr/>
              </a:pPr>
              <a:t>7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7" y="68627"/>
            <a:ext cx="2250809" cy="12481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008789" y="438669"/>
            <a:ext cx="14020800" cy="102412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Русский язык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5754" y="1385393"/>
            <a:ext cx="1050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Эксперты: </a:t>
            </a:r>
            <a:r>
              <a:rPr lang="ru-RU" b="1" dirty="0" err="1">
                <a:solidFill>
                  <a:srgbClr val="002060"/>
                </a:solidFill>
              </a:rPr>
              <a:t>Корбанова</a:t>
            </a:r>
            <a:r>
              <a:rPr lang="ru-RU" b="1" dirty="0">
                <a:solidFill>
                  <a:srgbClr val="002060"/>
                </a:solidFill>
              </a:rPr>
              <a:t> Лилия Ильдаровна – ведущий эксперт республиканской ПК РТ по русскому языку, МБОУ «Лицей № 23», </a:t>
            </a:r>
            <a:r>
              <a:rPr lang="ru-RU" b="1" dirty="0" smtClean="0">
                <a:solidFill>
                  <a:srgbClr val="002060"/>
                </a:solidFill>
              </a:rPr>
              <a:t>заместитель директора </a:t>
            </a:r>
            <a:r>
              <a:rPr lang="ru-RU" b="1" dirty="0">
                <a:solidFill>
                  <a:srgbClr val="002060"/>
                </a:solidFill>
              </a:rPr>
              <a:t>по </a:t>
            </a:r>
            <a:r>
              <a:rPr lang="ru-RU" b="1" dirty="0" smtClean="0">
                <a:solidFill>
                  <a:srgbClr val="002060"/>
                </a:solidFill>
              </a:rPr>
              <a:t>УР, Репина </a:t>
            </a:r>
            <a:r>
              <a:rPr lang="ru-RU" b="1" dirty="0">
                <a:solidFill>
                  <a:srgbClr val="002060"/>
                </a:solidFill>
              </a:rPr>
              <a:t>Надежда Павловна - ведущий эксперт республиканской ПК РТ по русскому языку, МБОУ «Гимназия № 90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8168" y="2960069"/>
            <a:ext cx="10436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C00000"/>
                </a:solidFill>
              </a:rPr>
              <a:t>Кокутина</a:t>
            </a:r>
            <a:r>
              <a:rPr lang="ru-RU" sz="2400" b="1" dirty="0" smtClean="0">
                <a:solidFill>
                  <a:srgbClr val="C00000"/>
                </a:solidFill>
              </a:rPr>
              <a:t> Н.Ю. </a:t>
            </a:r>
            <a:r>
              <a:rPr lang="ru-RU" sz="2400" b="1" dirty="0" smtClean="0">
                <a:solidFill>
                  <a:srgbClr val="002060"/>
                </a:solidFill>
              </a:rPr>
              <a:t>- на </a:t>
            </a:r>
            <a:r>
              <a:rPr lang="ru-RU" sz="2400" b="1" dirty="0">
                <a:solidFill>
                  <a:srgbClr val="002060"/>
                </a:solidFill>
              </a:rPr>
              <a:t>уроке не было рецензирования ответов учащихся, направленного на выяснение положительных и отрицательных сторон в их знаниях, умениях и навыках и на указание того, что необходимо сделать для усовершенствования приемов самостоятельной работы; учитель не прокомментировала корректность постановки </a:t>
            </a:r>
            <a:r>
              <a:rPr lang="ru-RU" sz="2400" b="1" dirty="0" smtClean="0">
                <a:solidFill>
                  <a:srgbClr val="002060"/>
                </a:solidFill>
              </a:rPr>
              <a:t>баллов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48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1132" y="6021288"/>
            <a:ext cx="2844800" cy="365125"/>
          </a:xfrm>
        </p:spPr>
        <p:txBody>
          <a:bodyPr/>
          <a:lstStyle/>
          <a:p>
            <a:pPr defTabSz="1219170">
              <a:defRPr/>
            </a:pPr>
            <a:fld id="{B19B0651-EE4F-4900-A07F-96A6BFA9D0F0}" type="slidenum">
              <a:rPr lang="ru-RU" sz="16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>
                <a:defRPr/>
              </a:pPr>
              <a:t>8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7" y="68627"/>
            <a:ext cx="2250809" cy="12481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008789" y="438669"/>
            <a:ext cx="14020800" cy="102412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Математика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5754" y="1385393"/>
            <a:ext cx="1050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Эксперт: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Ахвердиев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Рустем </a:t>
            </a:r>
            <a:r>
              <a:rPr lang="ru-RU" sz="2000" b="1" dirty="0" err="1" smtClean="0">
                <a:solidFill>
                  <a:srgbClr val="002060"/>
                </a:solidFill>
                <a:ea typeface="Times New Roman" panose="02020603050405020304" pitchFamily="18" charset="0"/>
              </a:rPr>
              <a:t>Фахраддинович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, доцент кафедры «Высшая математика» ФГБОУ ВО «Казанский национальный исследовательский технологический  университет» </a:t>
            </a:r>
            <a:endParaRPr lang="ru-RU" sz="2000" b="1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8700" y="2263490"/>
            <a:ext cx="1056835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Цель выезда:</a:t>
            </a:r>
            <a:r>
              <a:rPr lang="ru-RU" sz="20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Оценка уровня преподавания математики в образовательном учреждении, выявление проблем и определение путей их решения.</a:t>
            </a:r>
            <a:endParaRPr lang="ru-RU" sz="20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5754" y="3548380"/>
            <a:ext cx="107705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</a:rPr>
              <a:t>В ходе выезда были посещены четыре урока математики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учителей:</a:t>
            </a:r>
          </a:p>
          <a:p>
            <a:pPr indent="449263"/>
            <a:r>
              <a:rPr lang="ru-RU" sz="2400" b="1" dirty="0" err="1" smtClean="0">
                <a:solidFill>
                  <a:srgbClr val="C00000"/>
                </a:solidFill>
                <a:ea typeface="Calibri" panose="020F0502020204030204" pitchFamily="34" charset="0"/>
              </a:rPr>
              <a:t>Лысановой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Алсу </a:t>
            </a:r>
            <a:r>
              <a:rPr lang="ru-RU" sz="2400" b="1" dirty="0" err="1">
                <a:solidFill>
                  <a:srgbClr val="C00000"/>
                </a:solidFill>
                <a:ea typeface="Calibri" panose="020F0502020204030204" pitchFamily="34" charset="0"/>
              </a:rPr>
              <a:t>Равилевны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</a:rPr>
              <a:t>в 5 классе, </a:t>
            </a:r>
            <a:endParaRPr lang="ru-RU" sz="2400" b="1" dirty="0" smtClean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indent="449263"/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Семенова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Сергея Михайловича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</a:rPr>
              <a:t>в 11 классе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,</a:t>
            </a:r>
          </a:p>
          <a:p>
            <a:pPr indent="449263"/>
            <a:r>
              <a:rPr lang="ru-RU" sz="2400" b="1" dirty="0" err="1" smtClean="0">
                <a:solidFill>
                  <a:srgbClr val="C00000"/>
                </a:solidFill>
                <a:ea typeface="Calibri" panose="020F0502020204030204" pitchFamily="34" charset="0"/>
              </a:rPr>
              <a:t>Елгычевой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Анны Сергеевны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</a:rPr>
              <a:t>в 6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классе,</a:t>
            </a:r>
          </a:p>
          <a:p>
            <a:pPr indent="449263"/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Липатова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</a:rPr>
              <a:t>Михаила Валерьевича </a:t>
            </a:r>
            <a:r>
              <a:rPr lang="ru-RU" sz="2400" b="1" dirty="0">
                <a:solidFill>
                  <a:srgbClr val="002060"/>
                </a:solidFill>
                <a:ea typeface="Calibri" panose="020F0502020204030204" pitchFamily="34" charset="0"/>
              </a:rPr>
              <a:t>в 9 </a:t>
            </a:r>
            <a:r>
              <a:rPr lang="ru-RU" sz="24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классе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79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1132" y="6021288"/>
            <a:ext cx="2844800" cy="365125"/>
          </a:xfrm>
        </p:spPr>
        <p:txBody>
          <a:bodyPr/>
          <a:lstStyle/>
          <a:p>
            <a:pPr defTabSz="1219170">
              <a:defRPr/>
            </a:pPr>
            <a:fld id="{B19B0651-EE4F-4900-A07F-96A6BFA9D0F0}" type="slidenum">
              <a:rPr lang="ru-RU" sz="160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>
                <a:defRPr/>
              </a:pPr>
              <a:t>9</a:t>
            </a:fld>
            <a:endParaRPr lang="ru-RU" sz="16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7" y="68627"/>
            <a:ext cx="2250809" cy="124813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008789" y="438669"/>
            <a:ext cx="14020800" cy="102412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219170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Математика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5754" y="1385393"/>
            <a:ext cx="1050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Эксперт: </a:t>
            </a:r>
            <a:r>
              <a:rPr lang="ru-RU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Ахвердиев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Рустем </a:t>
            </a:r>
            <a:r>
              <a:rPr lang="ru-RU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Фахраддинович</a:t>
            </a:r>
            <a:r>
              <a:rPr lang="ru-RU" b="1" dirty="0">
                <a:solidFill>
                  <a:srgbClr val="002060"/>
                </a:solidFill>
                <a:ea typeface="Times New Roman" panose="02020603050405020304" pitchFamily="18" charset="0"/>
              </a:rPr>
              <a:t>, доцент кафедры «Высшая математика» ФГБОУ ВО «Казанский национальный исследовательский технологический  университет»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82515" y="2697612"/>
            <a:ext cx="10752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a typeface="Calibri" panose="020F0502020204030204" pitchFamily="34" charset="0"/>
              </a:rPr>
              <a:t>Лысанова</a:t>
            </a:r>
            <a:r>
              <a:rPr lang="ru-RU" sz="28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 А.Р. </a:t>
            </a:r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-  учитель не допустила ошибок в терминологиях и построила грамотный урок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2854" y="4097536"/>
            <a:ext cx="108497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ea typeface="Calibri" panose="020F0502020204030204" pitchFamily="34" charset="0"/>
              </a:rPr>
              <a:t>Елгычева</a:t>
            </a:r>
            <a:r>
              <a:rPr lang="ru-RU" sz="28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  </a:t>
            </a:r>
            <a:r>
              <a:rPr lang="ru-RU" sz="2800" b="1" dirty="0">
                <a:solidFill>
                  <a:srgbClr val="C00000"/>
                </a:solidFill>
                <a:ea typeface="Calibri" panose="020F0502020204030204" pitchFamily="34" charset="0"/>
              </a:rPr>
              <a:t>А.С</a:t>
            </a:r>
            <a:r>
              <a:rPr lang="ru-RU" sz="2800" b="1" dirty="0" smtClean="0">
                <a:solidFill>
                  <a:srgbClr val="C00000"/>
                </a:solidFill>
                <a:ea typeface="Calibri" panose="020F0502020204030204" pitchFamily="34" charset="0"/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- урок </a:t>
            </a:r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</a:rPr>
              <a:t>имел несколько недостатков, которые были обсуждены с ней и думаю в будущем будут исправлены, </a:t>
            </a:r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молодой специалист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51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921</Words>
  <Application>Microsoft Office PowerPoint</Application>
  <PresentationFormat>Широкоэкранный</PresentationFormat>
  <Paragraphs>203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Гульфия Ахвердиева</dc:creator>
  <cp:lastModifiedBy>Windows User</cp:lastModifiedBy>
  <cp:revision>15</cp:revision>
  <cp:lastPrinted>2019-10-16T15:22:21Z</cp:lastPrinted>
  <dcterms:created xsi:type="dcterms:W3CDTF">2019-10-16T05:58:38Z</dcterms:created>
  <dcterms:modified xsi:type="dcterms:W3CDTF">2019-10-17T10:05:57Z</dcterms:modified>
</cp:coreProperties>
</file>