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549" r:id="rId2"/>
    <p:sldId id="532" r:id="rId3"/>
    <p:sldId id="533" r:id="rId4"/>
    <p:sldId id="541" r:id="rId5"/>
    <p:sldId id="542" r:id="rId6"/>
    <p:sldId id="543" r:id="rId7"/>
    <p:sldId id="544" r:id="rId8"/>
    <p:sldId id="537" r:id="rId9"/>
    <p:sldId id="545" r:id="rId10"/>
    <p:sldId id="546" r:id="rId11"/>
    <p:sldId id="547" r:id="rId12"/>
    <p:sldId id="548" r:id="rId13"/>
    <p:sldId id="550" r:id="rId14"/>
  </p:sldIdLst>
  <p:sldSz cx="9144000" cy="5143500" type="screen16x9"/>
  <p:notesSz cx="681355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  <a:srgbClr val="CC3300"/>
    <a:srgbClr val="000066"/>
    <a:srgbClr val="BBCFFB"/>
    <a:srgbClr val="55F587"/>
    <a:srgbClr val="6CF10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2082" autoAdjust="0"/>
  </p:normalViewPr>
  <p:slideViewPr>
    <p:cSldViewPr>
      <p:cViewPr varScale="1">
        <p:scale>
          <a:sx n="80" d="100"/>
          <a:sy n="80" d="100"/>
        </p:scale>
        <p:origin x="80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632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319" y="1"/>
            <a:ext cx="2951631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5D3694E-5052-4F3F-93CD-88758756FAC5}" type="datetimeFigureOut">
              <a:rPr lang="ru-RU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325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16" y="4725909"/>
            <a:ext cx="545052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466"/>
            <a:ext cx="2951632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319" y="9445466"/>
            <a:ext cx="2951631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900FADF-9908-4C73-8B39-9498CA96A0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2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0FADF-9908-4C73-8B39-9498CA96A04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D127-E904-4A43-BB2D-CC9C653593C3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A4851-D2AE-441B-AB3E-8F37A1A28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0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C7BB-7B1C-4EA2-8A08-B2EF852EA647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7D87-3609-4C71-ACFD-B4693E6DA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7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55F6-48BC-4098-8D59-18636856D2FA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3639-A57E-4B1A-B2C6-DF08262EC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3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04C4-546E-4372-B368-412F5A79B1DB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D97B-673E-4732-BB0C-F71A543F9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2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9632-13BE-4E41-BBE5-4A5F0CAAADF1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5CE0-0F3F-4BC9-86D5-117E9D754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6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53945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4BB7-D00C-4080-B3BF-2F35F30BC1D6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C24D-6434-4038-8F9C-EA35E3479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7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718AC-0A09-4631-9FC4-7DE315F62E65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4FFE-014F-4753-807D-FA0CC95EF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3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C665-310C-427A-A04E-D5200F9A2BEA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3481-928D-49EB-95EE-21FE05953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7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951BC-60DF-4FBE-915F-22739A25F513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3B2A-1190-4C5A-AC7C-807F0F569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31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0980-6695-4248-9A78-C73F54808D77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C765-B34C-4D60-BA61-A34DF1248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1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8807-C1EE-43EE-B3ED-DCCCE1B1AEEA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B0D7-46E7-4479-A24E-8A312E476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9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7CF8-F099-4662-BC64-6D3C2EC26836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EE4B-526E-4FBD-AC35-F79A227B2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1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AB74-5F72-4267-8701-BCDBD8622841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5CF7-F662-460F-8198-CFFB668B8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1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BAC2F-05BF-4CE6-A878-72DC06F91A06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2C5D-DDAB-451A-9967-1F16705FA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7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9F30-F3E0-4AD6-B50E-647001341091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EED4-A9B6-4A38-955A-82F49E928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6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7A1C-8552-414B-BCBA-11655DEF5191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5D52-7FDC-40CE-8880-1D51D487D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9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9EBC5-B455-4724-A437-9FD302FCF540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E940-2F9F-46D1-AA45-3AAA12860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3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EE87-A3D6-46E1-9BCA-134ED69D08D1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D097-8CF3-48C2-9CD9-47F30891C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F2CBB9-9861-4BBB-BE18-CAA77E2D26B9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A8BF5A-7A31-42B6-B4AB-CC33CE43F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47" y="-1117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7558" y="1589826"/>
            <a:ext cx="9001156" cy="2062044"/>
          </a:xfrm>
          <a:prstGeom prst="rect">
            <a:avLst/>
          </a:prstGeom>
        </p:spPr>
        <p:txBody>
          <a:bodyPr wrap="square" lIns="91382" tIns="45691" rIns="91382" bIns="4569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«Дорожная карта» 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мероприятий по п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овышению качества образования в ГАОУ «Школа Иннополис»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2019 - 2020 учебный год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94987" y="286942"/>
            <a:ext cx="9405662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94987" y="4744651"/>
            <a:ext cx="9405662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56" y="154414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3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6912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817171"/>
              </p:ext>
            </p:extLst>
          </p:nvPr>
        </p:nvGraphicFramePr>
        <p:xfrm>
          <a:off x="355450" y="1085881"/>
          <a:ext cx="8712969" cy="3723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val="358431355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8081321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83258092"/>
                    </a:ext>
                  </a:extLst>
                </a:gridCol>
              </a:tblGrid>
              <a:tr h="189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мероприятий</a:t>
                      </a:r>
                      <a:endParaRPr lang="ru-RU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</a:t>
                      </a:r>
                      <a:endParaRPr lang="ru-RU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Ответственный</a:t>
                      </a:r>
                      <a:endParaRPr lang="ru-RU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10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Участие в республиканском диагностическом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тестировании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русскому языку, математике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течение года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Учителя - предметники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82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тестирований по материалам, размещённым в системе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СтатГрад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течение года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Заместитель по УР, учителя - предметники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79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Посещение учителями – предметниками семинаров по подготовке к государственной итоговой аттестации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октябрь-апрель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Администрация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02112"/>
                  </a:ext>
                </a:extLst>
              </a:tr>
              <a:tr h="976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Ознакомление родителей (законных представителей) обучающихся под роспись с результатами успеваемости по предметам, результатами мониторингов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ноябрь, декабрь, март, май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Заместитель по УР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06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психологических тренингов с обучающимися для снятия тревожности при подготовке к государственной итоговой аттестации в форме ОГЭ/ЕГЭ.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течение года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Психолог</a:t>
                      </a: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49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Ознакомление учителей с нормативно – правовой базой о проведении государственной итоговой аттестации в форме ОГЭ/ЕГЭ на Педагогических советах.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декабрь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Заместитель по УР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08" marR="8208" marT="8208" marB="82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614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-92546"/>
            <a:ext cx="6408711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Приложение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«Дорожная карта»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организации и проведения 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2019-2020 учебном году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19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6912" y="4587974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70507"/>
              </p:ext>
            </p:extLst>
          </p:nvPr>
        </p:nvGraphicFramePr>
        <p:xfrm>
          <a:off x="179512" y="1203598"/>
          <a:ext cx="8712969" cy="3609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358431355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80813215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3183258092"/>
                    </a:ext>
                  </a:extLst>
                </a:gridCol>
              </a:tblGrid>
              <a:tr h="1871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Мероприятия</a:t>
                      </a:r>
                      <a:endParaRPr lang="ru-RU" sz="145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</a:t>
                      </a:r>
                      <a:endParaRPr lang="ru-RU" sz="145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Ответственный</a:t>
                      </a:r>
                      <a:endParaRPr lang="ru-RU" sz="145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10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5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государственной итоговой аттестации в форме ОГЭ/ЕГЭ</a:t>
                      </a:r>
                      <a:endParaRPr lang="ru-RU" sz="145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май –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июнь</a:t>
                      </a:r>
                      <a:endParaRPr lang="ru-RU" sz="14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82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Анализ работы учителей-предметников по итогам государственной итоговой аттестации в форме ОГЭ/ЕГЭ за 2019 -2020 учебный </a:t>
                      </a:r>
                      <a:r>
                        <a:rPr lang="ru-RU" sz="14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август</a:t>
                      </a: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Заместитель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 УР </a:t>
                      </a:r>
                      <a:r>
                        <a:rPr lang="ru-RU" sz="145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79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Итоговое (выпускное) сочинение – выпускники 11 класса</a:t>
                      </a:r>
                      <a:endParaRPr lang="ru-RU" sz="14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декабрь</a:t>
                      </a:r>
                      <a:endParaRPr lang="ru-RU" sz="145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(февраль, май)</a:t>
                      </a: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Заместитель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 УР  </a:t>
                      </a:r>
                      <a:r>
                        <a:rPr lang="ru-RU" sz="145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02112"/>
                  </a:ext>
                </a:extLst>
              </a:tr>
              <a:tr h="976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Анализ работы учителей-предметников по подготовке к государственной итоговой </a:t>
                      </a:r>
                      <a:r>
                        <a:rPr lang="ru-RU" sz="14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аттестации</a:t>
                      </a:r>
                      <a:endParaRPr lang="ru-RU" sz="14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5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январь, март</a:t>
                      </a:r>
                      <a:endParaRPr lang="ru-RU" sz="145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45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Заместитель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 УР  </a:t>
                      </a: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06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Подготовка распоряжений о допуске обучающихся 9 класса к государственной итоговой аттестации и об окончании основной школы, обучающихся 11 классов к государственной итоговой аттестации и об окончании средней  </a:t>
                      </a:r>
                      <a:r>
                        <a:rPr lang="ru-RU" sz="14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школы</a:t>
                      </a:r>
                      <a:endParaRPr lang="ru-RU" sz="14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май, </a:t>
                      </a:r>
                      <a:endParaRPr lang="ru-RU" sz="145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июнь</a:t>
                      </a:r>
                      <a:endParaRPr lang="ru-RU" sz="14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Заместитель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 УР  </a:t>
                      </a: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49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Подготовка документации по проведению государственной итоговой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аттестации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май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Заместитель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по УР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614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-92546"/>
            <a:ext cx="6408711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Приложение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«Дорожная карта»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организации и проведения 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2019-2020 учебном году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28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587974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161590"/>
              </p:ext>
            </p:extLst>
          </p:nvPr>
        </p:nvGraphicFramePr>
        <p:xfrm>
          <a:off x="251520" y="1155990"/>
          <a:ext cx="8712969" cy="367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358431355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80813215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3183258092"/>
                    </a:ext>
                  </a:extLst>
                </a:gridCol>
              </a:tblGrid>
              <a:tr h="1871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Мероприятия</a:t>
                      </a:r>
                      <a:endParaRPr lang="ru-RU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</a:t>
                      </a:r>
                      <a:endParaRPr lang="ru-RU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Ответственный</a:t>
                      </a:r>
                      <a:endParaRPr lang="ru-RU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10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Подготовка и регистрация заявлений обучающихся 9, 11 класса по выбору предметов на государственную итоговую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аттестацию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 1 марта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 1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февраля)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Заместитель </a:t>
                      </a:r>
                    </a:p>
                    <a:p>
                      <a:pPr algn="ctr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 УР 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82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Педагогического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совета по допуску выпускников к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ГИА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май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Администрация 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79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экзаменов в форме ОГЭ-9, ЕГЭ -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май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июнь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Директор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02112"/>
                  </a:ext>
                </a:extLst>
              </a:tr>
              <a:tr h="97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подачи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апелляций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май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июнь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Заместитель </a:t>
                      </a:r>
                    </a:p>
                    <a:p>
                      <a:pPr algn="ctr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 УР 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06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Оформление личных дел учеников, классных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журналов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июнь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Классный руководитель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49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Педагогического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совета по выдаче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аттестатов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июнь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Администрация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61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Анализ результатов и выработка предложений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итогам проведения государственной итоговой аттестации в 2019-2020 учебном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году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июнь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Администрация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71" marR="6271" marT="6271" marB="6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203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-92546"/>
            <a:ext cx="6408711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Приложение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«Дорожная карта»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организации и проведения 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2019-2020 учебном году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47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49"/>
            <a:ext cx="917575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28788"/>
            <a:ext cx="9144000" cy="830997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 defTabSz="914153">
              <a:defRPr/>
            </a:pPr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СПАСИБО ЗА ВНИМАНИЕ!</a:t>
            </a:r>
            <a:endParaRPr lang="ru-RU" sz="4800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196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3" y="-10091"/>
            <a:ext cx="60486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Дорожная карта» </a:t>
            </a: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мероприятий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п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овышению качества образования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в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ГАОУ «Школа Иннополис»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2019 - 2020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учебный год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11804"/>
              </p:ext>
            </p:extLst>
          </p:nvPr>
        </p:nvGraphicFramePr>
        <p:xfrm>
          <a:off x="197512" y="1635646"/>
          <a:ext cx="8748973" cy="297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026">
                  <a:extLst>
                    <a:ext uri="{9D8B030D-6E8A-4147-A177-3AD203B41FA5}">
                      <a16:colId xmlns:a16="http://schemas.microsoft.com/office/drawing/2014/main" val="2017307288"/>
                    </a:ext>
                  </a:extLst>
                </a:gridCol>
                <a:gridCol w="4393518">
                  <a:extLst>
                    <a:ext uri="{9D8B030D-6E8A-4147-A177-3AD203B41FA5}">
                      <a16:colId xmlns:a16="http://schemas.microsoft.com/office/drawing/2014/main" val="3120891816"/>
                    </a:ext>
                  </a:extLst>
                </a:gridCol>
                <a:gridCol w="1003534">
                  <a:extLst>
                    <a:ext uri="{9D8B030D-6E8A-4147-A177-3AD203B41FA5}">
                      <a16:colId xmlns:a16="http://schemas.microsoft.com/office/drawing/2014/main" val="1554042178"/>
                    </a:ext>
                  </a:extLst>
                </a:gridCol>
                <a:gridCol w="1012690">
                  <a:extLst>
                    <a:ext uri="{9D8B030D-6E8A-4147-A177-3AD203B41FA5}">
                      <a16:colId xmlns:a16="http://schemas.microsoft.com/office/drawing/2014/main" val="3600333971"/>
                    </a:ext>
                  </a:extLst>
                </a:gridCol>
                <a:gridCol w="1854205">
                  <a:extLst>
                    <a:ext uri="{9D8B030D-6E8A-4147-A177-3AD203B41FA5}">
                      <a16:colId xmlns:a16="http://schemas.microsoft.com/office/drawing/2014/main" val="3983250481"/>
                    </a:ext>
                  </a:extLst>
                </a:gridCol>
              </a:tblGrid>
              <a:tr h="102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3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мероприятий</a:t>
                      </a:r>
                      <a:endParaRPr lang="ru-RU" sz="13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</a:t>
                      </a:r>
                      <a:endParaRPr lang="ru-RU" sz="13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Ответствен-</a:t>
                      </a:r>
                      <a:r>
                        <a:rPr lang="ru-RU" sz="13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ный</a:t>
                      </a:r>
                      <a:endParaRPr lang="ru-RU" sz="13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Ожидаемый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  <a:endParaRPr lang="ru-RU" sz="13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111254"/>
                  </a:ext>
                </a:extLst>
              </a:tr>
              <a:tr h="10285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Нормативно-правовое, организационно – методическое сопровождение,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управление реализацией дорожной картой</a:t>
                      </a:r>
                      <a:endParaRPr lang="ru-RU" sz="1300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216976"/>
                  </a:ext>
                </a:extLst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Заседание Координационного совета по изучению состояния учебно-методической и воспитательной деятельности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сентябрь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МОиН РТ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359398"/>
                  </a:ext>
                </a:extLst>
              </a:tr>
              <a:tr h="359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Изучение состояния учебно-методической и воспитательной деятельности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школы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– 30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сентября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МОиН РТ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Справка – анализ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изучения состояния учебно-методической и воспитательной деятельности Школы Иннополис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90226"/>
                  </a:ext>
                </a:extLst>
              </a:tr>
              <a:tr h="102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Разработка и утверждение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«Дорожной карты»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мероприятий по повышению качества образования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года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МОиН РТ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Дорожная карта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74" marR="143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19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18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7470"/>
              </p:ext>
            </p:extLst>
          </p:nvPr>
        </p:nvGraphicFramePr>
        <p:xfrm>
          <a:off x="251519" y="1419622"/>
          <a:ext cx="8640961" cy="332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1">
                  <a:extLst>
                    <a:ext uri="{9D8B030D-6E8A-4147-A177-3AD203B41FA5}">
                      <a16:colId xmlns:a16="http://schemas.microsoft.com/office/drawing/2014/main" val="2985726313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17092640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7986765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079934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186268073"/>
                    </a:ext>
                  </a:extLst>
                </a:gridCol>
              </a:tblGrid>
              <a:tr h="62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мероприятий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Ответственный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Ожидаемый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8867"/>
                  </a:ext>
                </a:extLst>
              </a:tr>
              <a:tr h="6242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Перечень мероприятий по повышению качества образования </a:t>
                      </a:r>
                      <a:r>
                        <a:rPr lang="ru-RU" sz="115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 </a:t>
                      </a:r>
                      <a:r>
                        <a:rPr lang="ru-RU" sz="115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реализации </a:t>
                      </a:r>
                      <a:endParaRPr lang="ru-RU" sz="1150" b="1" dirty="0" smtClean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основных </a:t>
                      </a:r>
                      <a:r>
                        <a:rPr lang="ru-RU" sz="115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образовательных программ общего образования</a:t>
                      </a:r>
                      <a:endParaRPr lang="ru-RU" sz="115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75238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Развитие </a:t>
                      </a: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внутришкольной системы оценки качества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год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«Школа Иннополис»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 ВСОКО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6485"/>
                  </a:ext>
                </a:extLst>
              </a:tr>
              <a:tr h="936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</a:t>
                      </a: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Анализ результатов государственной итоговой аттестации по образовательным программам основного общего и среднего общего образования 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2019 год</a:t>
                      </a:r>
                      <a:endParaRPr lang="ru-RU" sz="115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МОиН РТ,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ГБУ «РЦМКО»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Справка </a:t>
                      </a:r>
                      <a:endParaRPr lang="ru-RU" sz="115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073819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Разработка и утверждение </a:t>
                      </a:r>
                      <a:r>
                        <a:rPr lang="ru-RU" sz="11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«Дорожной карты» организации и проведения</a:t>
                      </a:r>
                      <a:r>
                        <a:rPr lang="ru-RU" sz="115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ГИА (далее – дорожная карта)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2019 год</a:t>
                      </a:r>
                      <a:endParaRPr lang="ru-RU" sz="115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МОиН РТ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Дорожная карта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подготовки </a:t>
                      </a: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 ГИА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86027"/>
                  </a:ext>
                </a:extLst>
              </a:tr>
              <a:tr h="2497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5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мониторинговых исследований качества обученности обучающихся в рамках годовой программы мониторинга качества результатов обучения:</a:t>
                      </a: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стартовый контроль, </a:t>
                      </a: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контроль по итогам четверти (полугодия),</a:t>
                      </a: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промежуточная аттестация,</a:t>
                      </a: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контроль тематический и классный (5,9,10,11 классы согласно плану ВСОКО)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течение года 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МОиН РТ,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ГБУ «РЦМКО»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Аналитические справки по итогам исследования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4096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47663" y="-20538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Дорожная карта»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мероприятий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п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овышению качества образования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ГАОУ «Школа Иннополис»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2019 - 2020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учебный год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35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6912" y="460216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33509"/>
              </p:ext>
            </p:extLst>
          </p:nvPr>
        </p:nvGraphicFramePr>
        <p:xfrm>
          <a:off x="251519" y="1419622"/>
          <a:ext cx="8712969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1">
                  <a:extLst>
                    <a:ext uri="{9D8B030D-6E8A-4147-A177-3AD203B41FA5}">
                      <a16:colId xmlns:a16="http://schemas.microsoft.com/office/drawing/2014/main" val="2985726313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170926402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4296357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9146648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199917887"/>
                    </a:ext>
                  </a:extLst>
                </a:gridCol>
              </a:tblGrid>
              <a:tr h="62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мероприятий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Ответственный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Ожидаемый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8867"/>
                  </a:ext>
                </a:extLst>
              </a:tr>
              <a:tr h="6242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Перечень мероприятий по повышению качества образования </a:t>
                      </a:r>
                      <a:r>
                        <a:rPr lang="ru-RU" sz="115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 </a:t>
                      </a:r>
                      <a:r>
                        <a:rPr lang="ru-RU" sz="115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реализации основных образовательных программ общего образования</a:t>
                      </a:r>
                      <a:endParaRPr lang="ru-RU" sz="115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75238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Развитие творческих и интеллектуальных способностей школьников всех возрастных групп, повышение качества обучения и образования</a:t>
                      </a: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Разработка программ подготовки учащихся к олимпиадам различного уровня. </a:t>
                      </a: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Совершенствование работы предметных кружков, факультативов, элективных курсов, проведение внеклассной работы по учебным предметам. </a:t>
                      </a: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Совершенствование работы группы продленного дня.</a:t>
                      </a: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Проведение научно-практических конференций, интеллектуальных марафонов, творческих конкурсов. </a:t>
                      </a: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Привлечение учащихся к занятиям в спортивных секциях, формирование у обучающихся установки на здоровый образ жизни. </a:t>
                      </a: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Организация работы школьного научного общества обучающихся. </a:t>
                      </a: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 </a:t>
                      </a:r>
                      <a:r>
                        <a:rPr lang="ru-RU" sz="11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Организация работы по проведению занятий в рамках дополнительного образования обучающихся. 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Реализация задач Программы развития школьников, </a:t>
                      </a:r>
                      <a:r>
                        <a:rPr lang="ru-RU" sz="11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проявивших выдающиеся способности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течение года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ГАОУ «Школа Иннополис»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Увеличение количества индивидуальных достижений. Доведение показателя охвата направлениями внеурочной деятельности до 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648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47663" y="-16475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Дорожная карта»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мероприятий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п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овышению качества образования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ГАОУ «Школа Иннополис»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2019 - 2020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учебный год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35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6912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55530"/>
              </p:ext>
            </p:extLst>
          </p:nvPr>
        </p:nvGraphicFramePr>
        <p:xfrm>
          <a:off x="251519" y="1493490"/>
          <a:ext cx="8712969" cy="323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1">
                  <a:extLst>
                    <a:ext uri="{9D8B030D-6E8A-4147-A177-3AD203B41FA5}">
                      <a16:colId xmlns:a16="http://schemas.microsoft.com/office/drawing/2014/main" val="2985726313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170926402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7760706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9146648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638926493"/>
                    </a:ext>
                  </a:extLst>
                </a:gridCol>
              </a:tblGrid>
              <a:tr h="62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2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мероприятий</a:t>
                      </a:r>
                      <a:endParaRPr lang="ru-RU" sz="12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</a:t>
                      </a:r>
                      <a:endParaRPr lang="ru-RU" sz="12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Ответственный</a:t>
                      </a:r>
                      <a:endParaRPr lang="ru-RU" sz="12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Ожидаемый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  <a:endParaRPr lang="ru-RU" sz="12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8867"/>
                  </a:ext>
                </a:extLst>
              </a:tr>
              <a:tr h="6242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Перечень мероприятий по повышению качества образования </a:t>
                      </a:r>
                      <a:r>
                        <a:rPr lang="ru-RU" sz="125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 </a:t>
                      </a:r>
                      <a:r>
                        <a:rPr lang="ru-RU" sz="125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реализации основных образовательных </a:t>
                      </a:r>
                      <a:endParaRPr lang="ru-RU" sz="1250" b="1" dirty="0" smtClean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программ </a:t>
                      </a:r>
                      <a:r>
                        <a:rPr lang="ru-RU" sz="1250" b="1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общего образования</a:t>
                      </a:r>
                      <a:endParaRPr lang="ru-RU" sz="125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75238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Создание банка данных по выявлению способностей школьников всех возрастных групп: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Выявление способностей школьников при освоении образовательной программы начального общего образования.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Индивидуальная оценка развития личности, возможностей и способностей школьников.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Диагностика профессиональной ориентации учащихся 9 классов.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Выявление творческих способностей учащихся в классах всех двух ступеней обучения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течение года 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«Школа Иннополис»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Формирование базы данных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6485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Реализация дорожной карты по подготовке выпускников к ГИА в 2019-2020 учебном году (</a:t>
                      </a:r>
                      <a:r>
                        <a:rPr lang="ru-RU" sz="1250" b="1" u="sng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приложение</a:t>
                      </a: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течение года 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«Школа Иннополис»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Повышение качества результатов ОГЭ, ЕГЭ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1455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47663" y="-16475"/>
            <a:ext cx="60486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Дорожная карта» </a:t>
            </a: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мероприятий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п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овышению качества образования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в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ГАОУ «Школа Иннополис»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2019 - 2020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учебный год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19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6912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58229"/>
              </p:ext>
            </p:extLst>
          </p:nvPr>
        </p:nvGraphicFramePr>
        <p:xfrm>
          <a:off x="251519" y="1546830"/>
          <a:ext cx="8712969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1">
                  <a:extLst>
                    <a:ext uri="{9D8B030D-6E8A-4147-A177-3AD203B41FA5}">
                      <a16:colId xmlns:a16="http://schemas.microsoft.com/office/drawing/2014/main" val="2985726313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17092640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9915463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8798084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087439258"/>
                    </a:ext>
                  </a:extLst>
                </a:gridCol>
              </a:tblGrid>
              <a:tr h="62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мероприятий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Ответствен-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ный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Ожидаемый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8867"/>
                  </a:ext>
                </a:extLst>
              </a:tr>
              <a:tr h="6242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Повышение квалификации участников реализации дорожной карты</a:t>
                      </a:r>
                      <a:endParaRPr lang="ru-RU" sz="11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75238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Анализ профессиональных (предметных и методических) затруднений педагогических работников ГАОУ «Школа Иннополис»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сентябрь 2019 год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«Школа Иннополис»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Повышение уровня предметных и методических компетенций педагогических работников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6485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и проведение корпоративных курсов повышения квалификации для ГАОУ «Школа Иннополис» по разработке и реализации программ повышения качества преподавания и управления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апрель-ноябрь 2019 года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ДПО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«ИРО РТ»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квалификации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14551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в течение года 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внутришкольных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муниципальных мероприятий по обмену опытом повышения качества образования по отдельным предметам, внесение корректив в совместную деятельность с привлечением специалистов органов управления образованием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апрель-ноябрь 2019 года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ДПО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«ИРО РТ»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мероприятий по обмену опытом повышения качества образования по отдельным предметам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98160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Оказание консультационной и методической поддержки педагогическим работникам ГАОУ «Школа Иннополис» по реализации образовательных программ в соответствии с требованиями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ФГОС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течение года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(по запросу)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ДПО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«ИРО РТ»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Консультации, проведённые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сотрудниками ГАОУ ДПО «ИРО РТ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»,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вопросам повышения качества образования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5467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47663" y="-16475"/>
            <a:ext cx="60486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Дорожная карта» </a:t>
            </a: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мероприятий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п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овышению качества образования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в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ГАОУ «Школа Иннополис»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2019 - 2020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учебный год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87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6912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72161"/>
              </p:ext>
            </p:extLst>
          </p:nvPr>
        </p:nvGraphicFramePr>
        <p:xfrm>
          <a:off x="251519" y="1275606"/>
          <a:ext cx="8712969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1">
                  <a:extLst>
                    <a:ext uri="{9D8B030D-6E8A-4147-A177-3AD203B41FA5}">
                      <a16:colId xmlns:a16="http://schemas.microsoft.com/office/drawing/2014/main" val="2985726313"/>
                    </a:ext>
                  </a:extLst>
                </a:gridCol>
                <a:gridCol w="5040559">
                  <a:extLst>
                    <a:ext uri="{9D8B030D-6E8A-4147-A177-3AD203B41FA5}">
                      <a16:colId xmlns:a16="http://schemas.microsoft.com/office/drawing/2014/main" val="170926402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2681238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33602198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3049490549"/>
                    </a:ext>
                  </a:extLst>
                </a:gridCol>
              </a:tblGrid>
              <a:tr h="62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мероприятий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Ответственный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Ожидаемый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8867"/>
                  </a:ext>
                </a:extLst>
              </a:tr>
              <a:tr h="6242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Повышение квалификации участников реализации дорожной карты</a:t>
                      </a:r>
                      <a:endParaRPr lang="ru-RU" sz="11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75238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Совершенствование методической системы обучения общеобразовательных предметов. Обучение школьников умению добывать информацию из различных источников, анализировать, критически осмысливать и умело использовать ее; осуществлять исследовательскую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деятельность,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применять информационные технологии, компьютерные программы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течение года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ДПО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«ИРО РТ»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Защита проектов, выполненных учителями – предметниками,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направленных на совершенствование преподавания предмета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6485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Наличие в школе «копилки» передового опыта педагогов. Раскрытие конкретного опыта работы по достижению более высоких показателей качества, востребованных учеником, родителями,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учителем,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руководителем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школы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т.д.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течение года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ДПО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«ИРО РТ»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База данных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14551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на базе ГАОУ «Школа Иннополис» краткосрочных мероприятий по повышению качества образования для отдельных педагогов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течение года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ДПО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«ИРО РТ»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мероприятия (семинары, круглые столы и т.д.)   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98160"/>
                  </a:ext>
                </a:extLst>
              </a:tr>
              <a:tr h="624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4" marR="8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мониторинга эффективности реализации дорожной карты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1.05.2020-1.07.2020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ДПО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«ИРО РТ»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ГАОУ «Школа Иннополис»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мониторинг эффективности реализации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мероприятий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196" marR="22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5467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47663" y="-88483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Дорожная карта»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мероприятий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п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овышению качества образования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ГАОУ «Школа Иннополис»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2019 - 2020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учебный год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99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-20538"/>
            <a:ext cx="6408711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Приложение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«Дорожная карта»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организации и проведения 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2019-2020 учебном году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3413"/>
              </p:ext>
            </p:extLst>
          </p:nvPr>
        </p:nvGraphicFramePr>
        <p:xfrm>
          <a:off x="251520" y="1280951"/>
          <a:ext cx="8640959" cy="3523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8505">
                  <a:extLst>
                    <a:ext uri="{9D8B030D-6E8A-4147-A177-3AD203B41FA5}">
                      <a16:colId xmlns:a16="http://schemas.microsoft.com/office/drawing/2014/main" val="3584313554"/>
                    </a:ext>
                  </a:extLst>
                </a:gridCol>
                <a:gridCol w="1067238">
                  <a:extLst>
                    <a:ext uri="{9D8B030D-6E8A-4147-A177-3AD203B41FA5}">
                      <a16:colId xmlns:a16="http://schemas.microsoft.com/office/drawing/2014/main" val="3280813215"/>
                    </a:ext>
                  </a:extLst>
                </a:gridCol>
                <a:gridCol w="1205216">
                  <a:extLst>
                    <a:ext uri="{9D8B030D-6E8A-4147-A177-3AD203B41FA5}">
                      <a16:colId xmlns:a16="http://schemas.microsoft.com/office/drawing/2014/main" val="3183258092"/>
                    </a:ext>
                  </a:extLst>
                </a:gridCol>
              </a:tblGrid>
              <a:tr h="1871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мероприятий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Ответственный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10464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Совещание при директоре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«Подготовка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плана-графика подготовки к ГИА в форме ОГЭ,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ЕГЭ. Утверждение должностных лиц, ответственных за проведение ГИА»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август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Директор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82385"/>
                  </a:ext>
                </a:extLst>
              </a:tr>
              <a:tr h="8818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Издание приказа:</a:t>
                      </a:r>
                    </a:p>
                    <a:p>
                      <a:pPr marL="342900" lvl="0" indent="-1619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 назначении ответственных за подготовку к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ГИА по предметам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1619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 назначении ответственных за формирование базы данных по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выпускникам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1619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 допуске учащихся 9, 11 классов к итоговой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аттестации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течение года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Заместитель по УР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79401"/>
                  </a:ext>
                </a:extLst>
              </a:tr>
              <a:tr h="7081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общешкольных родительских собраний для родителей (законных представителей) обучающихся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 11 классов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теме «Подготовка и проведение государственной итоговой аттестации выпускников 9, 11 классов в 2019 -2020 учебном году», «Нормативно-правовая база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февраль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Заместитель по УР, классные руководители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02112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Формирование базы данных выпускников 11 классов для написания выпускного сочинения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ноябрь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Заместитель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УР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06193"/>
                  </a:ext>
                </a:extLst>
              </a:tr>
              <a:tr h="534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собрания выпускников и родителей: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основные нормативно – правовые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документы;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о порядке окончания учебного года и сдаче ОГЭ,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ЕГЭ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 -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апрель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Учителя - предметники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49658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Подготовка информационных стендов «ОГЭ/ЕГЭ - 2019-2020» в коридоре и кабинетах, папок с тестовыми заданиями, демоверсиями ОГЭ, ЕГЭ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апрель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Заместитель по УР 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61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212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6912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339179"/>
              </p:ext>
            </p:extLst>
          </p:nvPr>
        </p:nvGraphicFramePr>
        <p:xfrm>
          <a:off x="251519" y="1068734"/>
          <a:ext cx="8712969" cy="4023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697">
                  <a:extLst>
                    <a:ext uri="{9D8B030D-6E8A-4147-A177-3AD203B41FA5}">
                      <a16:colId xmlns:a16="http://schemas.microsoft.com/office/drawing/2014/main" val="358431355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8081321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183258092"/>
                    </a:ext>
                  </a:extLst>
                </a:gridCol>
              </a:tblGrid>
              <a:tr h="1871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ероприятий</a:t>
                      </a:r>
                      <a:endParaRPr lang="ru-RU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Сроки</a:t>
                      </a:r>
                      <a:endParaRPr lang="ru-RU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Ответственный</a:t>
                      </a:r>
                      <a:endParaRPr lang="ru-RU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42" marR="6742" marT="6742" marB="6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10464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Методический совет школы «Подготовка учителей и обучающихся к государственной итоговой аттестации в форме ОГЭ/ЕГЭ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ноябрь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Заместитель по УР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82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Сбор паспортных данных выпускников 9, 11 классов  для базы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данных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ноябрь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Заместитель по УР 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79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Предварительный сбор информации от выпускников с указанием предметов, кроме обязательных, по которым они желают пройти итоговую аттестацию в формате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ОГЭ/ЕГЭ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января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Заместитель по УР  </a:t>
                      </a: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02112"/>
                  </a:ext>
                </a:extLst>
              </a:tr>
              <a:tr h="558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Формирование и выверка базы данных по ОГЭ –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февраль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Заместитель по УР 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06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Совещание при директоре «Знакомство с нормативными документами по подготовке и проведению государственной итоговой аттестации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апрель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Директор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49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 по теме «Анализ мониторинга по готовности обучающихся к сдаче ГИА в форме ОГЭ/ЕГЭ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Март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Руководители МО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61411"/>
                  </a:ext>
                </a:extLst>
              </a:tr>
              <a:tr h="590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дополнительных и индивидуальных занятий по утвержденному расписанию, деление обучающихся на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группы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сентябрь 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май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Заместитель по УР </a:t>
                      </a: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244919"/>
                  </a:ext>
                </a:extLst>
              </a:tr>
              <a:tr h="683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Подготовка обучающихся по заполнению бланков ответов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ОГЭ/ЕГЭ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 –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май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Учителя - предметники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752196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тренировочных тестирований по обязательным предметам и предметам по выбору (по графику)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октябрь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март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Заместител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ь по УР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учителя - предметники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714" marR="7714" marT="7714" marB="7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33048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-236562"/>
            <a:ext cx="6408711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Приложение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«Дорожная карта»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организации и проведения 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2019-2020 учебном году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09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5292</TotalTime>
  <Words>1777</Words>
  <Application>Microsoft Office PowerPoint</Application>
  <PresentationFormat>Экран (16:9)</PresentationFormat>
  <Paragraphs>371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МОиН РТ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Windows User</cp:lastModifiedBy>
  <cp:revision>469</cp:revision>
  <cp:lastPrinted>2014-10-20T10:00:46Z</cp:lastPrinted>
  <dcterms:created xsi:type="dcterms:W3CDTF">2009-12-08T06:57:32Z</dcterms:created>
  <dcterms:modified xsi:type="dcterms:W3CDTF">2019-10-23T05:37:38Z</dcterms:modified>
</cp:coreProperties>
</file>