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colors10.xml" ContentType="application/vnd.ms-office.chartcolorstyle+xml"/>
  <Override PartName="/ppt/charts/style10.xml" ContentType="application/vnd.ms-office.chart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22" r:id="rId3"/>
  </p:sldMasterIdLst>
  <p:notesMasterIdLst>
    <p:notesMasterId r:id="rId48"/>
  </p:notesMasterIdLst>
  <p:sldIdLst>
    <p:sldId id="536" r:id="rId4"/>
    <p:sldId id="532" r:id="rId5"/>
    <p:sldId id="562" r:id="rId6"/>
    <p:sldId id="593" r:id="rId7"/>
    <p:sldId id="565" r:id="rId8"/>
    <p:sldId id="566" r:id="rId9"/>
    <p:sldId id="567" r:id="rId10"/>
    <p:sldId id="569" r:id="rId11"/>
    <p:sldId id="568" r:id="rId12"/>
    <p:sldId id="545" r:id="rId13"/>
    <p:sldId id="570" r:id="rId14"/>
    <p:sldId id="551" r:id="rId15"/>
    <p:sldId id="546" r:id="rId16"/>
    <p:sldId id="548" r:id="rId17"/>
    <p:sldId id="571" r:id="rId18"/>
    <p:sldId id="572" r:id="rId19"/>
    <p:sldId id="573" r:id="rId20"/>
    <p:sldId id="561" r:id="rId21"/>
    <p:sldId id="549" r:id="rId22"/>
    <p:sldId id="550" r:id="rId23"/>
    <p:sldId id="574" r:id="rId24"/>
    <p:sldId id="575" r:id="rId25"/>
    <p:sldId id="576" r:id="rId26"/>
    <p:sldId id="595" r:id="rId27"/>
    <p:sldId id="553" r:id="rId28"/>
    <p:sldId id="552" r:id="rId29"/>
    <p:sldId id="577" r:id="rId30"/>
    <p:sldId id="558" r:id="rId31"/>
    <p:sldId id="557" r:id="rId32"/>
    <p:sldId id="579" r:id="rId33"/>
    <p:sldId id="580" r:id="rId34"/>
    <p:sldId id="581" r:id="rId35"/>
    <p:sldId id="582" r:id="rId36"/>
    <p:sldId id="597" r:id="rId37"/>
    <p:sldId id="596" r:id="rId38"/>
    <p:sldId id="601" r:id="rId39"/>
    <p:sldId id="600" r:id="rId40"/>
    <p:sldId id="599" r:id="rId41"/>
    <p:sldId id="598" r:id="rId42"/>
    <p:sldId id="586" r:id="rId43"/>
    <p:sldId id="606" r:id="rId44"/>
    <p:sldId id="604" r:id="rId45"/>
    <p:sldId id="605" r:id="rId46"/>
    <p:sldId id="537" r:id="rId47"/>
  </p:sldIdLst>
  <p:sldSz cx="9144000" cy="5143500" type="screen16x9"/>
  <p:notesSz cx="681355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F"/>
    <a:srgbClr val="000066"/>
    <a:srgbClr val="CC3300"/>
    <a:srgbClr val="BBCFFB"/>
    <a:srgbClr val="55F587"/>
    <a:srgbClr val="6CF10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1879" autoAdjust="0"/>
  </p:normalViewPr>
  <p:slideViewPr>
    <p:cSldViewPr>
      <p:cViewPr varScale="1">
        <p:scale>
          <a:sx n="140" d="100"/>
          <a:sy n="140" d="100"/>
        </p:scale>
        <p:origin x="-80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cap="none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Процент</a:t>
            </a:r>
            <a:r>
              <a:rPr lang="ru-RU" sz="1800" b="1" cap="none" spc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выполнения диагностического тестирования</a:t>
            </a:r>
            <a:endParaRPr lang="ru-RU" sz="1800" b="1" cap="none" spc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2565358686636019"/>
          <c:y val="4.35024477080551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4665654144800986E-2"/>
          <c:y val="0.26184955044487052"/>
          <c:w val="0.88339872586094081"/>
          <c:h val="0.37489166842339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Лист2!$B$18</c:f>
              <c:strCache>
                <c:ptCount val="1"/>
                <c:pt idx="0">
                  <c:v>7 класс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A8246F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Лист2!$A$19:$A$24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 </c:v>
                </c:pt>
                <c:pt idx="3">
                  <c:v>История</c:v>
                </c:pt>
                <c:pt idx="4">
                  <c:v>Физика</c:v>
                </c:pt>
                <c:pt idx="5">
                  <c:v>Английский яз.</c:v>
                </c:pt>
              </c:strCache>
            </c:strRef>
          </c:cat>
          <c:val>
            <c:numRef>
              <c:f>Лист2!$B$19:$B$24</c:f>
              <c:numCache>
                <c:formatCode>General</c:formatCode>
                <c:ptCount val="6"/>
                <c:pt idx="0">
                  <c:v>75.290000000000006</c:v>
                </c:pt>
                <c:pt idx="1">
                  <c:v>50.37</c:v>
                </c:pt>
                <c:pt idx="2">
                  <c:v>51.87</c:v>
                </c:pt>
                <c:pt idx="3">
                  <c:v>34.31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0-4456-82F4-10A49E6EA677}"/>
            </c:ext>
          </c:extLst>
        </c:ser>
        <c:ser>
          <c:idx val="1"/>
          <c:order val="1"/>
          <c:tx>
            <c:strRef>
              <c:f>Лист2!$C$18</c:f>
              <c:strCache>
                <c:ptCount val="1"/>
                <c:pt idx="0">
                  <c:v>8 класс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7.476635514018691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F0-4456-82F4-10A49E6EA6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A8246F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Лист2!$A$19:$A$24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 </c:v>
                </c:pt>
                <c:pt idx="3">
                  <c:v>История</c:v>
                </c:pt>
                <c:pt idx="4">
                  <c:v>Физика</c:v>
                </c:pt>
                <c:pt idx="5">
                  <c:v>Английский яз.</c:v>
                </c:pt>
              </c:strCache>
            </c:strRef>
          </c:cat>
          <c:val>
            <c:numRef>
              <c:f>Лист2!$C$19:$C$24</c:f>
              <c:numCache>
                <c:formatCode>General</c:formatCode>
                <c:ptCount val="6"/>
                <c:pt idx="0">
                  <c:v>65.38</c:v>
                </c:pt>
                <c:pt idx="1">
                  <c:v>27.4</c:v>
                </c:pt>
                <c:pt idx="4">
                  <c:v>31.67</c:v>
                </c:pt>
                <c:pt idx="5">
                  <c:v>38.46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F0-4456-82F4-10A49E6EA6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-90"/>
        <c:axId val="66667648"/>
        <c:axId val="66669184"/>
      </c:barChart>
      <c:catAx>
        <c:axId val="666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66669184"/>
        <c:crosses val="autoZero"/>
        <c:auto val="1"/>
        <c:lblAlgn val="ctr"/>
        <c:lblOffset val="100"/>
        <c:noMultiLvlLbl val="0"/>
      </c:catAx>
      <c:valAx>
        <c:axId val="66669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66764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3020534466058331"/>
          <c:y val="0.19040229635057826"/>
          <c:w val="0.33646671301996944"/>
          <c:h val="0.11534928777216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Пробное ЕГЭ по математике </a:t>
            </a:r>
            <a:r>
              <a:rPr lang="ru-RU" sz="1600" dirty="0" smtClean="0"/>
              <a:t>Профиль</a:t>
            </a:r>
            <a:r>
              <a:rPr lang="ru-RU" sz="1600" dirty="0"/>
              <a:t>. Процент выполнения по заданиям</a:t>
            </a:r>
          </a:p>
        </c:rich>
      </c:tx>
      <c:layout>
        <c:manualLayout>
          <c:xMode val="edge"/>
          <c:yMode val="edge"/>
          <c:x val="0.2345629882662652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2462886781052236E-2"/>
          <c:y val="8.3879319467641711E-2"/>
          <c:w val="0.97507422643789554"/>
          <c:h val="0.35652208367908422"/>
        </c:manualLayout>
      </c:layout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Лист2!$A$4:$B$22</c:f>
              <c:multiLvlStrCache>
                <c:ptCount val="19"/>
                <c:lvl>
                  <c:pt idx="0">
                    <c:v>Уметь использовать приобретенные знания и умения в практической деятельности и повседневной жизни</c:v>
                  </c:pt>
                  <c:pt idx="1">
                    <c:v>Уметь использовать приобретенные знания и умения в практической деятельности и повседневной жизни</c:v>
                  </c:pt>
                  <c:pt idx="2">
                    <c:v>Уметь выполнять действия с геометрическими фигурами" координатами и векторами</c:v>
                  </c:pt>
                  <c:pt idx="3">
                    <c:v>Уметь строить и исследовать простейшие математические модели</c:v>
                  </c:pt>
                  <c:pt idx="4">
                    <c:v>Уметь решать уравнения и неравенства</c:v>
                  </c:pt>
                  <c:pt idx="5">
                    <c:v>Уметь выполнять действия с геометрическими фигурами" координатами и векторами</c:v>
                  </c:pt>
                  <c:pt idx="6">
                    <c:v>Уметь выполнять действия с функциями</c:v>
                  </c:pt>
                  <c:pt idx="7">
                    <c:v>Уметь выполнять действия с геометрическими фигурами" координатами и векторами</c:v>
                  </c:pt>
                  <c:pt idx="8">
                    <c:v>Уметь выполнять вычисления и преобразования</c:v>
                  </c:pt>
                  <c:pt idx="9">
                    <c:v>Уметь использовать приобретенные знания и умения в практической деятельности и повседневной жизни</c:v>
                  </c:pt>
                  <c:pt idx="10">
                    <c:v>Уметь строить и исследовать простейшие математические модели</c:v>
                  </c:pt>
                  <c:pt idx="11">
                    <c:v>Уметь выполнять действия с функциями</c:v>
                  </c:pt>
                  <c:pt idx="12">
                    <c:v>Уметь решать уравнения и неравенства</c:v>
                  </c:pt>
                  <c:pt idx="13">
                    <c:v>Уметь выполнять действия с геометрическими фигурами" координатами и векторами</c:v>
                  </c:pt>
                  <c:pt idx="14">
                    <c:v>Уметь решать уравнения и неравенства</c:v>
                  </c:pt>
                  <c:pt idx="15">
                    <c:v>Уметь выполнять действия с геометрическими фигурами" координатами и векторами</c:v>
                  </c:pt>
                  <c:pt idx="16">
                    <c:v>Уметь использовать приобретенные знания и умения в практической деятельности и повседневной жизни</c:v>
                  </c:pt>
                  <c:pt idx="17">
                    <c:v>Уметь решать уравнения и неравенства</c:v>
                  </c:pt>
                  <c:pt idx="18">
                    <c:v>Уметь строить и исследовать простейшие математические модели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</c:lvl>
              </c:multiLvlStrCache>
            </c:multiLvlStrRef>
          </c:cat>
          <c:val>
            <c:numRef>
              <c:f>Лист2!$C$4:$C$22</c:f>
              <c:numCache>
                <c:formatCode>0.0</c:formatCode>
                <c:ptCount val="19"/>
                <c:pt idx="0">
                  <c:v>88.888888888888886</c:v>
                </c:pt>
                <c:pt idx="1">
                  <c:v>66.666666666666657</c:v>
                </c:pt>
                <c:pt idx="2">
                  <c:v>88.888888888888886</c:v>
                </c:pt>
                <c:pt idx="3">
                  <c:v>55.555555555555557</c:v>
                </c:pt>
                <c:pt idx="4">
                  <c:v>55.555555555555557</c:v>
                </c:pt>
                <c:pt idx="5">
                  <c:v>44.444444444444443</c:v>
                </c:pt>
                <c:pt idx="6">
                  <c:v>11.111111111111111</c:v>
                </c:pt>
                <c:pt idx="7">
                  <c:v>22.222222222222221</c:v>
                </c:pt>
                <c:pt idx="8">
                  <c:v>44.444444444444443</c:v>
                </c:pt>
                <c:pt idx="9">
                  <c:v>0</c:v>
                </c:pt>
                <c:pt idx="10">
                  <c:v>22.222222222222221</c:v>
                </c:pt>
                <c:pt idx="11">
                  <c:v>11.111111111111111</c:v>
                </c:pt>
                <c:pt idx="12">
                  <c:v>5.5555555555555554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11.111111111111111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8D3-4A45-AF1B-D6E8FCFDF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151895040"/>
        <c:axId val="151896832"/>
      </c:lineChart>
      <c:catAx>
        <c:axId val="1518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896832"/>
        <c:crosses val="autoZero"/>
        <c:auto val="1"/>
        <c:lblAlgn val="ctr"/>
        <c:lblOffset val="100"/>
        <c:noMultiLvlLbl val="0"/>
      </c:catAx>
      <c:valAx>
        <c:axId val="15189683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518950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Пробное</a:t>
            </a:r>
            <a:r>
              <a:rPr lang="ru-RU" baseline="0" dirty="0" smtClean="0"/>
              <a:t> ЕГЭ по математике База. Процент выполнения па заданиям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Лист2!$A$4:$B$23</c:f>
              <c:multiLvlStrCache>
                <c:ptCount val="20"/>
                <c:lvl>
                  <c:pt idx="0">
                    <c:v>Уметь выполнять вычисления и преобразования</c:v>
                  </c:pt>
                  <c:pt idx="1">
                    <c:v>Уметь выполнять вычисления и преобразования</c:v>
                  </c:pt>
                  <c:pt idx="2">
                    <c:v>Уметь использовать приобретенные знания и умения в практической деятельности и повседневной жизни</c:v>
                  </c:pt>
                  <c:pt idx="3">
                    <c:v>Уметь выполнять вычисления и преобразования</c:v>
                  </c:pt>
                  <c:pt idx="4">
                    <c:v>Уметь выполнять вычисления и преобразования</c:v>
                  </c:pt>
                  <c:pt idx="5">
                    <c:v>Уметь использовать приобретенные знания и умения в практической деятельности и повседневной жизни</c:v>
                  </c:pt>
                  <c:pt idx="6">
                    <c:v>Уметь решать уравнения и неравенства</c:v>
                  </c:pt>
                  <c:pt idx="7">
                    <c:v>Уметь строить и исследовать простейшие математические модели</c:v>
                  </c:pt>
                  <c:pt idx="8">
                    <c:v>Уметь использовать приобретенные знания и умения в практической деятельности и повседневной жизни</c:v>
                  </c:pt>
                  <c:pt idx="9">
                    <c:v>Уметь строить и исследовать простейшие математические модели</c:v>
                  </c:pt>
                  <c:pt idx="10">
                    <c:v>Уметь использовать приобретенные знания и умения в практической деятельности и повседневной жизни</c:v>
                  </c:pt>
                  <c:pt idx="11">
                    <c:v>Уметь строить и исследовать простейшие математические модели</c:v>
                  </c:pt>
                  <c:pt idx="12">
                    <c:v>Уметь выполнять действия с геометрическими фигурами</c:v>
                  </c:pt>
                  <c:pt idx="13">
                    <c:v>Уметь выполнять действия с функциями</c:v>
                  </c:pt>
                  <c:pt idx="14">
                    <c:v>Уметь выполнять действия с геометрическими фигурами</c:v>
                  </c:pt>
                  <c:pt idx="15">
                    <c:v>Уметь выполнять действия с геометрическими фигурами</c:v>
                  </c:pt>
                  <c:pt idx="16">
                    <c:v>Уметь решать уравнения и неравенства</c:v>
                  </c:pt>
                  <c:pt idx="17">
                    <c:v>Уметь строить и исследовать простейшие математические модели</c:v>
                  </c:pt>
                  <c:pt idx="18">
                    <c:v>Уметь выполнять вычисления и преобразования</c:v>
                  </c:pt>
                  <c:pt idx="19">
                    <c:v>Уметь строить и исследовать простейшие математические модели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</c:lvl>
              </c:multiLvlStrCache>
            </c:multiLvlStrRef>
          </c:cat>
          <c:val>
            <c:numRef>
              <c:f>Лист2!$C$4:$C$23</c:f>
              <c:numCache>
                <c:formatCode>General</c:formatCode>
                <c:ptCount val="20"/>
                <c:pt idx="0">
                  <c:v>40</c:v>
                </c:pt>
                <c:pt idx="1">
                  <c:v>80</c:v>
                </c:pt>
                <c:pt idx="2">
                  <c:v>40</c:v>
                </c:pt>
                <c:pt idx="3">
                  <c:v>80</c:v>
                </c:pt>
                <c:pt idx="4">
                  <c:v>40</c:v>
                </c:pt>
                <c:pt idx="5">
                  <c:v>20</c:v>
                </c:pt>
                <c:pt idx="6">
                  <c:v>20</c:v>
                </c:pt>
                <c:pt idx="7">
                  <c:v>40</c:v>
                </c:pt>
                <c:pt idx="8">
                  <c:v>100</c:v>
                </c:pt>
                <c:pt idx="9">
                  <c:v>60</c:v>
                </c:pt>
                <c:pt idx="10">
                  <c:v>60</c:v>
                </c:pt>
                <c:pt idx="11">
                  <c:v>100</c:v>
                </c:pt>
                <c:pt idx="12">
                  <c:v>40</c:v>
                </c:pt>
                <c:pt idx="13">
                  <c:v>20</c:v>
                </c:pt>
                <c:pt idx="14">
                  <c:v>40</c:v>
                </c:pt>
                <c:pt idx="15">
                  <c:v>20</c:v>
                </c:pt>
                <c:pt idx="16">
                  <c:v>60</c:v>
                </c:pt>
                <c:pt idx="17">
                  <c:v>80</c:v>
                </c:pt>
                <c:pt idx="18">
                  <c:v>80</c:v>
                </c:pt>
                <c:pt idx="19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4D3-462F-8398-5B5A11F89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151959808"/>
        <c:axId val="151982080"/>
      </c:lineChart>
      <c:catAx>
        <c:axId val="15195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982080"/>
        <c:crosses val="autoZero"/>
        <c:auto val="1"/>
        <c:lblAlgn val="ctr"/>
        <c:lblOffset val="100"/>
        <c:noMultiLvlLbl val="0"/>
      </c:catAx>
      <c:valAx>
        <c:axId val="151982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95980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Пробное ОГЭ по математике. Процент выполнения по заданиям.</a:t>
            </a:r>
            <a:endParaRPr lang="ru-RU" dirty="0"/>
          </a:p>
        </c:rich>
      </c:tx>
      <c:layout>
        <c:manualLayout>
          <c:xMode val="edge"/>
          <c:yMode val="edge"/>
          <c:x val="0.36687233552044551"/>
          <c:y val="1.90928595490734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78111393451439E-2"/>
                  <c:y val="8.40026906184459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8C-457A-9BF6-37D8FAD22921}"/>
                </c:ext>
              </c:extLst>
            </c:dLbl>
            <c:dLbl>
              <c:idx val="8"/>
              <c:layout>
                <c:manualLayout>
                  <c:x val="-2.833468316426891E-2"/>
                  <c:y val="3.8551022830688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8C-457A-9BF6-37D8FAD22921}"/>
                </c:ext>
              </c:extLst>
            </c:dLbl>
            <c:dLbl>
              <c:idx val="11"/>
              <c:layout>
                <c:manualLayout>
                  <c:x val="-7.4638275968418766E-2"/>
                  <c:y val="-1.8400400954905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8C-457A-9BF6-37D8FAD22921}"/>
                </c:ext>
              </c:extLst>
            </c:dLbl>
            <c:dLbl>
              <c:idx val="14"/>
              <c:layout>
                <c:manualLayout>
                  <c:x val="-5.7211287403947805E-2"/>
                  <c:y val="-1.8400400954905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8C-457A-9BF6-37D8FAD22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Лист2!$A$4:$B$29</c:f>
              <c:multiLvlStrCache>
                <c:ptCount val="26"/>
                <c:lvl>
                  <c:pt idx="0">
                    <c:v>Уметь выполнять вычисления и преобразования</c:v>
                  </c:pt>
                  <c:pt idx="1">
                    <c:v>Пользоваться основными единицами длины. массы. времени. скорости. площади. объёма. выражать более крупные единицы через более мелкие и наоборот.</c:v>
                  </c:pt>
                  <c:pt idx="2">
                    <c:v>Уметь выполнять вычисления и преобразования</c:v>
                  </c:pt>
                  <c:pt idx="3">
                    <c:v>Уметь выполнять вычисления и преобразования. уметь выполнять преобразования алгебраических выражений</c:v>
                  </c:pt>
                  <c:pt idx="4">
                    <c:v>Описывать с помощью функций различные реальные зависимости между величинами. интерпретировать графики реальных зависимостей</c:v>
                  </c:pt>
                  <c:pt idx="5">
                    <c:v>Уметь решать уравнения. неравенства и их системы</c:v>
                  </c:pt>
                  <c:pt idx="6">
                    <c:v>Решать несложные практические расчетные задачи. решать задачи. связанные с отношением. пропорциональностью величин. дробями. процентами. пользоваться оценкой и прикидкой при практических расчетах. интерпретировать результаты решения задач с учётом огранич</c:v>
                  </c:pt>
                  <c:pt idx="7">
                    <c:v>Анализировать реальные числовые данные. представленные в таблицах. на диаграммах. графиках</c:v>
                  </c:pt>
                  <c:pt idx="8">
                    <c:v>Решать практические задачи. требующие систематического перебора вариантов. сравнивать шансы наступления случайных событий. оценивать вероятности случайного события. сопоставлять и исследовать модели реальной ситуацией с использованием аппарата вероятности</c:v>
                  </c:pt>
                  <c:pt idx="9">
                    <c:v>Уметь строить и читать графики функций</c:v>
                  </c:pt>
                  <c:pt idx="10">
                    <c:v>Уметь строить и читать графики функций</c:v>
                  </c:pt>
                  <c:pt idx="11">
                    <c:v>Уметь выполнять преобразования алгебраических выражений</c:v>
                  </c:pt>
                  <c:pt idx="12">
                    <c:v>Осуществлять практические расчеты по формулам. составлять несложные формулы. выражающие зависимости между величинами</c:v>
                  </c:pt>
                  <c:pt idx="13">
                    <c:v>Уметь решать уравнения. неравенства и их системы</c:v>
                  </c:pt>
                  <c:pt idx="14">
                    <c:v>Описывать реальные ситуации на языке геометрии. исследовать построенные модели с использованием геометрических понятий и теорем. решать практические задачи. связанные с нахождением геометрических величин</c:v>
                  </c:pt>
                  <c:pt idx="15">
                    <c:v>Уметь выполнять действия с геометрическими фигурами. координатами и векторами</c:v>
                  </c:pt>
                  <c:pt idx="16">
                    <c:v>Уметь выполнять действия с геометрическими фигурами. координатами и векторами</c:v>
                  </c:pt>
                  <c:pt idx="17">
                    <c:v>Уметь выполнять действия с геометрическими фигурами. координатами и векторами</c:v>
                  </c:pt>
                  <c:pt idx="18">
                    <c:v>Уметь выполнять действия с геометрическими фигурами. координатами и векторами</c:v>
                  </c:pt>
                  <c:pt idx="19">
                    <c:v>Проводить доказательные рассуждения при решении задач. оценивать логическую правильность рассуждений. распознавать ошибочные заключения</c:v>
                  </c:pt>
                  <c:pt idx="20">
                    <c:v>Уметь выполнять преобразования алгебраических выражений. решать уравнения. неравенства и их системы. строить и читать графики функций</c:v>
                  </c:pt>
                  <c:pt idx="21">
                    <c:v>Уметь выполнять преобразования алгебраических выражений. решать уравнения. неравенства и их системы. строить и читать графики функций. строить и исследовать простейшие математические модели</c:v>
                  </c:pt>
                  <c:pt idx="22">
                    <c:v>Уметь выполнять преобразования алгебраических выражений. решать уравнения. неравенства и их системы. строить и читать графики функций. строить и исследовать простейшие математические модели</c:v>
                  </c:pt>
                  <c:pt idx="23">
                    <c:v>Уметь выполнять действия с геометрическими фигурами. координатами и векторами</c:v>
                  </c:pt>
                  <c:pt idx="24">
                    <c:v>Проводить доказательные рассуждения при решении задач. оценивать логическую правильность рассуждений. распознавать ошибочные заключения</c:v>
                  </c:pt>
                  <c:pt idx="25">
                    <c:v>Уметь выполнять действия с геометрическими фигурами. координатами и векторами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</c:lvl>
              </c:multiLvlStrCache>
            </c:multiLvlStrRef>
          </c:cat>
          <c:val>
            <c:numRef>
              <c:f>Лист2!$C$4:$C$29</c:f>
              <c:numCache>
                <c:formatCode>0.0</c:formatCode>
                <c:ptCount val="26"/>
                <c:pt idx="0">
                  <c:v>52.173913043478258</c:v>
                </c:pt>
                <c:pt idx="1">
                  <c:v>34.782608695652172</c:v>
                </c:pt>
                <c:pt idx="2">
                  <c:v>52.173913043478258</c:v>
                </c:pt>
                <c:pt idx="3">
                  <c:v>52.173913043478258</c:v>
                </c:pt>
                <c:pt idx="4">
                  <c:v>78.260869565217391</c:v>
                </c:pt>
                <c:pt idx="5">
                  <c:v>26.086956521739129</c:v>
                </c:pt>
                <c:pt idx="6">
                  <c:v>78.260869565217391</c:v>
                </c:pt>
                <c:pt idx="7">
                  <c:v>78.260869565217391</c:v>
                </c:pt>
                <c:pt idx="8">
                  <c:v>34.782608695652172</c:v>
                </c:pt>
                <c:pt idx="9">
                  <c:v>65.217391304347828</c:v>
                </c:pt>
                <c:pt idx="10">
                  <c:v>78.260869565217391</c:v>
                </c:pt>
                <c:pt idx="11">
                  <c:v>13.043478260869565</c:v>
                </c:pt>
                <c:pt idx="12">
                  <c:v>39.130434782608695</c:v>
                </c:pt>
                <c:pt idx="13">
                  <c:v>39.130434782608695</c:v>
                </c:pt>
                <c:pt idx="14">
                  <c:v>8.695652173913043</c:v>
                </c:pt>
                <c:pt idx="15">
                  <c:v>34.782608695652172</c:v>
                </c:pt>
                <c:pt idx="16">
                  <c:v>8.695652173913043</c:v>
                </c:pt>
                <c:pt idx="17">
                  <c:v>26.086956521739129</c:v>
                </c:pt>
                <c:pt idx="18">
                  <c:v>26.086956521739129</c:v>
                </c:pt>
                <c:pt idx="19">
                  <c:v>21.739130434782609</c:v>
                </c:pt>
                <c:pt idx="20">
                  <c:v>17.391304347826086</c:v>
                </c:pt>
                <c:pt idx="21">
                  <c:v>0</c:v>
                </c:pt>
                <c:pt idx="22">
                  <c:v>0</c:v>
                </c:pt>
                <c:pt idx="23">
                  <c:v>10.869565217391305</c:v>
                </c:pt>
                <c:pt idx="24">
                  <c:v>4.3478260869565215</c:v>
                </c:pt>
                <c:pt idx="25">
                  <c:v>2.1739130434782608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B8C-457A-9BF6-37D8FAD22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152419328"/>
        <c:axId val="152044288"/>
      </c:lineChart>
      <c:catAx>
        <c:axId val="15241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044288"/>
        <c:crosses val="autoZero"/>
        <c:auto val="1"/>
        <c:lblAlgn val="ctr"/>
        <c:lblOffset val="100"/>
        <c:noMultiLvlLbl val="0"/>
      </c:catAx>
      <c:valAx>
        <c:axId val="15204428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5241932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Пробное ОГЭ</a:t>
            </a:r>
            <a:r>
              <a:rPr lang="ru-RU" baseline="0" dirty="0" smtClean="0"/>
              <a:t> по русскому языку. Процент выполнения по заданиям.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Лист2!$A$4:$B$17</c:f>
              <c:multiLvlStrCache>
                <c:ptCount val="14"/>
                <c:lvl>
                  <c:pt idx="0">
                    <c:v>Текст как речевое произведение. Смысловая и композиционная целостность текста. Анализ текста</c:v>
                  </c:pt>
                  <c:pt idx="1">
                    <c:v>Выразительные средства лексики и фразеологии. Анализ средств выразительности</c:v>
                  </c:pt>
                  <c:pt idx="2">
                    <c:v>Правописание приставок. Слитное" дефисное" раздельное написание</c:v>
                  </c:pt>
                  <c:pt idx="3">
                    <c:v>Правописание суффиксов различных частей речи (кроме -Н-/-НН-). Правописание -Н- и -НН- в различных частях речи. Правописание личных окончаний глаголов и суффиксов причастий настоящего времени</c:v>
                  </c:pt>
                  <c:pt idx="4">
                    <c:v>Лексика и фразеология. Синонимы. Фразеологические обороты. Группы слов по происхождению и употреблению</c:v>
                  </c:pt>
                  <c:pt idx="5">
                    <c:v>Словосочетание</c:v>
                  </c:pt>
                  <c:pt idx="6">
                    <c:v>Предложение. Грамматическая (предикативная) основа предложения. Подлежащее и сказуемое как главные члены предложения </c:v>
                  </c:pt>
                  <c:pt idx="7">
                    <c:v>Осложнённое простое предложение</c:v>
                  </c:pt>
                  <c:pt idx="8">
                    <c:v>Пунктуационный анализ. Знаки препинания в предложениях со словами и конструкциями" грамматически не связанными с членами предложения</c:v>
                  </c:pt>
                  <c:pt idx="9">
                    <c:v>Синтаксический анализ сложного предложения</c:v>
                  </c:pt>
                  <c:pt idx="10">
                    <c:v>Пунктуационный анализ. Знаки препинания в сложносочинённом и сложноподчинённом предложениях</c:v>
                  </c:pt>
                  <c:pt idx="11">
                    <c:v>Синтаксический анализ сложного предложения</c:v>
                  </c:pt>
                  <c:pt idx="12">
                    <c:v>Сложные предложения с разными видами связи между частями</c:v>
                  </c:pt>
                  <c:pt idx="13">
                    <c:v>Информационная обработка текстов различных стилей и жанров. Текст как речевое произведение. Смысловая и композиционная целостность текста.</c:v>
                  </c:pt>
                </c:lvl>
                <c:lvl>
                  <c:pt idx="0">
                    <c:v>2</c:v>
                  </c:pt>
                  <c:pt idx="1">
                    <c:v>3</c:v>
                  </c:pt>
                  <c:pt idx="2">
                    <c:v>4</c:v>
                  </c:pt>
                  <c:pt idx="3">
                    <c:v>5</c:v>
                  </c:pt>
                  <c:pt idx="4">
                    <c:v>6</c:v>
                  </c:pt>
                  <c:pt idx="5">
                    <c:v>7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13</c:v>
                  </c:pt>
                  <c:pt idx="12">
                    <c:v>14</c:v>
                  </c:pt>
                  <c:pt idx="13">
                    <c:v>1,15</c:v>
                  </c:pt>
                </c:lvl>
              </c:multiLvlStrCache>
            </c:multiLvlStrRef>
          </c:cat>
          <c:val>
            <c:numRef>
              <c:f>Лист2!$C$4:$C$17</c:f>
              <c:numCache>
                <c:formatCode>0.0</c:formatCode>
                <c:ptCount val="14"/>
                <c:pt idx="0">
                  <c:v>79.166666666666657</c:v>
                </c:pt>
                <c:pt idx="1">
                  <c:v>62.5</c:v>
                </c:pt>
                <c:pt idx="2">
                  <c:v>58.333333333333336</c:v>
                </c:pt>
                <c:pt idx="3">
                  <c:v>75</c:v>
                </c:pt>
                <c:pt idx="4">
                  <c:v>25</c:v>
                </c:pt>
                <c:pt idx="5">
                  <c:v>54.166666666666664</c:v>
                </c:pt>
                <c:pt idx="6">
                  <c:v>66.666666666666657</c:v>
                </c:pt>
                <c:pt idx="7">
                  <c:v>37.5</c:v>
                </c:pt>
                <c:pt idx="8">
                  <c:v>66.666666666666657</c:v>
                </c:pt>
                <c:pt idx="9">
                  <c:v>41.666666666666671</c:v>
                </c:pt>
                <c:pt idx="10">
                  <c:v>33.333333333333329</c:v>
                </c:pt>
                <c:pt idx="11">
                  <c:v>33.333333333333329</c:v>
                </c:pt>
                <c:pt idx="12">
                  <c:v>70.833333333333343</c:v>
                </c:pt>
                <c:pt idx="13">
                  <c:v>68.400000000000006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702-4E63-84E0-373FAE5C6D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152095744"/>
        <c:axId val="152175360"/>
      </c:lineChart>
      <c:catAx>
        <c:axId val="15209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175360"/>
        <c:crosses val="autoZero"/>
        <c:auto val="1"/>
        <c:lblAlgn val="ctr"/>
        <c:lblOffset val="100"/>
        <c:noMultiLvlLbl val="0"/>
      </c:catAx>
      <c:valAx>
        <c:axId val="1521753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5209574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результатов ЕГЭ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4323336054448059"/>
          <c:y val="0.17241626932888759"/>
          <c:w val="0.52609387000478203"/>
          <c:h val="0.662443892818752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Лист5!$A$3</c:f>
              <c:strCache>
                <c:ptCount val="1"/>
                <c:pt idx="0">
                  <c:v>Математика 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Лист5!$B$2:$D$2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Пробное тестирование</c:v>
                </c:pt>
              </c:strCache>
            </c:strRef>
          </c:cat>
          <c:val>
            <c:numRef>
              <c:f>Лист5!$B$3:$D$3</c:f>
              <c:numCache>
                <c:formatCode>General</c:formatCode>
                <c:ptCount val="3"/>
                <c:pt idx="0">
                  <c:v>44.67</c:v>
                </c:pt>
                <c:pt idx="1">
                  <c:v>53.2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72-4AA2-A231-95FE55D25EB3}"/>
            </c:ext>
          </c:extLst>
        </c:ser>
        <c:ser>
          <c:idx val="1"/>
          <c:order val="1"/>
          <c:tx>
            <c:strRef>
              <c:f>Лист5!$A$4</c:f>
              <c:strCache>
                <c:ptCount val="1"/>
                <c:pt idx="0">
                  <c:v>Математика 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Лист5!$B$2:$D$2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Пробное тестирование</c:v>
                </c:pt>
              </c:strCache>
            </c:strRef>
          </c:cat>
          <c:val>
            <c:numRef>
              <c:f>Лист5!$B$4:$D$4</c:f>
              <c:numCache>
                <c:formatCode>0.0</c:formatCode>
                <c:ptCount val="3"/>
                <c:pt idx="0">
                  <c:v>4</c:v>
                </c:pt>
                <c:pt idx="1">
                  <c:v>4.5</c:v>
                </c:pt>
                <c:pt idx="2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72-4AA2-A231-95FE55D25EB3}"/>
            </c:ext>
          </c:extLst>
        </c:ser>
        <c:ser>
          <c:idx val="2"/>
          <c:order val="2"/>
          <c:tx>
            <c:strRef>
              <c:f>Лист5!$A$5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170575250092984E-3"/>
                  <c:y val="7.0424233921579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72-4AA2-A231-95FE55D25E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Лист5!$B$2:$D$2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Пробное тестирование</c:v>
                </c:pt>
              </c:strCache>
            </c:strRef>
          </c:cat>
          <c:val>
            <c:numRef>
              <c:f>Лист5!$B$5:$D$5</c:f>
              <c:numCache>
                <c:formatCode>General</c:formatCode>
                <c:ptCount val="3"/>
                <c:pt idx="0" formatCode="0.00">
                  <c:v>69</c:v>
                </c:pt>
                <c:pt idx="1">
                  <c:v>68.14</c:v>
                </c:pt>
                <c:pt idx="2">
                  <c:v>54.33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72-4AA2-A231-95FE55D25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351872"/>
        <c:axId val="152353408"/>
      </c:barChart>
      <c:catAx>
        <c:axId val="15235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353408"/>
        <c:crosses val="autoZero"/>
        <c:auto val="1"/>
        <c:lblAlgn val="ctr"/>
        <c:lblOffset val="100"/>
        <c:noMultiLvlLbl val="0"/>
      </c:catAx>
      <c:valAx>
        <c:axId val="152353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235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Сравнение результатов ОГЭ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Лист5!$A$9</c:f>
              <c:strCache>
                <c:ptCount val="1"/>
                <c:pt idx="0">
                  <c:v>Математика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0954408980894692E-3"/>
                  <c:y val="7.1191213995183663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2,57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403-4584-9B45-E5751724A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Лист5!$B$8:$D$8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Пробное тестирование</c:v>
                </c:pt>
              </c:strCache>
            </c:strRef>
          </c:cat>
          <c:val>
            <c:numRef>
              <c:f>Лист5!$B$9:$D$9</c:f>
              <c:numCache>
                <c:formatCode>0.00</c:formatCode>
                <c:ptCount val="3"/>
                <c:pt idx="0">
                  <c:v>4</c:v>
                </c:pt>
                <c:pt idx="1">
                  <c:v>3.92</c:v>
                </c:pt>
                <c:pt idx="2">
                  <c:v>2.57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03-4584-9B45-E5751724AE73}"/>
            </c:ext>
          </c:extLst>
        </c:ser>
        <c:ser>
          <c:idx val="1"/>
          <c:order val="1"/>
          <c:tx>
            <c:strRef>
              <c:f>Лист5!$A$10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3,46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03-4584-9B45-E5751724A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Лист5!$B$8:$D$8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Пробное тестирование</c:v>
                </c:pt>
              </c:strCache>
            </c:strRef>
          </c:cat>
          <c:val>
            <c:numRef>
              <c:f>Лист5!$B$10:$D$10</c:f>
              <c:numCache>
                <c:formatCode>0.00</c:formatCode>
                <c:ptCount val="3"/>
                <c:pt idx="0">
                  <c:v>4.2300000000000004</c:v>
                </c:pt>
                <c:pt idx="1">
                  <c:v>4.3099999999999996</c:v>
                </c:pt>
                <c:pt idx="2">
                  <c:v>3.46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03-4584-9B45-E5751724A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456192"/>
        <c:axId val="152466176"/>
      </c:barChart>
      <c:catAx>
        <c:axId val="152456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466176"/>
        <c:crosses val="autoZero"/>
        <c:auto val="1"/>
        <c:lblAlgn val="ctr"/>
        <c:lblOffset val="100"/>
        <c:noMultiLvlLbl val="0"/>
      </c:catAx>
      <c:valAx>
        <c:axId val="15246617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5245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b="1" dirty="0">
                <a:solidFill>
                  <a:srgbClr val="A8246F"/>
                </a:solidFill>
              </a:rPr>
              <a:t>Русский язык, 7 класс. Процент выполнения по заданиям</a:t>
            </a:r>
          </a:p>
        </c:rich>
      </c:tx>
      <c:layout>
        <c:manualLayout>
          <c:xMode val="edge"/>
          <c:yMode val="edge"/>
          <c:x val="0.2268862364386620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8276935713586397"/>
          <c:y val="9.4258729506063982E-2"/>
          <c:w val="0.22840790536364858"/>
          <c:h val="0.880143319209567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A8246F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Лист1!$A$3:$B$22</c:f>
              <c:multiLvlStrCache>
                <c:ptCount val="20"/>
                <c:lvl>
                  <c:pt idx="0">
                    <c:v>Орфоэпические нормы</c:v>
                  </c:pt>
                  <c:pt idx="1">
                    <c:v>Лексика</c:v>
                  </c:pt>
                  <c:pt idx="2">
                    <c:v>Фразеология</c:v>
                  </c:pt>
                  <c:pt idx="3">
                    <c:v>Морфологические нормы</c:v>
                  </c:pt>
                  <c:pt idx="4">
                    <c:v>Части речи (Морфология)</c:v>
                  </c:pt>
                  <c:pt idx="5">
                    <c:v>Правописание корней с чередованием гласных</c:v>
                  </c:pt>
                  <c:pt idx="6">
                    <c:v>Правописание приставок</c:v>
                  </c:pt>
                  <c:pt idx="7">
                    <c:v>Правописание суффиксов существительных</c:v>
                  </c:pt>
                  <c:pt idx="8">
                    <c:v>Правописание суффиксов прилагательных</c:v>
                  </c:pt>
                  <c:pt idx="9">
                    <c:v>Правописание окончаний существительных</c:v>
                  </c:pt>
                  <c:pt idx="10">
                    <c:v>Правописание окончаний прилагательных</c:v>
                  </c:pt>
                  <c:pt idx="11">
                    <c:v>Слитное, раздельное и дефисное написание прилагательных</c:v>
                  </c:pt>
                  <c:pt idx="12">
                    <c:v>Правописание числительных</c:v>
                  </c:pt>
                  <c:pt idx="13">
                    <c:v>Разряды местоимений</c:v>
                  </c:pt>
                  <c:pt idx="14">
                    <c:v>Грамматическая основа предложения</c:v>
                  </c:pt>
                  <c:pt idx="15">
                    <c:v>Синтаксические нормы (знаки препинания в предложениях с обращением)</c:v>
                  </c:pt>
                  <c:pt idx="16">
                    <c:v>Разбор слова по составу (морфемный анализ)</c:v>
                  </c:pt>
                  <c:pt idx="17">
                    <c:v>Способы словообразования</c:v>
                  </c:pt>
                  <c:pt idx="18">
                    <c:v>Характеристика по типу речи</c:v>
                  </c:pt>
                  <c:pt idx="19">
                    <c:v>Синонимия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</c:lvl>
              </c:multiLvlStrCache>
            </c:multiLvlStrRef>
          </c:cat>
          <c:val>
            <c:numRef>
              <c:f>Лист1!$C$3:$C$22</c:f>
              <c:numCache>
                <c:formatCode>General</c:formatCode>
                <c:ptCount val="20"/>
                <c:pt idx="0">
                  <c:v>88.24</c:v>
                </c:pt>
                <c:pt idx="1">
                  <c:v>94.12</c:v>
                </c:pt>
                <c:pt idx="2">
                  <c:v>70.59</c:v>
                </c:pt>
                <c:pt idx="3">
                  <c:v>47.06</c:v>
                </c:pt>
                <c:pt idx="4">
                  <c:v>70.59</c:v>
                </c:pt>
                <c:pt idx="5">
                  <c:v>82.35</c:v>
                </c:pt>
                <c:pt idx="6">
                  <c:v>88.24</c:v>
                </c:pt>
                <c:pt idx="7">
                  <c:v>76.47</c:v>
                </c:pt>
                <c:pt idx="8">
                  <c:v>58.82</c:v>
                </c:pt>
                <c:pt idx="9">
                  <c:v>76.47</c:v>
                </c:pt>
                <c:pt idx="10">
                  <c:v>82.35</c:v>
                </c:pt>
                <c:pt idx="11">
                  <c:v>88.24</c:v>
                </c:pt>
                <c:pt idx="12">
                  <c:v>94.12</c:v>
                </c:pt>
                <c:pt idx="13">
                  <c:v>94.12</c:v>
                </c:pt>
                <c:pt idx="14">
                  <c:v>76.47</c:v>
                </c:pt>
                <c:pt idx="15">
                  <c:v>70.59</c:v>
                </c:pt>
                <c:pt idx="16">
                  <c:v>70.59</c:v>
                </c:pt>
                <c:pt idx="17">
                  <c:v>41.18</c:v>
                </c:pt>
                <c:pt idx="18">
                  <c:v>64.709999999999994</c:v>
                </c:pt>
                <c:pt idx="19">
                  <c:v>70.59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60-4389-B0CC-E49832C01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976640"/>
        <c:axId val="73322496"/>
      </c:barChart>
      <c:catAx>
        <c:axId val="72976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73322496"/>
        <c:crosses val="autoZero"/>
        <c:auto val="1"/>
        <c:lblAlgn val="ctr"/>
        <c:lblOffset val="100"/>
        <c:noMultiLvlLbl val="0"/>
      </c:catAx>
      <c:valAx>
        <c:axId val="733224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7297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Русский язык,</a:t>
            </a:r>
            <a:r>
              <a:rPr lang="ru-RU" sz="1600" b="1" baseline="0" dirty="0" smtClean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 класс. Процент выполнения по заданиям</a:t>
            </a:r>
            <a:endParaRPr lang="ru-RU" sz="1600" b="1" dirty="0">
              <a:solidFill>
                <a:srgbClr val="A824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5117622822084518"/>
          <c:y val="2.64829072657529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6643114261388627"/>
          <c:y val="9.0388934193410542E-2"/>
          <c:w val="0.409026869316023"/>
          <c:h val="0.88506403927383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A8246F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Лист1!$A$26:$B$45</c:f>
              <c:multiLvlStrCache>
                <c:ptCount val="20"/>
                <c:lvl>
                  <c:pt idx="0">
                    <c:v>Фонетика.Орфоэпические нормы</c:v>
                  </c:pt>
                  <c:pt idx="1">
                    <c:v>Лексика и фразеология</c:v>
                  </c:pt>
                  <c:pt idx="2">
                    <c:v>Морфологические нормы</c:v>
                  </c:pt>
                  <c:pt idx="3">
                    <c:v>Морфологические нормы</c:v>
                  </c:pt>
                  <c:pt idx="4">
                    <c:v>Правописание корней с чередованием гласных</c:v>
                  </c:pt>
                  <c:pt idx="5">
                    <c:v>Правописание приставок</c:v>
                  </c:pt>
                  <c:pt idx="6">
                    <c:v>Правописание суффиксов различных частей речи</c:v>
                  </c:pt>
                  <c:pt idx="7">
                    <c:v>Правописание причастий и деепричастий</c:v>
                  </c:pt>
                  <c:pt idx="8">
                    <c:v>Правописание орфограмм различных частей речи</c:v>
                  </c:pt>
                  <c:pt idx="9">
                    <c:v>Правописание наречий</c:v>
                  </c:pt>
                  <c:pt idx="10">
                    <c:v>Правописание НЕ с различными частями речи</c:v>
                  </c:pt>
                  <c:pt idx="11">
                    <c:v>Синтаксические нормы (словосочетание как основная единица синтаксиса)</c:v>
                  </c:pt>
                  <c:pt idx="12">
                    <c:v>Части речи</c:v>
                  </c:pt>
                  <c:pt idx="13">
                    <c:v>Части речи (омонимичные части речи)</c:v>
                  </c:pt>
                  <c:pt idx="14">
                    <c:v>Грамматическая основа предложения</c:v>
                  </c:pt>
                  <c:pt idx="15">
                    <c:v>Синтаксические нормы (знаки препинания в предложениях с однородными членами предложения)</c:v>
                  </c:pt>
                  <c:pt idx="16">
                    <c:v>Синтаксические нормы (знаки препинания в предложениях с причастными и деепричастными оборотами)</c:v>
                  </c:pt>
                  <c:pt idx="17">
                    <c:v>Языковые средства выразительности</c:v>
                  </c:pt>
                  <c:pt idx="18">
                    <c:v>Сложная синтаксическая конструкция (знаки препинания)</c:v>
                  </c:pt>
                  <c:pt idx="19">
                    <c:v>Части речи 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</c:lvl>
              </c:multiLvlStrCache>
            </c:multiLvlStrRef>
          </c:cat>
          <c:val>
            <c:numRef>
              <c:f>Лист1!$C$26:$C$45</c:f>
              <c:numCache>
                <c:formatCode>General</c:formatCode>
                <c:ptCount val="20"/>
                <c:pt idx="0">
                  <c:v>53.85</c:v>
                </c:pt>
                <c:pt idx="1">
                  <c:v>46.15</c:v>
                </c:pt>
                <c:pt idx="2">
                  <c:v>76.92</c:v>
                </c:pt>
                <c:pt idx="3">
                  <c:v>84.62</c:v>
                </c:pt>
                <c:pt idx="4">
                  <c:v>61.54</c:v>
                </c:pt>
                <c:pt idx="5">
                  <c:v>76.92</c:v>
                </c:pt>
                <c:pt idx="6">
                  <c:v>92.31</c:v>
                </c:pt>
                <c:pt idx="7">
                  <c:v>76.92</c:v>
                </c:pt>
                <c:pt idx="8">
                  <c:v>61.54</c:v>
                </c:pt>
                <c:pt idx="9">
                  <c:v>69.23</c:v>
                </c:pt>
                <c:pt idx="10">
                  <c:v>30.77</c:v>
                </c:pt>
                <c:pt idx="11">
                  <c:v>38.46</c:v>
                </c:pt>
                <c:pt idx="12">
                  <c:v>76.92</c:v>
                </c:pt>
                <c:pt idx="13">
                  <c:v>76.92</c:v>
                </c:pt>
                <c:pt idx="14">
                  <c:v>100</c:v>
                </c:pt>
                <c:pt idx="15">
                  <c:v>38.46</c:v>
                </c:pt>
                <c:pt idx="16">
                  <c:v>46.15</c:v>
                </c:pt>
                <c:pt idx="17">
                  <c:v>61.54</c:v>
                </c:pt>
                <c:pt idx="18">
                  <c:v>38.46</c:v>
                </c:pt>
                <c:pt idx="1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6B-4A55-B9DF-FE3251E57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429248"/>
        <c:axId val="81431168"/>
      </c:barChart>
      <c:catAx>
        <c:axId val="81429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81431168"/>
        <c:crosses val="autoZero"/>
        <c:auto val="1"/>
        <c:lblAlgn val="ctr"/>
        <c:lblOffset val="100"/>
        <c:noMultiLvlLbl val="0"/>
      </c:catAx>
      <c:valAx>
        <c:axId val="814311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8142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dirty="0"/>
              <a:t>Математика, 7 класс. Процент выполнения заданий</a:t>
            </a:r>
          </a:p>
        </c:rich>
      </c:tx>
      <c:layout>
        <c:manualLayout>
          <c:xMode val="edge"/>
          <c:yMode val="edge"/>
          <c:x val="0.20173557104766138"/>
          <c:y val="1.581384119713193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A8246F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Лист1!$A$50:$B$62</c:f>
              <c:multiLvlStrCache>
                <c:ptCount val="13"/>
                <c:lvl>
                  <c:pt idx="0">
                    <c:v>Действия с целыми числами</c:v>
                  </c:pt>
                  <c:pt idx="1">
                    <c:v>Десятичные и обыкновенные дроби</c:v>
                  </c:pt>
                  <c:pt idx="2">
                    <c:v>Виды углов </c:v>
                  </c:pt>
                  <c:pt idx="3">
                    <c:v>Решение простейших задач на доли и части</c:v>
                  </c:pt>
                  <c:pt idx="4">
                    <c:v>Линейное уравнение</c:v>
                  </c:pt>
                  <c:pt idx="5">
                    <c:v>Площадь</c:v>
                  </c:pt>
                  <c:pt idx="6">
                    <c:v>Чтение таблиц</c:v>
                  </c:pt>
                  <c:pt idx="7">
                    <c:v>Анализ данных</c:v>
                  </c:pt>
                  <c:pt idx="8">
                    <c:v>Координатная прямая</c:v>
                  </c:pt>
                  <c:pt idx="9">
                    <c:v>Задача на нахождение целого по части</c:v>
                  </c:pt>
                  <c:pt idx="10">
                    <c:v>Алгебраическое выражение </c:v>
                  </c:pt>
                  <c:pt idx="11">
                    <c:v>Текстовая задача в 2 действия</c:v>
                  </c:pt>
                  <c:pt idx="12">
                    <c:v>Текстовая задача (простейшие математические модели)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</c:lvl>
              </c:multiLvlStrCache>
            </c:multiLvlStrRef>
          </c:cat>
          <c:val>
            <c:numRef>
              <c:f>Лист1!$D$50:$D$62</c:f>
              <c:numCache>
                <c:formatCode>General</c:formatCode>
                <c:ptCount val="13"/>
                <c:pt idx="0">
                  <c:v>35.29</c:v>
                </c:pt>
                <c:pt idx="1">
                  <c:v>52.94</c:v>
                </c:pt>
                <c:pt idx="2">
                  <c:v>70.59</c:v>
                </c:pt>
                <c:pt idx="3">
                  <c:v>88.24</c:v>
                </c:pt>
                <c:pt idx="4">
                  <c:v>29.41</c:v>
                </c:pt>
                <c:pt idx="5">
                  <c:v>29.41</c:v>
                </c:pt>
                <c:pt idx="6">
                  <c:v>100</c:v>
                </c:pt>
                <c:pt idx="7">
                  <c:v>88.24</c:v>
                </c:pt>
                <c:pt idx="8">
                  <c:v>58.82</c:v>
                </c:pt>
                <c:pt idx="9">
                  <c:v>76.47</c:v>
                </c:pt>
                <c:pt idx="10">
                  <c:v>11.76</c:v>
                </c:pt>
                <c:pt idx="11">
                  <c:v>52.94</c:v>
                </c:pt>
                <c:pt idx="12">
                  <c:v>23.53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01-4A97-88F1-536CFE7E7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464576"/>
        <c:axId val="147466112"/>
      </c:barChart>
      <c:catAx>
        <c:axId val="147464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47466112"/>
        <c:crosses val="autoZero"/>
        <c:auto val="1"/>
        <c:lblAlgn val="ctr"/>
        <c:lblOffset val="100"/>
        <c:noMultiLvlLbl val="0"/>
      </c:catAx>
      <c:valAx>
        <c:axId val="14746611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4746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Математика</a:t>
            </a:r>
            <a:r>
              <a:rPr lang="ru-RU" sz="1600" dirty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8 класс. Процент выполнения заданий</a:t>
            </a:r>
          </a:p>
        </c:rich>
      </c:tx>
      <c:layout>
        <c:manualLayout>
          <c:xMode val="edge"/>
          <c:yMode val="edge"/>
          <c:x val="0.24414396417788073"/>
          <c:y val="6.4997518393461972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Lbls>
            <c:dLbl>
              <c:idx val="9"/>
              <c:layout>
                <c:manualLayout>
                  <c:x val="-7.2881997503878738E-3"/>
                  <c:y val="-7.0762003217945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78B-4351-90CD-DB42B2EF72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A8246F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Лист1!$A$67:$B$79</c:f>
              <c:multiLvlStrCache>
                <c:ptCount val="13"/>
                <c:lvl>
                  <c:pt idx="0">
                    <c:v>Действия с рациональными числами</c:v>
                  </c:pt>
                  <c:pt idx="1">
                    <c:v>Упрощение выражений</c:v>
                  </c:pt>
                  <c:pt idx="2">
                    <c:v>Свойства степени</c:v>
                  </c:pt>
                  <c:pt idx="3">
                    <c:v>Линейные уравнения </c:v>
                  </c:pt>
                  <c:pt idx="4">
                    <c:v>Элементы вероятности</c:v>
                  </c:pt>
                  <c:pt idx="5">
                    <c:v>Периметр</c:v>
                  </c:pt>
                  <c:pt idx="6">
                    <c:v>Текстовая задача</c:v>
                  </c:pt>
                  <c:pt idx="7">
                    <c:v>*Функции и графики</c:v>
                  </c:pt>
                  <c:pt idx="8">
                    <c:v>*Определения, свойства, признаки, теоремы</c:v>
                  </c:pt>
                  <c:pt idx="9">
                    <c:v>Представление данных с помощью диаграмм</c:v>
                  </c:pt>
                  <c:pt idx="10">
                    <c:v>Уравнение, системы уравнений</c:v>
                  </c:pt>
                  <c:pt idx="11">
                    <c:v>Текстовая задача </c:v>
                  </c:pt>
                  <c:pt idx="12">
                    <c:v>Треугольник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</c:lvl>
              </c:multiLvlStrCache>
            </c:multiLvlStrRef>
          </c:cat>
          <c:val>
            <c:numRef>
              <c:f>Лист1!$E$67:$E$79</c:f>
              <c:numCache>
                <c:formatCode>General</c:formatCode>
                <c:ptCount val="13"/>
                <c:pt idx="0">
                  <c:v>23.08</c:v>
                </c:pt>
                <c:pt idx="1">
                  <c:v>46.15</c:v>
                </c:pt>
                <c:pt idx="2">
                  <c:v>53.85</c:v>
                </c:pt>
                <c:pt idx="3">
                  <c:v>30.77</c:v>
                </c:pt>
                <c:pt idx="4">
                  <c:v>30.77</c:v>
                </c:pt>
                <c:pt idx="5">
                  <c:v>23.08</c:v>
                </c:pt>
                <c:pt idx="6">
                  <c:v>38.46</c:v>
                </c:pt>
                <c:pt idx="7">
                  <c:v>15.38</c:v>
                </c:pt>
                <c:pt idx="8">
                  <c:v>0</c:v>
                </c:pt>
                <c:pt idx="9">
                  <c:v>84.62</c:v>
                </c:pt>
                <c:pt idx="10">
                  <c:v>15.38</c:v>
                </c:pt>
                <c:pt idx="11">
                  <c:v>23.08</c:v>
                </c:pt>
                <c:pt idx="12">
                  <c:v>7.69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8B-4351-90CD-DB42B2EF7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529728"/>
        <c:axId val="147531264"/>
      </c:barChart>
      <c:catAx>
        <c:axId val="147529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47531264"/>
        <c:crosses val="autoZero"/>
        <c:auto val="1"/>
        <c:lblAlgn val="ctr"/>
        <c:lblOffset val="100"/>
        <c:noMultiLvlLbl val="0"/>
      </c:catAx>
      <c:valAx>
        <c:axId val="147531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4752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Биология, 7 класс. Процент выполнения заданий</a:t>
            </a:r>
            <a:endParaRPr lang="ru-RU" sz="1600" dirty="0">
              <a:solidFill>
                <a:srgbClr val="A824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6178375444622731"/>
          <c:y val="1.34193013932827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Lbls>
            <c:dLbl>
              <c:idx val="8"/>
              <c:layout>
                <c:manualLayout>
                  <c:x val="-2.8912998737846219E-3"/>
                  <c:y val="4.294239844124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64-4B5A-8CE4-34715B66D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rgbClr val="A8246F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Лист3!$B$4:$C$20</c:f>
              <c:multiLvlStrCache>
                <c:ptCount val="17"/>
                <c:lvl>
                  <c:pt idx="0">
                    <c:v>Строение семян</c:v>
                  </c:pt>
                  <c:pt idx="1">
                    <c:v>Внешнее строение листа</c:v>
                  </c:pt>
                  <c:pt idx="2">
                    <c:v>Клеточное строение листа</c:v>
                  </c:pt>
                  <c:pt idx="3">
                    <c:v>Корень</c:v>
                  </c:pt>
                  <c:pt idx="4">
                    <c:v>Зоны корня</c:v>
                  </c:pt>
                  <c:pt idx="5">
                    <c:v>Строение стебля</c:v>
                  </c:pt>
                  <c:pt idx="6">
                    <c:v>Цветок</c:v>
                  </c:pt>
                  <c:pt idx="7">
                    <c:v>Соцветие</c:v>
                  </c:pt>
                  <c:pt idx="8">
                    <c:v>Опыление растений</c:v>
                  </c:pt>
                  <c:pt idx="9">
                    <c:v>Плоды </c:v>
                  </c:pt>
                  <c:pt idx="10">
                    <c:v>Распространение плодов и семян</c:v>
                  </c:pt>
                  <c:pt idx="11">
                    <c:v>Значение и охрана растений </c:v>
                  </c:pt>
                  <c:pt idx="12">
                    <c:v>Основы систематики растений</c:v>
                  </c:pt>
                  <c:pt idx="13">
                    <c:v>Размножение растений</c:v>
                  </c:pt>
                  <c:pt idx="14">
                    <c:v>Фотосинтез. Дыхание </c:v>
                  </c:pt>
                  <c:pt idx="15">
                    <c:v>Растение – живой организм</c:v>
                  </c:pt>
                  <c:pt idx="16">
                    <c:v>Мир растений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</c:lvl>
              </c:multiLvlStrCache>
            </c:multiLvlStrRef>
          </c:cat>
          <c:val>
            <c:numRef>
              <c:f>Лист3!$E$4:$E$20</c:f>
              <c:numCache>
                <c:formatCode>General</c:formatCode>
                <c:ptCount val="17"/>
                <c:pt idx="0">
                  <c:v>58.82</c:v>
                </c:pt>
                <c:pt idx="1">
                  <c:v>64.709999999999994</c:v>
                </c:pt>
                <c:pt idx="2">
                  <c:v>64.709999999999994</c:v>
                </c:pt>
                <c:pt idx="3">
                  <c:v>70.59</c:v>
                </c:pt>
                <c:pt idx="4">
                  <c:v>35.29</c:v>
                </c:pt>
                <c:pt idx="5">
                  <c:v>70.59</c:v>
                </c:pt>
                <c:pt idx="6">
                  <c:v>52.94</c:v>
                </c:pt>
                <c:pt idx="7">
                  <c:v>35.29</c:v>
                </c:pt>
                <c:pt idx="8">
                  <c:v>94.12</c:v>
                </c:pt>
                <c:pt idx="9">
                  <c:v>76.47</c:v>
                </c:pt>
                <c:pt idx="10">
                  <c:v>64.709999999999994</c:v>
                </c:pt>
                <c:pt idx="11">
                  <c:v>47.06</c:v>
                </c:pt>
                <c:pt idx="12">
                  <c:v>17.649999999999999</c:v>
                </c:pt>
                <c:pt idx="13">
                  <c:v>61.76</c:v>
                </c:pt>
                <c:pt idx="14">
                  <c:v>32.35</c:v>
                </c:pt>
                <c:pt idx="15">
                  <c:v>26.47</c:v>
                </c:pt>
                <c:pt idx="16">
                  <c:v>64.709999999999994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64-4B5A-8CE4-34715B66D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0798720"/>
        <c:axId val="150800256"/>
      </c:barChart>
      <c:catAx>
        <c:axId val="150798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50800256"/>
        <c:crosses val="autoZero"/>
        <c:auto val="1"/>
        <c:lblAlgn val="ctr"/>
        <c:lblOffset val="100"/>
        <c:noMultiLvlLbl val="0"/>
      </c:catAx>
      <c:valAx>
        <c:axId val="15080025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5079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История, 7 класс. Процент выполнения заданий</a:t>
            </a:r>
          </a:p>
        </c:rich>
      </c:tx>
      <c:layout>
        <c:manualLayout>
          <c:xMode val="edge"/>
          <c:yMode val="edge"/>
          <c:x val="0.25208253700306704"/>
          <c:y val="3.016256285968486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A8246F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Лист3!$B$24:$C$38</c:f>
              <c:multiLvlStrCache>
                <c:ptCount val="15"/>
                <c:lvl>
                  <c:pt idx="0">
                    <c:v>Задание по исторической терминологии (Задание с выбором одного ответа)</c:v>
                  </c:pt>
                  <c:pt idx="1">
                    <c:v>Задание по всеобщей истории средних веков (Задание на выбор лишнего)</c:v>
                  </c:pt>
                  <c:pt idx="2">
                    <c:v>Задание по истории России  (Задание с выбором одного ответа)</c:v>
                  </c:pt>
                  <c:pt idx="3">
                    <c:v>Поиск информации в тексте  (Задание с выбором одного ответа)</c:v>
                  </c:pt>
                  <c:pt idx="4">
                    <c:v> Задание по истории России  (Задание с выбором одного ответа)</c:v>
                  </c:pt>
                  <c:pt idx="5">
                    <c:v>Задание на установление хронологической последовательности (Задание на установление последовательности)</c:v>
                  </c:pt>
                  <c:pt idx="6">
                    <c:v>Терминологическое задание. (Задание с кратким ответом)</c:v>
                  </c:pt>
                  <c:pt idx="7">
                    <c:v>Задание на установление хронологической последовательности (Задание на установление последовательности)</c:v>
                  </c:pt>
                  <c:pt idx="8">
                    <c:v>Задание по истории культуры (Задание с выбором одного ответа)</c:v>
                  </c:pt>
                  <c:pt idx="9">
                    <c:v>Терминологическое задание. (Задание на соотнесение понятий и их определений)</c:v>
                  </c:pt>
                  <c:pt idx="10">
                    <c:v>Задание на умение работать с визуальной информацией (Задание с выбором нескольких ответов)</c:v>
                  </c:pt>
                  <c:pt idx="11">
                    <c:v>Задание на умение работать с исторической картой (Задание с выбором одного ответа)</c:v>
                  </c:pt>
                  <c:pt idx="12">
                    <c:v>Задание на умение работать с исторической картой (Задание с выбором одного ответа)</c:v>
                  </c:pt>
                  <c:pt idx="13">
                    <c:v>Задание на умение работать с исторической картой (Задание с выбором одного ответа)</c:v>
                  </c:pt>
                  <c:pt idx="14">
                    <c:v>Задание на умение извлекать информацию из исторического источника (Задание с выбором одного ответа)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</c:lvl>
              </c:multiLvlStrCache>
            </c:multiLvlStrRef>
          </c:cat>
          <c:val>
            <c:numRef>
              <c:f>Лист3!$D$24:$D$38</c:f>
              <c:numCache>
                <c:formatCode>General</c:formatCode>
                <c:ptCount val="15"/>
                <c:pt idx="0">
                  <c:v>29.41</c:v>
                </c:pt>
                <c:pt idx="1">
                  <c:v>35.29</c:v>
                </c:pt>
                <c:pt idx="2">
                  <c:v>5.88</c:v>
                </c:pt>
                <c:pt idx="3">
                  <c:v>11.76</c:v>
                </c:pt>
                <c:pt idx="4">
                  <c:v>41.18</c:v>
                </c:pt>
                <c:pt idx="5">
                  <c:v>17.649999999999999</c:v>
                </c:pt>
                <c:pt idx="6">
                  <c:v>0</c:v>
                </c:pt>
                <c:pt idx="7">
                  <c:v>38.24</c:v>
                </c:pt>
                <c:pt idx="8">
                  <c:v>52.94</c:v>
                </c:pt>
                <c:pt idx="9">
                  <c:v>67.650000000000006</c:v>
                </c:pt>
                <c:pt idx="10">
                  <c:v>41.18</c:v>
                </c:pt>
                <c:pt idx="11">
                  <c:v>47.06</c:v>
                </c:pt>
                <c:pt idx="12">
                  <c:v>5.88</c:v>
                </c:pt>
                <c:pt idx="13">
                  <c:v>23.53</c:v>
                </c:pt>
                <c:pt idx="14">
                  <c:v>52.94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7C-4521-B637-E9E95DD6B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0974464"/>
        <c:axId val="150976000"/>
      </c:barChart>
      <c:catAx>
        <c:axId val="150974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8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50976000"/>
        <c:crosses val="autoZero"/>
        <c:auto val="1"/>
        <c:lblAlgn val="ctr"/>
        <c:lblOffset val="100"/>
        <c:noMultiLvlLbl val="0"/>
      </c:catAx>
      <c:valAx>
        <c:axId val="15097600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5097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b="1" dirty="0">
                <a:solidFill>
                  <a:srgbClr val="A8246F"/>
                </a:solidFill>
              </a:rPr>
              <a:t>Физика, 8 класс. Процент выполнения заданий</a:t>
            </a:r>
          </a:p>
        </c:rich>
      </c:tx>
      <c:layout>
        <c:manualLayout>
          <c:xMode val="edge"/>
          <c:yMode val="edge"/>
          <c:x val="0.21073755577111417"/>
          <c:y val="0.1125139214110356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2040802912991468"/>
          <c:y val="0.20322248922207367"/>
          <c:w val="0.44273053514387495"/>
          <c:h val="0.761116286789872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A8246F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Лист4!$B$3:$C$12</c:f>
              <c:multiLvlStrCache>
                <c:ptCount val="10"/>
                <c:lvl>
                  <c:pt idx="0">
                    <c:v>Определение цены деления и показания шкалы измерительного прибора</c:v>
                  </c:pt>
                  <c:pt idx="1">
                    <c:v>Силы в природе</c:v>
                  </c:pt>
                  <c:pt idx="2">
                    <c:v>Давление твердых тех, жидкостей и газов</c:v>
                  </c:pt>
                  <c:pt idx="3">
                    <c:v>Тепловые явления</c:v>
                  </c:pt>
                  <c:pt idx="4">
                    <c:v>Плотность. Сила Архимеда</c:v>
                  </c:pt>
                  <c:pt idx="5">
                    <c:v>Физические величины и единицы измерения. Задание на соответствие</c:v>
                  </c:pt>
                  <c:pt idx="6">
                    <c:v>Примеры использования физических явлений в технике</c:v>
                  </c:pt>
                  <c:pt idx="7">
                    <c:v>Анализ изменения физических величин в процессах</c:v>
                  </c:pt>
                  <c:pt idx="8">
                    <c:v>Расчет средней скорости</c:v>
                  </c:pt>
                  <c:pt idx="9">
                    <c:v>Определение работы, мощности, энергии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</c:lvl>
              </c:multiLvlStrCache>
            </c:multiLvlStrRef>
          </c:cat>
          <c:val>
            <c:numRef>
              <c:f>Лист4!$E$3:$E$12</c:f>
              <c:numCache>
                <c:formatCode>General</c:formatCode>
                <c:ptCount val="10"/>
                <c:pt idx="0">
                  <c:v>69.23</c:v>
                </c:pt>
                <c:pt idx="1">
                  <c:v>30.77</c:v>
                </c:pt>
                <c:pt idx="2">
                  <c:v>53.85</c:v>
                </c:pt>
                <c:pt idx="3">
                  <c:v>7.69</c:v>
                </c:pt>
                <c:pt idx="4">
                  <c:v>38.46</c:v>
                </c:pt>
                <c:pt idx="5">
                  <c:v>42.31</c:v>
                </c:pt>
                <c:pt idx="6">
                  <c:v>42.31</c:v>
                </c:pt>
                <c:pt idx="7">
                  <c:v>15.38</c:v>
                </c:pt>
                <c:pt idx="8">
                  <c:v>23.08</c:v>
                </c:pt>
                <c:pt idx="9">
                  <c:v>23.08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B6-4BD7-A07F-6FA4A410F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1388544"/>
        <c:axId val="151390080"/>
      </c:barChart>
      <c:catAx>
        <c:axId val="151388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51390080"/>
        <c:crosses val="autoZero"/>
        <c:auto val="1"/>
        <c:lblAlgn val="ctr"/>
        <c:lblOffset val="100"/>
        <c:noMultiLvlLbl val="0"/>
      </c:catAx>
      <c:valAx>
        <c:axId val="15139008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5138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1" i="0" u="none" strike="noStrike" kern="1200" spc="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b="1" dirty="0">
                <a:solidFill>
                  <a:srgbClr val="A8246F"/>
                </a:solidFill>
              </a:rPr>
              <a:t>Английский язык, 8 класс. Процент выполнения заданий</a:t>
            </a:r>
          </a:p>
        </c:rich>
      </c:tx>
      <c:layout>
        <c:manualLayout>
          <c:xMode val="edge"/>
          <c:yMode val="edge"/>
          <c:x val="0.22636498950025585"/>
          <c:y val="1.81899019195472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A8246F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Лист4!$B$16:$C$35</c:f>
              <c:multiLvlStrCache>
                <c:ptCount val="20"/>
                <c:lvl>
                  <c:pt idx="0">
                    <c:v>Время Present Simple</c:v>
                  </c:pt>
                  <c:pt idx="1">
                    <c:v>Время Present Simple (отрицательная форма)</c:v>
                  </c:pt>
                  <c:pt idx="2">
                    <c:v>Вспомогательный глагол to be</c:v>
                  </c:pt>
                  <c:pt idx="3">
                    <c:v>Время Present Continuous</c:v>
                  </c:pt>
                  <c:pt idx="4">
                    <c:v>Время Past Simple</c:v>
                  </c:pt>
                  <c:pt idx="5">
                    <c:v>Инфинитив, герундий</c:v>
                  </c:pt>
                  <c:pt idx="6">
                    <c:v>Страдательный залог</c:v>
                  </c:pt>
                  <c:pt idx="7">
                    <c:v>Сложноподчиненные предложения с союзами и союзными словами (when, while, if)</c:v>
                  </c:pt>
                  <c:pt idx="8">
                    <c:v>Количественные местоимения (much, many, some, few, little)</c:v>
                  </c:pt>
                  <c:pt idx="9">
                    <c:v>Косвенная речь. Согласование времен</c:v>
                  </c:pt>
                  <c:pt idx="10">
                    <c:v>Модальные глаголы (can, must, have to)</c:v>
                  </c:pt>
                  <c:pt idx="11">
                    <c:v>Условное предложение (Conditional 1)</c:v>
                  </c:pt>
                  <c:pt idx="12">
                    <c:v>Выбрать подходящее по смыслу прилагательное</c:v>
                  </c:pt>
                  <c:pt idx="13">
                    <c:v>Выбрать подходящий предлог</c:v>
                  </c:pt>
                  <c:pt idx="14">
                    <c:v>Степени имен прилагательных</c:v>
                  </c:pt>
                  <c:pt idx="15">
                    <c:v>Понимание в прочитанном тексте запрашиваемой информации</c:v>
                  </c:pt>
                  <c:pt idx="16">
                    <c:v>Понимание в прочитанном тексте запрашиваемой информации</c:v>
                  </c:pt>
                  <c:pt idx="17">
                    <c:v>Понимание в прочитанном тексте запрашиваемой информации</c:v>
                  </c:pt>
                  <c:pt idx="18">
                    <c:v>Понимание в прочитанном тексте запрашиваемой информации</c:v>
                  </c:pt>
                  <c:pt idx="19">
                    <c:v>Понимание в прочитанном тексте запрашиваемой информации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</c:lvl>
              </c:multiLvlStrCache>
            </c:multiLvlStrRef>
          </c:cat>
          <c:val>
            <c:numRef>
              <c:f>Лист4!$D$16:$D$35</c:f>
              <c:numCache>
                <c:formatCode>General</c:formatCode>
                <c:ptCount val="20"/>
                <c:pt idx="0">
                  <c:v>46.15</c:v>
                </c:pt>
                <c:pt idx="1">
                  <c:v>46.15</c:v>
                </c:pt>
                <c:pt idx="2">
                  <c:v>76.92</c:v>
                </c:pt>
                <c:pt idx="3">
                  <c:v>53.85</c:v>
                </c:pt>
                <c:pt idx="4">
                  <c:v>46.15</c:v>
                </c:pt>
                <c:pt idx="5">
                  <c:v>15.38</c:v>
                </c:pt>
                <c:pt idx="6">
                  <c:v>38.46</c:v>
                </c:pt>
                <c:pt idx="7">
                  <c:v>15.38</c:v>
                </c:pt>
                <c:pt idx="8">
                  <c:v>61.54</c:v>
                </c:pt>
                <c:pt idx="9">
                  <c:v>23.08</c:v>
                </c:pt>
                <c:pt idx="10">
                  <c:v>38.46</c:v>
                </c:pt>
                <c:pt idx="11">
                  <c:v>23.08</c:v>
                </c:pt>
                <c:pt idx="12">
                  <c:v>30.77</c:v>
                </c:pt>
                <c:pt idx="13">
                  <c:v>15.38</c:v>
                </c:pt>
                <c:pt idx="14">
                  <c:v>38.46</c:v>
                </c:pt>
                <c:pt idx="15">
                  <c:v>53.85</c:v>
                </c:pt>
                <c:pt idx="16">
                  <c:v>46.15</c:v>
                </c:pt>
                <c:pt idx="17">
                  <c:v>38.46</c:v>
                </c:pt>
                <c:pt idx="18">
                  <c:v>23.08</c:v>
                </c:pt>
                <c:pt idx="19">
                  <c:v>38.46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4F-4321-9CC6-13E167F4E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1559552"/>
        <c:axId val="151569536"/>
      </c:barChart>
      <c:catAx>
        <c:axId val="151559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51569536"/>
        <c:crosses val="autoZero"/>
        <c:auto val="1"/>
        <c:lblAlgn val="ctr"/>
        <c:lblOffset val="100"/>
        <c:noMultiLvlLbl val="0"/>
      </c:catAx>
      <c:valAx>
        <c:axId val="15156953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5155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632" cy="4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319" y="1"/>
            <a:ext cx="2951631" cy="4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5D3694E-5052-4F3F-93CD-88758756FAC5}" type="datetimeFigureOut">
              <a:rPr lang="ru-RU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325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516" y="4725909"/>
            <a:ext cx="545052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466"/>
            <a:ext cx="2951632" cy="4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319" y="9445466"/>
            <a:ext cx="2951631" cy="4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900FADF-9908-4C73-8B39-9498CA96A0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2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D127-E904-4A43-BB2D-CC9C653593C3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A4851-D2AE-441B-AB3E-8F37A1A28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0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C7BB-7B1C-4EA2-8A08-B2EF852EA647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7D87-3609-4C71-ACFD-B4693E6DA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7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55F6-48BC-4098-8D59-18636856D2FA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3639-A57E-4B1A-B2C6-DF08262EC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3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04C4-546E-4372-B368-412F5A79B1DB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D97B-673E-4732-BB0C-F71A543F9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2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9632-13BE-4E41-BBE5-4A5F0CAAADF1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5CE0-0F3F-4BC9-86D5-117E9D754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6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2953945"/>
            <a:ext cx="4038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4BB7-D00C-4080-B3BF-2F35F30BC1D6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C24D-6434-4038-8F9C-EA35E3479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7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718AC-0A09-4631-9FC4-7DE315F62E65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4FFE-014F-4753-807D-FA0CC95EF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34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C665-310C-427A-A04E-D5200F9A2BEA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3481-928D-49EB-95EE-21FE05953E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7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951BC-60DF-4FBE-915F-22739A25F513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E3B2A-1190-4C5A-AC7C-807F0F569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31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0980-6695-4248-9A78-C73F54808D77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C765-B34C-4D60-BA61-A34DF1248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10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4A699-D71E-4C60-8471-1DA6D3D6923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8807-C1EE-43EE-B3ED-DCCCE1B1AEEA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B0D7-46E7-4479-A24E-8A312E476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98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2DEEA-705F-4A36-B7DE-A1D371561A6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758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38002-4E2B-4FC9-AD16-186AEA8263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791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848BD-6D1B-4E4A-AB68-CB6B78ED699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211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8F79-1A6E-4C2B-A165-DCC725C6E37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96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5D819-B41B-4C11-A9FF-00E8920AE40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9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D79B7-8608-4C66-929F-4B6E43A5B27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954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35CE1-373D-4ED1-A6FE-5DA24D52F7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33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D607E-ABAB-415D-81CA-1276BFACE3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747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1C46E-1B84-40F8-8D46-544DFFC6008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38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9E38-7283-44C0-A16D-B27581E2305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00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7CF8-F099-4662-BC64-6D3C2EC26836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EE4B-526E-4FBD-AC35-F79A227B2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10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4A699-D71E-4C60-8471-1DA6D3D6923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773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2DEEA-705F-4A36-B7DE-A1D371561A6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268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38002-4E2B-4FC9-AD16-186AEA8263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7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848BD-6D1B-4E4A-AB68-CB6B78ED699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8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8F79-1A6E-4C2B-A165-DCC725C6E37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981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5D819-B41B-4C11-A9FF-00E8920AE40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277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D79B7-8608-4C66-929F-4B6E43A5B27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109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35CE1-373D-4ED1-A6FE-5DA24D52F7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074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D607E-ABAB-415D-81CA-1276BFACE3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657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1C46E-1B84-40F8-8D46-544DFFC6008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6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AB74-5F72-4267-8701-BCDBD8622841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5CF7-F662-460F-8198-CFFB668B8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11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9E38-7283-44C0-A16D-B27581E2305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13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1597820"/>
            <a:ext cx="7770813" cy="11013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3" y="4767262"/>
            <a:ext cx="2132013" cy="272654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FA66E-C172-4391-9397-4A15FE63CBDA}" type="datetime1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553203" y="4767262"/>
            <a:ext cx="2132013" cy="272654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F0DC7-E315-4611-9260-8A2FC42BBCAC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09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BAC2F-05BF-4CE6-A878-72DC06F91A06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2C5D-DDAB-451A-9967-1F16705FA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7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9F30-F3E0-4AD6-B50E-647001341091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EED4-A9B6-4A38-955A-82F49E928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6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7A1C-8552-414B-BCBA-11655DEF5191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5D52-7FDC-40CE-8880-1D51D487DD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9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9EBC5-B455-4724-A437-9FD302FCF540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E940-2F9F-46D1-AA45-3AAA12860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3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EE87-A3D6-46E1-9BCA-134ED69D08D1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D097-8CF3-48C2-9CD9-47F30891C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F2CBB9-9861-4BBB-BE18-CAA77E2D26B9}" type="datetime1">
              <a:rPr lang="en-US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A8BF5A-7A31-42B6-B4AB-CC33CE43F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D0F5B-4998-4699-BB48-53D7BF03A70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0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D0F5B-4998-4699-BB48-53D7BF03A70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4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1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1403977"/>
            <a:ext cx="9001156" cy="138495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lvl="0"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Итоги изучения образовательных результатов обучающихся Школы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Иннополис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lvl="0"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(сентябрь-октябрь 2019 года)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4" y="286942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66414" y="4744639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580112" y="3363838"/>
            <a:ext cx="4423942" cy="1512094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66"/>
                </a:solidFill>
              </a:rPr>
              <a:t>Федорова Тамара Трофимовна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66"/>
                </a:solidFill>
              </a:rPr>
              <a:t>начальник управления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66"/>
                </a:solidFill>
              </a:rPr>
              <a:t>общего образования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66"/>
                </a:solidFill>
              </a:rPr>
              <a:t>Министерства образования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66"/>
                </a:solidFill>
              </a:rPr>
              <a:t>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404488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Диагностическое тестирование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обучающихся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7, 8 классов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Школа Иннополис</a:t>
            </a:r>
            <a:endParaRPr kumimoji="0" lang="ru-RU" sz="28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45650" y="1698630"/>
            <a:ext cx="2507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Количество: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класс – 17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чел.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класс – 13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чел.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18589497"/>
              </p:ext>
            </p:extLst>
          </p:nvPr>
        </p:nvGraphicFramePr>
        <p:xfrm>
          <a:off x="190952" y="1231429"/>
          <a:ext cx="5663746" cy="358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681889" y="2782905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Уровень усвоения предметного содержания по пройденным программам можно определить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ниже среднего, </a:t>
            </a:r>
            <a:r>
              <a:rPr lang="ru-RU" sz="1600" b="1" dirty="0">
                <a:solidFill>
                  <a:srgbClr val="A824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исключением русского </a:t>
            </a:r>
            <a:r>
              <a:rPr lang="ru-RU" sz="1600" b="1" dirty="0" smtClean="0">
                <a:solidFill>
                  <a:srgbClr val="A824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языка, математики 7 </a:t>
            </a:r>
            <a:r>
              <a:rPr lang="ru-RU" sz="1600" b="1" dirty="0" err="1" smtClean="0">
                <a:solidFill>
                  <a:srgbClr val="A824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</a:t>
            </a:r>
            <a:r>
              <a:rPr lang="ru-RU" sz="1600" b="1" dirty="0" smtClean="0">
                <a:solidFill>
                  <a:srgbClr val="A824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биологии 7 </a:t>
            </a:r>
            <a:r>
              <a:rPr lang="ru-RU" sz="1600" b="1" dirty="0" err="1" smtClean="0">
                <a:solidFill>
                  <a:srgbClr val="A824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</a:t>
            </a:r>
            <a:r>
              <a:rPr lang="ru-RU" sz="1600" b="1" dirty="0" smtClean="0">
                <a:solidFill>
                  <a:srgbClr val="A824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dirty="0">
              <a:solidFill>
                <a:srgbClr val="A8246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69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345658"/>
            <a:ext cx="6624736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Процентное соотношение набранных баллов к максимальному баллу заданий</a:t>
            </a:r>
            <a:endParaRPr kumimoji="0" lang="ru-RU" sz="2800" b="1" i="0" u="none" strike="noStrike" kern="1200" normalizeH="0" baseline="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19062"/>
              </p:ext>
            </p:extLst>
          </p:nvPr>
        </p:nvGraphicFramePr>
        <p:xfrm>
          <a:off x="755576" y="1242008"/>
          <a:ext cx="8136904" cy="15601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39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7318">
                  <a:extLst>
                    <a:ext uri="{9D8B030D-6E8A-4147-A177-3AD203B41FA5}">
                      <a16:colId xmlns:a16="http://schemas.microsoft.com/office/drawing/2014/main" xmlns="" val="14650291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946772590"/>
                    </a:ext>
                  </a:extLst>
                </a:gridCol>
              </a:tblGrid>
              <a:tr h="295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Предмет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обучающихся 7 классов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соотношение набранных баллов к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максимальному баллу заданий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Русский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язык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75,29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Математика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50,37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3873222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Биология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51,87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9171712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История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34,31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514785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86372"/>
              </p:ext>
            </p:extLst>
          </p:nvPr>
        </p:nvGraphicFramePr>
        <p:xfrm>
          <a:off x="755574" y="3054565"/>
          <a:ext cx="8136906" cy="15601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6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3805">
                  <a:extLst>
                    <a:ext uri="{9D8B030D-6E8A-4147-A177-3AD203B41FA5}">
                      <a16:colId xmlns:a16="http://schemas.microsoft.com/office/drawing/2014/main" xmlns="" val="146502914"/>
                    </a:ext>
                  </a:extLst>
                </a:gridCol>
                <a:gridCol w="3596725">
                  <a:extLst>
                    <a:ext uri="{9D8B030D-6E8A-4147-A177-3AD203B41FA5}">
                      <a16:colId xmlns:a16="http://schemas.microsoft.com/office/drawing/2014/main" xmlns="" val="946772590"/>
                    </a:ext>
                  </a:extLst>
                </a:gridCol>
              </a:tblGrid>
              <a:tr h="295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Предмет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обучающихся 8 классов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соотношение набранных баллов к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максимальному баллу заданий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Русский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язык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65,38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Математика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27,40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3873222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Физика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31,67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9171712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Английский язык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38,46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5147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872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Диагностическое тестирование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обучающихся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7, 8 классов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Школа Иннополис</a:t>
            </a:r>
            <a:endParaRPr kumimoji="0" lang="ru-RU" sz="28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1694587"/>
            <a:ext cx="4734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12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01266"/>
              </p:ext>
            </p:extLst>
          </p:nvPr>
        </p:nvGraphicFramePr>
        <p:xfrm>
          <a:off x="444234" y="2016552"/>
          <a:ext cx="825553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766">
                  <a:extLst>
                    <a:ext uri="{9D8B030D-6E8A-4147-A177-3AD203B41FA5}">
                      <a16:colId xmlns:a16="http://schemas.microsoft.com/office/drawing/2014/main" xmlns="" val="2504450499"/>
                    </a:ext>
                  </a:extLst>
                </a:gridCol>
                <a:gridCol w="4127766">
                  <a:extLst>
                    <a:ext uri="{9D8B030D-6E8A-4147-A177-3AD203B41FA5}">
                      <a16:colId xmlns:a16="http://schemas.microsoft.com/office/drawing/2014/main" xmlns="" val="216354261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Задания с низкими результатами:</a:t>
                      </a:r>
                      <a:endParaRPr lang="ru-RU" i="0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326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A8246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классы</a:t>
                      </a:r>
                      <a:endParaRPr lang="ru-RU" b="1" dirty="0">
                        <a:solidFill>
                          <a:srgbClr val="A8246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A8246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классы</a:t>
                      </a:r>
                      <a:endParaRPr lang="ru-RU" b="1" dirty="0">
                        <a:solidFill>
                          <a:srgbClr val="A8246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7198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способы словообразования –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41,18 %</a:t>
                      </a:r>
                      <a:endParaRPr lang="ru-RU" b="1" dirty="0">
                        <a:solidFill>
                          <a:srgbClr val="A8246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правописание НЕ с различными частями речи –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30,77 %</a:t>
                      </a:r>
                      <a:endParaRPr lang="ru-RU" b="1" dirty="0">
                        <a:solidFill>
                          <a:srgbClr val="A8246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05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морфологические нормы –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47,06 %</a:t>
                      </a:r>
                      <a:endParaRPr lang="ru-RU" b="1" dirty="0">
                        <a:solidFill>
                          <a:srgbClr val="A8246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сложные синтаксические конструкции (знаки препинания)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38,46 %</a:t>
                      </a:r>
                      <a:endParaRPr lang="ru-RU" b="1" dirty="0">
                        <a:solidFill>
                          <a:srgbClr val="A8246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627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A8246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Учитель </a:t>
                      </a:r>
                      <a:r>
                        <a:rPr lang="ru-RU" sz="1800" b="1" dirty="0" err="1" smtClean="0">
                          <a:solidFill>
                            <a:srgbClr val="A8246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Сагитова</a:t>
                      </a:r>
                      <a:r>
                        <a:rPr lang="ru-RU" sz="1800" b="1" dirty="0" smtClean="0">
                          <a:solidFill>
                            <a:srgbClr val="A8246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А.Ф.</a:t>
                      </a:r>
                      <a:endParaRPr lang="ru-RU" b="1" dirty="0">
                        <a:solidFill>
                          <a:srgbClr val="A8246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предложениях с однородными членами) –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38,46 %</a:t>
                      </a:r>
                      <a:endParaRPr lang="ru-RU" b="1" dirty="0">
                        <a:solidFill>
                          <a:srgbClr val="A8246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921161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32248" y="13476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Русский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язык. Средний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%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выполнения</a:t>
            </a:r>
          </a:p>
          <a:p>
            <a:pPr algn="ctr"/>
            <a:r>
              <a:rPr lang="ru-RU" b="1" dirty="0" smtClean="0">
                <a:solidFill>
                  <a:srgbClr val="A8246F"/>
                </a:solidFill>
                <a:latin typeface="Calibri" panose="020F0502020204030204" pitchFamily="34" charset="0"/>
              </a:rPr>
              <a:t>7 </a:t>
            </a:r>
            <a:r>
              <a:rPr lang="ru-RU" b="1" dirty="0" err="1">
                <a:solidFill>
                  <a:srgbClr val="A8246F"/>
                </a:solidFill>
                <a:latin typeface="Calibri" panose="020F0502020204030204" pitchFamily="34" charset="0"/>
              </a:rPr>
              <a:t>кл</a:t>
            </a:r>
            <a:r>
              <a:rPr lang="ru-RU" b="1" dirty="0">
                <a:solidFill>
                  <a:srgbClr val="A8246F"/>
                </a:solidFill>
                <a:latin typeface="Calibri" panose="020F0502020204030204" pitchFamily="34" charset="0"/>
              </a:rPr>
              <a:t>. – </a:t>
            </a:r>
            <a:r>
              <a:rPr lang="ru-RU" b="1" dirty="0" smtClean="0">
                <a:solidFill>
                  <a:srgbClr val="A8246F"/>
                </a:solidFill>
                <a:latin typeface="Calibri" panose="020F0502020204030204" pitchFamily="34" charset="0"/>
              </a:rPr>
              <a:t>75,29/ 8 </a:t>
            </a:r>
            <a:r>
              <a:rPr lang="ru-RU" b="1" dirty="0" err="1">
                <a:solidFill>
                  <a:srgbClr val="A8246F"/>
                </a:solidFill>
                <a:latin typeface="Calibri" panose="020F0502020204030204" pitchFamily="34" charset="0"/>
              </a:rPr>
              <a:t>кл</a:t>
            </a:r>
            <a:r>
              <a:rPr lang="ru-RU" b="1" dirty="0">
                <a:solidFill>
                  <a:srgbClr val="A8246F"/>
                </a:solidFill>
                <a:latin typeface="Calibri" panose="020F0502020204030204" pitchFamily="34" charset="0"/>
              </a:rPr>
              <a:t>. – 65,38  </a:t>
            </a:r>
            <a:br>
              <a:rPr lang="ru-RU" b="1" dirty="0">
                <a:solidFill>
                  <a:srgbClr val="A8246F"/>
                </a:solidFill>
                <a:latin typeface="Calibri" panose="020F0502020204030204" pitchFamily="34" charset="0"/>
              </a:rPr>
            </a:br>
            <a:endParaRPr lang="ru-RU" b="1" dirty="0">
              <a:solidFill>
                <a:srgbClr val="A8246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8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8430" y="486965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324544" y="-140562"/>
            <a:ext cx="9829092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Диагностическое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тестирование обучающихся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7, 8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классов. Школа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Иннополис</a:t>
            </a:r>
            <a:endParaRPr kumimoji="0" lang="ru-RU" sz="20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352530"/>
              </p:ext>
            </p:extLst>
          </p:nvPr>
        </p:nvGraphicFramePr>
        <p:xfrm>
          <a:off x="-180528" y="483518"/>
          <a:ext cx="10441160" cy="4659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6766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87600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324544" y="-140562"/>
            <a:ext cx="9829092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Диагностическое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тестирование обучающихся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7, 8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классов. Школа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Иннополис</a:t>
            </a:r>
            <a:endParaRPr kumimoji="0" lang="ru-RU" sz="20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777394"/>
              </p:ext>
            </p:extLst>
          </p:nvPr>
        </p:nvGraphicFramePr>
        <p:xfrm>
          <a:off x="-314647" y="346596"/>
          <a:ext cx="10009112" cy="481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1114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5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690352" y="11644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Русский язык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3639" y="933947"/>
            <a:ext cx="8440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A8246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Эксперты: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 err="1" smtClean="0">
                <a:solidFill>
                  <a:srgbClr val="A8246F"/>
                </a:solidFill>
              </a:rPr>
              <a:t>Корбанова</a:t>
            </a:r>
            <a:r>
              <a:rPr lang="ru-RU" sz="1600" b="1" dirty="0" smtClean="0">
                <a:solidFill>
                  <a:srgbClr val="A8246F"/>
                </a:solidFill>
              </a:rPr>
              <a:t> </a:t>
            </a:r>
            <a:r>
              <a:rPr lang="ru-RU" sz="1600" b="1" dirty="0">
                <a:solidFill>
                  <a:srgbClr val="A8246F"/>
                </a:solidFill>
              </a:rPr>
              <a:t>Лилия Ильдаровна </a:t>
            </a:r>
            <a:r>
              <a:rPr lang="ru-RU" sz="1600" b="1" dirty="0">
                <a:solidFill>
                  <a:srgbClr val="002060"/>
                </a:solidFill>
              </a:rPr>
              <a:t>– ведущий эксперт республиканской ПК РТ по русскому языку, МБОУ «Лицей № 23», </a:t>
            </a:r>
            <a:r>
              <a:rPr lang="ru-RU" sz="1600" b="1" dirty="0" smtClean="0">
                <a:solidFill>
                  <a:srgbClr val="002060"/>
                </a:solidFill>
              </a:rPr>
              <a:t>заместитель директора </a:t>
            </a:r>
            <a:r>
              <a:rPr lang="ru-RU" sz="1600" b="1" dirty="0">
                <a:solidFill>
                  <a:srgbClr val="002060"/>
                </a:solidFill>
              </a:rPr>
              <a:t>по </a:t>
            </a:r>
            <a:r>
              <a:rPr lang="ru-RU" sz="1600" b="1" dirty="0" smtClean="0">
                <a:solidFill>
                  <a:srgbClr val="002060"/>
                </a:solidFill>
              </a:rPr>
              <a:t>УР, </a:t>
            </a:r>
          </a:p>
          <a:p>
            <a:pPr algn="just"/>
            <a:r>
              <a:rPr lang="ru-RU" sz="1600" b="1" dirty="0" smtClean="0">
                <a:solidFill>
                  <a:srgbClr val="A8246F"/>
                </a:solidFill>
              </a:rPr>
              <a:t>Репина </a:t>
            </a:r>
            <a:r>
              <a:rPr lang="ru-RU" sz="1600" b="1" dirty="0">
                <a:solidFill>
                  <a:srgbClr val="A8246F"/>
                </a:solidFill>
              </a:rPr>
              <a:t>Надежда Павловна </a:t>
            </a:r>
            <a:r>
              <a:rPr lang="ru-RU" sz="1600" b="1" dirty="0">
                <a:solidFill>
                  <a:srgbClr val="002060"/>
                </a:solidFill>
              </a:rPr>
              <a:t>- ведущий эксперт республиканской ПК РТ по русскому языку, МБОУ «Гимназия № 90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2398654"/>
            <a:ext cx="8392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A8246F"/>
                </a:solidFill>
                <a:ea typeface="Calibri" panose="020F0502020204030204" pitchFamily="34" charset="0"/>
              </a:rPr>
              <a:t>Цель проверки: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</a:rPr>
              <a:t>результаты контроля за состоянием преподавания русского языка и литературы, выявление условий, стимулирующих и препятствующих формированию положительной мотивации и развитию интеллекта учащихся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798" y="3512187"/>
            <a:ext cx="795923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Были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посещены уроки:</a:t>
            </a:r>
          </a:p>
          <a:p>
            <a:pPr indent="337661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Сагитовой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Айсылу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Фатиховны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5 классе, </a:t>
            </a:r>
          </a:p>
          <a:p>
            <a:pPr indent="337661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Кокутиной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Натальи Юрьевны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11 классе,</a:t>
            </a:r>
          </a:p>
          <a:p>
            <a:pPr indent="337661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Гареевой Евгении </a:t>
            </a:r>
            <a:r>
              <a:rPr lang="ru-RU" sz="1600" b="1" dirty="0" err="1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Ильсуровны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9 классе</a:t>
            </a:r>
          </a:p>
        </p:txBody>
      </p:sp>
    </p:spTree>
    <p:extLst>
      <p:ext uri="{BB962C8B-B14F-4D97-AF65-F5344CB8AC3E}">
        <p14:creationId xmlns:p14="http://schemas.microsoft.com/office/powerpoint/2010/main" val="2894596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5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23590" y="111090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Русский язык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918" y="2237628"/>
            <a:ext cx="8607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>
                <a:solidFill>
                  <a:srgbClr val="A8246F"/>
                </a:solidFill>
              </a:rPr>
              <a:t>Сагитова</a:t>
            </a:r>
            <a:r>
              <a:rPr lang="ru-RU" sz="1600" b="1" dirty="0">
                <a:solidFill>
                  <a:srgbClr val="A8246F"/>
                </a:solidFill>
              </a:rPr>
              <a:t> А.Ф. </a:t>
            </a:r>
            <a:r>
              <a:rPr lang="ru-RU" sz="1600" b="1" dirty="0">
                <a:solidFill>
                  <a:srgbClr val="002060"/>
                </a:solidFill>
              </a:rPr>
              <a:t>–  обучающиеся умеют работать с учебником, умеют работать у доски; были активны в течение всего урока; показали умение продуктивно работать, умение наблюдать, делать выводы, анализировать и обобщать свои знания. Кроме того, обучающиеся показали наличие навыков самоконтроля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918" y="3432694"/>
            <a:ext cx="8484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A8246F"/>
                </a:solidFill>
              </a:rPr>
              <a:t>Гареева Е.И. </a:t>
            </a:r>
            <a:r>
              <a:rPr lang="ru-RU" sz="1600" b="1" dirty="0">
                <a:solidFill>
                  <a:srgbClr val="002060"/>
                </a:solidFill>
              </a:rPr>
              <a:t>- учитель умеет отбирать учебный материал с точки зрения наличия в нем воспитывающего, ценностно – смыслового характера (размышления о бескорыстии с приведением конкретных примеров из истории, литературы, а также жизненного опыта учащихся)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3639" y="933947"/>
            <a:ext cx="8440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A8246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Эксперты: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 err="1" smtClean="0">
                <a:solidFill>
                  <a:srgbClr val="A8246F"/>
                </a:solidFill>
              </a:rPr>
              <a:t>Корбанова</a:t>
            </a:r>
            <a:r>
              <a:rPr lang="ru-RU" sz="1600" b="1" dirty="0" smtClean="0">
                <a:solidFill>
                  <a:srgbClr val="A8246F"/>
                </a:solidFill>
              </a:rPr>
              <a:t> </a:t>
            </a:r>
            <a:r>
              <a:rPr lang="ru-RU" sz="1600" b="1" dirty="0">
                <a:solidFill>
                  <a:srgbClr val="A8246F"/>
                </a:solidFill>
              </a:rPr>
              <a:t>Лилия Ильдаровна </a:t>
            </a:r>
            <a:r>
              <a:rPr lang="ru-RU" sz="1600" b="1" dirty="0">
                <a:solidFill>
                  <a:srgbClr val="002060"/>
                </a:solidFill>
              </a:rPr>
              <a:t>– ведущий эксперт республиканской ПК РТ по русскому языку, МБОУ «Лицей № 23», </a:t>
            </a:r>
            <a:r>
              <a:rPr lang="ru-RU" sz="1600" b="1" dirty="0" smtClean="0">
                <a:solidFill>
                  <a:srgbClr val="002060"/>
                </a:solidFill>
              </a:rPr>
              <a:t>заместитель директора </a:t>
            </a:r>
            <a:r>
              <a:rPr lang="ru-RU" sz="1600" b="1" dirty="0">
                <a:solidFill>
                  <a:srgbClr val="002060"/>
                </a:solidFill>
              </a:rPr>
              <a:t>по </a:t>
            </a:r>
            <a:r>
              <a:rPr lang="ru-RU" sz="1600" b="1" dirty="0" smtClean="0">
                <a:solidFill>
                  <a:srgbClr val="002060"/>
                </a:solidFill>
              </a:rPr>
              <a:t>УР, </a:t>
            </a:r>
          </a:p>
          <a:p>
            <a:pPr algn="just"/>
            <a:r>
              <a:rPr lang="ru-RU" sz="1600" b="1" dirty="0" smtClean="0">
                <a:solidFill>
                  <a:srgbClr val="A8246F"/>
                </a:solidFill>
              </a:rPr>
              <a:t>Репина </a:t>
            </a:r>
            <a:r>
              <a:rPr lang="ru-RU" sz="1600" b="1" dirty="0">
                <a:solidFill>
                  <a:srgbClr val="A8246F"/>
                </a:solidFill>
              </a:rPr>
              <a:t>Надежда Павловна </a:t>
            </a:r>
            <a:r>
              <a:rPr lang="ru-RU" sz="1600" b="1" dirty="0">
                <a:solidFill>
                  <a:srgbClr val="002060"/>
                </a:solidFill>
              </a:rPr>
              <a:t>- ведущий эксперт республиканской ПК РТ по русскому языку, МБОУ «Гимназия № 90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9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09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685800" y="186469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Русский язык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595" y="2465666"/>
            <a:ext cx="8410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>
                <a:solidFill>
                  <a:srgbClr val="A8246F"/>
                </a:solidFill>
              </a:rPr>
              <a:t>Кокутина</a:t>
            </a:r>
            <a:r>
              <a:rPr lang="ru-RU" sz="1600" b="1" dirty="0">
                <a:solidFill>
                  <a:srgbClr val="A8246F"/>
                </a:solidFill>
              </a:rPr>
              <a:t> </a:t>
            </a:r>
            <a:r>
              <a:rPr lang="ru-RU" sz="1600" b="1" dirty="0" smtClean="0">
                <a:solidFill>
                  <a:srgbClr val="A8246F"/>
                </a:solidFill>
              </a:rPr>
              <a:t>Наталья Юрьевна </a:t>
            </a:r>
            <a:r>
              <a:rPr lang="ru-RU" sz="1600" b="1" dirty="0">
                <a:solidFill>
                  <a:srgbClr val="002060"/>
                </a:solidFill>
              </a:rPr>
              <a:t>- на уроке не было рецензирования ответов учащихся, направленного на выяснение положительных и отрицательных сторон в их знаниях, умениях и навыках и на указание того, что необходимо сделать для усовершенствования приемов самостоятельной работы; учитель не прокомментировала корректность постановки баллов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5729" y="4273061"/>
            <a:ext cx="760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3639" y="933947"/>
            <a:ext cx="8440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A8246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Эксперты: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 err="1" smtClean="0">
                <a:solidFill>
                  <a:srgbClr val="A8246F"/>
                </a:solidFill>
              </a:rPr>
              <a:t>Корбанова</a:t>
            </a:r>
            <a:r>
              <a:rPr lang="ru-RU" sz="1600" b="1" dirty="0" smtClean="0">
                <a:solidFill>
                  <a:srgbClr val="A8246F"/>
                </a:solidFill>
              </a:rPr>
              <a:t> </a:t>
            </a:r>
            <a:r>
              <a:rPr lang="ru-RU" sz="1600" b="1" dirty="0">
                <a:solidFill>
                  <a:srgbClr val="A8246F"/>
                </a:solidFill>
              </a:rPr>
              <a:t>Лилия Ильдаровна </a:t>
            </a:r>
            <a:r>
              <a:rPr lang="ru-RU" sz="1600" b="1" dirty="0">
                <a:solidFill>
                  <a:srgbClr val="002060"/>
                </a:solidFill>
              </a:rPr>
              <a:t>– ведущий эксперт республиканской ПК РТ по русскому языку, МБОУ «Лицей № 23», </a:t>
            </a:r>
            <a:r>
              <a:rPr lang="ru-RU" sz="1600" b="1" dirty="0" smtClean="0">
                <a:solidFill>
                  <a:srgbClr val="002060"/>
                </a:solidFill>
              </a:rPr>
              <a:t>заместитель директора </a:t>
            </a:r>
            <a:r>
              <a:rPr lang="ru-RU" sz="1600" b="1" dirty="0">
                <a:solidFill>
                  <a:srgbClr val="002060"/>
                </a:solidFill>
              </a:rPr>
              <a:t>по </a:t>
            </a:r>
            <a:r>
              <a:rPr lang="ru-RU" sz="1600" b="1" dirty="0" smtClean="0">
                <a:solidFill>
                  <a:srgbClr val="002060"/>
                </a:solidFill>
              </a:rPr>
              <a:t>УР, </a:t>
            </a:r>
          </a:p>
          <a:p>
            <a:pPr algn="just"/>
            <a:r>
              <a:rPr lang="ru-RU" sz="1600" b="1" dirty="0" smtClean="0">
                <a:solidFill>
                  <a:srgbClr val="A8246F"/>
                </a:solidFill>
              </a:rPr>
              <a:t>Репина </a:t>
            </a:r>
            <a:r>
              <a:rPr lang="ru-RU" sz="1600" b="1" dirty="0">
                <a:solidFill>
                  <a:srgbClr val="A8246F"/>
                </a:solidFill>
              </a:rPr>
              <a:t>Надежда Павловна </a:t>
            </a:r>
            <a:r>
              <a:rPr lang="ru-RU" sz="1600" b="1" dirty="0">
                <a:solidFill>
                  <a:srgbClr val="002060"/>
                </a:solidFill>
              </a:rPr>
              <a:t>- ведущий эксперт республиканской ПК РТ по русскому языку, МБОУ «Гимназия № 90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52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>
              <a:defRPr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Математика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212" y="1297172"/>
            <a:ext cx="853427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solidFill>
                  <a:srgbClr val="A8246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Преподаватели:</a:t>
            </a:r>
          </a:p>
          <a:p>
            <a:r>
              <a:rPr lang="ru-RU" sz="1600" b="1" dirty="0" smtClean="0">
                <a:solidFill>
                  <a:srgbClr val="A8246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класс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Семенов Сергей Михайлович, высшая категория, стаж 21 год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A8246F"/>
                </a:solidFill>
              </a:rPr>
              <a:t> </a:t>
            </a:r>
            <a:r>
              <a:rPr lang="ru-RU" sz="1600" b="1" dirty="0" smtClean="0">
                <a:solidFill>
                  <a:srgbClr val="A8246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ru-RU" sz="1600" b="1" dirty="0">
                <a:solidFill>
                  <a:srgbClr val="A8246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Липатов Михаил Валерьевич, первая категория, стаж 9 лет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Средний процент выполнения заданий: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</a:rPr>
              <a:t>				</a:t>
            </a:r>
            <a:r>
              <a:rPr lang="ru-RU" sz="1600" b="1" dirty="0" smtClean="0">
                <a:solidFill>
                  <a:srgbClr val="A8246F"/>
                </a:solidFill>
              </a:rPr>
              <a:t>7</a:t>
            </a:r>
            <a:r>
              <a:rPr lang="ru-RU" sz="1600" b="1" dirty="0" smtClean="0">
                <a:solidFill>
                  <a:srgbClr val="002060"/>
                </a:solidFill>
              </a:rPr>
              <a:t> класс – </a:t>
            </a:r>
            <a:r>
              <a:rPr lang="ru-RU" sz="1600" b="1" dirty="0" smtClean="0">
                <a:solidFill>
                  <a:srgbClr val="A8246F"/>
                </a:solidFill>
              </a:rPr>
              <a:t>50,4 %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</a:rPr>
              <a:t>				</a:t>
            </a:r>
            <a:r>
              <a:rPr lang="ru-RU" sz="1600" b="1" dirty="0" smtClean="0">
                <a:solidFill>
                  <a:srgbClr val="A8246F"/>
                </a:solidFill>
              </a:rPr>
              <a:t>8</a:t>
            </a:r>
            <a:r>
              <a:rPr lang="ru-RU" sz="1600" b="1" dirty="0" smtClean="0">
                <a:solidFill>
                  <a:srgbClr val="002060"/>
                </a:solidFill>
              </a:rPr>
              <a:t> класс – </a:t>
            </a:r>
            <a:r>
              <a:rPr lang="ru-RU" sz="1600" b="1" dirty="0" smtClean="0">
                <a:solidFill>
                  <a:srgbClr val="A8246F"/>
                </a:solidFill>
              </a:rPr>
              <a:t>24,4 %</a:t>
            </a:r>
            <a:endParaRPr lang="ru-RU" sz="1600" b="1" dirty="0">
              <a:solidFill>
                <a:srgbClr val="A824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27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281947"/>
              </p:ext>
            </p:extLst>
          </p:nvPr>
        </p:nvGraphicFramePr>
        <p:xfrm>
          <a:off x="395536" y="462980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324544" y="-140562"/>
            <a:ext cx="9829092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Диагностическое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тестирование обучающихся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7, 8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классов. Школа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Иннополис</a:t>
            </a:r>
            <a:endParaRPr kumimoji="0" lang="ru-RU" sz="20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33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Анализ контрольной работы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 математике</a:t>
            </a:r>
            <a:endParaRPr kumimoji="0" lang="ru-RU" sz="3000" b="1" i="0" u="none" strike="noStrike" kern="1200" normalizeH="0" baseline="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75982"/>
              </p:ext>
            </p:extLst>
          </p:nvPr>
        </p:nvGraphicFramePr>
        <p:xfrm>
          <a:off x="0" y="1563638"/>
          <a:ext cx="8964484" cy="22144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1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5151553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68010104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41751962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15337023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4416767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4155645625"/>
                    </a:ext>
                  </a:extLst>
                </a:gridCol>
                <a:gridCol w="1344466">
                  <a:extLst>
                    <a:ext uri="{9D8B030D-6E8A-4147-A177-3AD203B41FA5}">
                      <a16:colId xmlns:a16="http://schemas.microsoft.com/office/drawing/2014/main" xmlns="" val="146502914"/>
                    </a:ext>
                  </a:extLst>
                </a:gridCol>
                <a:gridCol w="887782">
                  <a:extLst>
                    <a:ext uri="{9D8B030D-6E8A-4147-A177-3AD203B41FA5}">
                      <a16:colId xmlns:a16="http://schemas.microsoft.com/office/drawing/2014/main" xmlns="" val="946772590"/>
                    </a:ext>
                  </a:extLst>
                </a:gridCol>
                <a:gridCol w="86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93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 учащихся, всего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 учащихся, выполнявших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работу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Учитель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Выполнили на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успеваемости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Средняя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оценка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46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«5»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«4»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«3»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«2»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0608433"/>
                  </a:ext>
                </a:extLst>
              </a:tr>
              <a:tr h="298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Шишина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О.Н.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4,11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4Б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Фомина Т.И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70,5%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3,82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18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87600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324544" y="-140562"/>
            <a:ext cx="9829092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Диагностическое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тестирование обучающихся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7, 8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классов. Школа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Иннополис</a:t>
            </a:r>
            <a:endParaRPr kumimoji="0" lang="ru-RU" sz="20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993275"/>
              </p:ext>
            </p:extLst>
          </p:nvPr>
        </p:nvGraphicFramePr>
        <p:xfrm>
          <a:off x="179766" y="483518"/>
          <a:ext cx="8712714" cy="466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7177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47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Математика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6816" y="1039045"/>
            <a:ext cx="78801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75" algn="just">
              <a:spcAft>
                <a:spcPts val="0"/>
              </a:spcAft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500" b="1" dirty="0">
                <a:solidFill>
                  <a:srgbClr val="A8246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Эксперт: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Ахвердиев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Рустем </a:t>
            </a:r>
            <a:r>
              <a:rPr lang="ru-RU" sz="15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Фахраддинович</a:t>
            </a: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, доцент кафедры «Высшая математика» ФГБОУ ВО «Казанский национальный исследовательский технологический  университет»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1525" y="1697617"/>
            <a:ext cx="7926266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i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 выезда:</a:t>
            </a:r>
            <a:r>
              <a:rPr lang="ru-RU" sz="1500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Оценка уровня преподавания математики в образовательном учреждении, выявление проблем и определение путей их решения.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816" y="2661285"/>
            <a:ext cx="8077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Были </a:t>
            </a: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посещены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уроки </a:t>
            </a: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математики учителей:</a:t>
            </a:r>
          </a:p>
          <a:p>
            <a:pPr indent="336947"/>
            <a:r>
              <a:rPr lang="ru-RU" b="1" dirty="0" err="1">
                <a:solidFill>
                  <a:srgbClr val="A8246F"/>
                </a:solidFill>
                <a:ea typeface="Calibri" panose="020F0502020204030204" pitchFamily="34" charset="0"/>
              </a:rPr>
              <a:t>Лысановой</a:t>
            </a:r>
            <a:r>
              <a:rPr lang="ru-RU" b="1" dirty="0">
                <a:solidFill>
                  <a:srgbClr val="A8246F"/>
                </a:solidFill>
                <a:ea typeface="Calibri" panose="020F0502020204030204" pitchFamily="34" charset="0"/>
              </a:rPr>
              <a:t> Алсу </a:t>
            </a:r>
            <a:r>
              <a:rPr lang="ru-RU" b="1" dirty="0" err="1">
                <a:solidFill>
                  <a:srgbClr val="A8246F"/>
                </a:solidFill>
                <a:ea typeface="Calibri" panose="020F0502020204030204" pitchFamily="34" charset="0"/>
              </a:rPr>
              <a:t>Равилевны</a:t>
            </a:r>
            <a:r>
              <a:rPr lang="ru-RU" b="1" dirty="0">
                <a:solidFill>
                  <a:srgbClr val="A8246F"/>
                </a:solidFill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в 5 классе, </a:t>
            </a:r>
          </a:p>
          <a:p>
            <a:pPr indent="336947"/>
            <a:r>
              <a:rPr lang="ru-RU" b="1" dirty="0">
                <a:solidFill>
                  <a:srgbClr val="A8246F"/>
                </a:solidFill>
                <a:ea typeface="Calibri" panose="020F0502020204030204" pitchFamily="34" charset="0"/>
              </a:rPr>
              <a:t>Семенова Сергея Михайловича </a:t>
            </a: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в 11 классе,</a:t>
            </a:r>
          </a:p>
          <a:p>
            <a:pPr indent="336947"/>
            <a:r>
              <a:rPr lang="ru-RU" b="1" dirty="0" err="1">
                <a:solidFill>
                  <a:srgbClr val="A8246F"/>
                </a:solidFill>
                <a:ea typeface="Calibri" panose="020F0502020204030204" pitchFamily="34" charset="0"/>
              </a:rPr>
              <a:t>Елгычевой</a:t>
            </a:r>
            <a:r>
              <a:rPr lang="ru-RU" b="1" dirty="0">
                <a:solidFill>
                  <a:srgbClr val="A8246F"/>
                </a:solidFill>
                <a:ea typeface="Calibri" panose="020F0502020204030204" pitchFamily="34" charset="0"/>
              </a:rPr>
              <a:t> Анны Сергеевны </a:t>
            </a: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в 6 классе,</a:t>
            </a:r>
          </a:p>
          <a:p>
            <a:pPr indent="336947"/>
            <a:r>
              <a:rPr lang="ru-RU" b="1" dirty="0">
                <a:solidFill>
                  <a:srgbClr val="A8246F"/>
                </a:solidFill>
                <a:ea typeface="Calibri" panose="020F0502020204030204" pitchFamily="34" charset="0"/>
              </a:rPr>
              <a:t>Липатова Михаила Валерьевича </a:t>
            </a: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в 9 классе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63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Математика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6816" y="1039045"/>
            <a:ext cx="7880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75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A8246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Ахвердиев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Рустем </a:t>
            </a:r>
            <a:r>
              <a:rPr lang="ru-RU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Фахраддинович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, доцент кафедры «Высшая математика» ФГБОУ ВО «Казанский национальный исследовательский технологический  университет»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887" y="2023209"/>
            <a:ext cx="80647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100" b="1" dirty="0" err="1">
                <a:solidFill>
                  <a:srgbClr val="A8246F"/>
                </a:solidFill>
                <a:ea typeface="Calibri" panose="020F0502020204030204" pitchFamily="34" charset="0"/>
              </a:rPr>
              <a:t>Лысанова</a:t>
            </a:r>
            <a:r>
              <a:rPr lang="ru-RU" sz="2100" b="1" dirty="0">
                <a:solidFill>
                  <a:srgbClr val="A8246F"/>
                </a:solidFill>
                <a:ea typeface="Calibri" panose="020F0502020204030204" pitchFamily="34" charset="0"/>
              </a:rPr>
              <a:t> А.Р. </a:t>
            </a:r>
            <a:r>
              <a:rPr lang="ru-RU" sz="2100" b="1" dirty="0">
                <a:solidFill>
                  <a:srgbClr val="002060"/>
                </a:solidFill>
                <a:ea typeface="Calibri" panose="020F0502020204030204" pitchFamily="34" charset="0"/>
              </a:rPr>
              <a:t>-  учитель не допустила ошибок в терминологиях и построила грамотный урок</a:t>
            </a:r>
            <a:endParaRPr lang="ru-RU" sz="21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641" y="3073152"/>
            <a:ext cx="813728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err="1">
                <a:solidFill>
                  <a:srgbClr val="A8246F"/>
                </a:solidFill>
                <a:ea typeface="Calibri" panose="020F0502020204030204" pitchFamily="34" charset="0"/>
              </a:rPr>
              <a:t>Елгычева</a:t>
            </a:r>
            <a:r>
              <a:rPr lang="ru-RU" sz="2100" b="1" dirty="0">
                <a:solidFill>
                  <a:srgbClr val="A8246F"/>
                </a:solidFill>
                <a:ea typeface="Calibri" panose="020F0502020204030204" pitchFamily="34" charset="0"/>
              </a:rPr>
              <a:t>  А.С.</a:t>
            </a:r>
            <a:r>
              <a:rPr lang="ru-RU" sz="2100" b="1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ru-RU" sz="2100" b="1" dirty="0">
                <a:solidFill>
                  <a:srgbClr val="002060"/>
                </a:solidFill>
                <a:ea typeface="Calibri" panose="020F0502020204030204" pitchFamily="34" charset="0"/>
              </a:rPr>
              <a:t>- урок имел несколько недостатков, которые были обсуждены с ней и думаю в будущем будут исправлены, молодой специалист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57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5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23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Математика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0448" y="1039045"/>
            <a:ext cx="8196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75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A8246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Эксперт: </a:t>
            </a:r>
            <a:r>
              <a:rPr lang="ru-RU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Ахвердиев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Рустем </a:t>
            </a:r>
            <a:r>
              <a:rPr lang="ru-RU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Фахраддинович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, доцент кафедры «Высшая математика» ФГБОУ ВО «Казанский национальный исследовательский технологический  университет»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0448" y="1913878"/>
            <a:ext cx="8367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A8246F"/>
                </a:solidFill>
                <a:ea typeface="Calibri" panose="020F0502020204030204" pitchFamily="34" charset="0"/>
              </a:rPr>
              <a:t>Семенов С.М. </a:t>
            </a: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– урок  показал полное незнание предметной области учителем, допущено много грубых ошибок в терминологиях, учитель не умеет обобщать пройденный материал, имеет провалы в собственном образовании по предмету «Математика», подобранные задания не соответствовали заявленной теме урока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448" y="3622600"/>
            <a:ext cx="8305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A8246F"/>
                </a:solidFill>
                <a:ea typeface="Calibri" panose="020F0502020204030204" pitchFamily="34" charset="0"/>
              </a:rPr>
              <a:t>Липатова М.В. </a:t>
            </a: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- урок напоминал скучную лекцию в институте, которую никто не слушал, урок был дан в классе, где учитель является классным руководителем, контакт с классом полностью отсутствует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77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771550"/>
            <a:ext cx="853427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Биология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 класс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Скляр Дарья Павлова, нет категории, стаж 1 год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Средний </a:t>
            </a:r>
            <a:r>
              <a:rPr lang="ru-RU" sz="1600" b="1" dirty="0">
                <a:solidFill>
                  <a:srgbClr val="002060"/>
                </a:solidFill>
              </a:rPr>
              <a:t>процент выполнения заданий: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					</a:t>
            </a:r>
            <a:r>
              <a:rPr lang="ru-RU" sz="1600" b="1" dirty="0">
                <a:solidFill>
                  <a:srgbClr val="FF0000"/>
                </a:solidFill>
              </a:rPr>
              <a:t>7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класс – </a:t>
            </a:r>
            <a:r>
              <a:rPr lang="ru-RU" sz="1600" b="1" dirty="0" smtClean="0">
                <a:solidFill>
                  <a:srgbClr val="FF0000"/>
                </a:solidFill>
              </a:rPr>
              <a:t>51,87 </a:t>
            </a:r>
            <a:r>
              <a:rPr lang="ru-RU" sz="1600" b="1" dirty="0">
                <a:solidFill>
                  <a:srgbClr val="FF0000"/>
                </a:solidFill>
              </a:rPr>
              <a:t>%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История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</a:rPr>
              <a:t>Гайзетдинов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Айнур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Мухаметович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>
                <a:solidFill>
                  <a:srgbClr val="002060"/>
                </a:solidFill>
              </a:rPr>
              <a:t>нет категории, </a:t>
            </a:r>
            <a:r>
              <a:rPr lang="ru-RU" sz="1600" b="1" dirty="0" smtClean="0">
                <a:solidFill>
                  <a:srgbClr val="002060"/>
                </a:solidFill>
              </a:rPr>
              <a:t>стаж 1 год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Средний процент выполнения заданий: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</a:rPr>
              <a:t>				</a:t>
            </a:r>
            <a:r>
              <a:rPr lang="ru-RU" sz="1600" b="1" dirty="0">
                <a:solidFill>
                  <a:srgbClr val="FF0000"/>
                </a:solidFill>
              </a:rPr>
              <a:t> 7</a:t>
            </a:r>
            <a:r>
              <a:rPr lang="ru-RU" sz="1600" b="1" dirty="0" smtClean="0">
                <a:solidFill>
                  <a:srgbClr val="002060"/>
                </a:solidFill>
              </a:rPr>
              <a:t> класс – </a:t>
            </a:r>
            <a:r>
              <a:rPr lang="ru-RU" sz="1600" b="1" dirty="0" smtClean="0">
                <a:solidFill>
                  <a:srgbClr val="FF0000"/>
                </a:solidFill>
              </a:rPr>
              <a:t>34,31 %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43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87600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324544" y="-140562"/>
            <a:ext cx="9829092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Диагностическое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тестирование обучающихся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7, 8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классов. Школа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Иннополис</a:t>
            </a:r>
            <a:endParaRPr kumimoji="0" lang="ru-RU" sz="20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008950"/>
              </p:ext>
            </p:extLst>
          </p:nvPr>
        </p:nvGraphicFramePr>
        <p:xfrm>
          <a:off x="179512" y="411510"/>
          <a:ext cx="8784976" cy="473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020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890194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324544" y="-140562"/>
            <a:ext cx="9829092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Диагностическое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тестирование обучающихся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7, 8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классов. Школа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Иннополис</a:t>
            </a:r>
            <a:endParaRPr kumimoji="0" lang="ru-RU" sz="20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636082"/>
              </p:ext>
            </p:extLst>
          </p:nvPr>
        </p:nvGraphicFramePr>
        <p:xfrm>
          <a:off x="107504" y="339502"/>
          <a:ext cx="8928992" cy="480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092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757511"/>
            <a:ext cx="853427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Физика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класс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Скворцова Татьяна Андреевна, нет категории, стаж 1 год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Средний </a:t>
            </a:r>
            <a:r>
              <a:rPr lang="ru-RU" sz="1600" b="1" dirty="0">
                <a:solidFill>
                  <a:srgbClr val="002060"/>
                </a:solidFill>
              </a:rPr>
              <a:t>процент выполнения заданий: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					</a:t>
            </a:r>
            <a:r>
              <a:rPr lang="ru-RU" sz="1600" b="1" dirty="0" smtClean="0">
                <a:solidFill>
                  <a:srgbClr val="FF0000"/>
                </a:solidFill>
              </a:rPr>
              <a:t>8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класс – </a:t>
            </a:r>
            <a:r>
              <a:rPr lang="ru-RU" sz="1600" b="1" dirty="0" smtClean="0">
                <a:solidFill>
                  <a:srgbClr val="FF0000"/>
                </a:solidFill>
              </a:rPr>
              <a:t>31,67 </a:t>
            </a:r>
            <a:r>
              <a:rPr lang="ru-RU" sz="1600" b="1" dirty="0">
                <a:solidFill>
                  <a:srgbClr val="FF0000"/>
                </a:solidFill>
              </a:rPr>
              <a:t>%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Английский язык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</a:t>
            </a:r>
          </a:p>
          <a:p>
            <a:r>
              <a:rPr lang="ru-RU" sz="1600" b="1" dirty="0" err="1" smtClean="0">
                <a:solidFill>
                  <a:srgbClr val="002060"/>
                </a:solidFill>
              </a:rPr>
              <a:t>Орлинский</a:t>
            </a:r>
            <a:r>
              <a:rPr lang="ru-RU" sz="1600" b="1" dirty="0" smtClean="0">
                <a:solidFill>
                  <a:srgbClr val="002060"/>
                </a:solidFill>
              </a:rPr>
              <a:t> Алексей Сергеевич</a:t>
            </a:r>
            <a:r>
              <a:rPr lang="ru-RU" sz="1600" b="1" dirty="0">
                <a:solidFill>
                  <a:srgbClr val="002060"/>
                </a:solidFill>
              </a:rPr>
              <a:t>, нет категории, </a:t>
            </a:r>
            <a:r>
              <a:rPr lang="ru-RU" sz="1600" b="1" dirty="0" smtClean="0">
                <a:solidFill>
                  <a:srgbClr val="002060"/>
                </a:solidFill>
              </a:rPr>
              <a:t>стаж 1 год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Средний процент выполнения заданий: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</a:rPr>
              <a:t>				</a:t>
            </a:r>
            <a:r>
              <a:rPr lang="ru-RU" sz="1600" b="1" dirty="0" smtClean="0">
                <a:solidFill>
                  <a:srgbClr val="FF0000"/>
                </a:solidFill>
              </a:rPr>
              <a:t>8</a:t>
            </a:r>
            <a:r>
              <a:rPr lang="ru-RU" sz="1600" b="1" dirty="0" smtClean="0">
                <a:solidFill>
                  <a:srgbClr val="002060"/>
                </a:solidFill>
              </a:rPr>
              <a:t> класс – </a:t>
            </a:r>
            <a:r>
              <a:rPr lang="ru-RU" sz="1600" b="1" dirty="0" smtClean="0">
                <a:solidFill>
                  <a:srgbClr val="FF0000"/>
                </a:solidFill>
              </a:rPr>
              <a:t>38,46 %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28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87600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848599"/>
              </p:ext>
            </p:extLst>
          </p:nvPr>
        </p:nvGraphicFramePr>
        <p:xfrm>
          <a:off x="323528" y="-140562"/>
          <a:ext cx="8568952" cy="529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324544" y="-140562"/>
            <a:ext cx="9829092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Диагностическое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тестирование обучающихся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7, 8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классов. Школа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Иннополис</a:t>
            </a:r>
            <a:endParaRPr kumimoji="0" lang="ru-RU" sz="20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16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87600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795510"/>
              </p:ext>
            </p:extLst>
          </p:nvPr>
        </p:nvGraphicFramePr>
        <p:xfrm>
          <a:off x="197514" y="397323"/>
          <a:ext cx="8784976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324544" y="-140562"/>
            <a:ext cx="9829092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Диагностическое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тестирование обучающихся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7, 8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классов. Школа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Иннополис</a:t>
            </a:r>
            <a:endParaRPr kumimoji="0" lang="ru-RU" sz="20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94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Структура контрольной работы</a:t>
            </a:r>
            <a:endParaRPr kumimoji="0" lang="ru-RU" sz="3000" b="1" i="0" u="none" strike="noStrike" kern="1200" normalizeH="0" baseline="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69131"/>
              </p:ext>
            </p:extLst>
          </p:nvPr>
        </p:nvGraphicFramePr>
        <p:xfrm>
          <a:off x="342138" y="1231478"/>
          <a:ext cx="8459724" cy="34906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4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3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4527">
                  <a:extLst>
                    <a:ext uri="{9D8B030D-6E8A-4147-A177-3AD203B41FA5}">
                      <a16:colId xmlns:a16="http://schemas.microsoft.com/office/drawing/2014/main" xmlns="" val="51515532"/>
                    </a:ext>
                  </a:extLst>
                </a:gridCol>
                <a:gridCol w="1223162">
                  <a:extLst>
                    <a:ext uri="{9D8B030D-6E8A-4147-A177-3AD203B41FA5}">
                      <a16:colId xmlns:a16="http://schemas.microsoft.com/office/drawing/2014/main" xmlns="" val="1680101043"/>
                    </a:ext>
                  </a:extLst>
                </a:gridCol>
                <a:gridCol w="1291115">
                  <a:extLst>
                    <a:ext uri="{9D8B030D-6E8A-4147-A177-3AD203B41FA5}">
                      <a16:colId xmlns:a16="http://schemas.microsoft.com/office/drawing/2014/main" xmlns="" val="146502914"/>
                    </a:ext>
                  </a:extLst>
                </a:gridCol>
                <a:gridCol w="1223162">
                  <a:extLst>
                    <a:ext uri="{9D8B030D-6E8A-4147-A177-3AD203B41FA5}">
                      <a16:colId xmlns:a16="http://schemas.microsoft.com/office/drawing/2014/main" xmlns="" val="946772590"/>
                    </a:ext>
                  </a:extLst>
                </a:gridCol>
              </a:tblGrid>
              <a:tr h="1067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задания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Перечень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тем, на которые были направлены задания контрольной работы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 учеников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4А, приступивших к выполнению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учеников 4А, допустивших ошибки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 учеников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4Б, приступивших к выполнению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учеников 4Б, допустивших ошибки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Решение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задачи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Решение примеров в несколько действий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3873222"/>
                  </a:ext>
                </a:extLst>
              </a:tr>
              <a:tr h="649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Сложение, вычитание,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умножение, деление трехзначных чисел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9171712"/>
                  </a:ext>
                </a:extLst>
              </a:tr>
              <a:tr h="231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Преобразование величин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5147857"/>
                  </a:ext>
                </a:extLst>
              </a:tr>
              <a:tr h="649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Геометрическая задача.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Нахождение площади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прямоугольника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987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30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Английский язык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5352" y="1039046"/>
            <a:ext cx="82671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75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Эксперт: </a:t>
            </a:r>
            <a:r>
              <a:rPr lang="ru-RU" sz="1600" b="1" dirty="0">
                <a:solidFill>
                  <a:srgbClr val="002060"/>
                </a:solidFill>
              </a:rPr>
              <a:t>Гарипова Жанна Николаевна, учитель английского языка высшей категории, зам. директора по ИЯ МБОУ «СОШ №9 с углубленным изучением ИЯ», ведущий эксперт ПК по проверке ЕГЭ и ОГЭ в Республике Татарстан, заместитель председателя республиканской ПК по английскому языку</a:t>
            </a: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31" y="2443012"/>
            <a:ext cx="89741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</a:rPr>
              <a:t> Учителя  молодые специалисты.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В школе </a:t>
            </a:r>
            <a:r>
              <a:rPr lang="ru-RU" sz="1600" b="1" dirty="0">
                <a:solidFill>
                  <a:srgbClr val="C00000"/>
                </a:solidFill>
              </a:rPr>
              <a:t>нет более опытного учителя английского языка</a:t>
            </a:r>
            <a:r>
              <a:rPr lang="ru-RU" sz="1600" b="1" dirty="0">
                <a:solidFill>
                  <a:srgbClr val="002060"/>
                </a:solidFill>
              </a:rPr>
              <a:t>, который может оказать необходимую методическую помощь, посетить и проанализировать уроки, построить траекторию развития молодых педагогов.</a:t>
            </a:r>
          </a:p>
          <a:p>
            <a:pPr algn="just"/>
            <a:endParaRPr lang="ru-RU" sz="1600" b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just"/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</a:rPr>
              <a:t> В целом,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</a:rPr>
              <a:t>проведенные уроки соответствуют требованиям ФГОС. Кроме того, хочется отметить хороший уровень языковой подготовки учителей, готовность учиться, стремление к обратной связи, адекватную реакцию на замечания.</a:t>
            </a:r>
          </a:p>
        </p:txBody>
      </p:sp>
    </p:spTree>
    <p:extLst>
      <p:ext uri="{BB962C8B-B14F-4D97-AF65-F5344CB8AC3E}">
        <p14:creationId xmlns:p14="http://schemas.microsoft.com/office/powerpoint/2010/main" val="369863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878" y="-6372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540901"/>
            <a:ext cx="5685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Рекомендации молодому специалисту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75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104023"/>
            <a:ext cx="632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Пробное тестирование в форме ЕГЭ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Школа </a:t>
            </a:r>
            <a:r>
              <a:rPr lang="ru-RU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Иннополис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005960"/>
            <a:ext cx="4125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обучающихся, 11 класс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чел.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5536" y="1344514"/>
            <a:ext cx="3816424" cy="1587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Математика Профиль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Сдавали пробное тестирование – 9 чел.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процент выполнения – 17,71%.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тестовый балл -  2,7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преодолели порог –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чел.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496" y="2931790"/>
            <a:ext cx="320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Учитель: Семенов Сергей Михайлович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16017" y="1361491"/>
            <a:ext cx="3816424" cy="158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Математика База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Сдавали пробное тестирование – 5 чел.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процент выполнения – 54%.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тестовый балл - 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3,4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преодолели порог –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чел.</a:t>
            </a:r>
          </a:p>
          <a:p>
            <a:pPr marL="0" indent="0">
              <a:buFont typeface="Arial" charset="0"/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395536" y="3058948"/>
            <a:ext cx="3816424" cy="158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Русский язык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Сдавали пробное тестирование – 15 чел.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процент выполнения –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52,64%.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тестовый балл - 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54,3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преодолели порог – 1 чел.</a:t>
            </a:r>
          </a:p>
          <a:p>
            <a:pPr marL="0" indent="0">
              <a:buFont typeface="Arial" charset="0"/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488116"/>
            <a:ext cx="320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Учитель: </a:t>
            </a:r>
            <a:r>
              <a:rPr lang="ru-RU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Гафиятуллина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Гузель </a:t>
            </a:r>
            <a:r>
              <a:rPr lang="ru-RU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Фоатовна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77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75606"/>
            <a:ext cx="8820472" cy="35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83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809921"/>
              </p:ext>
            </p:extLst>
          </p:nvPr>
        </p:nvGraphicFramePr>
        <p:xfrm>
          <a:off x="43231" y="1203598"/>
          <a:ext cx="8849249" cy="359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7958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483421"/>
              </p:ext>
            </p:extLst>
          </p:nvPr>
        </p:nvGraphicFramePr>
        <p:xfrm>
          <a:off x="1" y="1193023"/>
          <a:ext cx="8892479" cy="360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1124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182423"/>
            <a:ext cx="632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Пробное тестирование в форме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ОГЭ.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Школа </a:t>
            </a:r>
            <a:r>
              <a:rPr lang="ru-RU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Иннополис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166302"/>
            <a:ext cx="4024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обучающихся, 9 класс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чел.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14114" y="1778112"/>
            <a:ext cx="3816424" cy="1587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Математика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Сдавали пробное тестирование – 23чел.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процент выполнения –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28,67%.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тестовый балл -  2,57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преодолели порог –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чел.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820" y="3532363"/>
            <a:ext cx="320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Учитель: 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Липатов Михаил Валерьевич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5029272" y="1806622"/>
            <a:ext cx="3816424" cy="158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Русский язык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Сдавали пробное тестирование – 24 чел.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процент выполнения –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63,67%.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тестовый балл - 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3,46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преодолели порог –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чел.</a:t>
            </a:r>
          </a:p>
          <a:p>
            <a:pPr marL="0" indent="0">
              <a:buFont typeface="Arial" charset="0"/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39544" y="3532364"/>
            <a:ext cx="320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Учитель: </a:t>
            </a:r>
            <a:r>
              <a:rPr lang="ru-RU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Гараева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Евгения </a:t>
            </a:r>
            <a:r>
              <a:rPr lang="ru-RU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Ильсуровна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14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808690"/>
              </p:ext>
            </p:extLst>
          </p:nvPr>
        </p:nvGraphicFramePr>
        <p:xfrm>
          <a:off x="0" y="1203598"/>
          <a:ext cx="9139448" cy="359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1684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051519"/>
              </p:ext>
            </p:extLst>
          </p:nvPr>
        </p:nvGraphicFramePr>
        <p:xfrm>
          <a:off x="-1" y="1275606"/>
          <a:ext cx="9139449" cy="351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1899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55776" y="24952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Школа </a:t>
            </a:r>
            <a:r>
              <a:rPr lang="ru-RU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Иннополис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34288"/>
              </p:ext>
            </p:extLst>
          </p:nvPr>
        </p:nvGraphicFramePr>
        <p:xfrm>
          <a:off x="1259632" y="909253"/>
          <a:ext cx="6624736" cy="360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1791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Анализ контрольной работы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 русскому языку</a:t>
            </a:r>
            <a:endParaRPr kumimoji="0" lang="ru-RU" sz="3000" b="1" i="0" u="none" strike="noStrike" kern="1200" normalizeH="0" baseline="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63938"/>
              </p:ext>
            </p:extLst>
          </p:nvPr>
        </p:nvGraphicFramePr>
        <p:xfrm>
          <a:off x="35494" y="1264289"/>
          <a:ext cx="9032925" cy="3492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175">
                  <a:extLst>
                    <a:ext uri="{9D8B030D-6E8A-4147-A177-3AD203B41FA5}">
                      <a16:colId xmlns:a16="http://schemas.microsoft.com/office/drawing/2014/main" xmlns="" val="2448465478"/>
                    </a:ext>
                  </a:extLst>
                </a:gridCol>
                <a:gridCol w="821175">
                  <a:extLst>
                    <a:ext uri="{9D8B030D-6E8A-4147-A177-3AD203B41FA5}">
                      <a16:colId xmlns:a16="http://schemas.microsoft.com/office/drawing/2014/main" xmlns="" val="4209761318"/>
                    </a:ext>
                  </a:extLst>
                </a:gridCol>
                <a:gridCol w="821175">
                  <a:extLst>
                    <a:ext uri="{9D8B030D-6E8A-4147-A177-3AD203B41FA5}">
                      <a16:colId xmlns:a16="http://schemas.microsoft.com/office/drawing/2014/main" xmlns="" val="3851864194"/>
                    </a:ext>
                  </a:extLst>
                </a:gridCol>
                <a:gridCol w="821175">
                  <a:extLst>
                    <a:ext uri="{9D8B030D-6E8A-4147-A177-3AD203B41FA5}">
                      <a16:colId xmlns:a16="http://schemas.microsoft.com/office/drawing/2014/main" xmlns="" val="3031061903"/>
                    </a:ext>
                  </a:extLst>
                </a:gridCol>
                <a:gridCol w="821175">
                  <a:extLst>
                    <a:ext uri="{9D8B030D-6E8A-4147-A177-3AD203B41FA5}">
                      <a16:colId xmlns:a16="http://schemas.microsoft.com/office/drawing/2014/main" xmlns="" val="3485636742"/>
                    </a:ext>
                  </a:extLst>
                </a:gridCol>
                <a:gridCol w="821175">
                  <a:extLst>
                    <a:ext uri="{9D8B030D-6E8A-4147-A177-3AD203B41FA5}">
                      <a16:colId xmlns:a16="http://schemas.microsoft.com/office/drawing/2014/main" xmlns="" val="340313839"/>
                    </a:ext>
                  </a:extLst>
                </a:gridCol>
                <a:gridCol w="821175">
                  <a:extLst>
                    <a:ext uri="{9D8B030D-6E8A-4147-A177-3AD203B41FA5}">
                      <a16:colId xmlns:a16="http://schemas.microsoft.com/office/drawing/2014/main" xmlns="" val="301953135"/>
                    </a:ext>
                  </a:extLst>
                </a:gridCol>
                <a:gridCol w="821175">
                  <a:extLst>
                    <a:ext uri="{9D8B030D-6E8A-4147-A177-3AD203B41FA5}">
                      <a16:colId xmlns:a16="http://schemas.microsoft.com/office/drawing/2014/main" xmlns="" val="1344729902"/>
                    </a:ext>
                  </a:extLst>
                </a:gridCol>
                <a:gridCol w="821175">
                  <a:extLst>
                    <a:ext uri="{9D8B030D-6E8A-4147-A177-3AD203B41FA5}">
                      <a16:colId xmlns:a16="http://schemas.microsoft.com/office/drawing/2014/main" xmlns="" val="2503942665"/>
                    </a:ext>
                  </a:extLst>
                </a:gridCol>
                <a:gridCol w="821175">
                  <a:extLst>
                    <a:ext uri="{9D8B030D-6E8A-4147-A177-3AD203B41FA5}">
                      <a16:colId xmlns:a16="http://schemas.microsoft.com/office/drawing/2014/main" xmlns="" val="2954539634"/>
                    </a:ext>
                  </a:extLst>
                </a:gridCol>
                <a:gridCol w="821175">
                  <a:extLst>
                    <a:ext uri="{9D8B030D-6E8A-4147-A177-3AD203B41FA5}">
                      <a16:colId xmlns:a16="http://schemas.microsoft.com/office/drawing/2014/main" xmlns="" val="3951325718"/>
                    </a:ext>
                  </a:extLst>
                </a:gridCol>
              </a:tblGrid>
              <a:tr h="3324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Кол-во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учащихся, всего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Кол-во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учащихся, выполнявших работу</a:t>
                      </a:r>
                      <a:endParaRPr lang="ru-RU" sz="10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Учитель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Выполнили диктант на</a:t>
                      </a:r>
                      <a:endParaRPr lang="ru-RU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успеваемости</a:t>
                      </a:r>
                    </a:p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качества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Средняя оценка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2908013"/>
                  </a:ext>
                </a:extLst>
              </a:tr>
              <a:tr h="7497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«5»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«4»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«3»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«2»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657405"/>
                  </a:ext>
                </a:extLst>
              </a:tr>
              <a:tr h="221639"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4А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Шишина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О.Н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3,82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3445667"/>
                  </a:ext>
                </a:extLst>
              </a:tr>
              <a:tr h="221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Выполнили задание на: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успеваемости</a:t>
                      </a:r>
                    </a:p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качества</a:t>
                      </a:r>
                    </a:p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Средняя оценка</a:t>
                      </a:r>
                    </a:p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9010825"/>
                  </a:ext>
                </a:extLst>
              </a:tr>
              <a:tr h="415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«5»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«4»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«3»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«2»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0654232"/>
                  </a:ext>
                </a:extLst>
              </a:tr>
              <a:tr h="2216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76,4%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5698350"/>
                  </a:ext>
                </a:extLst>
              </a:tr>
              <a:tr h="221639"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4Б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Фомина Т.М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5392715"/>
                  </a:ext>
                </a:extLst>
              </a:tr>
              <a:tr h="2216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Выполнили задание на: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успеваемости</a:t>
                      </a:r>
                    </a:p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качества</a:t>
                      </a:r>
                    </a:p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Средняя оценка</a:t>
                      </a:r>
                    </a:p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6919235"/>
                  </a:ext>
                </a:extLst>
              </a:tr>
              <a:tr h="4155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«5»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«4»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«3»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«2»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1216430"/>
                  </a:ext>
                </a:extLst>
              </a:tr>
              <a:tr h="2216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88,2%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121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655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267494"/>
            <a:ext cx="3143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Школа </a:t>
            </a:r>
            <a:r>
              <a:rPr lang="ru-RU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Иннополис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263753"/>
              </p:ext>
            </p:extLst>
          </p:nvPr>
        </p:nvGraphicFramePr>
        <p:xfrm>
          <a:off x="1115616" y="1085032"/>
          <a:ext cx="6060777" cy="35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8948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Пробное тестирование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 форме ЕГЭ по информатике и ИКТ</a:t>
            </a:r>
            <a:br>
              <a:rPr kumimoji="0" lang="ru-RU" sz="3000" b="1" i="0" u="none" strike="noStrike" kern="120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3000" b="1" i="0" u="none" strike="noStrike" kern="120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Школа Иннополис</a:t>
            </a:r>
            <a:endParaRPr kumimoji="0" lang="ru-RU" sz="30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51520" y="1419622"/>
            <a:ext cx="5844645" cy="209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Количество обучающихся –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13 чел.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Сдавали пробное тестирование –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чел.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Средний процент выполнения –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12,6 %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Не преодолели порог –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 чел.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05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Пробное тестирование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 форме ЕГЭ по информатике и ИКТ</a:t>
            </a:r>
            <a:br>
              <a:rPr kumimoji="0" lang="ru-RU" sz="3000" b="1" i="0" u="none" strike="noStrike" kern="120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3000" b="1" i="0" u="none" strike="noStrike" kern="120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Школа Иннополис</a:t>
            </a:r>
            <a:endParaRPr kumimoji="0" lang="ru-RU" sz="30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553004" y="2065609"/>
          <a:ext cx="3637592" cy="20931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4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9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Халимдаров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Т.Р.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28,57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Шаповалов Н.В.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28,57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Ахматвалиев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Э.И.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Замалетдинов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Р.З.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Коршунова А.И.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Лебедев С.М.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оксарова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А.А.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8,57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3033" y="1419622"/>
            <a:ext cx="423753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выпускников, планирующих сдавать ЕГЭ по информатике и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ИКТ (8 чел.)</a:t>
            </a:r>
            <a:endParaRPr lang="ru-RU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003" y="4184726"/>
            <a:ext cx="363759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выпускник не участвовал 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тестировании</a:t>
            </a:r>
            <a:endParaRPr lang="ru-RU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952478"/>
            <a:ext cx="403244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участников, не планирующих сдавать ЕГЭ по информатике и ИКТ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5118075" y="2679783"/>
          <a:ext cx="3485876" cy="1352235"/>
        </p:xfrm>
        <a:graphic>
          <a:graphicData uri="http://schemas.openxmlformats.org/drawingml/2006/table">
            <a:tbl>
              <a:tblPr/>
              <a:tblGrid>
                <a:gridCol w="317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59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3556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Шилова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П.Н.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17,14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Ким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Д.А.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11,43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Захарова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Т.А.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2,86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Мухаметова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К.Р.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Яковлева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Т.Д.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551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Пробное тестирование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 форме ОГЭ по информатике</a:t>
            </a:r>
            <a:br>
              <a:rPr kumimoji="0" lang="ru-RU" sz="3000" b="1" i="0" u="none" strike="noStrike" kern="120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3000" b="1" i="0" u="none" strike="noStrike" kern="120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Школа Иннополис</a:t>
            </a:r>
            <a:endParaRPr kumimoji="0" lang="ru-RU" sz="30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01058" y="1296605"/>
            <a:ext cx="464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Результаты выпускников, планирующих сдавать О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/>
              </a:rPr>
              <a:t>ГЭ </a:t>
            </a: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по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/>
              </a:rPr>
              <a:t>информатике (10 чел.):</a:t>
            </a:r>
            <a:endParaRPr lang="ru-RU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4770224" y="1935450"/>
          <a:ext cx="3773470" cy="2908300"/>
        </p:xfrm>
        <a:graphic>
          <a:graphicData uri="http://schemas.openxmlformats.org/drawingml/2006/table">
            <a:tbl>
              <a:tblPr firstRow="1" firstCol="1" bandRow="1"/>
              <a:tblGrid>
                <a:gridCol w="341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56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>
                          <a:solidFill>
                            <a:srgbClr val="002060"/>
                          </a:solidFill>
                          <a:effectLst/>
                        </a:rPr>
                        <a:t>9 А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Севрюгин Ф. 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>
                          <a:solidFill>
                            <a:srgbClr val="002060"/>
                          </a:solidFill>
                          <a:effectLst/>
                        </a:rPr>
                        <a:t>9 А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Семёнов С. 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>
                          <a:solidFill>
                            <a:srgbClr val="002060"/>
                          </a:solidFill>
                          <a:effectLst/>
                        </a:rPr>
                        <a:t>9 А</a:t>
                      </a:r>
                      <a:endParaRPr lang="ru-RU" sz="155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550" b="1" dirty="0" err="1" smtClean="0">
                          <a:solidFill>
                            <a:srgbClr val="002060"/>
                          </a:solidFill>
                          <a:effectLst/>
                        </a:rPr>
                        <a:t>Тулынин</a:t>
                      </a: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А. 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>
                          <a:solidFill>
                            <a:srgbClr val="002060"/>
                          </a:solidFill>
                          <a:effectLst/>
                        </a:rPr>
                        <a:t>9 А</a:t>
                      </a:r>
                      <a:endParaRPr lang="ru-RU" sz="155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550" b="1" dirty="0" err="1" smtClean="0">
                          <a:solidFill>
                            <a:srgbClr val="002060"/>
                          </a:solidFill>
                          <a:effectLst/>
                        </a:rPr>
                        <a:t>Шарафан</a:t>
                      </a: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М. 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>
                          <a:solidFill>
                            <a:srgbClr val="002060"/>
                          </a:solidFill>
                          <a:effectLst/>
                        </a:rPr>
                        <a:t>9 А</a:t>
                      </a:r>
                      <a:endParaRPr lang="ru-RU" sz="155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550" b="1" dirty="0" err="1" smtClean="0">
                          <a:solidFill>
                            <a:srgbClr val="002060"/>
                          </a:solidFill>
                          <a:effectLst/>
                        </a:rPr>
                        <a:t>Шарипов</a:t>
                      </a: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Д. 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>
                          <a:solidFill>
                            <a:srgbClr val="002060"/>
                          </a:solidFill>
                          <a:effectLst/>
                        </a:rPr>
                        <a:t>9 А</a:t>
                      </a:r>
                      <a:endParaRPr lang="ru-RU" sz="155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550" b="1" dirty="0" err="1" smtClean="0">
                          <a:solidFill>
                            <a:srgbClr val="002060"/>
                          </a:solidFill>
                          <a:effectLst/>
                        </a:rPr>
                        <a:t>Юранец</a:t>
                      </a: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И. 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>
                          <a:solidFill>
                            <a:srgbClr val="002060"/>
                          </a:solidFill>
                          <a:effectLst/>
                        </a:rPr>
                        <a:t>9 Б</a:t>
                      </a:r>
                      <a:endParaRPr lang="ru-RU" sz="155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55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Кайдалов</a:t>
                      </a: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Д.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>
                          <a:solidFill>
                            <a:srgbClr val="002060"/>
                          </a:solidFill>
                          <a:effectLst/>
                        </a:rPr>
                        <a:t>9 Б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Мухтаров Т. 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>
                          <a:solidFill>
                            <a:srgbClr val="002060"/>
                          </a:solidFill>
                          <a:effectLst/>
                        </a:rPr>
                        <a:t>9 Б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Шилова А. 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>
                          <a:solidFill>
                            <a:srgbClr val="002060"/>
                          </a:solidFill>
                          <a:effectLst/>
                        </a:rPr>
                        <a:t>9 Б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550" b="1" dirty="0" err="1" smtClean="0">
                          <a:solidFill>
                            <a:srgbClr val="002060"/>
                          </a:solidFill>
                          <a:effectLst/>
                        </a:rPr>
                        <a:t>Ясавеев</a:t>
                      </a: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</a:rPr>
                        <a:t> Р.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5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участвовал</a:t>
                      </a:r>
                      <a:endParaRPr lang="ru-RU" sz="155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66478" y="1656814"/>
          <a:ext cx="325745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330">
                  <a:extLst>
                    <a:ext uri="{9D8B030D-6E8A-4147-A177-3AD203B41FA5}">
                      <a16:colId xmlns:a16="http://schemas.microsoft.com/office/drawing/2014/main" xmlns="" val="18531434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791330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/>
                        </a:rPr>
                        <a:t>Количество обучающихся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A8246F"/>
                          </a:solidFill>
                          <a:latin typeface="Calibri" panose="020F0502020204030204"/>
                        </a:rPr>
                        <a:t>24 чел.</a:t>
                      </a:r>
                      <a:endParaRPr lang="ru-RU" b="1" dirty="0">
                        <a:solidFill>
                          <a:srgbClr val="A8246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792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/>
                        </a:rPr>
                        <a:t>Сдавали пробное тестирование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A8246F"/>
                          </a:solidFill>
                          <a:latin typeface="Calibri" panose="020F0502020204030204"/>
                        </a:rPr>
                        <a:t>20 чел.</a:t>
                      </a:r>
                      <a:endParaRPr lang="ru-RU" b="1" dirty="0">
                        <a:solidFill>
                          <a:srgbClr val="A8246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860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/>
                        </a:rPr>
                        <a:t>Средний процент выполнения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A8246F"/>
                          </a:solidFill>
                          <a:latin typeface="Calibri" panose="020F0502020204030204"/>
                        </a:rPr>
                        <a:t>48,9 %</a:t>
                      </a:r>
                      <a:endParaRPr lang="ru-RU" b="1" dirty="0">
                        <a:solidFill>
                          <a:srgbClr val="A8246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901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/>
                        </a:rPr>
                        <a:t>Средняя оценка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A8246F"/>
                          </a:solidFill>
                          <a:latin typeface="Calibri" panose="020F0502020204030204"/>
                        </a:rPr>
                        <a:t>3,4</a:t>
                      </a:r>
                      <a:endParaRPr lang="ru-RU" b="1" dirty="0">
                        <a:solidFill>
                          <a:srgbClr val="A8246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67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 panose="020F0502020204030204"/>
                        </a:rPr>
                        <a:t>Не преодолели порог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A8246F"/>
                          </a:solidFill>
                          <a:latin typeface="Calibri" panose="020F0502020204030204"/>
                        </a:rPr>
                        <a:t>2 чел.</a:t>
                      </a:r>
                      <a:endParaRPr lang="ru-RU" sz="1800" b="1" dirty="0">
                        <a:solidFill>
                          <a:srgbClr val="A8246F"/>
                        </a:solidFill>
                        <a:latin typeface="Calibri" panose="020F050202020403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077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180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4450"/>
            <a:ext cx="917575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2878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СПАСИБО ЗА ВНИМАНИЕ!</a:t>
            </a: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982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Типичные ошибки</a:t>
            </a:r>
            <a:endParaRPr kumimoji="0" lang="ru-RU" sz="3000" b="1" i="0" u="none" strike="noStrike" kern="1200" normalizeH="0" baseline="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0575"/>
              </p:ext>
            </p:extLst>
          </p:nvPr>
        </p:nvGraphicFramePr>
        <p:xfrm>
          <a:off x="0" y="1316576"/>
          <a:ext cx="8964488" cy="33650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1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5151553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946772590"/>
                    </a:ext>
                  </a:extLst>
                </a:gridCol>
              </a:tblGrid>
              <a:tr h="410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задания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Перечень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тем, на которые были направлены задания контрольной работы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учеников 4А, допустивших ошибки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учеников 4Б, допустивших ошибки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Оформление предложения.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Заглавная буква в начале предложения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Замена, пропуск, вставка букв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3873222"/>
                  </a:ext>
                </a:extLst>
              </a:tr>
              <a:tr h="21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Словарные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слова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9171712"/>
                  </a:ext>
                </a:extLst>
              </a:tr>
              <a:tr h="21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Разделительный мягкий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знак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5147857"/>
                  </a:ext>
                </a:extLst>
              </a:tr>
              <a:tr h="21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Безударные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гласные в корне слова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Правописание парных согласных в корне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7414053"/>
                  </a:ext>
                </a:extLst>
              </a:tr>
              <a:tr h="21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Падежные окончания имен существительных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1555954"/>
                  </a:ext>
                </a:extLst>
              </a:tr>
              <a:tr h="21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Орфограмма в суффиксах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9274552"/>
                  </a:ext>
                </a:extLst>
              </a:tr>
              <a:tr h="21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Правописание приставок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0755099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Грамматическое задание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1115033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Синтаксический разбор предложения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7800100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Окончания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имен существительных 1,2,3 склонения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1563910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Непроизносимые согласные/парные согласные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2348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565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Анализ контрольной работы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kumimoji="0" lang="ru-RU" sz="3000" b="1" i="0" u="none" strike="noStrike" kern="1200" normalizeH="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 окружа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ющему миру</a:t>
            </a:r>
            <a:r>
              <a:rPr kumimoji="0" lang="ru-RU" sz="3000" b="1" i="0" u="none" strike="noStrike" kern="1200" normalizeH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ru-RU" sz="3000" b="1" i="0" u="none" strike="noStrike" kern="1200" normalizeH="0" baseline="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8640"/>
              </p:ext>
            </p:extLst>
          </p:nvPr>
        </p:nvGraphicFramePr>
        <p:xfrm>
          <a:off x="0" y="1563638"/>
          <a:ext cx="8964484" cy="22144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1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5151553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68010104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41751962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15337023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4416767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4155645625"/>
                    </a:ext>
                  </a:extLst>
                </a:gridCol>
                <a:gridCol w="1344466">
                  <a:extLst>
                    <a:ext uri="{9D8B030D-6E8A-4147-A177-3AD203B41FA5}">
                      <a16:colId xmlns:a16="http://schemas.microsoft.com/office/drawing/2014/main" xmlns="" val="146502914"/>
                    </a:ext>
                  </a:extLst>
                </a:gridCol>
                <a:gridCol w="887782">
                  <a:extLst>
                    <a:ext uri="{9D8B030D-6E8A-4147-A177-3AD203B41FA5}">
                      <a16:colId xmlns:a16="http://schemas.microsoft.com/office/drawing/2014/main" xmlns="" val="946772590"/>
                    </a:ext>
                  </a:extLst>
                </a:gridCol>
                <a:gridCol w="86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93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Класс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 учащихся, всего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 учащихся, выполнявших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работу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Учитель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Выполнили на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успеваемости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Средняя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оценка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46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«5»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«4»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«3»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«2»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0608433"/>
                  </a:ext>
                </a:extLst>
              </a:tr>
              <a:tr h="298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Шишина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О.Н.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82,0%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4,11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4Б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Фомина Т.И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84,6%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184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56592" y="329002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Структура контрольной работы</a:t>
            </a:r>
            <a:endParaRPr kumimoji="0" lang="ru-RU" sz="3000" b="1" i="0" u="none" strike="noStrike" kern="1200" normalizeH="0" baseline="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105385"/>
              </p:ext>
            </p:extLst>
          </p:nvPr>
        </p:nvGraphicFramePr>
        <p:xfrm>
          <a:off x="0" y="1434083"/>
          <a:ext cx="8964488" cy="33398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5151553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68010104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4650291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946772590"/>
                    </a:ext>
                  </a:extLst>
                </a:gridCol>
              </a:tblGrid>
              <a:tr h="1117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задания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Перечень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тем, на которые были направлены задания контрольной работы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 учеников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4А, приступивших к выполнению этого задания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учеников 4А, допустивших ошибки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 учеников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4Б, приступивших к выполнению этого задания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учеников 4Б, допустивших ошибки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«Небо и звезды»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«Правила безопасности при пожаре»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3873222"/>
                  </a:ext>
                </a:extLst>
              </a:tr>
              <a:tr h="298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«Почва. Состав почвы»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9171712"/>
                  </a:ext>
                </a:extLst>
              </a:tr>
              <a:tr h="298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«Живая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и неживая природа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5147857"/>
                  </a:ext>
                </a:extLst>
              </a:tr>
              <a:tr h="298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«Права и обязанности ребенка»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«Здоровый образ жизни»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0026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592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56592" y="207440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Начальная школа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360" y="1039045"/>
            <a:ext cx="8273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75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Эксперт</a:t>
            </a:r>
            <a:r>
              <a:rPr lang="ru-RU" b="1" dirty="0">
                <a:solidFill>
                  <a:srgbClr val="A8246F"/>
                </a:solidFill>
                <a:ea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Сагдиева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Ильсия Талгатовна,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старший преподаватель кафедры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дошкольного и начального общего образования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ГАОУ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ДПО «ИРО РТ»</a:t>
            </a:r>
            <a:endParaRPr lang="ru-RU" sz="12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7889" y="1905982"/>
            <a:ext cx="8262572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75" algn="just">
              <a:spcAft>
                <a:spcPts val="0"/>
              </a:spcAft>
            </a:pPr>
            <a:r>
              <a:rPr lang="ru-RU" sz="1500" b="1" dirty="0">
                <a:solidFill>
                  <a:srgbClr val="A8246F"/>
                </a:solidFill>
                <a:ea typeface="Times New Roman" panose="02020603050405020304" pitchFamily="18" charset="0"/>
              </a:rPr>
              <a:t>В ходе изучения проведены следующие мероприятия:</a:t>
            </a:r>
          </a:p>
          <a:p>
            <a:pPr indent="257175" algn="just">
              <a:spcAft>
                <a:spcPts val="0"/>
              </a:spcAft>
            </a:pPr>
            <a:endParaRPr lang="ru-RU" sz="75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57175" indent="-257175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75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57175" indent="-257175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Наблюдение за качеством подготовки обучающихся (текущий контроль успеваемости, результаты промежуточной аттестации обучающихся, итоговой аттестации выпускников образовательной организации по начальному образованию)</a:t>
            </a:r>
          </a:p>
          <a:p>
            <a:pPr marL="257175" indent="-257175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75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57175" indent="-257175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Изучение учебно-методической документации по начальному образованию</a:t>
            </a:r>
          </a:p>
          <a:p>
            <a:pPr marL="257175" indent="-257175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75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57175" indent="-257175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Наблюдение за ходом образовательного процесса (посещение уроков и внеурочных мероприятий)</a:t>
            </a:r>
          </a:p>
          <a:p>
            <a:pPr marL="257175" indent="-257175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75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57175" indent="-257175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Индивидуальные беседы с администрацией и учителями</a:t>
            </a:r>
          </a:p>
        </p:txBody>
      </p:sp>
    </p:spTree>
    <p:extLst>
      <p:ext uri="{BB962C8B-B14F-4D97-AF65-F5344CB8AC3E}">
        <p14:creationId xmlns:p14="http://schemas.microsoft.com/office/powerpoint/2010/main" val="762450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849" y="4515966"/>
            <a:ext cx="2133600" cy="273844"/>
          </a:xfrm>
        </p:spPr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828600" y="135475"/>
            <a:ext cx="10515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8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Начальная школа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995774"/>
            <a:ext cx="8059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75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Эксперт</a:t>
            </a:r>
            <a:r>
              <a:rPr lang="ru-RU" b="1" dirty="0">
                <a:solidFill>
                  <a:srgbClr val="A8246F"/>
                </a:solidFill>
                <a:ea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Сагдиева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Ильсия Талгатовна,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старший преподаватель кафедры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дошкольного и начального общего образования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ГАОУ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ДПО «ИРО РТ»</a:t>
            </a:r>
            <a:endParaRPr lang="ru-RU" sz="12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9557" y="1905982"/>
            <a:ext cx="805815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75" algn="just">
              <a:spcAft>
                <a:spcPts val="0"/>
              </a:spcAft>
              <a:tabLst>
                <a:tab pos="1885950" algn="l"/>
              </a:tabLst>
            </a:pPr>
            <a:r>
              <a:rPr lang="ru-RU" sz="1500" b="1" dirty="0">
                <a:solidFill>
                  <a:srgbClr val="A8246F"/>
                </a:solidFill>
                <a:ea typeface="Times New Roman" panose="02020603050405020304" pitchFamily="18" charset="0"/>
              </a:rPr>
              <a:t>Рекомендации по итогам посещенных уроков:</a:t>
            </a:r>
          </a:p>
          <a:p>
            <a:pPr indent="257175" algn="just">
              <a:spcAft>
                <a:spcPts val="0"/>
              </a:spcAft>
              <a:tabLst>
                <a:tab pos="1885950" algn="l"/>
              </a:tabLst>
            </a:pP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</a:p>
          <a:p>
            <a:pPr marL="257175" indent="-257175" algn="just">
              <a:spcAft>
                <a:spcPts val="0"/>
              </a:spcAft>
              <a:buFontTx/>
              <a:buChar char="-"/>
              <a:tabLst>
                <a:tab pos="1885950" algn="l"/>
              </a:tabLst>
            </a:pP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работать с источниками информации, представленных в разных </a:t>
            </a:r>
            <a:r>
              <a:rPr lang="ru-RU" sz="15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формах,</a:t>
            </a:r>
            <a:endParaRPr lang="ru-RU" sz="15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57175" indent="-257175" algn="just">
              <a:spcAft>
                <a:spcPts val="0"/>
              </a:spcAft>
              <a:buFontTx/>
              <a:buChar char="-"/>
              <a:tabLst>
                <a:tab pos="1885950" algn="l"/>
              </a:tabLst>
            </a:pPr>
            <a:endParaRPr lang="ru-RU" sz="75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57175" indent="-257175" algn="just">
              <a:spcAft>
                <a:spcPts val="0"/>
              </a:spcAft>
              <a:buFontTx/>
              <a:buChar char="-"/>
              <a:tabLst>
                <a:tab pos="1885950" algn="l"/>
              </a:tabLst>
            </a:pP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выполнять на уроках диагностические задания, приближенных к ВПР.</a:t>
            </a:r>
          </a:p>
          <a:p>
            <a:pPr marL="257175" indent="-257175" algn="just">
              <a:spcAft>
                <a:spcPts val="0"/>
              </a:spcAft>
              <a:buFontTx/>
              <a:buChar char="-"/>
              <a:tabLst>
                <a:tab pos="1885950" algn="l"/>
              </a:tabLst>
            </a:pPr>
            <a:endParaRPr lang="ru-RU" sz="15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257175" algn="just">
              <a:spcAft>
                <a:spcPts val="0"/>
              </a:spcAft>
              <a:tabLst>
                <a:tab pos="1885950" algn="l"/>
              </a:tabLst>
            </a:pP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 </a:t>
            </a:r>
          </a:p>
          <a:p>
            <a:pPr indent="257175" algn="just">
              <a:spcAft>
                <a:spcPts val="0"/>
              </a:spcAft>
              <a:tabLst>
                <a:tab pos="1885950" algn="l"/>
              </a:tabLst>
            </a:pPr>
            <a:r>
              <a:rPr lang="ru-RU" sz="1500" b="1" dirty="0">
                <a:solidFill>
                  <a:srgbClr val="A8246F"/>
                </a:solidFill>
                <a:ea typeface="Times New Roman" panose="02020603050405020304" pitchFamily="18" charset="0"/>
              </a:rPr>
              <a:t>Результаты анализа</a:t>
            </a: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 внеурочной деятельности позволяют сделать вывод, что все обучающиеся вовлечены в курс программ внеурочной деятельности. Внеурочная деятельность организована по основным направлениям развития личности.</a:t>
            </a:r>
          </a:p>
          <a:p>
            <a:pPr indent="257175" algn="just">
              <a:spcAft>
                <a:spcPts val="0"/>
              </a:spcAft>
              <a:tabLst>
                <a:tab pos="1885950" algn="l"/>
              </a:tabLst>
            </a:pP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62388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5410</TotalTime>
  <Words>2085</Words>
  <Application>Microsoft Office PowerPoint</Application>
  <PresentationFormat>Экран (16:9)</PresentationFormat>
  <Paragraphs>661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МОиН РТ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Tamara.Fedorova</cp:lastModifiedBy>
  <cp:revision>500</cp:revision>
  <cp:lastPrinted>2019-10-22T10:42:28Z</cp:lastPrinted>
  <dcterms:created xsi:type="dcterms:W3CDTF">2009-12-08T06:57:32Z</dcterms:created>
  <dcterms:modified xsi:type="dcterms:W3CDTF">2019-10-23T10:22:05Z</dcterms:modified>
</cp:coreProperties>
</file>