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3"/>
  </p:notesMasterIdLst>
  <p:sldIdLst>
    <p:sldId id="407" r:id="rId2"/>
  </p:sldIdLst>
  <p:sldSz cx="9144000" cy="5143500" type="screen16x9"/>
  <p:notesSz cx="6761163" cy="9942513"/>
  <p:defaultTextStyle>
    <a:defPPr>
      <a:defRPr lang="ru-RU"/>
    </a:defPPr>
    <a:lvl1pPr marL="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0462"/>
    <a:srgbClr val="FFFFCC"/>
    <a:srgbClr val="CCFFCC"/>
    <a:srgbClr val="477B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29" autoAdjust="0"/>
    <p:restoredTop sz="92691" autoAdjust="0"/>
  </p:normalViewPr>
  <p:slideViewPr>
    <p:cSldViewPr>
      <p:cViewPr varScale="1">
        <p:scale>
          <a:sx n="136" d="100"/>
          <a:sy n="136" d="100"/>
        </p:scale>
        <p:origin x="882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B75F8-DBFA-4A97-BC86-48B7774721E6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263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2BD74-58A1-4174-86F0-9C39B51247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252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37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822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380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7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94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366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305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105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828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63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8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7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8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12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21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187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21.10.2020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689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" y="0"/>
            <a:ext cx="9143999" cy="527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35986" y="895089"/>
            <a:ext cx="8220576" cy="307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Источники информации об уровне компетенций учителей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41117" y="59502"/>
            <a:ext cx="7424193" cy="64632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ln>
                  <a:solidFill>
                    <a:srgbClr val="C0504D">
                      <a:lumMod val="75000"/>
                    </a:srgbClr>
                  </a:solidFill>
                </a:ln>
                <a:solidFill>
                  <a:srgbClr val="C00000"/>
                </a:solidFill>
                <a:latin typeface="Garamond" pitchFamily="18" charset="0"/>
              </a:rPr>
              <a:t>СИСТЕМА ПОВЫШЕНИЯ КВАЛИФИКАЦИИ РАБОТНИКОВ ОБРАЗОВАНИЯ В РЕСПУБЛИКЕ ТАТАРСТАН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26331" y="1979361"/>
            <a:ext cx="8220576" cy="931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885198" y="1918100"/>
            <a:ext cx="419703" cy="12252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46779" y="1453128"/>
            <a:ext cx="1920213" cy="46166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173033"/>
            <a:r>
              <a:rPr lang="ru-RU" sz="1200" dirty="0">
                <a:solidFill>
                  <a:srgbClr val="7030A0"/>
                </a:solidFill>
              </a:rPr>
              <a:t>р</a:t>
            </a:r>
            <a:r>
              <a:rPr lang="ru-RU" sz="1200" dirty="0" smtClean="0">
                <a:solidFill>
                  <a:srgbClr val="7030A0"/>
                </a:solidFill>
              </a:rPr>
              <a:t>аботы контрольно-надзорных органов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27809" y="1414566"/>
            <a:ext cx="2121843" cy="46166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173033"/>
            <a:r>
              <a:rPr lang="ru-RU" sz="1200" dirty="0">
                <a:solidFill>
                  <a:srgbClr val="7030A0"/>
                </a:solidFill>
              </a:rPr>
              <a:t>с</a:t>
            </a:r>
            <a:r>
              <a:rPr lang="ru-RU" sz="1200" dirty="0" smtClean="0">
                <a:solidFill>
                  <a:srgbClr val="7030A0"/>
                </a:solidFill>
              </a:rPr>
              <a:t>ертификации и педагоги-ческой аттестации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5797" y="1420455"/>
            <a:ext cx="2050289" cy="46166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ru-RU" sz="1200" dirty="0" smtClean="0">
                <a:solidFill>
                  <a:srgbClr val="7030A0"/>
                </a:solidFill>
              </a:rPr>
              <a:t>диагностического тестирования учителей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21969" y="1439414"/>
            <a:ext cx="2822032" cy="46166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173033"/>
            <a:r>
              <a:rPr lang="ru-RU" sz="1200" dirty="0" smtClean="0">
                <a:solidFill>
                  <a:srgbClr val="7030A0"/>
                </a:solidFill>
              </a:rPr>
              <a:t>ОГЭ,ЕГЭ,ВПР, международных сравнительных исследований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97665" y="1200021"/>
            <a:ext cx="4800533" cy="33855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7030A0"/>
                </a:solidFill>
              </a:rPr>
              <a:t>Р е з у л ь т а т ы</a:t>
            </a:r>
            <a:endParaRPr lang="ru-RU" sz="1600" b="1" dirty="0">
              <a:solidFill>
                <a:srgbClr val="7030A0"/>
              </a:solidFill>
            </a:endParaRPr>
          </a:p>
        </p:txBody>
      </p:sp>
      <p:sp>
        <p:nvSpPr>
          <p:cNvPr id="19" name="Семиугольник 18"/>
          <p:cNvSpPr/>
          <p:nvPr/>
        </p:nvSpPr>
        <p:spPr>
          <a:xfrm>
            <a:off x="2641698" y="2221783"/>
            <a:ext cx="3157486" cy="876569"/>
          </a:xfrm>
          <a:prstGeom prst="heptagon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ru-RU" dirty="0" smtClean="0">
                <a:solidFill>
                  <a:srgbClr val="960462"/>
                </a:solidFill>
              </a:rPr>
              <a:t>Повышение квалификации в Республике Татарстан</a:t>
            </a:r>
            <a:endParaRPr lang="ru-RU" dirty="0">
              <a:solidFill>
                <a:srgbClr val="960462"/>
              </a:solidFill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504716" y="3284054"/>
            <a:ext cx="8220576" cy="931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156941" y="3606374"/>
            <a:ext cx="2228829" cy="1292660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173033"/>
            <a:r>
              <a:rPr lang="ru-RU" sz="1200" b="1" dirty="0" smtClean="0">
                <a:solidFill>
                  <a:srgbClr val="7030A0"/>
                </a:solidFill>
              </a:rPr>
              <a:t>Персонифицированная модель повышения квалификации </a:t>
            </a:r>
            <a:r>
              <a:rPr lang="ru-RU" sz="1200" dirty="0" smtClean="0">
                <a:solidFill>
                  <a:srgbClr val="7030A0"/>
                </a:solidFill>
              </a:rPr>
              <a:t>педагогических работников:</a:t>
            </a:r>
          </a:p>
          <a:p>
            <a:pPr marL="266693" indent="-85723">
              <a:lnSpc>
                <a:spcPts val="900"/>
              </a:lnSpc>
            </a:pPr>
            <a:r>
              <a:rPr lang="ru-RU" sz="1400" dirty="0" smtClean="0">
                <a:solidFill>
                  <a:srgbClr val="7030A0"/>
                </a:solidFill>
              </a:rPr>
              <a:t>- </a:t>
            </a:r>
            <a:r>
              <a:rPr lang="ru-RU" sz="900" dirty="0">
                <a:solidFill>
                  <a:schemeClr val="accent4">
                    <a:lumMod val="50000"/>
                  </a:schemeClr>
                </a:solidFill>
              </a:rPr>
              <a:t>Выбор траектории развития</a:t>
            </a:r>
          </a:p>
          <a:p>
            <a:pPr marL="266693" indent="-85723">
              <a:lnSpc>
                <a:spcPts val="900"/>
              </a:lnSpc>
              <a:buFontTx/>
              <a:buChar char="-"/>
            </a:pPr>
            <a:r>
              <a:rPr lang="ru-RU" sz="900" dirty="0" smtClean="0">
                <a:solidFill>
                  <a:schemeClr val="accent4">
                    <a:lumMod val="50000"/>
                  </a:schemeClr>
                </a:solidFill>
              </a:rPr>
              <a:t>Адресное финансирование</a:t>
            </a:r>
          </a:p>
          <a:p>
            <a:pPr marL="266693" indent="-85723">
              <a:lnSpc>
                <a:spcPts val="900"/>
              </a:lnSpc>
              <a:buFontTx/>
              <a:buChar char="-"/>
            </a:pPr>
            <a:r>
              <a:rPr lang="ru-RU" sz="900" dirty="0" smtClean="0">
                <a:solidFill>
                  <a:schemeClr val="accent4">
                    <a:lumMod val="50000"/>
                  </a:schemeClr>
                </a:solidFill>
              </a:rPr>
              <a:t>Конкурентный рынок программ</a:t>
            </a:r>
          </a:p>
          <a:p>
            <a:pPr marL="266693" indent="-85723">
              <a:lnSpc>
                <a:spcPts val="900"/>
              </a:lnSpc>
              <a:buFontTx/>
              <a:buChar char="-"/>
            </a:pPr>
            <a:r>
              <a:rPr lang="ru-RU" sz="900" dirty="0" smtClean="0">
                <a:solidFill>
                  <a:schemeClr val="accent4">
                    <a:lumMod val="50000"/>
                  </a:schemeClr>
                </a:solidFill>
              </a:rPr>
              <a:t>Независимая оценка качества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0" y="3606415"/>
            <a:ext cx="2373090" cy="150810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173033"/>
            <a:r>
              <a:rPr lang="ru-RU" sz="1200" b="1" dirty="0" smtClean="0">
                <a:solidFill>
                  <a:srgbClr val="7030A0"/>
                </a:solidFill>
              </a:rPr>
              <a:t>Уровневые программы повышения квалификации руководителей </a:t>
            </a:r>
            <a:r>
              <a:rPr lang="ru-RU" sz="1200" dirty="0" smtClean="0">
                <a:solidFill>
                  <a:srgbClr val="7030A0"/>
                </a:solidFill>
              </a:rPr>
              <a:t>образовательных организаций</a:t>
            </a:r>
          </a:p>
          <a:p>
            <a:pPr marL="458776" indent="-285743">
              <a:lnSpc>
                <a:spcPts val="900"/>
              </a:lnSpc>
              <a:buFont typeface="Wingdings" pitchFamily="2" charset="2"/>
              <a:buChar char="ü"/>
            </a:pPr>
            <a:r>
              <a:rPr lang="ru-RU" sz="900" dirty="0" smtClean="0">
                <a:solidFill>
                  <a:schemeClr val="accent4">
                    <a:lumMod val="50000"/>
                  </a:schemeClr>
                </a:solidFill>
              </a:rPr>
              <a:t>Начальники РОО и их заместители</a:t>
            </a:r>
          </a:p>
          <a:p>
            <a:pPr marL="458776" indent="-285743">
              <a:lnSpc>
                <a:spcPts val="900"/>
              </a:lnSpc>
              <a:buFont typeface="Wingdings" pitchFamily="2" charset="2"/>
              <a:buChar char="ü"/>
            </a:pPr>
            <a:r>
              <a:rPr lang="ru-RU" sz="900" dirty="0" smtClean="0">
                <a:solidFill>
                  <a:schemeClr val="accent4">
                    <a:lumMod val="50000"/>
                  </a:schemeClr>
                </a:solidFill>
              </a:rPr>
              <a:t>Директора школ и их заместители</a:t>
            </a:r>
          </a:p>
          <a:p>
            <a:pPr marL="458776" indent="-285743">
              <a:lnSpc>
                <a:spcPts val="900"/>
              </a:lnSpc>
              <a:buFont typeface="Wingdings" pitchFamily="2" charset="2"/>
              <a:buChar char="ü"/>
            </a:pPr>
            <a:r>
              <a:rPr lang="ru-RU" sz="900" dirty="0" smtClean="0">
                <a:solidFill>
                  <a:schemeClr val="accent4">
                    <a:lumMod val="50000"/>
                  </a:schemeClr>
                </a:solidFill>
              </a:rPr>
              <a:t>Руководители ДОД</a:t>
            </a:r>
          </a:p>
          <a:p>
            <a:pPr marL="458776" indent="-285743">
              <a:lnSpc>
                <a:spcPts val="900"/>
              </a:lnSpc>
              <a:buFont typeface="Wingdings" pitchFamily="2" charset="2"/>
              <a:buChar char="ü"/>
            </a:pPr>
            <a:r>
              <a:rPr lang="ru-RU" sz="900" dirty="0" smtClean="0">
                <a:solidFill>
                  <a:schemeClr val="accent4">
                    <a:lumMod val="50000"/>
                  </a:schemeClr>
                </a:solidFill>
              </a:rPr>
              <a:t>Заведующие ДОО</a:t>
            </a:r>
          </a:p>
          <a:p>
            <a:pPr marL="342892" indent="-342892">
              <a:buAutoNum type="arabicPeriod" startAt="2"/>
            </a:pPr>
            <a:endParaRPr lang="ru-RU" sz="1400" dirty="0" smtClean="0">
              <a:solidFill>
                <a:srgbClr val="7030A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55233" y="3585349"/>
            <a:ext cx="2223760" cy="145424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173033"/>
            <a:r>
              <a:rPr lang="ru-RU" sz="1100" b="1" dirty="0" smtClean="0">
                <a:solidFill>
                  <a:srgbClr val="7030A0"/>
                </a:solidFill>
              </a:rPr>
              <a:t>Профессиональное развитие в рамках грантовой поддержки</a:t>
            </a:r>
          </a:p>
          <a:p>
            <a:pPr marL="266693" indent="-85723">
              <a:lnSpc>
                <a:spcPts val="900"/>
              </a:lnSpc>
              <a:buFontTx/>
              <a:buChar char="-"/>
            </a:pPr>
            <a:r>
              <a:rPr lang="ru-RU" sz="900" b="1" dirty="0">
                <a:solidFill>
                  <a:schemeClr val="accent4">
                    <a:lumMod val="50000"/>
                  </a:schemeClr>
                </a:solidFill>
              </a:rPr>
              <a:t>Индивидуальные</a:t>
            </a:r>
            <a:r>
              <a:rPr lang="ru-RU" sz="900" b="1" dirty="0" smtClean="0">
                <a:solidFill>
                  <a:srgbClr val="7030A0"/>
                </a:solidFill>
              </a:rPr>
              <a:t> </a:t>
            </a:r>
            <a:r>
              <a:rPr lang="ru-RU" sz="900" b="1" dirty="0">
                <a:solidFill>
                  <a:schemeClr val="accent4">
                    <a:lumMod val="50000"/>
                  </a:schemeClr>
                </a:solidFill>
              </a:rPr>
              <a:t>гранты </a:t>
            </a:r>
            <a:r>
              <a:rPr lang="ru-RU" sz="900" dirty="0">
                <a:solidFill>
                  <a:schemeClr val="accent4">
                    <a:lumMod val="50000"/>
                  </a:schemeClr>
                </a:solidFill>
              </a:rPr>
              <a:t>(Старший учитель, учитель-мастер, учитель-наставник, учитель эксперт, наш новый учитель)</a:t>
            </a:r>
          </a:p>
          <a:p>
            <a:pPr marL="266693" indent="-85723">
              <a:lnSpc>
                <a:spcPts val="900"/>
              </a:lnSpc>
              <a:buFontTx/>
              <a:buChar char="-"/>
            </a:pPr>
            <a:r>
              <a:rPr lang="ru-RU" sz="900" b="1" dirty="0" smtClean="0">
                <a:solidFill>
                  <a:schemeClr val="accent4">
                    <a:lumMod val="50000"/>
                  </a:schemeClr>
                </a:solidFill>
              </a:rPr>
              <a:t>Гранты для команд  </a:t>
            </a:r>
            <a:r>
              <a:rPr lang="ru-RU" sz="900" dirty="0">
                <a:solidFill>
                  <a:schemeClr val="accent4">
                    <a:lumMod val="50000"/>
                  </a:schemeClr>
                </a:solidFill>
              </a:rPr>
              <a:t>(успешная школа, региональная инновационная площадка)</a:t>
            </a:r>
          </a:p>
          <a:p>
            <a:pPr marL="342892" indent="-342892">
              <a:buAutoNum type="arabicPeriod" startAt="2"/>
            </a:pPr>
            <a:endParaRPr lang="ru-RU" sz="1400" dirty="0" smtClean="0">
              <a:solidFill>
                <a:srgbClr val="7030A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534327" y="3574186"/>
            <a:ext cx="2178949" cy="1223410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173033"/>
            <a:r>
              <a:rPr lang="ru-RU" sz="1200" b="1" dirty="0" smtClean="0">
                <a:solidFill>
                  <a:srgbClr val="7030A0"/>
                </a:solidFill>
              </a:rPr>
              <a:t>Профессиональные образовательные сообщества:</a:t>
            </a:r>
          </a:p>
          <a:p>
            <a:pPr marL="266693" indent="-85723">
              <a:lnSpc>
                <a:spcPts val="900"/>
              </a:lnSpc>
              <a:buFontTx/>
              <a:buChar char="-"/>
            </a:pPr>
            <a:r>
              <a:rPr lang="ru-RU" sz="900" dirty="0">
                <a:solidFill>
                  <a:schemeClr val="accent4">
                    <a:lumMod val="50000"/>
                  </a:schemeClr>
                </a:solidFill>
              </a:rPr>
              <a:t>Объединение учителей по интересам, профессии</a:t>
            </a:r>
          </a:p>
          <a:p>
            <a:pPr marL="266693" indent="-85723">
              <a:lnSpc>
                <a:spcPts val="900"/>
              </a:lnSpc>
              <a:buFontTx/>
              <a:buChar char="-"/>
            </a:pPr>
            <a:r>
              <a:rPr lang="ru-RU" sz="900" dirty="0">
                <a:solidFill>
                  <a:schemeClr val="accent4">
                    <a:lumMod val="50000"/>
                  </a:schemeClr>
                </a:solidFill>
              </a:rPr>
              <a:t>Методическая поддержка</a:t>
            </a:r>
          </a:p>
          <a:p>
            <a:pPr marL="266693" indent="-85723">
              <a:lnSpc>
                <a:spcPts val="900"/>
              </a:lnSpc>
              <a:buFontTx/>
              <a:buChar char="-"/>
            </a:pPr>
            <a:r>
              <a:rPr lang="ru-RU" sz="900" dirty="0">
                <a:solidFill>
                  <a:schemeClr val="accent4">
                    <a:lumMod val="50000"/>
                  </a:schemeClr>
                </a:solidFill>
              </a:rPr>
              <a:t>Профессиональное общение и повышение </a:t>
            </a:r>
            <a:r>
              <a:rPr lang="ru-RU" sz="900" dirty="0" smtClean="0">
                <a:solidFill>
                  <a:schemeClr val="accent4">
                    <a:lumMod val="50000"/>
                  </a:schemeClr>
                </a:solidFill>
              </a:rPr>
              <a:t>квалификации</a:t>
            </a:r>
            <a:endParaRPr lang="ru-RU" sz="9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2702096" y="1927418"/>
            <a:ext cx="419703" cy="12252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endParaRPr lang="ru-RU" dirty="0"/>
          </a:p>
        </p:txBody>
      </p:sp>
      <p:sp>
        <p:nvSpPr>
          <p:cNvPr id="28" name="Овал 27"/>
          <p:cNvSpPr/>
          <p:nvPr/>
        </p:nvSpPr>
        <p:spPr>
          <a:xfrm>
            <a:off x="4991215" y="1907294"/>
            <a:ext cx="419703" cy="12252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endParaRPr lang="ru-RU" dirty="0"/>
          </a:p>
        </p:txBody>
      </p:sp>
      <p:sp>
        <p:nvSpPr>
          <p:cNvPr id="39" name="Овал 38"/>
          <p:cNvSpPr/>
          <p:nvPr/>
        </p:nvSpPr>
        <p:spPr>
          <a:xfrm>
            <a:off x="7276139" y="1917950"/>
            <a:ext cx="419703" cy="12252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endParaRPr lang="ru-RU" dirty="0"/>
          </a:p>
        </p:txBody>
      </p:sp>
      <p:sp>
        <p:nvSpPr>
          <p:cNvPr id="40" name="Овал 39"/>
          <p:cNvSpPr/>
          <p:nvPr/>
        </p:nvSpPr>
        <p:spPr>
          <a:xfrm>
            <a:off x="7313286" y="3232610"/>
            <a:ext cx="419703" cy="12252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endParaRPr lang="ru-RU" dirty="0"/>
          </a:p>
        </p:txBody>
      </p:sp>
      <p:sp>
        <p:nvSpPr>
          <p:cNvPr id="41" name="Овал 40"/>
          <p:cNvSpPr/>
          <p:nvPr/>
        </p:nvSpPr>
        <p:spPr>
          <a:xfrm>
            <a:off x="4991215" y="3235313"/>
            <a:ext cx="419703" cy="12252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endParaRPr lang="ru-RU" dirty="0"/>
          </a:p>
        </p:txBody>
      </p:sp>
      <p:sp>
        <p:nvSpPr>
          <p:cNvPr id="42" name="Овал 41"/>
          <p:cNvSpPr/>
          <p:nvPr/>
        </p:nvSpPr>
        <p:spPr>
          <a:xfrm>
            <a:off x="2950325" y="3227450"/>
            <a:ext cx="419703" cy="12252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endParaRPr lang="ru-RU" dirty="0"/>
          </a:p>
        </p:txBody>
      </p:sp>
      <p:sp>
        <p:nvSpPr>
          <p:cNvPr id="43" name="Овал 42"/>
          <p:cNvSpPr/>
          <p:nvPr/>
        </p:nvSpPr>
        <p:spPr>
          <a:xfrm>
            <a:off x="976702" y="3207701"/>
            <a:ext cx="419703" cy="12252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100412" y="2022835"/>
            <a:ext cx="1769104" cy="480853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46775" y="3375585"/>
            <a:ext cx="8220576" cy="307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Анализ и разработка программ </a:t>
            </a: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flipH="1">
            <a:off x="3214339" y="3048672"/>
            <a:ext cx="155673" cy="162941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950323" y="2060085"/>
            <a:ext cx="613583" cy="22048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>
            <a:stCxn id="28" idx="4"/>
          </p:cNvCxnSpPr>
          <p:nvPr/>
        </p:nvCxnSpPr>
        <p:spPr>
          <a:xfrm flipH="1">
            <a:off x="4788037" y="2029822"/>
            <a:ext cx="413039" cy="250734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5032126" y="3061038"/>
            <a:ext cx="168971" cy="16641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V="1">
            <a:off x="1322716" y="2864692"/>
            <a:ext cx="1589216" cy="346899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endCxn id="39" idx="4"/>
          </p:cNvCxnSpPr>
          <p:nvPr/>
        </p:nvCxnSpPr>
        <p:spPr>
          <a:xfrm flipV="1">
            <a:off x="5581819" y="2040484"/>
            <a:ext cx="1904150" cy="47069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endCxn id="40" idx="0"/>
          </p:cNvCxnSpPr>
          <p:nvPr/>
        </p:nvCxnSpPr>
        <p:spPr>
          <a:xfrm>
            <a:off x="5581854" y="2864693"/>
            <a:ext cx="1941315" cy="36791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797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3650</TotalTime>
  <Words>139</Words>
  <Application>Microsoft Office PowerPoint</Application>
  <PresentationFormat>Экран (16:9)</PresentationFormat>
  <Paragraphs>26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Garamond</vt:lpstr>
      <vt:lpstr>Wingdings</vt:lpstr>
      <vt:lpstr>4_Тема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Гузель Гиниатуллина</cp:lastModifiedBy>
  <cp:revision>359</cp:revision>
  <cp:lastPrinted>2018-01-18T12:22:36Z</cp:lastPrinted>
  <dcterms:created xsi:type="dcterms:W3CDTF">2015-07-24T07:58:29Z</dcterms:created>
  <dcterms:modified xsi:type="dcterms:W3CDTF">2020-10-21T14:39:30Z</dcterms:modified>
</cp:coreProperties>
</file>