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30"/>
  </p:handoutMasterIdLst>
  <p:sldIdLst>
    <p:sldId id="263" r:id="rId2"/>
    <p:sldId id="266" r:id="rId3"/>
    <p:sldId id="260" r:id="rId4"/>
    <p:sldId id="264" r:id="rId5"/>
    <p:sldId id="282" r:id="rId6"/>
    <p:sldId id="286" r:id="rId7"/>
    <p:sldId id="265" r:id="rId8"/>
    <p:sldId id="270" r:id="rId9"/>
    <p:sldId id="267" r:id="rId10"/>
    <p:sldId id="283" r:id="rId11"/>
    <p:sldId id="287" r:id="rId12"/>
    <p:sldId id="272" r:id="rId13"/>
    <p:sldId id="268" r:id="rId14"/>
    <p:sldId id="269" r:id="rId15"/>
    <p:sldId id="297" r:id="rId16"/>
    <p:sldId id="288" r:id="rId17"/>
    <p:sldId id="289" r:id="rId18"/>
    <p:sldId id="290" r:id="rId19"/>
    <p:sldId id="296" r:id="rId20"/>
    <p:sldId id="291" r:id="rId21"/>
    <p:sldId id="292" r:id="rId22"/>
    <p:sldId id="293" r:id="rId23"/>
    <p:sldId id="294" r:id="rId24"/>
    <p:sldId id="298" r:id="rId25"/>
    <p:sldId id="273" r:id="rId26"/>
    <p:sldId id="277" r:id="rId27"/>
    <p:sldId id="278" r:id="rId28"/>
    <p:sldId id="29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23B"/>
    <a:srgbClr val="EE9C42"/>
    <a:srgbClr val="D01E88"/>
    <a:srgbClr val="AD239D"/>
    <a:srgbClr val="A42CA4"/>
    <a:srgbClr val="FF0066"/>
    <a:srgbClr val="FF7C80"/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49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637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44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198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04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324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66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542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634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649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701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59"/>
          <a:stretch/>
        </p:blipFill>
        <p:spPr>
          <a:xfrm>
            <a:off x="0" y="0"/>
            <a:ext cx="9144000" cy="15733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356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0.wdp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60.jp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jpeg"/><Relationship Id="rId5" Type="http://schemas.openxmlformats.org/officeDocument/2006/relationships/image" Target="../media/image62.gif"/><Relationship Id="rId10" Type="http://schemas.openxmlformats.org/officeDocument/2006/relationships/image" Target="../media/image59.emf"/><Relationship Id="rId4" Type="http://schemas.openxmlformats.org/officeDocument/2006/relationships/image" Target="../media/image61.jpeg"/><Relationship Id="rId9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13" Type="http://schemas.openxmlformats.org/officeDocument/2006/relationships/image" Target="../media/image81.jpg"/><Relationship Id="rId3" Type="http://schemas.openxmlformats.org/officeDocument/2006/relationships/image" Target="../media/image73.jpe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0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6.jpeg"/><Relationship Id="rId11" Type="http://schemas.openxmlformats.org/officeDocument/2006/relationships/image" Target="../media/image79.jpg"/><Relationship Id="rId5" Type="http://schemas.openxmlformats.org/officeDocument/2006/relationships/image" Target="../media/image75.jpeg"/><Relationship Id="rId10" Type="http://schemas.openxmlformats.org/officeDocument/2006/relationships/image" Target="../media/image78.jpeg"/><Relationship Id="rId4" Type="http://schemas.openxmlformats.org/officeDocument/2006/relationships/image" Target="../media/image74.jpeg"/><Relationship Id="rId9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jp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.tatar.ru/tulachi/dou2/page2446631.htm" TargetMode="External"/><Relationship Id="rId2" Type="http://schemas.openxmlformats.org/officeDocument/2006/relationships/hyperlink" Target="mailto:farida_hasanshina@mail.ru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3.jpeg"/><Relationship Id="rId7" Type="http://schemas.openxmlformats.org/officeDocument/2006/relationships/image" Target="../media/image95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2.emf"/><Relationship Id="rId11" Type="http://schemas.openxmlformats.org/officeDocument/2006/relationships/image" Target="../media/image99.jpe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98.jpeg"/><Relationship Id="rId4" Type="http://schemas.openxmlformats.org/officeDocument/2006/relationships/image" Target="../media/image94.jpeg"/><Relationship Id="rId9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5.pn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jp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3.wd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.png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6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.png"/><Relationship Id="rId9" Type="http://schemas.openxmlformats.org/officeDocument/2006/relationships/image" Target="../media/image1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10" Type="http://schemas.openxmlformats.org/officeDocument/2006/relationships/image" Target="../media/image26.jpg"/><Relationship Id="rId4" Type="http://schemas.openxmlformats.org/officeDocument/2006/relationships/image" Target="../media/image23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png"/><Relationship Id="rId7" Type="http://schemas.microsoft.com/office/2007/relationships/hdphoto" Target="../media/hdphoto9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2733" y="3355180"/>
            <a:ext cx="8126568" cy="163561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Презентация опыта работы </a:t>
            </a:r>
            <a:br>
              <a:rPr lang="ru-RU" sz="36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 обучению и воспитанию детей на родном языке за последние 3 года</a:t>
            </a:r>
            <a:endParaRPr lang="ru-RU" sz="3600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0698" y="386366"/>
            <a:ext cx="8508603" cy="619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Муниципальное бюджетное дошкольное образовательное учреждение-</a:t>
            </a:r>
            <a:r>
              <a:rPr lang="ru-RU" sz="2300" b="1" dirty="0" err="1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Тюлячинский</a:t>
            </a:r>
            <a:r>
              <a:rPr lang="ru-RU" sz="23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детский сад №2 </a:t>
            </a:r>
            <a:r>
              <a:rPr lang="ru-RU" sz="2300" b="1" dirty="0" err="1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Тюлячинского</a:t>
            </a:r>
            <a:r>
              <a:rPr lang="ru-RU" sz="23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муниципального района Республики Татарстан</a:t>
            </a:r>
            <a:endParaRPr lang="ru-RU" sz="23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6997" y="5164428"/>
            <a:ext cx="439169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Заведующий: </a:t>
            </a:r>
          </a:p>
          <a:p>
            <a:pPr algn="r"/>
            <a:r>
              <a:rPr lang="ru-RU" sz="2300" b="1" dirty="0" err="1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Хасаншина</a:t>
            </a:r>
            <a:r>
              <a:rPr lang="ru-RU" sz="2300" b="1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Фарида  </a:t>
            </a:r>
            <a:r>
              <a:rPr lang="ru-RU" sz="2300" b="1" dirty="0" err="1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Фаннуровна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211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03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64029" y="2505076"/>
            <a:ext cx="2674843" cy="1096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 «Татар</a:t>
            </a:r>
            <a:r>
              <a:rPr lang="tt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өе</a:t>
            </a:r>
            <a:r>
              <a:rPr lang="ru-RU" sz="1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tt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01685" y="2652999"/>
            <a:ext cx="2627290" cy="778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по изучению ПДД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9848" y="5948235"/>
            <a:ext cx="3837371" cy="778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педагога-психолога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454607" y="6084185"/>
            <a:ext cx="2754118" cy="380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кабинет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0" y="3444449"/>
            <a:ext cx="1995993" cy="26613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2"/>
          <a:stretch/>
        </p:blipFill>
        <p:spPr>
          <a:xfrm>
            <a:off x="4626409" y="3484226"/>
            <a:ext cx="2029774" cy="25932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b="9429"/>
          <a:stretch/>
        </p:blipFill>
        <p:spPr>
          <a:xfrm>
            <a:off x="6831666" y="3495019"/>
            <a:ext cx="1993672" cy="25932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83" y="3477470"/>
            <a:ext cx="1971227" cy="26283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6" y="328821"/>
            <a:ext cx="3420194" cy="2565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911" y="316265"/>
            <a:ext cx="3436936" cy="2577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918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9842" y="347731"/>
            <a:ext cx="8102033" cy="914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 algn="ctr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ru-RU" sz="28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Развивающая предметно-пространственная среда в групповых комнатах</a:t>
            </a:r>
            <a:endParaRPr lang="ru-RU" sz="2800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2" y="1413567"/>
            <a:ext cx="2976243" cy="2232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7475" y="1717945"/>
            <a:ext cx="2265218" cy="1698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3" y="3936695"/>
            <a:ext cx="2952964" cy="2214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99" y="3956128"/>
            <a:ext cx="2901142" cy="2175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0831" y="4228110"/>
            <a:ext cx="2175856" cy="1631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0" r="20455"/>
          <a:stretch/>
        </p:blipFill>
        <p:spPr>
          <a:xfrm>
            <a:off x="5737732" y="1397048"/>
            <a:ext cx="2796973" cy="2265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146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5754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95367" y="2715294"/>
            <a:ext cx="2627290" cy="778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площадки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41014" y="5821073"/>
            <a:ext cx="2627290" cy="778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Учебно-опытный участок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408935" y="6020306"/>
            <a:ext cx="2754118" cy="380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Метеоплощадка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50" y="3403243"/>
            <a:ext cx="3489417" cy="261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285" y="3371455"/>
            <a:ext cx="3489417" cy="261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49" y="294980"/>
            <a:ext cx="3489417" cy="261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285" y="294979"/>
            <a:ext cx="3489417" cy="261706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303976" y="2666756"/>
            <a:ext cx="2627290" cy="778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площадка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4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7" y="1083494"/>
            <a:ext cx="2611951" cy="19589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67" y="1083494"/>
            <a:ext cx="2584057" cy="193804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29843" y="99754"/>
            <a:ext cx="7832514" cy="689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ru-RU" sz="2800" b="1" dirty="0" smtClean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ru-RU" sz="2800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28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ТСО</a:t>
            </a:r>
            <a:endParaRPr lang="ru-RU" sz="2800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28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8" y="3642098"/>
            <a:ext cx="3291840" cy="24688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t="1710" r="18079" b="372"/>
          <a:stretch/>
        </p:blipFill>
        <p:spPr>
          <a:xfrm>
            <a:off x="4638501" y="3642098"/>
            <a:ext cx="3416532" cy="24908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344" y="1083494"/>
            <a:ext cx="2584056" cy="193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88901" y="263986"/>
            <a:ext cx="7949871" cy="6475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Формы работы, реализуемые проекты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36" y="1070260"/>
            <a:ext cx="2610198" cy="1957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33853" y="1981747"/>
            <a:ext cx="2683661" cy="2564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росмотр видеофильмов и мультфильмов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12" y="1061751"/>
            <a:ext cx="2621544" cy="1966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094493" y="2230149"/>
            <a:ext cx="2834577" cy="1838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нсценировка сказок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" y="3550687"/>
            <a:ext cx="2777144" cy="2082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87424" y="4946935"/>
            <a:ext cx="2684892" cy="1836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беседы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535" y="3589502"/>
            <a:ext cx="2795004" cy="2096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776778" y="4975663"/>
            <a:ext cx="3519323" cy="1836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конкурсы и национальные праздники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89" y="1070260"/>
            <a:ext cx="2610199" cy="1957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5792844" y="2895541"/>
            <a:ext cx="3192087" cy="56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азные игры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091" y="3563625"/>
            <a:ext cx="2829508" cy="212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7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8" y="3158837"/>
            <a:ext cx="4289367" cy="3217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/>
          <a:stretch/>
        </p:blipFill>
        <p:spPr>
          <a:xfrm>
            <a:off x="5760718" y="3158837"/>
            <a:ext cx="2290067" cy="32918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52" y="368155"/>
            <a:ext cx="3214255" cy="24106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/>
          <a:stretch/>
        </p:blipFill>
        <p:spPr>
          <a:xfrm>
            <a:off x="3614378" y="219798"/>
            <a:ext cx="1863680" cy="2676699"/>
          </a:xfrm>
          <a:prstGeom prst="rect">
            <a:avLst/>
          </a:prstGeom>
        </p:spPr>
      </p:pic>
      <p:graphicFrame>
        <p:nvGraphicFramePr>
          <p:cNvPr id="16" name="Объект 15"/>
          <p:cNvGraphicFramePr>
            <a:graphicFrameLocks noChangeAspect="1"/>
          </p:cNvGraphicFramePr>
          <p:nvPr>
            <p:extLst/>
          </p:nvPr>
        </p:nvGraphicFramePr>
        <p:xfrm>
          <a:off x="5561729" y="213882"/>
          <a:ext cx="2077312" cy="2688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Acrobat Document" r:id="rId7" imgW="5829300" imgH="7543800" progId="AcroExch.Document.DC">
                  <p:embed/>
                </p:oleObj>
              </mc:Choice>
              <mc:Fallback>
                <p:oleObj name="Acrobat Document" r:id="rId7" imgW="5829300" imgH="7543800" progId="AcroExch.Document.DC">
                  <p:embed/>
                  <p:pic>
                    <p:nvPicPr>
                      <p:cNvPr id="16" name="Объект 1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61729" y="213882"/>
                        <a:ext cx="2077312" cy="2688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/>
          </p:nvPr>
        </p:nvGraphicFramePr>
        <p:xfrm>
          <a:off x="6695918" y="244586"/>
          <a:ext cx="2053588" cy="2657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Acrobat Document" r:id="rId9" imgW="5829300" imgH="7543800" progId="AcroExch.Document.DC">
                  <p:embed/>
                </p:oleObj>
              </mc:Choice>
              <mc:Fallback>
                <p:oleObj name="Acrobat Document" r:id="rId9" imgW="5829300" imgH="7543800" progId="AcroExch.Document.DC">
                  <p:embed/>
                  <p:pic>
                    <p:nvPicPr>
                      <p:cNvPr id="17" name="Объект 1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95918" y="244586"/>
                        <a:ext cx="2053588" cy="2657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647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6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78166" y="277588"/>
            <a:ext cx="8470669" cy="6475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Технологии обучения и воспитания на родном языке 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66" y="998060"/>
            <a:ext cx="3020398" cy="22652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05412" y="2575035"/>
            <a:ext cx="2834577" cy="1838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Технология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«Ребенок волонтер»</a:t>
            </a:r>
            <a:endParaRPr kumimoji="0" lang="ru-RU" sz="1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051" y="1006517"/>
            <a:ext cx="1686287" cy="224838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13500" y="2673430"/>
            <a:ext cx="3329215" cy="1580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Мнемотехника</a:t>
            </a:r>
            <a:endParaRPr kumimoji="0" lang="ru-RU" sz="1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" t="4969" r="4424" b="3152"/>
          <a:stretch/>
        </p:blipFill>
        <p:spPr>
          <a:xfrm>
            <a:off x="6533693" y="1029770"/>
            <a:ext cx="1767619" cy="22618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91" y="3941641"/>
            <a:ext cx="2551784" cy="19138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008662" y="5105088"/>
            <a:ext cx="2834577" cy="1838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Сказкотерапия</a:t>
            </a:r>
            <a:endParaRPr kumimoji="0" lang="ru-RU" sz="1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569" y="3935765"/>
            <a:ext cx="2547624" cy="19107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024904" y="4981349"/>
            <a:ext cx="2886078" cy="2251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Технология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</a:t>
            </a:r>
            <a:r>
              <a:rPr kumimoji="0" lang="ru-RU" sz="14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Бусоград</a:t>
            </a:r>
            <a:r>
              <a:rPr kumimoji="0" lang="ru-RU" sz="1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или игры Феи Бусинки»</a:t>
            </a:r>
            <a:endParaRPr kumimoji="0" lang="ru-RU" sz="1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64" y="3941641"/>
            <a:ext cx="2547624" cy="191071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31923" y="5171845"/>
            <a:ext cx="2834577" cy="1838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Музейная педагогика</a:t>
            </a:r>
            <a:endParaRPr kumimoji="0" lang="ru-RU" sz="1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2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78166" y="277588"/>
            <a:ext cx="8470669" cy="6475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Достижения воспитанников</a:t>
            </a: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825262"/>
              </p:ext>
            </p:extLst>
          </p:nvPr>
        </p:nvGraphicFramePr>
        <p:xfrm>
          <a:off x="1524000" y="1397000"/>
          <a:ext cx="6096000" cy="148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03427358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61924148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99206171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665946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Уровень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2018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2019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2020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3758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муниципальный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784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республиканский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0024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федеральный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1791681"/>
                  </a:ext>
                </a:extLst>
              </a:tr>
            </a:tbl>
          </a:graphicData>
        </a:graphic>
      </p:graphicFrame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95" y="3233649"/>
            <a:ext cx="3128130" cy="3029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33649"/>
            <a:ext cx="4045529" cy="3034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625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/>
          <a:stretch/>
        </p:blipFill>
        <p:spPr>
          <a:xfrm>
            <a:off x="392366" y="365759"/>
            <a:ext cx="1936865" cy="27600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882" y="365759"/>
            <a:ext cx="2006907" cy="27600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488" y="365759"/>
            <a:ext cx="2006907" cy="27600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/>
          <a:stretch/>
        </p:blipFill>
        <p:spPr>
          <a:xfrm>
            <a:off x="392366" y="3341976"/>
            <a:ext cx="1973917" cy="2817755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88607"/>
              </p:ext>
            </p:extLst>
          </p:nvPr>
        </p:nvGraphicFramePr>
        <p:xfrm>
          <a:off x="2529649" y="3341976"/>
          <a:ext cx="1991140" cy="2817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7" imgW="5667375" imgH="8020050" progId="AcroExch.Document.DC">
                  <p:embed/>
                </p:oleObj>
              </mc:Choice>
              <mc:Fallback>
                <p:oleObj name="Acrobat Document" r:id="rId7" imgW="5667375" imgH="80200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29649" y="3341976"/>
                        <a:ext cx="1991140" cy="2817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07" y="365759"/>
            <a:ext cx="2006528" cy="27595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871" y="3341976"/>
            <a:ext cx="1992028" cy="2817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08" y="3341976"/>
            <a:ext cx="2065443" cy="14690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08" y="4193292"/>
            <a:ext cx="1993134" cy="13602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155" y="4929330"/>
            <a:ext cx="1754460" cy="123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2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/>
          <a:stretch/>
        </p:blipFill>
        <p:spPr>
          <a:xfrm>
            <a:off x="201393" y="146958"/>
            <a:ext cx="2055624" cy="2934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/>
          <a:stretch/>
        </p:blipFill>
        <p:spPr>
          <a:xfrm>
            <a:off x="2424837" y="127512"/>
            <a:ext cx="2023613" cy="29343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/>
          <a:stretch/>
        </p:blipFill>
        <p:spPr>
          <a:xfrm>
            <a:off x="4621206" y="127512"/>
            <a:ext cx="2058104" cy="29538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/>
          <a:stretch/>
        </p:blipFill>
        <p:spPr>
          <a:xfrm>
            <a:off x="6786790" y="127512"/>
            <a:ext cx="2066265" cy="29394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88" y="3225338"/>
            <a:ext cx="2047647" cy="291776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36" y="3225337"/>
            <a:ext cx="2062863" cy="29177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06" y="3208862"/>
            <a:ext cx="2058104" cy="291122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t="5212" b="3637"/>
          <a:stretch/>
        </p:blipFill>
        <p:spPr>
          <a:xfrm>
            <a:off x="6812817" y="3194432"/>
            <a:ext cx="2217331" cy="292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1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6083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Основные сведения о детском саде</a:t>
            </a:r>
            <a:endParaRPr lang="ru-RU" sz="2800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628650" y="528034"/>
            <a:ext cx="7886700" cy="5648929"/>
          </a:xfrm>
        </p:spPr>
        <p:txBody>
          <a:bodyPr/>
          <a:lstStyle/>
          <a:p>
            <a:pPr marL="0" lvl="0" indent="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None/>
              <a:defRPr/>
            </a:pPr>
            <a:endParaRPr lang="ru-RU" altLang="ru-RU" sz="1400" kern="0" dirty="0" smtClean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defTabSz="914400" fontAlgn="base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66FF"/>
              </a:buClr>
              <a:buNone/>
              <a:defRPr/>
            </a:pPr>
            <a:r>
              <a:rPr lang="ru-RU" altLang="ru-RU" sz="1600" b="1" i="1" u="sng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мощность:  </a:t>
            </a:r>
            <a:r>
              <a:rPr lang="ru-RU" alt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 детей;</a:t>
            </a:r>
          </a:p>
          <a:p>
            <a:pPr marL="0" lvl="0" indent="0" defTabSz="914400" fontAlgn="base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66FF"/>
              </a:buClr>
              <a:buNone/>
              <a:defRPr/>
            </a:pPr>
            <a:r>
              <a:rPr lang="ru-RU" altLang="ru-RU" sz="1600" b="1" i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altLang="ru-RU" sz="1600" b="1" i="1" u="sng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altLang="ru-RU" sz="1600" b="1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1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 ребенка;</a:t>
            </a:r>
          </a:p>
          <a:p>
            <a:pPr marL="0" lvl="0" indent="0" defTabSz="914400" fontAlgn="base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66FF"/>
              </a:buClr>
              <a:buNone/>
              <a:defRPr/>
            </a:pPr>
            <a:r>
              <a:rPr lang="ru-RU" altLang="ru-RU" sz="1600" b="1" i="1" u="sng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  <a:r>
              <a:rPr lang="ru-RU" altLang="ru-RU" sz="1600" b="1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возрастных групп (от </a:t>
            </a:r>
            <a:r>
              <a:rPr lang="ru-RU" altLang="ru-RU" sz="1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alt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7 лет</a:t>
            </a:r>
            <a:r>
              <a:rPr lang="ru-RU" altLang="ru-RU" sz="1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altLang="ru-RU" sz="1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fontAlgn="base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66FF"/>
              </a:buClr>
              <a:buNone/>
              <a:defRPr/>
            </a:pPr>
            <a:r>
              <a:rPr lang="ru-RU" altLang="ru-RU" sz="1600" b="1" i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</a:t>
            </a:r>
            <a:r>
              <a:rPr lang="ru-RU" altLang="ru-RU" sz="1600" b="1" i="1" u="sng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ru-RU" altLang="ru-RU" sz="1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10,5 </a:t>
            </a:r>
            <a:r>
              <a:rPr lang="ru-RU" altLang="ru-RU" sz="1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часовой;</a:t>
            </a:r>
            <a:endParaRPr lang="ru-RU" altLang="ru-RU" sz="1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fontAlgn="base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66FF"/>
              </a:buClr>
              <a:buNone/>
              <a:defRPr/>
            </a:pPr>
            <a:r>
              <a:rPr lang="ru-RU" altLang="ru-RU" sz="1600" b="1" i="1" u="sng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состав</a:t>
            </a:r>
            <a:r>
              <a:rPr lang="ru-RU" altLang="ru-RU" sz="1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</a:t>
            </a:r>
            <a:r>
              <a:rPr lang="ru-RU" alt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1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педагогов</a:t>
            </a:r>
            <a:r>
              <a:rPr lang="ru-RU" alt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8650" y="2327564"/>
            <a:ext cx="8077468" cy="3702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1600" b="1" i="1" u="sng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Эл</a:t>
            </a:r>
            <a:r>
              <a:rPr lang="ru-RU" sz="1600" b="1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п</a:t>
            </a:r>
            <a:r>
              <a:rPr lang="ru-RU" sz="16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очта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6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farida_hasanshina@mail.ru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19325" algn="l"/>
              </a:tabLst>
            </a:pPr>
            <a:r>
              <a:rPr lang="ru-RU" sz="16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Адрес сайта:</a:t>
            </a:r>
            <a:r>
              <a:rPr lang="ru-RU" sz="16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u="sng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</a:t>
            </a:r>
            <a:r>
              <a:rPr lang="ru-RU" sz="16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://</a:t>
            </a:r>
            <a:r>
              <a:rPr lang="ru-RU" sz="1600" u="sng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edu.tatar.ru/tulachi/dou2/page2446631.htm</a:t>
            </a:r>
            <a:endParaRPr lang="ru-RU" sz="1600" u="sng" dirty="0" smtClean="0">
              <a:solidFill>
                <a:srgbClr val="0563C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19325" algn="l"/>
              </a:tabLst>
            </a:pPr>
            <a:endParaRPr lang="ru-RU" altLang="ru-RU" sz="1600" b="1" dirty="0" smtClean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МБДОУ-Тюлячинский детский сад№2 является:</a:t>
            </a:r>
            <a:endParaRPr lang="ru-RU" altLang="ru-RU" sz="2800" b="1" i="1" dirty="0">
              <a:solidFill>
                <a:srgbClr val="809AE3">
                  <a:lumMod val="75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dirty="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республиканским ресурсным центром по развитию национального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(на основании письма  МО и Н РТ №18281/13 от 24.12.2013г и приказа 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образования исполнительного комитета </a:t>
            </a:r>
            <a:r>
              <a:rPr lang="ru-RU" alt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Тюлячинского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№4 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13.01.2014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года);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федеральной инновационной площадкой НОУ 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ДПО «Центр социально-гуманитарного образования»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апробации учебно-методического комплекта по речевому 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азвитию детей дошкольного возраста 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(приказ НОУ ДПО «Центр социально-гуманитарного образования»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90/19 от 25.04.2019).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56"/>
          <a:stretch/>
        </p:blipFill>
        <p:spPr>
          <a:xfrm>
            <a:off x="5253756" y="887920"/>
            <a:ext cx="2960924" cy="20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4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78166" y="277588"/>
            <a:ext cx="8470669" cy="6475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Достижения педагогов</a:t>
            </a: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307532"/>
              </p:ext>
            </p:extLst>
          </p:nvPr>
        </p:nvGraphicFramePr>
        <p:xfrm>
          <a:off x="1524000" y="1397000"/>
          <a:ext cx="6096000" cy="132036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03427358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61924148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99206171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665946791"/>
                    </a:ext>
                  </a:extLst>
                </a:gridCol>
              </a:tblGrid>
              <a:tr h="26013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Уровень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2018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2019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2020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3758161"/>
                  </a:ext>
                </a:extLst>
              </a:tr>
              <a:tr h="26013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муниципальный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784727"/>
                  </a:ext>
                </a:extLst>
              </a:tr>
              <a:tr h="52026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республиканский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0024863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18" y="3287500"/>
            <a:ext cx="3627366" cy="2720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044" y="3289577"/>
            <a:ext cx="3624596" cy="2718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169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/>
          <a:stretch/>
        </p:blipFill>
        <p:spPr>
          <a:xfrm>
            <a:off x="210905" y="295100"/>
            <a:ext cx="2053349" cy="29260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/>
          <a:stretch/>
        </p:blipFill>
        <p:spPr>
          <a:xfrm>
            <a:off x="2401021" y="236912"/>
            <a:ext cx="2072479" cy="2984269"/>
          </a:xfrm>
          <a:prstGeom prst="rect">
            <a:avLst/>
          </a:prstGeom>
        </p:spPr>
      </p:pic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810967"/>
              </p:ext>
            </p:extLst>
          </p:nvPr>
        </p:nvGraphicFramePr>
        <p:xfrm>
          <a:off x="4610267" y="266006"/>
          <a:ext cx="2108806" cy="2984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Acrobat Document" r:id="rId5" imgW="5667375" imgH="8020050" progId="AcroExch.Document.DC">
                  <p:embed/>
                </p:oleObj>
              </mc:Choice>
              <mc:Fallback>
                <p:oleObj name="Acrobat Document" r:id="rId5" imgW="5667375" imgH="80200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10267" y="266006"/>
                        <a:ext cx="2108806" cy="2984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t="3879"/>
          <a:stretch/>
        </p:blipFill>
        <p:spPr>
          <a:xfrm>
            <a:off x="6865277" y="266006"/>
            <a:ext cx="2132518" cy="29260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/>
          <a:stretch/>
        </p:blipFill>
        <p:spPr>
          <a:xfrm>
            <a:off x="173836" y="3458092"/>
            <a:ext cx="2179556" cy="31221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075" y="3458092"/>
            <a:ext cx="2207192" cy="31221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8" y="3516281"/>
            <a:ext cx="2202029" cy="302757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58" y="3516281"/>
            <a:ext cx="2139486" cy="302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6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85684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Организация и проведение  методических мероприятий</a:t>
            </a:r>
            <a:endParaRPr lang="ru-RU" sz="24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328473"/>
              </p:ext>
            </p:extLst>
          </p:nvPr>
        </p:nvGraphicFramePr>
        <p:xfrm>
          <a:off x="629841" y="1338350"/>
          <a:ext cx="7917492" cy="5303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50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5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13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8300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№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Методическое мероприятие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3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уровень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 уровень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37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Семинар - совещание для музыкальных руководителей, воспитателей дошкольных образовательных учреждений района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«Новые подходы в реализации регионального компонента музыкального образования» (04.05.2018 г.)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Семинар-тренинг  для  воспитателей «Цифровые обучающие объекты как средство развития русской речи и социокультурных компетенций детей дошкольного возраста»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490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Семинар для педагогов дошкольных образовательных учреждений района «Профессиональное развитие педагога дошкольной образовательной организации средствами конкурсного движения» (12.11.2018 г.)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0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Семинар для руководителей дошкольных образовательных учреждений района «Методическое сопровождение конкурсного движения педагогов» (11.12.2018 г.)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167">
                <a:tc>
                  <a:txBody>
                    <a:bodyPr/>
                    <a:lstStyle/>
                    <a:p>
                      <a:pPr algn="ctr"/>
                      <a:r>
                        <a:rPr lang="tt-RU" sz="1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2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  <a:r>
                        <a:rPr lang="tt-RU" sz="12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этап республиканского конкурса “Воспитател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ь</a:t>
                      </a:r>
                      <a:r>
                        <a:rPr lang="tt-RU" sz="12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года” (21.12.2018 г.)</a:t>
                      </a:r>
                      <a:endParaRPr lang="ru-RU" sz="1200" b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765302"/>
                  </a:ext>
                </a:extLst>
              </a:tr>
              <a:tr h="804901">
                <a:tc>
                  <a:txBody>
                    <a:bodyPr/>
                    <a:lstStyle/>
                    <a:p>
                      <a:pPr algn="ctr"/>
                      <a:r>
                        <a:rPr lang="tt-RU" sz="1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Семинар для педагогов дошкольных образовательных учреждений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«Профессиональная компетентность педагогического коллектива ДОУ-как основной фактор повышения качества образовательных услуг» (05.12.2019 г.)</a:t>
                      </a:r>
                      <a:endParaRPr lang="ru-RU" sz="1200" b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7720475"/>
                  </a:ext>
                </a:extLst>
              </a:tr>
              <a:tr h="983768">
                <a:tc>
                  <a:txBody>
                    <a:bodyPr/>
                    <a:lstStyle/>
                    <a:p>
                      <a:pPr algn="ctr"/>
                      <a:r>
                        <a:rPr lang="tt-RU" sz="14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Семинар для заведующих и старших воспитателей дошкольных образовательных учреждений </a:t>
                      </a:r>
                      <a:r>
                        <a:rPr lang="ru-RU" sz="1200" b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Тюлячинского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муниципального района «Организация и методическое сопровождение функционирования внутренней системы оценки качества образования (ВСОКО) в ДО» (13.03.2020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г.)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940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01" y="308307"/>
            <a:ext cx="3690339" cy="27677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49" y="376887"/>
            <a:ext cx="3598900" cy="2699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6" r="15070" b="12676"/>
          <a:stretch/>
        </p:blipFill>
        <p:spPr>
          <a:xfrm>
            <a:off x="949910" y="3315789"/>
            <a:ext cx="3808835" cy="26402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49" y="3315788"/>
            <a:ext cx="3598900" cy="269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2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666" y="5487178"/>
            <a:ext cx="4273666" cy="13778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0185"/>
            <a:ext cx="4273666" cy="13778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9699" r="19163"/>
          <a:stretch/>
        </p:blipFill>
        <p:spPr>
          <a:xfrm>
            <a:off x="7813236" y="5480184"/>
            <a:ext cx="1330764" cy="13778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2" y="179455"/>
            <a:ext cx="2239033" cy="31671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t="50666" r="667" b="-121"/>
          <a:stretch/>
        </p:blipFill>
        <p:spPr>
          <a:xfrm>
            <a:off x="5775784" y="3397489"/>
            <a:ext cx="3084023" cy="21621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46139" y="3303507"/>
            <a:ext cx="1984966" cy="27299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" t="50060"/>
          <a:stretch/>
        </p:blipFill>
        <p:spPr>
          <a:xfrm>
            <a:off x="1851517" y="3397489"/>
            <a:ext cx="2979249" cy="21245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50548" y="-131606"/>
            <a:ext cx="2033670" cy="27968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t="49212"/>
          <a:stretch/>
        </p:blipFill>
        <p:spPr>
          <a:xfrm>
            <a:off x="3471464" y="1620172"/>
            <a:ext cx="2345930" cy="16949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6371" y="3221814"/>
            <a:ext cx="2051510" cy="28214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" t="50909"/>
          <a:stretch/>
        </p:blipFill>
        <p:spPr>
          <a:xfrm>
            <a:off x="5369813" y="1711316"/>
            <a:ext cx="2304432" cy="16037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325" y="261623"/>
            <a:ext cx="2428063" cy="171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0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56" y="-2679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39" y="888280"/>
            <a:ext cx="2834576" cy="2125932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29841" y="205468"/>
            <a:ext cx="8114914" cy="71669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Авторские и методические разработки </a:t>
            </a:r>
            <a:r>
              <a:rPr lang="ru-RU" sz="2800" b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п</a:t>
            </a:r>
            <a:r>
              <a:rPr lang="ru-RU" sz="28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едагогов</a:t>
            </a:r>
            <a:endParaRPr lang="ru-RU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9" r="4367"/>
          <a:stretch/>
        </p:blipFill>
        <p:spPr>
          <a:xfrm>
            <a:off x="5024716" y="820644"/>
            <a:ext cx="3125938" cy="207398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29841" y="2472847"/>
            <a:ext cx="3520849" cy="1599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игра </a:t>
            </a:r>
          </a:p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«Тер</a:t>
            </a:r>
            <a:r>
              <a:rPr lang="tt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емкәйдә кем яши?»</a:t>
            </a:r>
            <a:endParaRPr lang="tt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11" y="3736555"/>
            <a:ext cx="2631713" cy="19737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763" y="3526089"/>
            <a:ext cx="2633794" cy="19753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785" y="3733451"/>
            <a:ext cx="2596134" cy="194710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421029" y="2435873"/>
            <a:ext cx="4425001" cy="1599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игра </a:t>
            </a:r>
          </a:p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tt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Курчакларны киендерик»</a:t>
            </a:r>
            <a:endParaRPr lang="tt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85139" y="4964398"/>
            <a:ext cx="6695326" cy="1488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  театральные игры </a:t>
            </a:r>
          </a:p>
        </p:txBody>
      </p:sp>
    </p:spTree>
    <p:extLst>
      <p:ext uri="{BB962C8B-B14F-4D97-AF65-F5344CB8AC3E}">
        <p14:creationId xmlns:p14="http://schemas.microsoft.com/office/powerpoint/2010/main" val="341605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88280" y="2051378"/>
            <a:ext cx="2834577" cy="1838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игра </a:t>
            </a:r>
          </a:p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Уеннар</a:t>
            </a:r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кыры</a:t>
            </a:r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11" r="7313" b="9778"/>
          <a:stretch/>
        </p:blipFill>
        <p:spPr>
          <a:xfrm>
            <a:off x="629841" y="291166"/>
            <a:ext cx="3658749" cy="24605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1" y="3354185"/>
            <a:ext cx="3658749" cy="26635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88280" y="5405564"/>
            <a:ext cx="2834577" cy="1838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игра </a:t>
            </a:r>
          </a:p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Сихерле</a:t>
            </a:r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китап</a:t>
            </a:r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029" y="298160"/>
            <a:ext cx="3278770" cy="24590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64785" y="2051378"/>
            <a:ext cx="2834577" cy="1838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Лэпбуки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r="23742"/>
          <a:stretch/>
        </p:blipFill>
        <p:spPr>
          <a:xfrm>
            <a:off x="4572001" y="3354185"/>
            <a:ext cx="3366654" cy="2676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918431" y="5519651"/>
            <a:ext cx="2834577" cy="1636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игра </a:t>
            </a:r>
          </a:p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Искиткеч</a:t>
            </a:r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</a:t>
            </a:r>
            <a:r>
              <a:rPr lang="tt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әрзин</a:t>
            </a:r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81" y="699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72142" y="1951479"/>
            <a:ext cx="2834577" cy="1838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 программы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212" b="94788" l="864" r="98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27" y="2700879"/>
            <a:ext cx="4390158" cy="3292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24986" r="-970" b="15070"/>
          <a:stretch/>
        </p:blipFill>
        <p:spPr>
          <a:xfrm>
            <a:off x="603767" y="352432"/>
            <a:ext cx="5106008" cy="2240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806118" y="5060471"/>
            <a:ext cx="2834577" cy="1912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 проекты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460" y="593883"/>
            <a:ext cx="1768987" cy="24608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8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54" r="14054" b="17589"/>
          <a:stretch/>
        </p:blipFill>
        <p:spPr>
          <a:xfrm>
            <a:off x="847990" y="3162994"/>
            <a:ext cx="3122493" cy="307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5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666" y="5487178"/>
            <a:ext cx="4273666" cy="13778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0185"/>
            <a:ext cx="4273666" cy="13778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9699" r="19163"/>
          <a:stretch/>
        </p:blipFill>
        <p:spPr>
          <a:xfrm>
            <a:off x="7813236" y="5480184"/>
            <a:ext cx="1330764" cy="1377815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378166" y="482138"/>
            <a:ext cx="8470669" cy="44295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Результаты работы по обучению и воспитанию детей на родном языке</a:t>
            </a:r>
            <a:endParaRPr lang="ru-RU" sz="2800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511435"/>
              </p:ext>
            </p:extLst>
          </p:nvPr>
        </p:nvGraphicFramePr>
        <p:xfrm>
          <a:off x="1524000" y="1512916"/>
          <a:ext cx="6096000" cy="7647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01338">
                  <a:extLst>
                    <a:ext uri="{9D8B030D-6E8A-4147-A177-3AD203B41FA5}">
                      <a16:colId xmlns:a16="http://schemas.microsoft.com/office/drawing/2014/main" val="3034273589"/>
                    </a:ext>
                  </a:extLst>
                </a:gridCol>
                <a:gridCol w="2618509">
                  <a:extLst>
                    <a:ext uri="{9D8B030D-6E8A-4147-A177-3AD203B41FA5}">
                      <a16:colId xmlns:a16="http://schemas.microsoft.com/office/drawing/2014/main" val="3992061717"/>
                    </a:ext>
                  </a:extLst>
                </a:gridCol>
                <a:gridCol w="1776153">
                  <a:extLst>
                    <a:ext uri="{9D8B030D-6E8A-4147-A177-3AD203B41FA5}">
                      <a16:colId xmlns:a16="http://schemas.microsoft.com/office/drawing/2014/main" val="1665946791"/>
                    </a:ext>
                  </a:extLst>
                </a:gridCol>
              </a:tblGrid>
              <a:tr h="18126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2017 -2018 уч.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2018-2019 уч.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2019-2020 уч.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3758161"/>
                  </a:ext>
                </a:extLst>
              </a:tr>
              <a:tr h="4676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193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90,8%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193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193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784727"/>
                  </a:ext>
                </a:extLst>
              </a:tr>
            </a:tbl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363042"/>
              </p:ext>
            </p:extLst>
          </p:nvPr>
        </p:nvGraphicFramePr>
        <p:xfrm>
          <a:off x="6017561" y="2455904"/>
          <a:ext cx="2336729" cy="3024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Acrobat Document" r:id="rId5" imgW="5829300" imgH="7543800" progId="AcroExch.Document.DC">
                  <p:embed/>
                </p:oleObj>
              </mc:Choice>
              <mc:Fallback>
                <p:oleObj name="Acrobat Document" r:id="rId5" imgW="5829300" imgH="7543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17561" y="2455904"/>
                        <a:ext cx="2336729" cy="3024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92" y="2945531"/>
            <a:ext cx="2739844" cy="199218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524000" y="1199424"/>
            <a:ext cx="5890953" cy="230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мониторинга ООП ДО МБДОУ-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Тюлячинского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детского сада №2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3"/>
          <a:stretch/>
        </p:blipFill>
        <p:spPr>
          <a:xfrm>
            <a:off x="850047" y="2455904"/>
            <a:ext cx="2150420" cy="309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4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666" y="5487178"/>
            <a:ext cx="4273666" cy="13778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0185"/>
            <a:ext cx="4273666" cy="13778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9699" r="19163"/>
          <a:stretch/>
        </p:blipFill>
        <p:spPr>
          <a:xfrm>
            <a:off x="7813236" y="5480184"/>
            <a:ext cx="1330764" cy="1377815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28650" y="515155"/>
            <a:ext cx="7886700" cy="1438336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Цель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нашего дошкольного образовательного учреждения - создание эффективной системы, обеспечивающей доступность и равенство возможностей для каждого ребенка в получении качественного дошкольного образования на родном языке.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86839" y="2290119"/>
            <a:ext cx="8049837" cy="3122512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Задачи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у детей умений и навыков овладения родной речью;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родителей в процесс обучения детей родному языку;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профессионального мастерства педагогических работников;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общения детей на родном языке (оснащенность групп,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программно-методическим инструментарием);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ребенка интереса к родной речи.</a:t>
            </a:r>
          </a:p>
          <a:p>
            <a:pPr marL="0" indent="0" algn="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69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1669"/>
            <a:ext cx="7886700" cy="132652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Системность подходов в организации обучения и воспитания детей на родном языке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01" y="4189615"/>
            <a:ext cx="2648987" cy="1986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39" y="4169915"/>
            <a:ext cx="2648989" cy="1986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66" y="1679173"/>
            <a:ext cx="2626822" cy="1970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8" y="1670861"/>
            <a:ext cx="2648987" cy="1986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369" y="1670861"/>
            <a:ext cx="2626824" cy="197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28" y="4189615"/>
            <a:ext cx="2622722" cy="1967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231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03" y="444189"/>
            <a:ext cx="3475081" cy="2606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04" y="419522"/>
            <a:ext cx="3507971" cy="2630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48" y="3470022"/>
            <a:ext cx="3653143" cy="273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39" y="3470022"/>
            <a:ext cx="3582787" cy="2687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415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036" y="3667708"/>
            <a:ext cx="3278884" cy="2459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0143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Работа с родителями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6" y="1132602"/>
            <a:ext cx="2452704" cy="1839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28650" y="2735198"/>
            <a:ext cx="4500303" cy="1201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праздники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44978" y="5253175"/>
            <a:ext cx="3021000" cy="223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онсультации и мастер классы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 r="3362" b="11030"/>
          <a:stretch/>
        </p:blipFill>
        <p:spPr>
          <a:xfrm>
            <a:off x="909720" y="3667707"/>
            <a:ext cx="3464271" cy="245916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45956" y="5244394"/>
            <a:ext cx="3021000" cy="223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одительские собрания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416" y="1132509"/>
            <a:ext cx="2452828" cy="1839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88" y="1132602"/>
            <a:ext cx="2490004" cy="1867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850147" y="2686696"/>
            <a:ext cx="4500303" cy="1201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ткрытые занятия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6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3986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198514"/>
            <a:ext cx="7886700" cy="134642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Ресурсная обеспеченность образовательной деятельности на родном языке</a:t>
            </a:r>
            <a:endParaRPr lang="ru-RU" sz="2400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29842" y="1788604"/>
            <a:ext cx="3868340" cy="542472"/>
          </a:xfrm>
        </p:spPr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28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Кадровые ресурсы</a:t>
            </a:r>
            <a:endParaRPr lang="ru-RU" sz="28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34097" y="2331076"/>
            <a:ext cx="5111983" cy="874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МБДОУ-Тюлячинский детский сад №2 полностью укомплектован </a:t>
            </a: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педагогическим и младшим педагогическим персоналом.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803820" y="3219717"/>
            <a:ext cx="4224271" cy="631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14516"/>
              </p:ext>
            </p:extLst>
          </p:nvPr>
        </p:nvGraphicFramePr>
        <p:xfrm>
          <a:off x="596889" y="4094447"/>
          <a:ext cx="8063400" cy="158676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8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7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9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06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33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31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7197"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педагогических работников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аттестованных в том числе (%)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Прошли СЗД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 (%)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596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высшая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кв.кат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первая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кв.кат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4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ср.спец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5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61,5%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92,3%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955964" y="3468130"/>
            <a:ext cx="5178829" cy="436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педагогических работниках.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539" y="1560421"/>
            <a:ext cx="2425543" cy="24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6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546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25003" y="167425"/>
            <a:ext cx="4073179" cy="592429"/>
          </a:xfrm>
        </p:spPr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28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Методическая</a:t>
            </a:r>
            <a:endParaRPr lang="ru-RU" sz="28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52749" y="759855"/>
            <a:ext cx="4971011" cy="837027"/>
          </a:xfrm>
          <a:prstGeom prst="rect">
            <a:avLst/>
          </a:prstGeom>
          <a:solidFill>
            <a:srgbClr val="F582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учебно- воспитательного процесса на родном языке  МБДОУ-</a:t>
            </a:r>
            <a:r>
              <a:rPr 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Тюлячинского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детского сада №2 определяет «Основная образовательная программа дошкольного образования МБДОУ-</a:t>
            </a:r>
            <a:r>
              <a:rPr 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Тюлячинского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детского сада №2»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98158" y="2388806"/>
            <a:ext cx="3528810" cy="93981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часть 60%</a:t>
            </a:r>
          </a:p>
          <a:p>
            <a:pPr lvl="0"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общеобразовательная программа дошкольного образования  «От рождения до школы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(под редакцией Н.В.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Вераксы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32197" y="1942103"/>
            <a:ext cx="4520787" cy="140797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Вариативная часть 40%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Региональная программа дошкольного образования (автор Р.К.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Шаехова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УМК «Изучаем русский язык» (автор С.М.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Гаффарова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-УМК «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Туган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телдә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сөйләшәбез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(авторы Ф.В.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Хазратова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З.М.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Зарипова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),;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«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Авазларны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уйнатып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(автор Р.К.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Шаехова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1726437" y="1470637"/>
            <a:ext cx="2136548" cy="87584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475180" y="1537951"/>
            <a:ext cx="852603" cy="33004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" b="98182" l="9273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006" y="3797490"/>
            <a:ext cx="2848495" cy="21363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9547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0947"/>
            <a:ext cx="3911139" cy="29333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24" b="92730" l="9994" r="89885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349" y="82362"/>
            <a:ext cx="2585258" cy="19389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61" b="94364" l="1773" r="97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411" y="3547259"/>
            <a:ext cx="3597589" cy="26981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2" t="3563" r="16182" b="3422"/>
          <a:stretch/>
        </p:blipFill>
        <p:spPr>
          <a:xfrm>
            <a:off x="894694" y="759854"/>
            <a:ext cx="1094899" cy="156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7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Текст 8"/>
          <p:cNvSpPr>
            <a:spLocks noGrp="1"/>
          </p:cNvSpPr>
          <p:nvPr>
            <p:ph type="body" idx="1"/>
          </p:nvPr>
        </p:nvSpPr>
        <p:spPr>
          <a:xfrm>
            <a:off x="425003" y="167425"/>
            <a:ext cx="6923448" cy="592429"/>
          </a:xfrm>
        </p:spPr>
        <p:txBody>
          <a:bodyPr>
            <a:no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28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Материально-технические ресурсы</a:t>
            </a:r>
            <a:endParaRPr lang="ru-RU" sz="28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77594" y="2887807"/>
            <a:ext cx="4905343" cy="778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комнаты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88368" y="5911291"/>
            <a:ext cx="2627290" cy="778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зал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23517" y="6110524"/>
            <a:ext cx="2754118" cy="380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русского языка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89" y="3542716"/>
            <a:ext cx="3323047" cy="249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56" y="978620"/>
            <a:ext cx="2675420" cy="2006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364" y="974210"/>
            <a:ext cx="2681299" cy="201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828" y="3542716"/>
            <a:ext cx="3323047" cy="249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Фарида\Downloads\IMG-20201006-WA002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54403" y="968670"/>
            <a:ext cx="2717521" cy="2038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19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1115</TotalTime>
  <Words>802</Words>
  <Application>Microsoft Office PowerPoint</Application>
  <PresentationFormat>Экран (4:3)</PresentationFormat>
  <Paragraphs>161</Paragraphs>
  <Slides>28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Tahoma</vt:lpstr>
      <vt:lpstr>Times New Roman</vt:lpstr>
      <vt:lpstr>Тема Office</vt:lpstr>
      <vt:lpstr>Acrobat Document</vt:lpstr>
      <vt:lpstr>Презентация опыта работы  по обучению и воспитанию детей на родном языке за последние 3 года</vt:lpstr>
      <vt:lpstr>Основные сведения о детском саде</vt:lpstr>
      <vt:lpstr>Цель: Цель нашего дошкольного образовательного учреждения - создание эффективной системы, обеспечивающей доступность и равенство возможностей для каждого ребенка в получении качественного дошкольного образования на родном языке.</vt:lpstr>
      <vt:lpstr>Системность подходов в организации обучения и воспитания детей на родном языке</vt:lpstr>
      <vt:lpstr>Презентация PowerPoint</vt:lpstr>
      <vt:lpstr>Работа с родителями</vt:lpstr>
      <vt:lpstr>Ресурсная обеспеченность образовательной деятельности на родном языке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работы, реализуемые проекты</vt:lpstr>
      <vt:lpstr>Презентация PowerPoint</vt:lpstr>
      <vt:lpstr>Технологии обучения и воспитания на родном языке </vt:lpstr>
      <vt:lpstr>Достижения воспитанников</vt:lpstr>
      <vt:lpstr>Презентация PowerPoint</vt:lpstr>
      <vt:lpstr>Презентация PowerPoint</vt:lpstr>
      <vt:lpstr>Достижения педагогов</vt:lpstr>
      <vt:lpstr>Презентация PowerPoint</vt:lpstr>
      <vt:lpstr>Организация и проведение  методических мероприятий</vt:lpstr>
      <vt:lpstr>Презентация PowerPoint</vt:lpstr>
      <vt:lpstr>Презентация PowerPoint</vt:lpstr>
      <vt:lpstr>Авторские и методические разработки педагогов</vt:lpstr>
      <vt:lpstr>Презентация PowerPoint</vt:lpstr>
      <vt:lpstr>Презентация PowerPoint</vt:lpstr>
      <vt:lpstr>Результаты работы по обучению и воспитанию детей на родном языке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user</cp:lastModifiedBy>
  <cp:revision>158</cp:revision>
  <dcterms:created xsi:type="dcterms:W3CDTF">2014-11-21T11:00:06Z</dcterms:created>
  <dcterms:modified xsi:type="dcterms:W3CDTF">2020-10-09T21:02:50Z</dcterms:modified>
</cp:coreProperties>
</file>