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350" r:id="rId3"/>
    <p:sldId id="346" r:id="rId4"/>
    <p:sldId id="343" r:id="rId5"/>
    <p:sldId id="333" r:id="rId6"/>
    <p:sldId id="315" r:id="rId7"/>
    <p:sldId id="351" r:id="rId8"/>
    <p:sldId id="352" r:id="rId9"/>
    <p:sldId id="256" r:id="rId10"/>
    <p:sldId id="257" r:id="rId11"/>
    <p:sldId id="258" r:id="rId12"/>
    <p:sldId id="326" r:id="rId13"/>
    <p:sldId id="338" r:id="rId14"/>
    <p:sldId id="327" r:id="rId15"/>
    <p:sldId id="319" r:id="rId16"/>
    <p:sldId id="336" r:id="rId17"/>
    <p:sldId id="260" r:id="rId18"/>
    <p:sldId id="329" r:id="rId19"/>
    <p:sldId id="347" r:id="rId20"/>
    <p:sldId id="267" r:id="rId21"/>
    <p:sldId id="334" r:id="rId22"/>
    <p:sldId id="328" r:id="rId23"/>
    <p:sldId id="261" r:id="rId24"/>
    <p:sldId id="344" r:id="rId25"/>
    <p:sldId id="269" r:id="rId26"/>
    <p:sldId id="270" r:id="rId27"/>
    <p:sldId id="273" r:id="rId28"/>
    <p:sldId id="274" r:id="rId29"/>
    <p:sldId id="330" r:id="rId30"/>
    <p:sldId id="331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jpeg"/><Relationship Id="rId5" Type="http://schemas.openxmlformats.org/officeDocument/2006/relationships/image" Target="../media/image9.emf"/><Relationship Id="rId4" Type="http://schemas.openxmlformats.org/officeDocument/2006/relationships/package" Target="../embeddings/_________Microsoft_Word1.docx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863"/>
            <a:ext cx="9144000" cy="6943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38087" y="980728"/>
            <a:ext cx="5123454" cy="44627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t-RU" sz="2400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Республиканский конкурс </a:t>
            </a:r>
          </a:p>
          <a:p>
            <a:pPr algn="ctr"/>
            <a:r>
              <a:rPr lang="tt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“Лучший детский сад по</a:t>
            </a:r>
          </a:p>
          <a:p>
            <a:pPr algn="ctr"/>
            <a:r>
              <a:rPr lang="tt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организа</a:t>
            </a:r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ции обучения </a:t>
            </a:r>
          </a:p>
          <a:p>
            <a:pPr algn="ctr"/>
            <a:r>
              <a:rPr lang="ru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 воспитания детей на</a:t>
            </a:r>
          </a:p>
          <a:p>
            <a:pPr algn="ctr"/>
            <a:r>
              <a:rPr lang="ru-RU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</a:t>
            </a:r>
            <a:r>
              <a:rPr lang="ru-RU" sz="28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одном (татарском) языке»</a:t>
            </a:r>
          </a:p>
          <a:p>
            <a:pPr algn="ctr"/>
            <a:endParaRPr lang="ru-RU" sz="3200" b="1" cap="none" spc="0" dirty="0" smtClean="0">
              <a:ln w="11430"/>
              <a:solidFill>
                <a:schemeClr val="accent1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tt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“Балаларга туган (татар) телдә</a:t>
            </a:r>
          </a:p>
          <a:p>
            <a:pPr algn="ctr"/>
            <a:r>
              <a:rPr lang="tt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белем һәм тәрбия бирү буенча</a:t>
            </a:r>
          </a:p>
          <a:p>
            <a:pPr algn="ctr"/>
            <a:r>
              <a:rPr lang="tt-RU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</a:t>
            </a:r>
            <a:r>
              <a:rPr lang="tt-RU" sz="2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ң яхшы балалар бакчасы” </a:t>
            </a:r>
          </a:p>
          <a:p>
            <a:pPr algn="ctr"/>
            <a:r>
              <a:rPr lang="tt-RU" sz="2400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</a:t>
            </a:r>
            <a:r>
              <a:rPr lang="tt-RU" sz="2400" i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еспублика бәйгесе</a:t>
            </a:r>
            <a:endParaRPr lang="ru-RU" sz="2400" i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 descr="H:\Изображение 238.jpg"/>
          <p:cNvPicPr/>
          <p:nvPr/>
        </p:nvPicPr>
        <p:blipFill>
          <a:blip r:embed="rId3" cstate="print"/>
          <a:srcRect l="9603" t="86985" r="69496" b="-187"/>
          <a:stretch>
            <a:fillRect/>
          </a:stretch>
        </p:blipFill>
        <p:spPr bwMode="auto">
          <a:xfrm rot="10800000">
            <a:off x="107503" y="1052736"/>
            <a:ext cx="2232247" cy="18722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239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Муршида\Desktop\hello_html_1e994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7" y="-252812"/>
            <a:ext cx="9143999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89861" y="693058"/>
            <a:ext cx="29642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t-RU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Сабантуй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8" name="Picture 4" descr="C:\Users\Муршида\Desktop\Новая папка\IMG-20190529-WA00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27"/>
          <a:stretch/>
        </p:blipFill>
        <p:spPr bwMode="auto">
          <a:xfrm>
            <a:off x="56943" y="1268760"/>
            <a:ext cx="3135265" cy="15960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4725145"/>
            <a:ext cx="975289" cy="80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C:\Users\Муршида\Desktop\сабантуй моршидэ апага\DSCN431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0"/>
          <a:stretch/>
        </p:blipFill>
        <p:spPr bwMode="auto">
          <a:xfrm>
            <a:off x="9893" y="3753716"/>
            <a:ext cx="2733307" cy="217968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1" name="Picture 2" descr="C:\Users\Муршида\Desktop\сабантуй моршидэ апага\DSCN431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4"/>
          <a:stretch/>
        </p:blipFill>
        <p:spPr bwMode="auto">
          <a:xfrm>
            <a:off x="6156176" y="4072023"/>
            <a:ext cx="2909768" cy="184199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2" name="Picture 3" descr="C:\Users\Муршида\Desktop\сабантуй моршидэ апага\DSCN427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80"/>
          <a:stretch/>
        </p:blipFill>
        <p:spPr bwMode="auto">
          <a:xfrm>
            <a:off x="6078020" y="1036529"/>
            <a:ext cx="3049747" cy="18282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Муршида\Desktop\Новая папка\IMG-20190529-WA003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7"/>
          <a:stretch/>
        </p:blipFill>
        <p:spPr bwMode="auto">
          <a:xfrm>
            <a:off x="2123728" y="2373560"/>
            <a:ext cx="4568336" cy="263398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/>
          <p:nvPr/>
        </p:nvPicPr>
        <p:blipFill>
          <a:blip r:embed="rId9"/>
          <a:srcRect t="5288"/>
          <a:stretch>
            <a:fillRect/>
          </a:stretch>
        </p:blipFill>
        <p:spPr bwMode="auto">
          <a:xfrm>
            <a:off x="7663360" y="5914022"/>
            <a:ext cx="1242560" cy="88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133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Муршида\Desktop\hello_html_1e994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6" y="-386020"/>
            <a:ext cx="9143999" cy="724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11451" y="692696"/>
            <a:ext cx="51171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t-RU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Нәүрүз бәйрәме</a:t>
            </a:r>
            <a:endParaRPr lang="ru-RU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C:\Users\Муршида\Desktop\Новая папка\IMG_38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10" y="1893176"/>
            <a:ext cx="4296685" cy="32225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Муршида\Desktop\сабантуй моршидэ апага\IMG-20180326-WA00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88840"/>
            <a:ext cx="4169133" cy="312685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" name="Рисунок 8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14667" y="5768389"/>
            <a:ext cx="1250320" cy="93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743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Муршида\Desktop\hello_html_1e994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71400"/>
            <a:ext cx="9143999" cy="694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766872"/>
              </p:ext>
            </p:extLst>
          </p:nvPr>
        </p:nvGraphicFramePr>
        <p:xfrm>
          <a:off x="517270" y="1490969"/>
          <a:ext cx="8244407" cy="4735451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5438660"/>
                <a:gridCol w="946047"/>
                <a:gridCol w="1859700"/>
              </a:tblGrid>
              <a:tr h="4179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FF0000"/>
                          </a:solidFill>
                          <a:effectLst/>
                        </a:rPr>
                        <a:t>Конкурс</a:t>
                      </a:r>
                      <a:r>
                        <a:rPr lang="tt-RU" sz="2000" b="1" kern="1200" dirty="0">
                          <a:solidFill>
                            <a:srgbClr val="FF0000"/>
                          </a:solidFill>
                          <a:effectLst/>
                        </a:rPr>
                        <a:t>лар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06" marR="40606" marT="922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>
                          <a:solidFill>
                            <a:srgbClr val="FF0000"/>
                          </a:solidFill>
                          <a:effectLst/>
                        </a:rPr>
                        <a:t>Район </a:t>
                      </a:r>
                      <a:endParaRPr lang="ru-RU" sz="20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06" marR="40606" marT="922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solidFill>
                            <a:srgbClr val="FF0000"/>
                          </a:solidFill>
                          <a:effectLst/>
                        </a:rPr>
                        <a:t>Республика</a:t>
                      </a:r>
                      <a:endParaRPr lang="ru-RU" sz="20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06" marR="40606" marT="9229" marB="0"/>
                </a:tc>
              </a:tr>
              <a:tr h="292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FF0000"/>
                          </a:solidFill>
                          <a:effectLst/>
                        </a:rPr>
                        <a:t>«</a:t>
                      </a:r>
                      <a:r>
                        <a:rPr lang="ru-RU" sz="1400" b="1" kern="1200" dirty="0" err="1" smtClean="0">
                          <a:solidFill>
                            <a:srgbClr val="FF0000"/>
                          </a:solidFill>
                          <a:effectLst/>
                        </a:rPr>
                        <a:t>Җәлил</a:t>
                      </a:r>
                      <a:r>
                        <a:rPr lang="ru-RU" sz="1400" b="1" kern="1200" baseline="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ru-RU" sz="1400" b="1" kern="1200" baseline="0" dirty="0" err="1" smtClean="0">
                          <a:solidFill>
                            <a:srgbClr val="FF0000"/>
                          </a:solidFill>
                          <a:effectLst/>
                        </a:rPr>
                        <a:t>укулары</a:t>
                      </a:r>
                      <a:r>
                        <a:rPr lang="ru-RU" sz="1400" b="1" kern="1200" dirty="0" smtClean="0">
                          <a:solidFill>
                            <a:srgbClr val="FF0000"/>
                          </a:solidFill>
                          <a:effectLst/>
                        </a:rPr>
                        <a:t>»- 2020, Валеева </a:t>
                      </a:r>
                      <a:r>
                        <a:rPr lang="ru-RU" sz="1400" b="1" kern="1200" dirty="0">
                          <a:solidFill>
                            <a:srgbClr val="FF0000"/>
                          </a:solidFill>
                          <a:effectLst/>
                        </a:rPr>
                        <a:t>Алина 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06" marR="40606" marT="922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FF0000"/>
                          </a:solidFill>
                          <a:effectLst/>
                        </a:rPr>
                        <a:t>1 урын 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06" marR="40606" marT="922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FF0000"/>
                          </a:solidFill>
                          <a:effectLst/>
                        </a:rPr>
                        <a:t>3 урын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06" marR="40606" marT="9229" marB="0"/>
                </a:tc>
              </a:tr>
              <a:tr h="292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FF0000"/>
                          </a:solidFill>
                          <a:effectLst/>
                        </a:rPr>
                        <a:t>«Йолдызлык-2020» 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06" marR="40606" marT="922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kern="1200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lang="tt-RU" sz="1400" b="1" kern="120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tt-RU" sz="1400" b="1" kern="1200" dirty="0">
                          <a:solidFill>
                            <a:srgbClr val="FF0000"/>
                          </a:solidFill>
                          <a:effectLst/>
                        </a:rPr>
                        <a:t>урын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06" marR="40606" marT="922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06" marR="40606" marT="9229" marB="0"/>
                </a:tc>
              </a:tr>
              <a:tr h="292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FF0000"/>
                          </a:solidFill>
                          <a:effectLst/>
                        </a:rPr>
                        <a:t>«</a:t>
                      </a:r>
                      <a:r>
                        <a:rPr lang="ru-RU" sz="1400" b="1" kern="1200" dirty="0" err="1" smtClean="0">
                          <a:solidFill>
                            <a:srgbClr val="FF0000"/>
                          </a:solidFill>
                          <a:effectLst/>
                        </a:rPr>
                        <a:t>Сәйяр</a:t>
                      </a:r>
                      <a:r>
                        <a:rPr lang="ru-RU" sz="1400" b="1" kern="1200" dirty="0" smtClean="0">
                          <a:solidFill>
                            <a:srgbClr val="FF0000"/>
                          </a:solidFill>
                          <a:effectLst/>
                        </a:rPr>
                        <a:t>» 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06" marR="40606" marT="922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kern="1200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r>
                        <a:rPr lang="tt-RU" sz="1400" b="1" kern="120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tt-RU" sz="1400" b="1" kern="1200" dirty="0">
                          <a:solidFill>
                            <a:srgbClr val="FF0000"/>
                          </a:solidFill>
                          <a:effectLst/>
                        </a:rPr>
                        <a:t>урын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06" marR="40606" marT="922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r>
                        <a:rPr lang="ru-RU" sz="1400" b="1" kern="1200" dirty="0" smtClean="0">
                          <a:solidFill>
                            <a:srgbClr val="FF0000"/>
                          </a:solidFill>
                          <a:effectLst/>
                        </a:rPr>
                        <a:t>Дипломант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06" marR="40606" marT="9229" marB="0"/>
                </a:tc>
              </a:tr>
              <a:tr h="2904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kern="1200" dirty="0" smtClean="0">
                          <a:solidFill>
                            <a:srgbClr val="FF0000"/>
                          </a:solidFill>
                          <a:effectLst/>
                        </a:rPr>
                        <a:t>“Г.Тукай</a:t>
                      </a:r>
                      <a:r>
                        <a:rPr lang="tt-RU" sz="1400" b="1" kern="1200" baseline="0" dirty="0" smtClean="0">
                          <a:solidFill>
                            <a:srgbClr val="FF0000"/>
                          </a:solidFill>
                          <a:effectLst/>
                        </a:rPr>
                        <a:t> әкиятләре илендә</a:t>
                      </a:r>
                      <a:r>
                        <a:rPr lang="tt-RU" sz="1400" b="1" kern="1200" dirty="0" smtClean="0">
                          <a:solidFill>
                            <a:srgbClr val="FF0000"/>
                          </a:solidFill>
                          <a:effectLst/>
                        </a:rPr>
                        <a:t>”- </a:t>
                      </a:r>
                      <a:r>
                        <a:rPr lang="tt-RU" sz="1400" b="1" kern="1200" dirty="0">
                          <a:solidFill>
                            <a:srgbClr val="FF0000"/>
                          </a:solidFill>
                          <a:effectLst/>
                        </a:rPr>
                        <a:t>Гафурова Зухра, Зиннурова Амина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06" marR="40606" marT="922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kern="1200" dirty="0" smtClean="0">
                          <a:solidFill>
                            <a:srgbClr val="FF0000"/>
                          </a:solidFill>
                          <a:effectLst/>
                        </a:rPr>
                        <a:t>1 урын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606" marR="40606" marT="922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06" marR="40606" marT="9229" marB="0"/>
                </a:tc>
              </a:tr>
              <a:tr h="292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kern="1200" dirty="0" smtClean="0">
                          <a:solidFill>
                            <a:srgbClr val="FF0000"/>
                          </a:solidFill>
                          <a:effectLst/>
                        </a:rPr>
                        <a:t>“Г.Тукай</a:t>
                      </a:r>
                      <a:r>
                        <a:rPr lang="tt-RU" sz="1400" b="1" kern="1200" baseline="0" dirty="0" smtClean="0">
                          <a:solidFill>
                            <a:srgbClr val="FF0000"/>
                          </a:solidFill>
                          <a:effectLst/>
                        </a:rPr>
                        <a:t> әкиятләре илендә</a:t>
                      </a:r>
                      <a:r>
                        <a:rPr lang="tt-RU" sz="1400" b="1" kern="1200" dirty="0" smtClean="0">
                          <a:solidFill>
                            <a:srgbClr val="FF0000"/>
                          </a:solidFill>
                          <a:effectLst/>
                        </a:rPr>
                        <a:t>”- Зиннурова </a:t>
                      </a:r>
                      <a:r>
                        <a:rPr lang="tt-RU" sz="1400" b="1" kern="1200" dirty="0">
                          <a:solidFill>
                            <a:srgbClr val="FF0000"/>
                          </a:solidFill>
                          <a:effectLst/>
                        </a:rPr>
                        <a:t>Амина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06" marR="40606" marT="922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kern="1200">
                          <a:solidFill>
                            <a:srgbClr val="FF0000"/>
                          </a:solidFill>
                          <a:effectLst/>
                        </a:rPr>
                        <a:t>2 урын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06" marR="40606" marT="922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06" marR="40606" marT="9229" marB="0"/>
                </a:tc>
              </a:tr>
              <a:tr h="292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kern="1200" dirty="0" smtClean="0">
                          <a:solidFill>
                            <a:srgbClr val="FF0000"/>
                          </a:solidFill>
                          <a:effectLst/>
                        </a:rPr>
                        <a:t>“Г.Тукай</a:t>
                      </a:r>
                      <a:r>
                        <a:rPr lang="tt-RU" sz="1400" b="1" kern="1200" baseline="0" dirty="0" smtClean="0">
                          <a:solidFill>
                            <a:srgbClr val="FF0000"/>
                          </a:solidFill>
                          <a:effectLst/>
                        </a:rPr>
                        <a:t> әкиятләре илендә</a:t>
                      </a:r>
                      <a:r>
                        <a:rPr lang="tt-RU" sz="1400" b="1" kern="1200" dirty="0" smtClean="0">
                          <a:solidFill>
                            <a:srgbClr val="FF0000"/>
                          </a:solidFill>
                          <a:effectLst/>
                        </a:rPr>
                        <a:t>”- Сагитов </a:t>
                      </a:r>
                      <a:r>
                        <a:rPr lang="tt-RU" sz="1400" b="1" kern="1200" dirty="0">
                          <a:solidFill>
                            <a:srgbClr val="FF0000"/>
                          </a:solidFill>
                          <a:effectLst/>
                        </a:rPr>
                        <a:t>Ильяс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06" marR="40606" marT="922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kern="1200">
                          <a:solidFill>
                            <a:srgbClr val="FF0000"/>
                          </a:solidFill>
                          <a:effectLst/>
                        </a:rPr>
                        <a:t>3 урын 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06" marR="40606" marT="922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06" marR="40606" marT="9229" marB="0"/>
                </a:tc>
              </a:tr>
              <a:tr h="292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kern="1200" dirty="0" smtClean="0">
                          <a:solidFill>
                            <a:srgbClr val="FF0000"/>
                          </a:solidFill>
                          <a:effectLst/>
                        </a:rPr>
                        <a:t>“Г.Тукай</a:t>
                      </a:r>
                      <a:r>
                        <a:rPr lang="tt-RU" sz="1400" b="1" kern="1200" baseline="0" dirty="0" smtClean="0">
                          <a:solidFill>
                            <a:srgbClr val="FF0000"/>
                          </a:solidFill>
                          <a:effectLst/>
                        </a:rPr>
                        <a:t> әкиятләре илендә</a:t>
                      </a:r>
                      <a:r>
                        <a:rPr lang="tt-RU" sz="1400" b="1" kern="1200" dirty="0" smtClean="0">
                          <a:solidFill>
                            <a:srgbClr val="FF0000"/>
                          </a:solidFill>
                          <a:effectLst/>
                        </a:rPr>
                        <a:t>”- Мингазов </a:t>
                      </a:r>
                      <a:r>
                        <a:rPr lang="tt-RU" sz="1400" b="1" kern="1200" dirty="0">
                          <a:solidFill>
                            <a:srgbClr val="FF0000"/>
                          </a:solidFill>
                          <a:effectLst/>
                        </a:rPr>
                        <a:t>Ринат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06" marR="40606" marT="922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kern="1200">
                          <a:solidFill>
                            <a:srgbClr val="FF0000"/>
                          </a:solidFill>
                          <a:effectLst/>
                        </a:rPr>
                        <a:t>3 урын 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06" marR="40606" marT="922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06" marR="40606" marT="9229" marB="0"/>
                </a:tc>
              </a:tr>
              <a:tr h="6284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FF0000"/>
                          </a:solidFill>
                          <a:effectLst/>
                        </a:rPr>
                        <a:t>«</a:t>
                      </a:r>
                      <a:r>
                        <a:rPr lang="ru-RU" sz="1400" b="1" kern="1200" dirty="0" err="1" smtClean="0">
                          <a:solidFill>
                            <a:srgbClr val="FF0000"/>
                          </a:solidFill>
                          <a:effectLst/>
                        </a:rPr>
                        <a:t>Җәлил</a:t>
                      </a:r>
                      <a:r>
                        <a:rPr lang="ru-RU" sz="1400" b="1" kern="1200" baseline="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ru-RU" sz="1400" b="1" kern="1200" baseline="0" dirty="0" err="1" smtClean="0">
                          <a:solidFill>
                            <a:srgbClr val="FF0000"/>
                          </a:solidFill>
                          <a:effectLst/>
                        </a:rPr>
                        <a:t>укулары</a:t>
                      </a:r>
                      <a:r>
                        <a:rPr lang="ru-RU" sz="1400" b="1" kern="1200" dirty="0" smtClean="0">
                          <a:solidFill>
                            <a:srgbClr val="FF0000"/>
                          </a:solidFill>
                          <a:effectLst/>
                        </a:rPr>
                        <a:t>» -2019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06" marR="40606" marT="922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kern="1200" dirty="0">
                          <a:solidFill>
                            <a:srgbClr val="FF0000"/>
                          </a:solidFill>
                          <a:effectLst/>
                        </a:rPr>
                        <a:t>2-1урын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kern="1200" dirty="0">
                          <a:solidFill>
                            <a:srgbClr val="FF0000"/>
                          </a:solidFill>
                          <a:effectLst/>
                        </a:rPr>
                        <a:t>1-3урын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kern="1200" dirty="0">
                          <a:solidFill>
                            <a:srgbClr val="FF0000"/>
                          </a:solidFill>
                          <a:effectLst/>
                        </a:rPr>
                        <a:t>1-номин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06" marR="40606" marT="922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kern="1200">
                          <a:solidFill>
                            <a:srgbClr val="FF0000"/>
                          </a:solidFill>
                          <a:effectLst/>
                        </a:rPr>
                        <a:t>Участие-3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06" marR="40606" marT="9229" marB="0"/>
                </a:tc>
              </a:tr>
              <a:tr h="4179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FF0000"/>
                          </a:solidFill>
                          <a:effectLst/>
                        </a:rPr>
                        <a:t>«Все краски жизни для тебя»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06" marR="40606" marT="922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kern="1200">
                          <a:solidFill>
                            <a:srgbClr val="FF0000"/>
                          </a:solidFill>
                          <a:effectLst/>
                        </a:rPr>
                        <a:t>2-1 урын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kern="1200">
                          <a:solidFill>
                            <a:srgbClr val="FF0000"/>
                          </a:solidFill>
                          <a:effectLst/>
                        </a:rPr>
                        <a:t>1-2 урын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06" marR="40606" marT="922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06" marR="40606" marT="9229" marB="0"/>
                </a:tc>
              </a:tr>
              <a:tr h="2131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FF0000"/>
                          </a:solidFill>
                          <a:effectLst/>
                        </a:rPr>
                        <a:t>«Первые шаги маленьких исследователей»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06" marR="40606" marT="922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kern="120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06" marR="40606" marT="922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kern="1200">
                          <a:solidFill>
                            <a:srgbClr val="FF0000"/>
                          </a:solidFill>
                          <a:effectLst/>
                        </a:rPr>
                        <a:t>Участие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06" marR="40606" marT="9229" marB="0"/>
                </a:tc>
              </a:tr>
              <a:tr h="272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kern="1200">
                          <a:solidFill>
                            <a:srgbClr val="FF0000"/>
                          </a:solidFill>
                          <a:effectLst/>
                        </a:rPr>
                        <a:t>Буду бдительным на льду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06" marR="40606" marT="9229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>
                          <a:solidFill>
                            <a:srgbClr val="FF0000"/>
                          </a:solidFill>
                          <a:effectLst/>
                        </a:rPr>
                        <a:t>3 урын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06" marR="40606" marT="922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kern="120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06" marR="40606" marT="9229" marB="0"/>
                </a:tc>
              </a:tr>
              <a:tr h="4179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Моң</a:t>
                      </a:r>
                      <a:r>
                        <a:rPr lang="tt-RU" sz="1400" b="1" kern="1200" baseline="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кайтавазы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06" marR="40606" marT="922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kern="1200" dirty="0" smtClean="0">
                          <a:solidFill>
                            <a:srgbClr val="FF0000"/>
                          </a:solidFill>
                          <a:effectLst/>
                        </a:rPr>
                        <a:t>1-1урын</a:t>
                      </a:r>
                      <a:endParaRPr lang="ru-RU" sz="1400" b="1" dirty="0" smtClean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kern="1200" dirty="0" smtClean="0">
                          <a:solidFill>
                            <a:srgbClr val="FF0000"/>
                          </a:solidFill>
                          <a:effectLst/>
                        </a:rPr>
                        <a:t>1-2 урын</a:t>
                      </a:r>
                      <a:r>
                        <a:rPr lang="tt-RU" sz="1400" b="1" kern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06" marR="40606" marT="9229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kern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06" marR="40606" marT="9229" marB="0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691680" y="836712"/>
            <a:ext cx="5895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t-RU" sz="3600" b="1" dirty="0" smtClean="0">
                <a:solidFill>
                  <a:srgbClr val="FF0000"/>
                </a:solidFill>
              </a:rPr>
              <a:t>Конкурсларда катнашу </a:t>
            </a:r>
            <a:r>
              <a:rPr lang="tt-RU" b="1" dirty="0" smtClean="0">
                <a:solidFill>
                  <a:srgbClr val="FF0000"/>
                </a:solidFill>
              </a:rPr>
              <a:t>(балалар)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836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Users\Муршида\Desktop\Рамкаларга\IMG-20201008-WA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429000"/>
            <a:ext cx="3059832" cy="22948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Муршида\Desktop\Рамкаларга\IMG-20201008-WA0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48" y="3674591"/>
            <a:ext cx="3059832" cy="22948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Муршида\Desktop\Рамкаларга\IMG-20201008-WA0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653391"/>
            <a:ext cx="2387757" cy="179081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323528" y="982469"/>
            <a:ext cx="817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t-RU" sz="3600" b="1" dirty="0" smtClean="0">
                <a:solidFill>
                  <a:srgbClr val="FF0000"/>
                </a:solidFill>
              </a:rPr>
              <a:t>“Җәлил укулары” бәйгесе җиңүчеләре 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8" name="Picture 3" descr="C:\Users\Муршида\Desktop\Рамкаларга\IMG-20201008-WA00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2664296" cy="199822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3757898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 descr="C:\Users\Муршида\Desktop\сабантуй моршидэ апага\IMG-20201006-WA00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844825"/>
            <a:ext cx="4035139" cy="302635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198" name="Picture 6" descr="C:\Users\Муршида\Desktop\сабантуй моршидэ апага\IMG-20201006-WA0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27" y="1844826"/>
            <a:ext cx="4100462" cy="307534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600410" y="1079158"/>
            <a:ext cx="80391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t-RU" sz="2800" b="1" dirty="0" smtClean="0">
                <a:solidFill>
                  <a:srgbClr val="FF0000"/>
                </a:solidFill>
              </a:rPr>
              <a:t>Бакчабызда “Татар кызы,”“Татар егете” бәйгеләре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12360" y="5949280"/>
            <a:ext cx="1246892" cy="887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004048" y="515719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t-RU" dirty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57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82" y="-891480"/>
            <a:ext cx="9144000" cy="7749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5973238"/>
              </p:ext>
            </p:extLst>
          </p:nvPr>
        </p:nvGraphicFramePr>
        <p:xfrm>
          <a:off x="539552" y="858119"/>
          <a:ext cx="7956376" cy="585714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5256891"/>
                <a:gridCol w="1262836"/>
                <a:gridCol w="1436649"/>
              </a:tblGrid>
              <a:tr h="3141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 kern="1200" dirty="0">
                          <a:solidFill>
                            <a:srgbClr val="FF0000"/>
                          </a:solidFill>
                          <a:effectLst/>
                        </a:rPr>
                        <a:t>Конкурс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 kern="1200">
                          <a:solidFill>
                            <a:srgbClr val="FF0000"/>
                          </a:solidFill>
                          <a:effectLst/>
                        </a:rPr>
                        <a:t>Район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2000" kern="1200" dirty="0">
                          <a:solidFill>
                            <a:srgbClr val="FF0000"/>
                          </a:solidFill>
                          <a:effectLst/>
                        </a:rPr>
                        <a:t>Республика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</a:tr>
              <a:tr h="2038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“Ел тәрбиячесе -2018”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>
                          <a:solidFill>
                            <a:srgbClr val="FF0000"/>
                          </a:solidFill>
                          <a:effectLst/>
                        </a:rPr>
                        <a:t>2 урын</a:t>
                      </a:r>
                      <a:endParaRPr lang="ru-RU" sz="14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</a:tr>
              <a:tr h="2038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“Ел тәрбиячесе -2019”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3 урын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  <a:tc>
                  <a:txBody>
                    <a:bodyPr/>
                    <a:lstStyle/>
                    <a:p>
                      <a:endParaRPr lang="ru-RU" sz="1400">
                        <a:solidFill>
                          <a:srgbClr val="FF000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</a:tr>
              <a:tr h="2038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“Ел тәрбиячесе -2020”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1 урын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</a:tr>
              <a:tr h="2038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 “Яшел ут-2018”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2 урын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</a:tr>
              <a:tr h="2038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 “Яшел ут-2020”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2 урын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</a:tr>
              <a:tr h="2038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Йолдызлык -2020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2 урын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</a:tr>
              <a:tr h="2038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FF0000"/>
                          </a:solidFill>
                          <a:effectLst/>
                        </a:rPr>
                        <a:t>«С</a:t>
                      </a: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әйяр</a:t>
                      </a:r>
                      <a:r>
                        <a:rPr lang="ru-RU" sz="1400" kern="1200" dirty="0">
                          <a:solidFill>
                            <a:srgbClr val="FF0000"/>
                          </a:solidFill>
                          <a:effectLst/>
                        </a:rPr>
                        <a:t>»</a:t>
                      </a: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-2018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1 урын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FF0000"/>
                          </a:solidFill>
                          <a:effectLst/>
                        </a:rPr>
                        <a:t>Диплом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</a:tr>
              <a:tr h="2038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FF0000"/>
                          </a:solidFill>
                          <a:effectLst/>
                        </a:rPr>
                        <a:t>«С</a:t>
                      </a: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әйяр</a:t>
                      </a:r>
                      <a:r>
                        <a:rPr lang="ru-RU" sz="1400" kern="1200" dirty="0">
                          <a:solidFill>
                            <a:srgbClr val="FF0000"/>
                          </a:solidFill>
                          <a:effectLst/>
                        </a:rPr>
                        <a:t>»</a:t>
                      </a: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-2019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>
                          <a:solidFill>
                            <a:srgbClr val="FF0000"/>
                          </a:solidFill>
                          <a:effectLst/>
                        </a:rPr>
                        <a:t>1 урын</a:t>
                      </a:r>
                      <a:endParaRPr lang="ru-RU" sz="14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FF0000"/>
                          </a:solidFill>
                          <a:effectLst/>
                        </a:rPr>
                        <a:t>Диплом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</a:tr>
              <a:tr h="2038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FF0000"/>
                          </a:solidFill>
                          <a:effectLst/>
                        </a:rPr>
                        <a:t> «Эко весна-2018» 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 1 урын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FF0000"/>
                          </a:solidFill>
                          <a:effectLst/>
                        </a:rPr>
                        <a:t>Диплом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</a:tr>
              <a:tr h="2038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FF0000"/>
                          </a:solidFill>
                          <a:effectLst/>
                        </a:rPr>
                        <a:t>«Эко весна-2018»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1 урын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FF0000"/>
                          </a:solidFill>
                          <a:effectLst/>
                        </a:rPr>
                        <a:t>Диплом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</a:tr>
              <a:tr h="2038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FF0000"/>
                          </a:solidFill>
                          <a:effectLst/>
                        </a:rPr>
                        <a:t>«Эко весна-2018»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1 урын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FF0000"/>
                          </a:solidFill>
                          <a:effectLst/>
                        </a:rPr>
                        <a:t>Диплом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</a:tr>
              <a:tr h="2038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“Белем җәүһәрләре”-2018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FF0000"/>
                          </a:solidFill>
                          <a:effectLst/>
                        </a:rPr>
                        <a:t>Диплом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</a:tr>
              <a:tr h="2038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“Иң яхшы сайт”-2018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>
                          <a:solidFill>
                            <a:srgbClr val="FF0000"/>
                          </a:solidFill>
                          <a:effectLst/>
                        </a:rPr>
                        <a:t>2 урын</a:t>
                      </a:r>
                      <a:endParaRPr lang="ru-RU" sz="14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</a:tr>
              <a:tr h="45270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FF0000"/>
                          </a:solidFill>
                          <a:effectLst/>
                        </a:rPr>
                        <a:t>«</a:t>
                      </a:r>
                      <a:r>
                        <a:rPr lang="ru-RU" sz="1400" kern="1200" dirty="0" err="1">
                          <a:solidFill>
                            <a:srgbClr val="FF0000"/>
                          </a:solidFill>
                          <a:effectLst/>
                        </a:rPr>
                        <a:t>Хезм</a:t>
                      </a: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ә</a:t>
                      </a:r>
                      <a:r>
                        <a:rPr lang="ru-RU" sz="1400" kern="1200" dirty="0">
                          <a:solidFill>
                            <a:srgbClr val="FF0000"/>
                          </a:solidFill>
                          <a:effectLst/>
                        </a:rPr>
                        <a:t>тем, </a:t>
                      </a:r>
                      <a:r>
                        <a:rPr lang="ru-RU" sz="1400" kern="1200" dirty="0" err="1">
                          <a:solidFill>
                            <a:srgbClr val="FF0000"/>
                          </a:solidFill>
                          <a:effectLst/>
                        </a:rPr>
                        <a:t>кочем</a:t>
                      </a:r>
                      <a:r>
                        <a:rPr lang="ru-RU" sz="1400" kern="1200" dirty="0">
                          <a:solidFill>
                            <a:srgbClr val="FF0000"/>
                          </a:solidFill>
                          <a:effectLst/>
                        </a:rPr>
                        <a:t>, </a:t>
                      </a:r>
                      <a:r>
                        <a:rPr lang="ru-RU" sz="1400" kern="1200" dirty="0" err="1">
                          <a:solidFill>
                            <a:srgbClr val="FF0000"/>
                          </a:solidFill>
                          <a:effectLst/>
                        </a:rPr>
                        <a:t>милл</a:t>
                      </a: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ә</a:t>
                      </a:r>
                      <a:r>
                        <a:rPr lang="ru-RU" sz="1400" kern="1200" dirty="0">
                          <a:solidFill>
                            <a:srgbClr val="FF0000"/>
                          </a:solidFill>
                          <a:effectLst/>
                        </a:rPr>
                        <a:t>тем </a:t>
                      </a: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ө</a:t>
                      </a:r>
                      <a:r>
                        <a:rPr lang="ru-RU" sz="1400" kern="1200" dirty="0" err="1">
                          <a:solidFill>
                            <a:srgbClr val="FF0000"/>
                          </a:solidFill>
                          <a:effectLst/>
                        </a:rPr>
                        <a:t>чен</a:t>
                      </a:r>
                      <a:r>
                        <a:rPr lang="ru-RU" sz="1400" kern="1200" dirty="0">
                          <a:solidFill>
                            <a:srgbClr val="FF0000"/>
                          </a:solidFill>
                          <a:effectLst/>
                        </a:rPr>
                        <a:t>»</a:t>
                      </a: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, Г.Тукайның 132 еллыгына багышланган “Китапнамә”ләр  бәйгесе-2018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kern="120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3 урын, 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Лотфуллина Л.Г.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</a:tr>
              <a:tr h="45270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FF0000"/>
                          </a:solidFill>
                          <a:effectLst/>
                        </a:rPr>
                        <a:t>«</a:t>
                      </a:r>
                      <a:r>
                        <a:rPr lang="ru-RU" sz="1400" kern="1200" dirty="0" err="1">
                          <a:solidFill>
                            <a:srgbClr val="FF0000"/>
                          </a:solidFill>
                          <a:effectLst/>
                        </a:rPr>
                        <a:t>Хезмәтем</a:t>
                      </a:r>
                      <a:r>
                        <a:rPr lang="ru-RU" sz="1400" kern="1200" dirty="0">
                          <a:solidFill>
                            <a:srgbClr val="FF0000"/>
                          </a:solidFill>
                          <a:effectLst/>
                        </a:rPr>
                        <a:t>, </a:t>
                      </a:r>
                      <a:r>
                        <a:rPr lang="ru-RU" sz="1400" kern="1200" dirty="0" err="1">
                          <a:solidFill>
                            <a:srgbClr val="FF0000"/>
                          </a:solidFill>
                          <a:effectLst/>
                        </a:rPr>
                        <a:t>кочем</a:t>
                      </a:r>
                      <a:r>
                        <a:rPr lang="ru-RU" sz="1400" kern="1200" dirty="0">
                          <a:solidFill>
                            <a:srgbClr val="FF0000"/>
                          </a:solidFill>
                          <a:effectLst/>
                        </a:rPr>
                        <a:t>, </a:t>
                      </a:r>
                      <a:r>
                        <a:rPr lang="ru-RU" sz="1400" kern="1200" dirty="0" err="1">
                          <a:solidFill>
                            <a:srgbClr val="FF0000"/>
                          </a:solidFill>
                          <a:effectLst/>
                        </a:rPr>
                        <a:t>милләтем</a:t>
                      </a:r>
                      <a:r>
                        <a:rPr lang="ru-RU" sz="1400" kern="12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FF0000"/>
                          </a:solidFill>
                          <a:effectLst/>
                        </a:rPr>
                        <a:t>өчен</a:t>
                      </a:r>
                      <a:r>
                        <a:rPr lang="ru-RU" sz="1400" kern="1200" dirty="0">
                          <a:solidFill>
                            <a:srgbClr val="FF0000"/>
                          </a:solidFill>
                          <a:effectLst/>
                        </a:rPr>
                        <a:t>», </a:t>
                      </a:r>
                      <a:r>
                        <a:rPr lang="ru-RU" sz="1400" kern="1200" dirty="0" err="1">
                          <a:solidFill>
                            <a:srgbClr val="FF0000"/>
                          </a:solidFill>
                          <a:effectLst/>
                        </a:rPr>
                        <a:t>Г.Тукайның</a:t>
                      </a:r>
                      <a:r>
                        <a:rPr lang="ru-RU" sz="1400" kern="12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ru-RU" sz="1400" kern="1200" dirty="0" smtClean="0">
                          <a:solidFill>
                            <a:srgbClr val="FF0000"/>
                          </a:solidFill>
                          <a:effectLst/>
                        </a:rPr>
                        <a:t>133 </a:t>
                      </a:r>
                      <a:r>
                        <a:rPr lang="ru-RU" sz="1400" kern="1200" dirty="0" err="1">
                          <a:solidFill>
                            <a:srgbClr val="FF0000"/>
                          </a:solidFill>
                          <a:effectLst/>
                        </a:rPr>
                        <a:t>еллыгына</a:t>
                      </a:r>
                      <a:r>
                        <a:rPr lang="ru-RU" sz="1400" kern="12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FF0000"/>
                          </a:solidFill>
                          <a:effectLst/>
                        </a:rPr>
                        <a:t>багышланган</a:t>
                      </a:r>
                      <a:r>
                        <a:rPr lang="ru-RU" sz="1400" kern="1200" dirty="0">
                          <a:solidFill>
                            <a:srgbClr val="FF0000"/>
                          </a:solidFill>
                          <a:effectLst/>
                        </a:rPr>
                        <a:t> “</a:t>
                      </a:r>
                      <a:r>
                        <a:rPr lang="ru-RU" sz="1400" kern="1200" dirty="0" err="1">
                          <a:solidFill>
                            <a:srgbClr val="FF0000"/>
                          </a:solidFill>
                          <a:effectLst/>
                        </a:rPr>
                        <a:t>Китапнамә”ләр</a:t>
                      </a:r>
                      <a:r>
                        <a:rPr lang="ru-RU" sz="1400" kern="1200" dirty="0">
                          <a:solidFill>
                            <a:srgbClr val="FF0000"/>
                          </a:solidFill>
                          <a:effectLst/>
                        </a:rPr>
                        <a:t>  бәйгесе-201</a:t>
                      </a: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9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3 урын, 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Вахитова М.А.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</a:tr>
              <a:tr h="23642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t-RU" sz="1400" kern="1200">
                          <a:solidFill>
                            <a:srgbClr val="FF0000"/>
                          </a:solidFill>
                          <a:effectLst/>
                        </a:rPr>
                        <a:t>Үзешчән сәнгать театры бәйгесе</a:t>
                      </a:r>
                      <a:endParaRPr lang="ru-RU" sz="14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2 урын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</a:tr>
              <a:tr h="23642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FF0000"/>
                          </a:solidFill>
                          <a:effectLst/>
                        </a:rPr>
                        <a:t>«Театр </a:t>
                      </a:r>
                      <a:r>
                        <a:rPr lang="ru-RU" sz="1400" kern="1200" dirty="0" err="1">
                          <a:solidFill>
                            <a:srgbClr val="FF0000"/>
                          </a:solidFill>
                          <a:effectLst/>
                        </a:rPr>
                        <a:t>яктылыкка</a:t>
                      </a:r>
                      <a:r>
                        <a:rPr lang="ru-RU" sz="1400" kern="1200" dirty="0">
                          <a:solidFill>
                            <a:srgbClr val="FF0000"/>
                          </a:solidFill>
                          <a:effectLst/>
                        </a:rPr>
                        <a:t>, </a:t>
                      </a:r>
                      <a:r>
                        <a:rPr lang="ru-RU" sz="1400" kern="1200" dirty="0" err="1">
                          <a:solidFill>
                            <a:srgbClr val="FF0000"/>
                          </a:solidFill>
                          <a:effectLst/>
                        </a:rPr>
                        <a:t>нурга</a:t>
                      </a:r>
                      <a:r>
                        <a:rPr lang="ru-RU" sz="1400" kern="12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ru-RU" sz="1400" kern="1200" dirty="0" err="1">
                          <a:solidFill>
                            <a:srgbClr val="FF0000"/>
                          </a:solidFill>
                          <a:effectLst/>
                        </a:rPr>
                        <a:t>илт</a:t>
                      </a: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ә</a:t>
                      </a:r>
                      <a:r>
                        <a:rPr lang="ru-RU" sz="1400" kern="1200" dirty="0">
                          <a:solidFill>
                            <a:srgbClr val="FF0000"/>
                          </a:solidFill>
                          <a:effectLst/>
                        </a:rPr>
                        <a:t>»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3 урын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</a:tr>
              <a:tr h="26426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kern="1200" dirty="0" smtClean="0">
                          <a:solidFill>
                            <a:srgbClr val="FF0000"/>
                          </a:solidFill>
                          <a:effectLst/>
                        </a:rPr>
                        <a:t>“Иң</a:t>
                      </a:r>
                      <a:r>
                        <a:rPr lang="tt-RU" sz="1400" kern="1200" baseline="0" dirty="0" smtClean="0">
                          <a:solidFill>
                            <a:srgbClr val="FF0000"/>
                          </a:solidFill>
                          <a:effectLst/>
                        </a:rPr>
                        <a:t> яхшы</a:t>
                      </a:r>
                      <a:r>
                        <a:rPr lang="tt-RU" sz="1400" kern="1200" dirty="0" smtClean="0">
                          <a:solidFill>
                            <a:srgbClr val="FF0000"/>
                          </a:solidFill>
                          <a:effectLst/>
                        </a:rPr>
                        <a:t> күпфункциональ </a:t>
                      </a: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модуль”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kern="1200" dirty="0" smtClean="0">
                          <a:solidFill>
                            <a:srgbClr val="FF0000"/>
                          </a:solidFill>
                          <a:effectLst/>
                        </a:rPr>
                        <a:t>1 урын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791" marR="6791" marT="203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</a:tr>
              <a:tr h="2038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“Иң яхшы  мастер-класс”-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>
                          <a:solidFill>
                            <a:srgbClr val="FF0000"/>
                          </a:solidFill>
                          <a:effectLst/>
                        </a:rPr>
                        <a:t>2 урын</a:t>
                      </a:r>
                      <a:endParaRPr lang="ru-RU" sz="14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</a:tr>
              <a:tr h="27157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“Иң яхшы методик эшкәртмә”-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kern="1200" dirty="0" smtClean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r>
                        <a:rPr lang="ru-RU" sz="1400" kern="120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ru-RU" sz="1400" kern="1200" dirty="0" err="1" smtClean="0">
                          <a:solidFill>
                            <a:srgbClr val="FF0000"/>
                          </a:solidFill>
                          <a:effectLst/>
                        </a:rPr>
                        <a:t>урын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</a:tr>
              <a:tr h="2204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“Интернет-ресурс”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kern="1200" dirty="0" smtClean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r>
                        <a:rPr lang="ru-RU" sz="1400" kern="120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ru-RU" sz="1400" kern="1200" dirty="0" err="1" smtClean="0">
                          <a:solidFill>
                            <a:srgbClr val="FF0000"/>
                          </a:solidFill>
                          <a:effectLst/>
                        </a:rPr>
                        <a:t>урын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</a:tr>
              <a:tr h="22049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“Гасыр авазы” театр бәйгесе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1 урын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kern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91" marR="6791" marT="2037" marB="0"/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766646" y="188640"/>
            <a:ext cx="76937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t-RU" sz="3200" b="1" dirty="0" smtClean="0">
                <a:solidFill>
                  <a:srgbClr val="FF0000"/>
                </a:solidFill>
              </a:rPr>
              <a:t>Конкурсларда катнашу </a:t>
            </a:r>
            <a:r>
              <a:rPr lang="tt-RU" b="1" dirty="0" smtClean="0">
                <a:solidFill>
                  <a:srgbClr val="FF0000"/>
                </a:solidFill>
              </a:rPr>
              <a:t>(балалар бакчасы, педагоглар)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46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76" y="2483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z="28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Муршида\Desktop\Билингв.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1412776"/>
            <a:ext cx="3261610" cy="4525963"/>
          </a:xfrm>
          <a:effectLst>
            <a:softEdge rad="11250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4067944" y="1772816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t-RU" sz="3200" dirty="0">
                <a:solidFill>
                  <a:srgbClr val="FF0000"/>
                </a:solidFill>
                <a:latin typeface="Arial" charset="0"/>
                <a:cs typeface="Arial" charset="0"/>
              </a:rPr>
              <a:t>“</a:t>
            </a:r>
            <a:r>
              <a:rPr lang="tt-RU" sz="3200" b="1" dirty="0">
                <a:solidFill>
                  <a:srgbClr val="FF0000"/>
                </a:solidFill>
                <a:latin typeface="Arial" charset="0"/>
                <a:cs typeface="Arial" charset="0"/>
              </a:rPr>
              <a:t>Иң яхшы билингваль балалар бакчасы” 2015 ел бәйгесендә 1 млн. сум Грантка ия булдык</a:t>
            </a:r>
            <a:endParaRPr lang="ru-RU" sz="32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53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Муршида\Desktop\hello_html_1e994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0"/>
            <a:ext cx="9506176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208501"/>
              </p:ext>
            </p:extLst>
          </p:nvPr>
        </p:nvGraphicFramePr>
        <p:xfrm>
          <a:off x="107504" y="1844824"/>
          <a:ext cx="8570073" cy="411816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{F5AB1C69-6EDB-4FF4-983F-18BD219EF322}</a:tableStyleId>
              </a:tblPr>
              <a:tblGrid>
                <a:gridCol w="2538105"/>
                <a:gridCol w="1422335"/>
                <a:gridCol w="4609633"/>
              </a:tblGrid>
              <a:tr h="346328">
                <a:tc>
                  <a:txBody>
                    <a:bodyPr/>
                    <a:lstStyle/>
                    <a:p>
                      <a:pPr algn="ctr"/>
                      <a:r>
                        <a:rPr lang="tt-RU" sz="2000" dirty="0" smtClean="0">
                          <a:solidFill>
                            <a:srgbClr val="FF0000"/>
                          </a:solidFill>
                        </a:rPr>
                        <a:t>Исеме</a:t>
                      </a:r>
                      <a:endParaRPr lang="ru-RU" sz="2000" dirty="0">
                        <a:solidFill>
                          <a:srgbClr val="FF0000"/>
                        </a:solidFill>
                      </a:endParaRPr>
                    </a:p>
                  </a:txBody>
                  <a:tcPr marL="34462" marR="344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000">
                          <a:solidFill>
                            <a:srgbClr val="FF0000"/>
                          </a:solidFill>
                          <a:effectLst/>
                        </a:rPr>
                        <a:t>Авторы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62" marR="34462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t-RU" sz="2000" dirty="0" smtClean="0">
                          <a:solidFill>
                            <a:srgbClr val="FF0000"/>
                          </a:solidFill>
                          <a:effectLst/>
                        </a:rPr>
                        <a:t>Рецензетлар</a:t>
                      </a:r>
                      <a:endParaRPr lang="ru-RU" sz="2000" dirty="0" smtClean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34462" marR="34462" marT="0" marB="0"/>
                </a:tc>
              </a:tr>
              <a:tr h="10218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>
                          <a:solidFill>
                            <a:srgbClr val="FF0000"/>
                          </a:solidFill>
                          <a:effectLst/>
                        </a:rPr>
                        <a:t>Мин һәм минем хокукларым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62" marR="344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rgbClr val="FF0000"/>
                          </a:solidFill>
                          <a:effectLst/>
                        </a:rPr>
                        <a:t>Марданова Л.Р.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rgbClr val="FF0000"/>
                          </a:solidFill>
                          <a:effectLst/>
                        </a:rPr>
                        <a:t>Зайнуллина М.Т.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62" marR="3446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solidFill>
                            <a:srgbClr val="FF0000"/>
                          </a:solidFill>
                          <a:effectLst/>
                        </a:rPr>
                        <a:t>Манюрова </a:t>
                      </a:r>
                      <a:r>
                        <a:rPr lang="tt-RU" sz="1400" dirty="0">
                          <a:solidFill>
                            <a:srgbClr val="FF0000"/>
                          </a:solidFill>
                          <a:effectLst/>
                        </a:rPr>
                        <a:t>Г.Х., ТР Мәгариф һәм фән министрлыгының мәктәпкәчә белем бирү бүлеге </a:t>
                      </a:r>
                      <a:r>
                        <a:rPr lang="tt-RU" sz="1400" dirty="0" smtClean="0">
                          <a:solidFill>
                            <a:srgbClr val="FF0000"/>
                          </a:solidFill>
                          <a:effectLst/>
                        </a:rPr>
                        <a:t>җитәкчесе.</a:t>
                      </a:r>
                      <a:r>
                        <a:rPr lang="ru-RU" sz="1400" baseline="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ru-RU" sz="1400" dirty="0" err="1" smtClean="0">
                          <a:solidFill>
                            <a:srgbClr val="FF0000"/>
                          </a:solidFill>
                          <a:effectLst/>
                        </a:rPr>
                        <a:t>Зарипова</a:t>
                      </a: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З.М., педагогия ф</a:t>
                      </a:r>
                      <a:r>
                        <a:rPr lang="tt-RU" sz="1400" dirty="0">
                          <a:solidFill>
                            <a:srgbClr val="FF0000"/>
                          </a:solidFill>
                          <a:effectLst/>
                        </a:rPr>
                        <a:t>ә</a:t>
                      </a:r>
                      <a:r>
                        <a:rPr lang="ru-RU" sz="1400" dirty="0" err="1">
                          <a:solidFill>
                            <a:srgbClr val="FF0000"/>
                          </a:solidFill>
                          <a:effectLst/>
                        </a:rPr>
                        <a:t>нн</a:t>
                      </a:r>
                      <a:r>
                        <a:rPr lang="tt-RU" sz="1400" dirty="0">
                          <a:solidFill>
                            <a:srgbClr val="FF0000"/>
                          </a:solidFill>
                          <a:effectLst/>
                        </a:rPr>
                        <a:t>ә</a:t>
                      </a: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ре кандидаты, </a:t>
                      </a: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</a:rPr>
                        <a:t>доцент.</a:t>
                      </a:r>
                      <a:r>
                        <a:rPr lang="ru-RU" sz="1400" baseline="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tt-RU" sz="1400" dirty="0" smtClean="0">
                          <a:solidFill>
                            <a:srgbClr val="FF0000"/>
                          </a:solidFill>
                          <a:effectLst/>
                        </a:rPr>
                        <a:t>Хазратова </a:t>
                      </a:r>
                      <a:r>
                        <a:rPr lang="tt-RU" sz="1400" dirty="0">
                          <a:solidFill>
                            <a:srgbClr val="FF0000"/>
                          </a:solidFill>
                          <a:effectLst/>
                        </a:rPr>
                        <a:t>Ф.В., </a:t>
                      </a: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педагогия ф</a:t>
                      </a:r>
                      <a:r>
                        <a:rPr lang="tt-RU" sz="1400" dirty="0">
                          <a:solidFill>
                            <a:srgbClr val="FF0000"/>
                          </a:solidFill>
                          <a:effectLst/>
                        </a:rPr>
                        <a:t>ә</a:t>
                      </a:r>
                      <a:r>
                        <a:rPr lang="ru-RU" sz="1400" dirty="0" err="1">
                          <a:solidFill>
                            <a:srgbClr val="FF0000"/>
                          </a:solidFill>
                          <a:effectLst/>
                        </a:rPr>
                        <a:t>нн</a:t>
                      </a:r>
                      <a:r>
                        <a:rPr lang="tt-RU" sz="1400" dirty="0">
                          <a:solidFill>
                            <a:srgbClr val="FF0000"/>
                          </a:solidFill>
                          <a:effectLst/>
                        </a:rPr>
                        <a:t>ә</a:t>
                      </a: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ре кандидаты, </a:t>
                      </a: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</a:rPr>
                        <a:t>доцент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62" marR="34462" marT="0" marB="0"/>
                </a:tc>
              </a:tr>
              <a:tr h="3452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solidFill>
                            <a:srgbClr val="FF0000"/>
                          </a:solidFill>
                          <a:effectLst/>
                        </a:rPr>
                        <a:t>Аралашып үсәбез</a:t>
                      </a:r>
                      <a:endParaRPr lang="ru-RU" sz="140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62" marR="344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rgbClr val="FF0000"/>
                          </a:solidFill>
                          <a:effectLst/>
                        </a:rPr>
                        <a:t>Марданова Л.Р.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rgbClr val="FF0000"/>
                          </a:solidFill>
                          <a:effectLst/>
                        </a:rPr>
                        <a:t>Зайнуллина М.Т.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62" marR="3446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rgbClr val="FF0000"/>
                          </a:solidFill>
                          <a:effectLst/>
                        </a:rPr>
                        <a:t>Зарипова</a:t>
                      </a: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 З.М., педагогия ф</a:t>
                      </a:r>
                      <a:r>
                        <a:rPr lang="tt-RU" sz="1400" dirty="0">
                          <a:solidFill>
                            <a:srgbClr val="FF0000"/>
                          </a:solidFill>
                          <a:effectLst/>
                        </a:rPr>
                        <a:t>ә</a:t>
                      </a:r>
                      <a:r>
                        <a:rPr lang="ru-RU" sz="1400" dirty="0" err="1">
                          <a:solidFill>
                            <a:srgbClr val="FF0000"/>
                          </a:solidFill>
                          <a:effectLst/>
                        </a:rPr>
                        <a:t>нн</a:t>
                      </a:r>
                      <a:r>
                        <a:rPr lang="tt-RU" sz="1400" dirty="0">
                          <a:solidFill>
                            <a:srgbClr val="FF0000"/>
                          </a:solidFill>
                          <a:effectLst/>
                        </a:rPr>
                        <a:t>ә</a:t>
                      </a: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ре кандидаты, </a:t>
                      </a: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</a:rPr>
                        <a:t>доцент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62" marR="34462" marT="0" marB="0"/>
                </a:tc>
              </a:tr>
              <a:tr h="5339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>
                          <a:solidFill>
                            <a:srgbClr val="FF0000"/>
                          </a:solidFill>
                          <a:effectLst/>
                        </a:rPr>
                        <a:t>Белем бирү стандартлары- практик эшчәнлектә</a:t>
                      </a:r>
                      <a:endParaRPr lang="ru-RU" sz="140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62" marR="344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rgbClr val="FF0000"/>
                          </a:solidFill>
                          <a:effectLst/>
                        </a:rPr>
                        <a:t>Коллектив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62" marR="344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solidFill>
                            <a:srgbClr val="FF0000"/>
                          </a:solidFill>
                          <a:effectLst/>
                        </a:rPr>
                        <a:t>Зарипова</a:t>
                      </a: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З.М., педагогия ф</a:t>
                      </a:r>
                      <a:r>
                        <a:rPr lang="tt-RU" sz="1400" dirty="0">
                          <a:solidFill>
                            <a:srgbClr val="FF0000"/>
                          </a:solidFill>
                          <a:effectLst/>
                        </a:rPr>
                        <a:t>ә</a:t>
                      </a:r>
                      <a:r>
                        <a:rPr lang="ru-RU" sz="1400" dirty="0" err="1">
                          <a:solidFill>
                            <a:srgbClr val="FF0000"/>
                          </a:solidFill>
                          <a:effectLst/>
                        </a:rPr>
                        <a:t>нн</a:t>
                      </a:r>
                      <a:r>
                        <a:rPr lang="tt-RU" sz="1400" dirty="0">
                          <a:solidFill>
                            <a:srgbClr val="FF0000"/>
                          </a:solidFill>
                          <a:effectLst/>
                        </a:rPr>
                        <a:t>ә</a:t>
                      </a: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ре кандидаты, </a:t>
                      </a: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</a:rPr>
                        <a:t>доцент.</a:t>
                      </a:r>
                      <a:r>
                        <a:rPr lang="ru-RU" sz="1400" baseline="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tt-RU" sz="1400" dirty="0" smtClean="0">
                          <a:solidFill>
                            <a:srgbClr val="FF0000"/>
                          </a:solidFill>
                          <a:effectLst/>
                        </a:rPr>
                        <a:t>Дорофеева </a:t>
                      </a:r>
                      <a:r>
                        <a:rPr lang="tt-RU" sz="1400" dirty="0">
                          <a:solidFill>
                            <a:srgbClr val="FF0000"/>
                          </a:solidFill>
                          <a:effectLst/>
                        </a:rPr>
                        <a:t>Н.К. зам.директора ГАПОУ </a:t>
                      </a:r>
                      <a:r>
                        <a:rPr lang="tt-RU" sz="1400" dirty="0" smtClean="0">
                          <a:solidFill>
                            <a:srgbClr val="FF0000"/>
                          </a:solidFill>
                          <a:effectLst/>
                        </a:rPr>
                        <a:t>“Нижнекамский </a:t>
                      </a:r>
                      <a:r>
                        <a:rPr lang="tt-RU" sz="1400" dirty="0">
                          <a:solidFill>
                            <a:srgbClr val="FF0000"/>
                          </a:solidFill>
                          <a:effectLst/>
                        </a:rPr>
                        <a:t>педагогический колледж”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62" marR="34462" marT="0" marB="0"/>
                </a:tc>
              </a:tr>
              <a:tr h="6164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>
                          <a:solidFill>
                            <a:srgbClr val="FF0000"/>
                          </a:solidFill>
                          <a:effectLst/>
                        </a:rPr>
                        <a:t>Саф чишиәләр, сайрар кошлар иле син – туган ягым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62" marR="34462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rgbClr val="FF0000"/>
                          </a:solidFill>
                          <a:effectLst/>
                        </a:rPr>
                        <a:t>Коллектив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62" marR="34462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solidFill>
                            <a:srgbClr val="FF0000"/>
                          </a:solidFill>
                          <a:effectLst/>
                        </a:rPr>
                        <a:t>Хасанова </a:t>
                      </a:r>
                      <a:r>
                        <a:rPr lang="tt-RU" sz="1400" dirty="0">
                          <a:solidFill>
                            <a:srgbClr val="FF0000"/>
                          </a:solidFill>
                          <a:effectLst/>
                        </a:rPr>
                        <a:t>Н.Н., Актаныш муни</a:t>
                      </a:r>
                      <a:r>
                        <a:rPr lang="ru-RU" sz="1400" dirty="0" err="1">
                          <a:solidFill>
                            <a:srgbClr val="FF0000"/>
                          </a:solidFill>
                          <a:effectLst/>
                        </a:rPr>
                        <a:t>ципаль</a:t>
                      </a: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ru-RU" sz="1400" dirty="0" err="1">
                          <a:solidFill>
                            <a:srgbClr val="FF0000"/>
                          </a:solidFill>
                          <a:effectLst/>
                        </a:rPr>
                        <a:t>башкарма</a:t>
                      </a: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ru-RU" sz="1400" dirty="0" err="1">
                          <a:solidFill>
                            <a:srgbClr val="FF0000"/>
                          </a:solidFill>
                          <a:effectLst/>
                        </a:rPr>
                        <a:t>комитетының</a:t>
                      </a: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 район </a:t>
                      </a:r>
                      <a:r>
                        <a:rPr lang="ru-RU" sz="1400" dirty="0" err="1">
                          <a:solidFill>
                            <a:srgbClr val="FF0000"/>
                          </a:solidFill>
                          <a:effectLst/>
                        </a:rPr>
                        <a:t>мәгариф</a:t>
                      </a: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    </a:t>
                      </a:r>
                      <a:r>
                        <a:rPr lang="ru-RU" sz="1400" dirty="0" err="1">
                          <a:solidFill>
                            <a:srgbClr val="FF0000"/>
                          </a:solidFill>
                          <a:effectLst/>
                        </a:rPr>
                        <a:t>бүлеге</a:t>
                      </a: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 баш </a:t>
                      </a:r>
                      <a:r>
                        <a:rPr lang="ru-RU" sz="1400" dirty="0" err="1">
                          <a:solidFill>
                            <a:srgbClr val="FF0000"/>
                          </a:solidFill>
                          <a:effectLst/>
                        </a:rPr>
                        <a:t>белгече</a:t>
                      </a: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62" marR="34462" marT="0" marB="0"/>
                </a:tc>
              </a:tr>
              <a:tr h="6118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Уйный-уйный</a:t>
                      </a: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tt-RU" sz="1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өйрәнәбез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62" marR="34462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t-RU" sz="1400" b="1" dirty="0" smtClean="0">
                          <a:solidFill>
                            <a:srgbClr val="FF0000"/>
                          </a:solidFill>
                          <a:effectLst/>
                        </a:rPr>
                        <a:t>Коллектив</a:t>
                      </a:r>
                      <a:endParaRPr lang="ru-RU" sz="1400" b="1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62" marR="34462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>
                          <a:solidFill>
                            <a:srgbClr val="FF0000"/>
                          </a:solidFill>
                          <a:effectLst/>
                        </a:rPr>
                        <a:t>Зарипова</a:t>
                      </a: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</a:rPr>
                        <a:t> З.М., педагогия ф</a:t>
                      </a:r>
                      <a:r>
                        <a:rPr lang="tt-RU" sz="1400" dirty="0" smtClean="0">
                          <a:solidFill>
                            <a:srgbClr val="FF0000"/>
                          </a:solidFill>
                          <a:effectLst/>
                        </a:rPr>
                        <a:t>ә</a:t>
                      </a:r>
                      <a:r>
                        <a:rPr lang="ru-RU" sz="1400" dirty="0" err="1" smtClean="0">
                          <a:solidFill>
                            <a:srgbClr val="FF0000"/>
                          </a:solidFill>
                          <a:effectLst/>
                        </a:rPr>
                        <a:t>нн</a:t>
                      </a:r>
                      <a:r>
                        <a:rPr lang="tt-RU" sz="1400" dirty="0" smtClean="0">
                          <a:solidFill>
                            <a:srgbClr val="FF0000"/>
                          </a:solidFill>
                          <a:effectLst/>
                        </a:rPr>
                        <a:t>ә</a:t>
                      </a: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</a:rPr>
                        <a:t>ре кандидаты, доцент.</a:t>
                      </a:r>
                      <a:r>
                        <a:rPr lang="ru-RU" sz="1400" baseline="0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tt-RU" sz="1400" dirty="0" smtClean="0">
                          <a:solidFill>
                            <a:srgbClr val="FF0000"/>
                          </a:solidFill>
                          <a:effectLst/>
                        </a:rPr>
                        <a:t>Дорофеева Н.К. зам.директора ГАПОУ “Нижнекамский педагогический колледж”</a:t>
                      </a:r>
                      <a:endParaRPr lang="ru-RU" sz="1400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62" marR="34462" marT="0" marB="0"/>
                </a:tc>
              </a:tr>
              <a:tr h="403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“Үстерешле “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Lego</a:t>
                      </a:r>
                      <a:r>
                        <a:rPr lang="tt-RU" sz="1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”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tt-RU" sz="1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дөньясы”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62" marR="34462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t-RU" sz="1400" b="1" dirty="0" smtClean="0">
                          <a:solidFill>
                            <a:srgbClr val="FF0000"/>
                          </a:solidFill>
                          <a:effectLst/>
                        </a:rPr>
                        <a:t>Зайнуллина М.Т.</a:t>
                      </a:r>
                      <a:endParaRPr lang="ru-RU" sz="1400" b="1" dirty="0" smtClean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62" marR="3446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t-RU" sz="140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Хазратова Ф.В., </a:t>
                      </a: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</a:rPr>
                        <a:t>педагогия ф</a:t>
                      </a:r>
                      <a:r>
                        <a:rPr lang="tt-RU" sz="1400" dirty="0" smtClean="0">
                          <a:solidFill>
                            <a:srgbClr val="FF0000"/>
                          </a:solidFill>
                          <a:effectLst/>
                        </a:rPr>
                        <a:t>ә</a:t>
                      </a:r>
                      <a:r>
                        <a:rPr lang="ru-RU" sz="1400" dirty="0" err="1" smtClean="0">
                          <a:solidFill>
                            <a:srgbClr val="FF0000"/>
                          </a:solidFill>
                          <a:effectLst/>
                        </a:rPr>
                        <a:t>нн</a:t>
                      </a:r>
                      <a:r>
                        <a:rPr lang="tt-RU" sz="1400" dirty="0" smtClean="0">
                          <a:solidFill>
                            <a:srgbClr val="FF0000"/>
                          </a:solidFill>
                          <a:effectLst/>
                        </a:rPr>
                        <a:t>ә</a:t>
                      </a: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</a:rPr>
                        <a:t>ре кандидаты, доцент, </a:t>
                      </a:r>
                      <a:r>
                        <a:rPr lang="ru-RU" sz="1400" dirty="0" err="1" smtClean="0">
                          <a:solidFill>
                            <a:srgbClr val="FF0000"/>
                          </a:solidFill>
                          <a:effectLst/>
                        </a:rPr>
                        <a:t>З.Т.Шарафутдинова</a:t>
                      </a:r>
                      <a:r>
                        <a:rPr lang="ru-RU" sz="1400" dirty="0" smtClean="0">
                          <a:solidFill>
                            <a:srgbClr val="FF0000"/>
                          </a:solidFill>
                          <a:effectLst/>
                        </a:rPr>
                        <a:t> ФГБОУ ВО НГПУ</a:t>
                      </a:r>
                      <a:endParaRPr lang="ru-RU" sz="1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462" marR="34462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00901" y="1217428"/>
            <a:ext cx="85367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t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Расланган программалар, методик эшкәртмәләр</a:t>
            </a:r>
          </a:p>
        </p:txBody>
      </p:sp>
    </p:spTree>
    <p:extLst>
      <p:ext uri="{BB962C8B-B14F-4D97-AF65-F5344CB8AC3E}">
        <p14:creationId xmlns:p14="http://schemas.microsoft.com/office/powerpoint/2010/main" val="3762919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508000" y="115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700" b="1" dirty="0" err="1" smtClean="0">
                <a:solidFill>
                  <a:srgbClr val="FF0000"/>
                </a:solidFill>
                <a:latin typeface="Bahnschrift" pitchFamily="34" charset="0"/>
                <a:cs typeface="Times New Roman" pitchFamily="18" charset="0"/>
              </a:rPr>
              <a:t>Туган</a:t>
            </a:r>
            <a:r>
              <a:rPr lang="ru-RU" altLang="ru-RU" sz="2700" b="1" dirty="0" smtClean="0">
                <a:solidFill>
                  <a:srgbClr val="FF0000"/>
                </a:solidFill>
                <a:latin typeface="Bahnschrift" pitchFamily="34" charset="0"/>
                <a:cs typeface="Times New Roman" pitchFamily="18" charset="0"/>
              </a:rPr>
              <a:t> </a:t>
            </a:r>
            <a:r>
              <a:rPr lang="ru-RU" altLang="ru-RU" sz="2700" b="1" dirty="0" err="1" smtClean="0">
                <a:solidFill>
                  <a:srgbClr val="FF0000"/>
                </a:solidFill>
                <a:latin typeface="Bahnschrift" pitchFamily="34" charset="0"/>
                <a:cs typeface="Times New Roman" pitchFamily="18" charset="0"/>
              </a:rPr>
              <a:t>телгә</a:t>
            </a:r>
            <a:r>
              <a:rPr lang="ru-RU" altLang="ru-RU" sz="2700" b="1" dirty="0" smtClean="0">
                <a:solidFill>
                  <a:srgbClr val="FF0000"/>
                </a:solidFill>
                <a:latin typeface="Bahnschrift" pitchFamily="34" charset="0"/>
                <a:cs typeface="Times New Roman" pitchFamily="18" charset="0"/>
              </a:rPr>
              <a:t> </a:t>
            </a:r>
            <a:r>
              <a:rPr lang="ru-RU" altLang="ru-RU" sz="2700" b="1" dirty="0" err="1" smtClean="0">
                <a:solidFill>
                  <a:srgbClr val="FF0000"/>
                </a:solidFill>
                <a:latin typeface="Bahnschrift" pitchFamily="34" charset="0"/>
                <a:cs typeface="Times New Roman" pitchFamily="18" charset="0"/>
              </a:rPr>
              <a:t>өйрәтүдә</a:t>
            </a:r>
            <a:r>
              <a:rPr lang="ru-RU" altLang="ru-RU" sz="2700" b="1" dirty="0" smtClean="0">
                <a:solidFill>
                  <a:srgbClr val="FF0000"/>
                </a:solidFill>
                <a:latin typeface="Bahnschrift" pitchFamily="34" charset="0"/>
                <a:cs typeface="Times New Roman" pitchFamily="18" charset="0"/>
              </a:rPr>
              <a:t> </a:t>
            </a:r>
            <a:r>
              <a:rPr lang="ru-RU" altLang="ru-RU" sz="2700" b="1" dirty="0" err="1" smtClean="0">
                <a:solidFill>
                  <a:srgbClr val="FF0000"/>
                </a:solidFill>
                <a:latin typeface="Bahnschrift" pitchFamily="34" charset="0"/>
                <a:cs typeface="Times New Roman" pitchFamily="18" charset="0"/>
              </a:rPr>
              <a:t>стем</a:t>
            </a:r>
            <a:r>
              <a:rPr lang="ru-RU" altLang="ru-RU" sz="2700" b="1" dirty="0" smtClean="0">
                <a:solidFill>
                  <a:srgbClr val="FF0000"/>
                </a:solidFill>
                <a:latin typeface="Bahnschrift" pitchFamily="34" charset="0"/>
                <a:cs typeface="Times New Roman" pitchFamily="18" charset="0"/>
              </a:rPr>
              <a:t> (</a:t>
            </a:r>
            <a:r>
              <a:rPr lang="en-US" altLang="ru-RU" sz="2700" b="1" dirty="0" smtClean="0">
                <a:solidFill>
                  <a:srgbClr val="FF0000"/>
                </a:solidFill>
                <a:latin typeface="Bahnschrift" pitchFamily="34" charset="0"/>
                <a:cs typeface="Times New Roman" pitchFamily="18" charset="0"/>
              </a:rPr>
              <a:t>STEM) </a:t>
            </a:r>
            <a:r>
              <a:rPr lang="ru-RU" altLang="ru-RU" sz="2700" b="1" dirty="0" err="1" smtClean="0">
                <a:solidFill>
                  <a:srgbClr val="FF0000"/>
                </a:solidFill>
                <a:latin typeface="Bahnschrift" pitchFamily="34" charset="0"/>
                <a:cs typeface="Times New Roman" pitchFamily="18" charset="0"/>
              </a:rPr>
              <a:t>технологиясе</a:t>
            </a:r>
            <a:endParaRPr lang="ru-RU" altLang="ru-RU" sz="2700" b="1" dirty="0" smtClean="0">
              <a:solidFill>
                <a:srgbClr val="FF0000"/>
              </a:solidFill>
              <a:latin typeface="Bahnschrift" pitchFamily="34" charset="0"/>
              <a:cs typeface="Times New Roman" pitchFamily="18" charset="0"/>
            </a:endParaRPr>
          </a:p>
        </p:txBody>
      </p:sp>
      <p:pic>
        <p:nvPicPr>
          <p:cNvPr id="39939" name="Picture 2" descr="C:\Users\1\Downloads\IMG_20191204_165209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3" t="10312" b="9084"/>
          <a:stretch/>
        </p:blipFill>
        <p:spPr bwMode="auto">
          <a:xfrm>
            <a:off x="436563" y="1484783"/>
            <a:ext cx="3729038" cy="27421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3" descr="C:\Users\1\Downloads\ата ана мультик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4" b="21897"/>
          <a:stretch/>
        </p:blipFill>
        <p:spPr bwMode="auto">
          <a:xfrm>
            <a:off x="679475" y="4226943"/>
            <a:ext cx="3243213" cy="21860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968" y="1268760"/>
            <a:ext cx="4052887" cy="28146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 descr="C:\Users\Муршида\Documents\Фото эксперим Лотф\IMG-20200722-WA001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19"/>
          <a:stretch/>
        </p:blipFill>
        <p:spPr>
          <a:xfrm>
            <a:off x="5004048" y="4129273"/>
            <a:ext cx="3625602" cy="2444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615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Муршида\Desktop\hello_html_1e994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22" y="14570"/>
            <a:ext cx="9143999" cy="694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23728" y="980728"/>
            <a:ext cx="51538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t-RU" sz="3200" b="1" dirty="0">
                <a:solidFill>
                  <a:srgbClr val="FF0000"/>
                </a:solidFill>
              </a:rPr>
              <a:t>Расланган проект эшләре</a:t>
            </a:r>
            <a:endParaRPr lang="ru-RU" sz="3200" dirty="0">
              <a:solidFill>
                <a:srgbClr val="FF000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590611"/>
              </p:ext>
            </p:extLst>
          </p:nvPr>
        </p:nvGraphicFramePr>
        <p:xfrm>
          <a:off x="103519" y="1532574"/>
          <a:ext cx="9036494" cy="522595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{F5AB1C69-6EDB-4FF4-983F-18BD219EF322}</a:tableStyleId>
              </a:tblPr>
              <a:tblGrid>
                <a:gridCol w="1723588"/>
                <a:gridCol w="1480259"/>
                <a:gridCol w="5832647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 dirty="0">
                          <a:solidFill>
                            <a:srgbClr val="C00000"/>
                          </a:solidFill>
                          <a:effectLst/>
                        </a:rPr>
                        <a:t>Тема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>
                          <a:solidFill>
                            <a:srgbClr val="C00000"/>
                          </a:solidFill>
                          <a:effectLst/>
                        </a:rPr>
                        <a:t>Авторы</a:t>
                      </a:r>
                      <a:endParaRPr lang="ru-RU" sz="16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 dirty="0">
                          <a:solidFill>
                            <a:srgbClr val="C00000"/>
                          </a:solidFill>
                          <a:effectLst/>
                        </a:rPr>
                        <a:t>Кем тарафыннан расланган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</a:tr>
              <a:tr h="2262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 b="1" dirty="0">
                          <a:solidFill>
                            <a:srgbClr val="FF0000"/>
                          </a:solidFill>
                          <a:effectLst/>
                        </a:rPr>
                        <a:t>Нәрсә, Кайда, Кайчан?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 b="1">
                          <a:solidFill>
                            <a:srgbClr val="FF0000"/>
                          </a:solidFill>
                          <a:effectLst/>
                        </a:rPr>
                        <a:t>Лотфуллина Л.Г.</a:t>
                      </a:r>
                      <a:endParaRPr lang="ru-RU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200" b="1">
                          <a:solidFill>
                            <a:srgbClr val="FF0000"/>
                          </a:solidFill>
                          <a:effectLst/>
                        </a:rPr>
                        <a:t>Г.Р.Ахкиямова, ФГБОУ ВО “НГПУ”, к.п.н. доцент кафедры БиМП </a:t>
                      </a:r>
                      <a:endParaRPr lang="ru-RU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</a:tr>
              <a:tr h="3394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 b="1" dirty="0">
                          <a:solidFill>
                            <a:srgbClr val="FF0000"/>
                          </a:solidFill>
                          <a:effectLst/>
                        </a:rPr>
                        <a:t>Әкият иленә сәяхәт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 b="1">
                          <a:solidFill>
                            <a:srgbClr val="FF0000"/>
                          </a:solidFill>
                          <a:effectLst/>
                        </a:rPr>
                        <a:t>Гибадуллина Р.М.</a:t>
                      </a:r>
                      <a:endParaRPr lang="ru-RU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200" b="1">
                          <a:solidFill>
                            <a:srgbClr val="FF0000"/>
                          </a:solidFill>
                          <a:effectLst/>
                        </a:rPr>
                        <a:t>Т.П.Тычинкина,Зам директора по бизнес-образованию АФКИУ, </a:t>
                      </a:r>
                      <a:endParaRPr lang="ru-RU" sz="1200" b="1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effectLst/>
                        </a:rPr>
                        <a:t>Зарипова З.М., </a:t>
                      </a:r>
                      <a:r>
                        <a:rPr lang="tt-RU" sz="1200" b="1">
                          <a:solidFill>
                            <a:srgbClr val="FF0000"/>
                          </a:solidFill>
                          <a:effectLst/>
                        </a:rPr>
                        <a:t>Доцент КИУ (ИЭУП) г.Казань</a:t>
                      </a:r>
                      <a:endParaRPr lang="ru-RU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</a:tr>
              <a:tr h="2262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 b="1" dirty="0">
                          <a:solidFill>
                            <a:srgbClr val="FF0000"/>
                          </a:solidFill>
                          <a:effectLst/>
                        </a:rPr>
                        <a:t>Нәни уйлап табучылар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 b="1" dirty="0">
                          <a:solidFill>
                            <a:srgbClr val="FF0000"/>
                          </a:solidFill>
                          <a:effectLst/>
                        </a:rPr>
                        <a:t>Мингазова Г.А.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FF0000"/>
                          </a:solidFill>
                          <a:effectLst/>
                        </a:rPr>
                        <a:t>Зарипова</a:t>
                      </a: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 З.М., </a:t>
                      </a:r>
                      <a:r>
                        <a:rPr lang="tt-RU" sz="1200" b="1" dirty="0">
                          <a:solidFill>
                            <a:srgbClr val="FF0000"/>
                          </a:solidFill>
                          <a:effectLst/>
                        </a:rPr>
                        <a:t>Доцент КИУ (ИЭУП) г.Казань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</a:tr>
              <a:tr h="2262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 b="1">
                          <a:solidFill>
                            <a:srgbClr val="FF0000"/>
                          </a:solidFill>
                          <a:effectLst/>
                        </a:rPr>
                        <a:t>Хезмәт төбе хәзинә</a:t>
                      </a:r>
                      <a:endParaRPr lang="ru-RU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 b="1" dirty="0">
                          <a:solidFill>
                            <a:srgbClr val="FF0000"/>
                          </a:solidFill>
                          <a:effectLst/>
                        </a:rPr>
                        <a:t>Мингазова Г.А.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FF0000"/>
                          </a:solidFill>
                          <a:effectLst/>
                        </a:rPr>
                        <a:t>Зарипова</a:t>
                      </a: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 З.М., </a:t>
                      </a:r>
                      <a:r>
                        <a:rPr lang="tt-RU" sz="1200" b="1" dirty="0">
                          <a:solidFill>
                            <a:srgbClr val="FF0000"/>
                          </a:solidFill>
                          <a:effectLst/>
                        </a:rPr>
                        <a:t>Доцент КИУ (ИЭУП) г.Казань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</a:tr>
              <a:tr h="2262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 b="1">
                          <a:solidFill>
                            <a:srgbClr val="FF0000"/>
                          </a:solidFill>
                          <a:effectLst/>
                        </a:rPr>
                        <a:t>Барлык һөнәрләр дә яхшы</a:t>
                      </a:r>
                      <a:endParaRPr lang="ru-RU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 b="1" dirty="0">
                          <a:solidFill>
                            <a:srgbClr val="FF0000"/>
                          </a:solidFill>
                          <a:effectLst/>
                        </a:rPr>
                        <a:t>Гильфанова З.Р.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FF0000"/>
                          </a:solidFill>
                          <a:effectLst/>
                        </a:rPr>
                        <a:t>Зарипова</a:t>
                      </a: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 З.М., педагогия ф</a:t>
                      </a:r>
                      <a:r>
                        <a:rPr lang="tt-RU" sz="1200" b="1" dirty="0">
                          <a:solidFill>
                            <a:srgbClr val="FF0000"/>
                          </a:solidFill>
                          <a:effectLst/>
                        </a:rPr>
                        <a:t>ә</a:t>
                      </a:r>
                      <a:r>
                        <a:rPr lang="ru-RU" sz="1200" b="1" dirty="0" err="1">
                          <a:solidFill>
                            <a:srgbClr val="FF0000"/>
                          </a:solidFill>
                          <a:effectLst/>
                        </a:rPr>
                        <a:t>нн</a:t>
                      </a:r>
                      <a:r>
                        <a:rPr lang="tt-RU" sz="1200" b="1" dirty="0">
                          <a:solidFill>
                            <a:srgbClr val="FF0000"/>
                          </a:solidFill>
                          <a:effectLst/>
                        </a:rPr>
                        <a:t>ә</a:t>
                      </a: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ре кандидаты, доцент</a:t>
                      </a:r>
                      <a:r>
                        <a:rPr lang="tt-RU" sz="1200" b="1" dirty="0">
                          <a:solidFill>
                            <a:srgbClr val="FF0000"/>
                          </a:solidFill>
                          <a:effectLst/>
                        </a:rPr>
                        <a:t>,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200" b="1" dirty="0">
                          <a:solidFill>
                            <a:srgbClr val="FF0000"/>
                          </a:solidFill>
                          <a:effectLst/>
                        </a:rPr>
                        <a:t>Мифтахутдинова ст.преподователҗ ДНО ИРО РТ  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</a:tr>
              <a:tr h="2262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 b="1" dirty="0">
                          <a:solidFill>
                            <a:srgbClr val="FF0000"/>
                          </a:solidFill>
                          <a:effectLst/>
                        </a:rPr>
                        <a:t>Без – табигать балалары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 b="1" dirty="0">
                          <a:solidFill>
                            <a:srgbClr val="FF0000"/>
                          </a:solidFill>
                          <a:effectLst/>
                        </a:rPr>
                        <a:t>Хабибуллина А.М.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200" b="1">
                          <a:solidFill>
                            <a:srgbClr val="FF0000"/>
                          </a:solidFill>
                          <a:effectLst/>
                        </a:rPr>
                        <a:t>Хуснутдинова Р.Р., ст.преподаватель кпн ФГОУ ВО “НГПУ”</a:t>
                      </a:r>
                      <a:endParaRPr lang="ru-RU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</a:tr>
              <a:tr h="2262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 b="1">
                          <a:solidFill>
                            <a:srgbClr val="FF0000"/>
                          </a:solidFill>
                          <a:effectLst/>
                        </a:rPr>
                        <a:t>Нәни төзүчеләр</a:t>
                      </a:r>
                      <a:endParaRPr lang="ru-RU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 b="1" dirty="0">
                          <a:solidFill>
                            <a:srgbClr val="FF0000"/>
                          </a:solidFill>
                          <a:effectLst/>
                        </a:rPr>
                        <a:t>Галимарданова Г.Р.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rgbClr val="FF0000"/>
                          </a:solidFill>
                          <a:effectLst/>
                        </a:rPr>
                        <a:t>Зарипова</a:t>
                      </a:r>
                      <a:r>
                        <a:rPr lang="ru-RU" sz="1200" b="1" dirty="0" smtClean="0">
                          <a:solidFill>
                            <a:srgbClr val="FF0000"/>
                          </a:solidFill>
                          <a:effectLst/>
                        </a:rPr>
                        <a:t> З.М., педагогия </a:t>
                      </a:r>
                      <a:r>
                        <a:rPr lang="ru-RU" sz="1200" b="1" dirty="0" err="1" smtClean="0">
                          <a:solidFill>
                            <a:srgbClr val="FF0000"/>
                          </a:solidFill>
                          <a:effectLst/>
                        </a:rPr>
                        <a:t>фәннәре</a:t>
                      </a:r>
                      <a:r>
                        <a:rPr lang="ru-RU" sz="1200" b="1" dirty="0" smtClean="0">
                          <a:solidFill>
                            <a:srgbClr val="FF0000"/>
                          </a:solidFill>
                          <a:effectLst/>
                        </a:rPr>
                        <a:t> кандидаты, доцент,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rgbClr val="FF0000"/>
                          </a:solidFill>
                          <a:effectLst/>
                        </a:rPr>
                        <a:t>Мифтахутдинова</a:t>
                      </a:r>
                      <a:r>
                        <a:rPr lang="ru-RU" sz="1200" b="1" dirty="0" smtClean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ru-RU" sz="1200" b="1" dirty="0" err="1" smtClean="0">
                          <a:solidFill>
                            <a:srgbClr val="FF0000"/>
                          </a:solidFill>
                          <a:effectLst/>
                        </a:rPr>
                        <a:t>ст.преподователҗ</a:t>
                      </a:r>
                      <a:r>
                        <a:rPr lang="ru-RU" sz="1200" b="1" dirty="0" smtClean="0">
                          <a:solidFill>
                            <a:srgbClr val="FF0000"/>
                          </a:solidFill>
                          <a:effectLst/>
                        </a:rPr>
                        <a:t> ДНО ИРО РТ 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</a:tr>
              <a:tr h="22629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 b="1">
                          <a:solidFill>
                            <a:srgbClr val="FF0000"/>
                          </a:solidFill>
                          <a:effectLst/>
                        </a:rPr>
                        <a:t>Без – булачак төзүчеләр</a:t>
                      </a:r>
                      <a:endParaRPr lang="ru-RU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 b="1">
                          <a:solidFill>
                            <a:srgbClr val="FF0000"/>
                          </a:solidFill>
                          <a:effectLst/>
                        </a:rPr>
                        <a:t>Хабибуллина А.М.</a:t>
                      </a:r>
                      <a:endParaRPr lang="ru-RU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FF0000"/>
                          </a:solidFill>
                          <a:effectLst/>
                        </a:rPr>
                        <a:t>Зарипова</a:t>
                      </a: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 З.М., </a:t>
                      </a:r>
                      <a:r>
                        <a:rPr lang="tt-RU" sz="1200" b="1" dirty="0">
                          <a:solidFill>
                            <a:srgbClr val="FF0000"/>
                          </a:solidFill>
                          <a:effectLst/>
                        </a:rPr>
                        <a:t>Доцент КИУ (ИЭУП) г.Казань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</a:tr>
              <a:tr h="3599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200" b="1">
                          <a:solidFill>
                            <a:srgbClr val="FF0000"/>
                          </a:solidFill>
                          <a:effectLst/>
                        </a:rPr>
                        <a:t>Хәвефсез тәгәрмәч</a:t>
                      </a:r>
                      <a:endParaRPr lang="ru-RU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 b="1" dirty="0">
                          <a:solidFill>
                            <a:srgbClr val="FF0000"/>
                          </a:solidFill>
                          <a:effectLst/>
                        </a:rPr>
                        <a:t>Хабибуллина А.М.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FF0000"/>
                          </a:solidFill>
                          <a:effectLst/>
                        </a:rPr>
                        <a:t>Зарипова</a:t>
                      </a: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 З.М., педагогия ф</a:t>
                      </a:r>
                      <a:r>
                        <a:rPr lang="tt-RU" sz="1200" b="1" dirty="0">
                          <a:solidFill>
                            <a:srgbClr val="FF0000"/>
                          </a:solidFill>
                          <a:effectLst/>
                        </a:rPr>
                        <a:t>ә</a:t>
                      </a:r>
                      <a:r>
                        <a:rPr lang="ru-RU" sz="1200" b="1" dirty="0" err="1">
                          <a:solidFill>
                            <a:srgbClr val="FF0000"/>
                          </a:solidFill>
                          <a:effectLst/>
                        </a:rPr>
                        <a:t>нн</a:t>
                      </a:r>
                      <a:r>
                        <a:rPr lang="tt-RU" sz="1200" b="1" dirty="0">
                          <a:solidFill>
                            <a:srgbClr val="FF0000"/>
                          </a:solidFill>
                          <a:effectLst/>
                        </a:rPr>
                        <a:t>ә</a:t>
                      </a: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ре кандидаты, доцент</a:t>
                      </a:r>
                      <a:r>
                        <a:rPr lang="tt-RU" sz="1200" b="1" dirty="0">
                          <a:solidFill>
                            <a:srgbClr val="FF0000"/>
                          </a:solidFill>
                          <a:effectLst/>
                        </a:rPr>
                        <a:t>,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200" b="1" dirty="0">
                          <a:solidFill>
                            <a:srgbClr val="FF0000"/>
                          </a:solidFill>
                          <a:effectLst/>
                        </a:rPr>
                        <a:t>Дорофеева Н.К. зам.директора ГАПОУ “Нижнекамский педагогический колледж”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</a:tr>
              <a:tr h="3394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200" b="1">
                          <a:solidFill>
                            <a:srgbClr val="FF0000"/>
                          </a:solidFill>
                          <a:effectLst/>
                        </a:rPr>
                        <a:t>Тәрбияче, бала, әти-әни – бердәм команда</a:t>
                      </a:r>
                      <a:endParaRPr lang="ru-RU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 b="1">
                          <a:solidFill>
                            <a:srgbClr val="FF0000"/>
                          </a:solidFill>
                          <a:effectLst/>
                        </a:rPr>
                        <a:t>Мингазова Г.А.</a:t>
                      </a:r>
                      <a:endParaRPr lang="ru-RU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200" b="1" dirty="0">
                          <a:solidFill>
                            <a:srgbClr val="FF0000"/>
                          </a:solidFill>
                          <a:effectLst/>
                        </a:rPr>
                        <a:t>Т.П.Тычинкина,Зам директора по бизнес-образованию АФКИУ, 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FF0000"/>
                          </a:solidFill>
                          <a:effectLst/>
                        </a:rPr>
                        <a:t>Зарипова</a:t>
                      </a: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 З.М., </a:t>
                      </a:r>
                      <a:r>
                        <a:rPr lang="tt-RU" sz="1200" b="1" dirty="0">
                          <a:solidFill>
                            <a:srgbClr val="FF0000"/>
                          </a:solidFill>
                          <a:effectLst/>
                        </a:rPr>
                        <a:t>Доцент КИУ (ИЭУП) г.Казань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</a:tr>
              <a:tr h="3394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200" b="1">
                          <a:solidFill>
                            <a:srgbClr val="FF0000"/>
                          </a:solidFill>
                          <a:effectLst/>
                        </a:rPr>
                        <a:t>Йөк автомобиле</a:t>
                      </a:r>
                      <a:endParaRPr lang="ru-RU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 b="1">
                          <a:solidFill>
                            <a:srgbClr val="FF0000"/>
                          </a:solidFill>
                          <a:effectLst/>
                        </a:rPr>
                        <a:t>Хабибуллина А.М.</a:t>
                      </a:r>
                      <a:endParaRPr lang="ru-RU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FF0000"/>
                          </a:solidFill>
                          <a:effectLst/>
                        </a:rPr>
                        <a:t>Зарипова</a:t>
                      </a: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 З.М., педагогия ф</a:t>
                      </a:r>
                      <a:r>
                        <a:rPr lang="tt-RU" sz="1200" b="1" dirty="0">
                          <a:solidFill>
                            <a:srgbClr val="FF0000"/>
                          </a:solidFill>
                          <a:effectLst/>
                        </a:rPr>
                        <a:t>ә</a:t>
                      </a:r>
                      <a:r>
                        <a:rPr lang="ru-RU" sz="1200" b="1" dirty="0" err="1">
                          <a:solidFill>
                            <a:srgbClr val="FF0000"/>
                          </a:solidFill>
                          <a:effectLst/>
                        </a:rPr>
                        <a:t>нн</a:t>
                      </a:r>
                      <a:r>
                        <a:rPr lang="tt-RU" sz="1200" b="1" dirty="0">
                          <a:solidFill>
                            <a:srgbClr val="FF0000"/>
                          </a:solidFill>
                          <a:effectLst/>
                        </a:rPr>
                        <a:t>ә</a:t>
                      </a: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ре кандидаты, доцент</a:t>
                      </a:r>
                      <a:r>
                        <a:rPr lang="tt-RU" sz="1200" b="1" dirty="0">
                          <a:solidFill>
                            <a:srgbClr val="FF0000"/>
                          </a:solidFill>
                          <a:effectLst/>
                        </a:rPr>
                        <a:t>,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200" b="1" dirty="0">
                          <a:solidFill>
                            <a:srgbClr val="FF0000"/>
                          </a:solidFill>
                          <a:effectLst/>
                        </a:rPr>
                        <a:t>Дорофеева Н.К. зам.директора ГАПОУ “Нижнекамский педагогический колледж”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</a:tr>
              <a:tr h="3394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200" b="1">
                          <a:solidFill>
                            <a:srgbClr val="FF0000"/>
                          </a:solidFill>
                          <a:effectLst/>
                        </a:rPr>
                        <a:t>Без нәни тикшерүчеләр</a:t>
                      </a:r>
                      <a:endParaRPr lang="ru-RU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 b="1">
                          <a:solidFill>
                            <a:srgbClr val="FF0000"/>
                          </a:solidFill>
                          <a:effectLst/>
                        </a:rPr>
                        <a:t>Лотфуллина Л.Г.</a:t>
                      </a:r>
                      <a:endParaRPr lang="ru-RU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FF0000"/>
                          </a:solidFill>
                          <a:effectLst/>
                        </a:rPr>
                        <a:t>Зарипова</a:t>
                      </a: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 З.М., педагогия ф</a:t>
                      </a:r>
                      <a:r>
                        <a:rPr lang="tt-RU" sz="1200" b="1" dirty="0">
                          <a:solidFill>
                            <a:srgbClr val="FF0000"/>
                          </a:solidFill>
                          <a:effectLst/>
                        </a:rPr>
                        <a:t>ә</a:t>
                      </a:r>
                      <a:r>
                        <a:rPr lang="ru-RU" sz="1200" b="1" dirty="0" err="1">
                          <a:solidFill>
                            <a:srgbClr val="FF0000"/>
                          </a:solidFill>
                          <a:effectLst/>
                        </a:rPr>
                        <a:t>нн</a:t>
                      </a:r>
                      <a:r>
                        <a:rPr lang="tt-RU" sz="1200" b="1" dirty="0">
                          <a:solidFill>
                            <a:srgbClr val="FF0000"/>
                          </a:solidFill>
                          <a:effectLst/>
                        </a:rPr>
                        <a:t>ә</a:t>
                      </a: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ре кандидаты, доцент</a:t>
                      </a:r>
                      <a:r>
                        <a:rPr lang="tt-RU" sz="1200" b="1" dirty="0">
                          <a:solidFill>
                            <a:srgbClr val="FF0000"/>
                          </a:solidFill>
                          <a:effectLst/>
                        </a:rPr>
                        <a:t>,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200" b="1" dirty="0">
                          <a:solidFill>
                            <a:srgbClr val="FF0000"/>
                          </a:solidFill>
                          <a:effectLst/>
                        </a:rPr>
                        <a:t>Дорофеева Н.К. зам.директора ГАПОУ “Нижнекамский педагогический колледж”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</a:tr>
              <a:tr h="19302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200" b="1">
                          <a:solidFill>
                            <a:srgbClr val="FF0000"/>
                          </a:solidFill>
                          <a:effectLst/>
                        </a:rPr>
                        <a:t>Безгә уркыныч яный</a:t>
                      </a:r>
                      <a:endParaRPr lang="ru-RU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 b="1">
                          <a:solidFill>
                            <a:srgbClr val="FF0000"/>
                          </a:solidFill>
                          <a:effectLst/>
                        </a:rPr>
                        <a:t>Лотфуллина Л.Г.</a:t>
                      </a:r>
                      <a:endParaRPr lang="ru-RU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200" b="1" dirty="0">
                          <a:solidFill>
                            <a:srgbClr val="FF0000"/>
                          </a:solidFill>
                          <a:effectLst/>
                        </a:rPr>
                        <a:t>Г.Р.Ахкиямова,  ФГБОУ ВО “НГПУ”, к.п.н. доцент кафедры БиМП 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</a:tr>
              <a:tr h="1131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200" b="1">
                          <a:solidFill>
                            <a:srgbClr val="FF0000"/>
                          </a:solidFill>
                          <a:effectLst/>
                        </a:rPr>
                        <a:t>Сак бул, бала!</a:t>
                      </a:r>
                      <a:endParaRPr lang="ru-RU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 b="1">
                          <a:solidFill>
                            <a:srgbClr val="FF0000"/>
                          </a:solidFill>
                          <a:effectLst/>
                        </a:rPr>
                        <a:t>Хабибуллина А.М.</a:t>
                      </a:r>
                      <a:endParaRPr lang="ru-RU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FF0000"/>
                          </a:solidFill>
                          <a:effectLst/>
                        </a:rPr>
                        <a:t>Зарипова З.М., педагогия ф</a:t>
                      </a:r>
                      <a:r>
                        <a:rPr lang="tt-RU" sz="1200" b="1">
                          <a:solidFill>
                            <a:srgbClr val="FF0000"/>
                          </a:solidFill>
                          <a:effectLst/>
                        </a:rPr>
                        <a:t>ә</a:t>
                      </a:r>
                      <a:r>
                        <a:rPr lang="ru-RU" sz="1200" b="1">
                          <a:solidFill>
                            <a:srgbClr val="FF0000"/>
                          </a:solidFill>
                          <a:effectLst/>
                        </a:rPr>
                        <a:t>нн</a:t>
                      </a:r>
                      <a:r>
                        <a:rPr lang="tt-RU" sz="1200" b="1">
                          <a:solidFill>
                            <a:srgbClr val="FF0000"/>
                          </a:solidFill>
                          <a:effectLst/>
                        </a:rPr>
                        <a:t>ә</a:t>
                      </a:r>
                      <a:r>
                        <a:rPr lang="ru-RU" sz="1200" b="1">
                          <a:solidFill>
                            <a:srgbClr val="FF0000"/>
                          </a:solidFill>
                          <a:effectLst/>
                        </a:rPr>
                        <a:t>ре кандидаты, доцент</a:t>
                      </a:r>
                      <a:r>
                        <a:rPr lang="tt-RU" sz="1200" b="1">
                          <a:solidFill>
                            <a:srgbClr val="FF0000"/>
                          </a:solidFill>
                          <a:effectLst/>
                        </a:rPr>
                        <a:t>,</a:t>
                      </a:r>
                      <a:endParaRPr lang="ru-RU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</a:tr>
              <a:tr h="1771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200" b="1">
                          <a:solidFill>
                            <a:srgbClr val="FF0000"/>
                          </a:solidFill>
                          <a:effectLst/>
                        </a:rPr>
                        <a:t>Нәни патриотлар</a:t>
                      </a:r>
                      <a:endParaRPr lang="ru-RU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 b="1">
                          <a:solidFill>
                            <a:srgbClr val="FF0000"/>
                          </a:solidFill>
                          <a:effectLst/>
                        </a:rPr>
                        <a:t>Мингазова Г.А.</a:t>
                      </a:r>
                      <a:endParaRPr lang="ru-RU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200" b="1" dirty="0">
                          <a:solidFill>
                            <a:srgbClr val="FF0000"/>
                          </a:solidFill>
                          <a:effectLst/>
                        </a:rPr>
                        <a:t>Г.Р.Ахкиямова,  ФГБОУ ВО “НГПУ”, к.п.н. доцент кафедры БиМП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</a:tr>
              <a:tr h="2262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200" b="1">
                          <a:solidFill>
                            <a:srgbClr val="FF0000"/>
                          </a:solidFill>
                          <a:effectLst/>
                        </a:rPr>
                        <a:t>Тукай –безнең күңелләрдә</a:t>
                      </a:r>
                      <a:endParaRPr lang="ru-RU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 b="1">
                          <a:solidFill>
                            <a:srgbClr val="FF0000"/>
                          </a:solidFill>
                          <a:effectLst/>
                        </a:rPr>
                        <a:t>Хабибуллина А.М.</a:t>
                      </a:r>
                      <a:endParaRPr lang="ru-RU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200" b="1" dirty="0">
                          <a:solidFill>
                            <a:srgbClr val="FF0000"/>
                          </a:solidFill>
                          <a:effectLst/>
                        </a:rPr>
                        <a:t>А.Җ.Карамова, ДАҺБУ “Яр Чаллы </a:t>
                      </a:r>
                      <a:r>
                        <a:rPr lang="tt-RU" sz="1200" b="1" dirty="0" smtClean="0">
                          <a:solidFill>
                            <a:srgbClr val="FF0000"/>
                          </a:solidFill>
                          <a:effectLst/>
                        </a:rPr>
                        <a:t>педагогия </a:t>
                      </a:r>
                      <a:r>
                        <a:rPr lang="tt-RU" sz="1200" b="1" dirty="0">
                          <a:solidFill>
                            <a:srgbClr val="FF0000"/>
                          </a:solidFill>
                          <a:effectLst/>
                        </a:rPr>
                        <a:t>көлияте” татар теле һәм әдәбияты укытучысы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</a:tr>
              <a:tr h="3394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200" b="1">
                          <a:solidFill>
                            <a:srgbClr val="FF0000"/>
                          </a:solidFill>
                          <a:effectLst/>
                        </a:rPr>
                        <a:t>Лего дөньясы</a:t>
                      </a:r>
                      <a:endParaRPr lang="ru-RU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200" b="1">
                          <a:solidFill>
                            <a:srgbClr val="FF0000"/>
                          </a:solidFill>
                          <a:effectLst/>
                        </a:rPr>
                        <a:t>Лотфуллина Л.Г.</a:t>
                      </a:r>
                      <a:endParaRPr lang="ru-RU" sz="1200" b="1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rgbClr val="FF0000"/>
                          </a:solidFill>
                          <a:effectLst/>
                        </a:rPr>
                        <a:t>Зарипова</a:t>
                      </a: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 З.М., педагогия ф</a:t>
                      </a:r>
                      <a:r>
                        <a:rPr lang="tt-RU" sz="1200" b="1" dirty="0">
                          <a:solidFill>
                            <a:srgbClr val="FF0000"/>
                          </a:solidFill>
                          <a:effectLst/>
                        </a:rPr>
                        <a:t>ә</a:t>
                      </a:r>
                      <a:r>
                        <a:rPr lang="ru-RU" sz="1200" b="1" dirty="0" err="1">
                          <a:solidFill>
                            <a:srgbClr val="FF0000"/>
                          </a:solidFill>
                          <a:effectLst/>
                        </a:rPr>
                        <a:t>нн</a:t>
                      </a:r>
                      <a:r>
                        <a:rPr lang="tt-RU" sz="1200" b="1" dirty="0">
                          <a:solidFill>
                            <a:srgbClr val="FF0000"/>
                          </a:solidFill>
                          <a:effectLst/>
                        </a:rPr>
                        <a:t>ә</a:t>
                      </a:r>
                      <a:r>
                        <a:rPr lang="ru-RU" sz="1200" b="1" dirty="0">
                          <a:solidFill>
                            <a:srgbClr val="FF0000"/>
                          </a:solidFill>
                          <a:effectLst/>
                        </a:rPr>
                        <a:t>ре кандидаты, доцент.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t-RU" sz="1200" b="1" dirty="0">
                          <a:solidFill>
                            <a:srgbClr val="FF0000"/>
                          </a:solidFill>
                          <a:effectLst/>
                        </a:rPr>
                        <a:t>Дорофеева Н.К. зам.директора ГАПОУ “Нижнекамский педагогический колледж”</a:t>
                      </a:r>
                      <a:endParaRPr lang="ru-RU" sz="12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6369" marR="3636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9258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F:\Садик.JPG"/>
          <p:cNvPicPr>
            <a:picLocks noChangeAspect="1" noChangeArrowheads="1"/>
          </p:cNvPicPr>
          <p:nvPr/>
        </p:nvPicPr>
        <p:blipFill rotWithShape="1">
          <a:blip r:embed="rId3" cstate="print"/>
          <a:srcRect l="-54" t="-3380" r="54" b="21678"/>
          <a:stretch/>
        </p:blipFill>
        <p:spPr bwMode="auto">
          <a:xfrm>
            <a:off x="89756" y="2060848"/>
            <a:ext cx="8964488" cy="383875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3" name="Подзаголовок 2"/>
          <p:cNvSpPr txBox="1">
            <a:spLocks/>
          </p:cNvSpPr>
          <p:nvPr/>
        </p:nvSpPr>
        <p:spPr bwMode="auto">
          <a:xfrm>
            <a:off x="2771799" y="-387424"/>
            <a:ext cx="6120679" cy="50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Arial" charset="0"/>
              <a:buChar char="•"/>
              <a:defRPr/>
            </a:pPr>
            <a:endParaRPr lang="tt-RU" sz="2800" b="1" dirty="0">
              <a:solidFill>
                <a:prstClr val="black"/>
              </a:solidFill>
              <a:latin typeface="Book Antiqua" pitchFamily="18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endParaRPr lang="ru-RU" sz="2800" b="1" dirty="0" smtClean="0">
              <a:solidFill>
                <a:srgbClr val="0000FF"/>
              </a:solidFill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“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Актаныш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гомуми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үсеш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бирүче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2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нче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балалар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бакчасы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” бюджет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мәктәпкәчә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белем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бирү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учреждениесе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spcBef>
                <a:spcPct val="20000"/>
              </a:spcBef>
              <a:buFont typeface="Arial" charset="0"/>
              <a:buChar char="•"/>
              <a:defRPr/>
            </a:pPr>
            <a:endParaRPr lang="ru-RU" sz="2800" b="1" dirty="0">
              <a:solidFill>
                <a:srgbClr val="C0504D">
                  <a:lumMod val="50000"/>
                </a:srgbClr>
              </a:solidFill>
              <a:latin typeface="Book Antiqua" pitchFamily="18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ru-RU" sz="2000" b="1" dirty="0">
                <a:solidFill>
                  <a:srgbClr val="C0504D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</a:t>
            </a:r>
            <a:endParaRPr lang="ru-RU" sz="2000" dirty="0">
              <a:solidFill>
                <a:srgbClr val="C0504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Муршида\Downloads\логотип 2019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2538164" cy="16561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130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Муршида\Desktop\hello_html_1e994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5962"/>
            <a:ext cx="9143999" cy="694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23528" y="944758"/>
            <a:ext cx="86409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t-RU" sz="4000" b="1" dirty="0" smtClean="0">
                <a:solidFill>
                  <a:srgbClr val="FF0000"/>
                </a:solidFill>
              </a:rPr>
              <a:t>“Без китап яратабыз” – узәк китапханә хезмәткәрләре  бездә кунакта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10" name="Picture 2" descr="C:\Users\Муршида\Desktop\сабантуй моршидэ апага\IMG-20201005-WA0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819192"/>
            <a:ext cx="3849742" cy="288730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7"/>
          <a:stretch/>
        </p:blipFill>
        <p:spPr bwMode="auto">
          <a:xfrm>
            <a:off x="47323" y="2768750"/>
            <a:ext cx="4596685" cy="28792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075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75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28" y="2060848"/>
            <a:ext cx="4458233" cy="334582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2060848"/>
            <a:ext cx="4481917" cy="33636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2051720" y="836712"/>
            <a:ext cx="60217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t-RU" sz="4400" b="1" dirty="0" smtClean="0">
                <a:solidFill>
                  <a:srgbClr val="FF0000"/>
                </a:solidFill>
              </a:rPr>
              <a:t>Бакчада Тукай көне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763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" y="-675456"/>
            <a:ext cx="9143999" cy="765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788957"/>
              </p:ext>
            </p:extLst>
          </p:nvPr>
        </p:nvGraphicFramePr>
        <p:xfrm>
          <a:off x="251520" y="1195011"/>
          <a:ext cx="8712968" cy="5742702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384767"/>
                <a:gridCol w="3011814"/>
                <a:gridCol w="1772129"/>
                <a:gridCol w="3544258"/>
              </a:tblGrid>
              <a:tr h="1377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rgbClr val="FF0000"/>
                          </a:solidFill>
                          <a:effectLst/>
                        </a:rPr>
                        <a:t>№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3" marR="33113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rgbClr val="FF0000"/>
                          </a:solidFill>
                          <a:effectLst/>
                        </a:rPr>
                        <a:t>Мәкалә исеме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3" marR="33113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Мәкалә авторы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3" marR="33113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Вакытлы матбугат исеме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3" marR="33113" marT="4730" marB="0"/>
                </a:tc>
              </a:tr>
              <a:tr h="2433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3" marR="33113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Квест уен табигать сакчылары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3" marR="33113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rgbClr val="FF0000"/>
                          </a:solidFill>
                          <a:effectLst/>
                        </a:rPr>
                        <a:t>Лотфуллина Л.Г.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3" marR="33113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</a:rPr>
                        <a:t> «Ачык дәрес»</a:t>
                      </a: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, март№3 2020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3" marR="33113" marT="4730" marB="0"/>
                </a:tc>
              </a:tr>
              <a:tr h="2433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3" marR="33113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Кошларны озаттык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3" marR="33113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Лотфуллина Л.Г.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3" marR="33113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</a:rPr>
                        <a:t>«</a:t>
                      </a: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Көмеш кыңгырау</a:t>
                      </a: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</a:rPr>
                        <a:t>» </a:t>
                      </a: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ноябрь№46 2019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3" marR="33113" marT="4730" marB="0"/>
                </a:tc>
              </a:tr>
              <a:tr h="2433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3" marR="33113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</a:rPr>
                        <a:t>«Белеп тору кирэк»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Гибадуллина Р.М.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</a:rPr>
                        <a:t> «</a:t>
                      </a: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Комеш кынгырау</a:t>
                      </a: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</a:rPr>
                        <a:t>» №45(1985) 16.11.19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</a:tr>
              <a:tr h="629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3" marR="33113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</a:rPr>
                        <a:t>«Юлда булсан бул олгер»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Гибадуллина Р.М.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“Актаныш медиа”</a:t>
                      </a: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</a:rPr>
                        <a:t> 18.12.19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</a:tr>
              <a:tr h="2433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3" marR="33113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«Һөнәр сайлау – язмыш сайлау»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Вахитова М.А.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“Ачык дәрес” май, 2020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</a:tr>
              <a:tr h="2433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6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3" marR="33113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rgbClr val="FF0000"/>
                          </a:solidFill>
                          <a:effectLst/>
                        </a:rPr>
                        <a:t>“Туган як табигатен саклау-төп максатыбыз”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Ибрагимова А.Р.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“Актаныш медиа” 21.02.2020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</a:tr>
              <a:tr h="2433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3" marR="33113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“Сәйяр” бәйгесендә катнаштык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Ибрагимова А.Р.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rgbClr val="FF0000"/>
                          </a:solidFill>
                          <a:effectLst/>
                        </a:rPr>
                        <a:t>“Актаныш таннары” 18.10.2019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</a:tr>
              <a:tr h="1281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3" marR="33113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 smtClean="0">
                          <a:solidFill>
                            <a:srgbClr val="FF0000"/>
                          </a:solidFill>
                          <a:effectLst/>
                        </a:rPr>
                        <a:t>“Әбидә</a:t>
                      </a:r>
                      <a:r>
                        <a:rPr lang="tt-RU" sz="1400" b="1" baseline="0" dirty="0" smtClean="0">
                          <a:solidFill>
                            <a:srgbClr val="FF0000"/>
                          </a:solidFill>
                          <a:effectLst/>
                        </a:rPr>
                        <a:t> кунакта</a:t>
                      </a:r>
                      <a:r>
                        <a:rPr lang="tt-RU" sz="1400" b="1" dirty="0" smtClean="0">
                          <a:solidFill>
                            <a:srgbClr val="FF0000"/>
                          </a:solidFill>
                          <a:effectLst/>
                        </a:rPr>
                        <a:t>”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Ибрагимова А.Р.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rgbClr val="FF0000"/>
                          </a:solidFill>
                          <a:effectLst/>
                        </a:rPr>
                        <a:t>“Ачык дәрес” №9 .09.2019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</a:tr>
              <a:tr h="1255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rgbClr val="FF0000"/>
                          </a:solidFill>
                          <a:effectLst/>
                        </a:rPr>
                        <a:t>9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3" marR="33113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</a:rPr>
                        <a:t>«</a:t>
                      </a: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Мин кунак яратам</a:t>
                      </a: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</a:rPr>
                        <a:t>»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</a:rPr>
                        <a:t>Мингазова</a:t>
                      </a: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 Г.А.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</a:rPr>
                        <a:t> «К</a:t>
                      </a: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өмеш кыңгырау</a:t>
                      </a:r>
                      <a:r>
                        <a:rPr lang="ru-RU" sz="1400" b="1">
                          <a:solidFill>
                            <a:srgbClr val="FF0000"/>
                          </a:solidFill>
                          <a:effectLst/>
                        </a:rPr>
                        <a:t>»</a:t>
                      </a: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, № 5 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</a:tr>
              <a:tr h="2433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3" marR="33113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 smtClean="0">
                          <a:solidFill>
                            <a:srgbClr val="FF0000"/>
                          </a:solidFill>
                          <a:effectLst/>
                        </a:rPr>
                        <a:t>“Көз бизәкләре”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Гильфанова З.Р.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 «Көмеш кыңгырау» 2 октябрь 2019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</a:tr>
              <a:tr h="2433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11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3" marR="33113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 smtClean="0">
                          <a:solidFill>
                            <a:srgbClr val="FF0000"/>
                          </a:solidFill>
                          <a:effectLst/>
                        </a:rPr>
                        <a:t>“Тылсымлы агач”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Гильфанова З.Р.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 «Ачык дәрес» №1 январь 2020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</a:tr>
              <a:tr h="2433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12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3" marR="33113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 smtClean="0">
                          <a:solidFill>
                            <a:srgbClr val="FF0000"/>
                          </a:solidFill>
                          <a:effectLst/>
                        </a:rPr>
                        <a:t>“Кечкенәдән </a:t>
                      </a:r>
                      <a:r>
                        <a:rPr lang="tt-RU" sz="1400" b="1" dirty="0">
                          <a:solidFill>
                            <a:srgbClr val="FF0000"/>
                          </a:solidFill>
                          <a:effectLst/>
                        </a:rPr>
                        <a:t>театр </a:t>
                      </a:r>
                      <a:r>
                        <a:rPr lang="tt-RU" sz="1400" b="1" dirty="0" smtClean="0">
                          <a:solidFill>
                            <a:srgbClr val="FF0000"/>
                          </a:solidFill>
                          <a:effectLst/>
                        </a:rPr>
                        <a:t>уйныйбыз”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Гильфанова З.Р.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 “Актаныш таңнары”,2020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</a:tr>
              <a:tr h="2433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13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3" marR="33113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 smtClean="0">
                          <a:solidFill>
                            <a:srgbClr val="FF0000"/>
                          </a:solidFill>
                          <a:effectLst/>
                        </a:rPr>
                        <a:t>“Сабый </a:t>
                      </a:r>
                      <a:r>
                        <a:rPr lang="tt-RU" sz="1400" b="1" dirty="0">
                          <a:solidFill>
                            <a:srgbClr val="FF0000"/>
                          </a:solidFill>
                          <a:effectLst/>
                        </a:rPr>
                        <a:t>чактан театр </a:t>
                      </a:r>
                      <a:r>
                        <a:rPr lang="tt-RU" sz="1400" b="1" dirty="0" smtClean="0">
                          <a:solidFill>
                            <a:srgbClr val="FF0000"/>
                          </a:solidFill>
                          <a:effectLst/>
                        </a:rPr>
                        <a:t>дөньясында”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Гильфанова З.Р.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”Сабантуй”, ноябрь, 2019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</a:tr>
              <a:tr h="2433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14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3" marR="33113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smtClean="0">
                          <a:solidFill>
                            <a:srgbClr val="FF0000"/>
                          </a:solidFill>
                          <a:effectLst/>
                        </a:rPr>
                        <a:t>“Камиллекнең </a:t>
                      </a: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бер </a:t>
                      </a:r>
                      <a:r>
                        <a:rPr lang="tt-RU" sz="1400" b="1" smtClean="0">
                          <a:solidFill>
                            <a:srgbClr val="FF0000"/>
                          </a:solidFill>
                          <a:effectLst/>
                        </a:rPr>
                        <a:t>өлгесе”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Хабибуллина А.М.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“Актаныш таңнары” 27 март 2020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</a:tr>
              <a:tr h="2433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15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3" marR="33113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“Джек Воробей һәм аның дуслары”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Гайнуллина Г.Р.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“Ачык дәрес”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</a:tr>
              <a:tr h="2433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16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3" marR="33113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“Балалар табигать сагында”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Гайнуллина Г.Р.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rgbClr val="FF0000"/>
                          </a:solidFill>
                          <a:effectLst/>
                        </a:rPr>
                        <a:t>“Сабантуй”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</a:tr>
              <a:tr h="2433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17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3" marR="33113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“Театр уйнарга яратабыз”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Гайнуллина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“Көмеш кыңгырау”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</a:tr>
              <a:tr h="1247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18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3" marR="33113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“Өйрәнеп үсәбез”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Гайнуллина Г.Р.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“Сабантуй”, май, 2020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</a:tr>
              <a:tr h="1247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19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3" marR="33113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 “Урамдагы вакыйга”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Хабибуллина А.М.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“Ачык дәрес”№4(203), 2020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</a:tr>
              <a:tr h="2433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20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3113" marR="33113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 “Нәни экологлар – табигать сакчылары!”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Хабибуллина А.М.</a:t>
                      </a:r>
                      <a:endParaRPr lang="ru-RU" sz="14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rgbClr val="FF0000"/>
                          </a:solidFill>
                          <a:effectLst/>
                        </a:rPr>
                        <a:t>“Ачык дәрес”№4(203), 2020</a:t>
                      </a:r>
                      <a:endParaRPr lang="ru-RU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4059" marR="34059" marT="4730" marB="0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11560" y="548680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t-RU" sz="3600" b="1" dirty="0">
                <a:solidFill>
                  <a:srgbClr val="C00000"/>
                </a:solidFill>
              </a:rPr>
              <a:t>Матбугат </a:t>
            </a:r>
            <a:r>
              <a:rPr lang="tt-RU" sz="3600" b="1" dirty="0" smtClean="0">
                <a:solidFill>
                  <a:srgbClr val="C00000"/>
                </a:solidFill>
              </a:rPr>
              <a:t>битләрендә безнең язмалар 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3638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Муршида\Desktop\hello_html_1e994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8" y="-387424"/>
            <a:ext cx="9143999" cy="724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Муршида\Desktop\сабантуй моршидэ апага\20201006_1050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80" y="2026510"/>
            <a:ext cx="4190996" cy="32746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727489"/>
            <a:ext cx="77768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t-RU" sz="2800" b="1" dirty="0" smtClean="0">
                <a:solidFill>
                  <a:srgbClr val="FF0000"/>
                </a:solidFill>
              </a:rPr>
              <a:t> “Татар теле – туган телем!” бәйгесе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4"/>
          <a:stretch/>
        </p:blipFill>
        <p:spPr bwMode="auto">
          <a:xfrm>
            <a:off x="4445905" y="2463292"/>
            <a:ext cx="4418638" cy="2621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75170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 descr="C:\Users\Муршида\Desktop\Рамкаларга\IMG-20201007-WA00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13597"/>
            <a:ext cx="3796120" cy="2847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1556792"/>
            <a:ext cx="7488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t-RU" sz="3200" b="1" dirty="0" smtClean="0">
                <a:solidFill>
                  <a:srgbClr val="FF0000"/>
                </a:solidFill>
              </a:rPr>
              <a:t>Районда Тукай бәйрәмендә катнашу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VID-20201007-WA001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8236" y="2741520"/>
            <a:ext cx="4266925" cy="234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3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Муршида\Desktop\hello_html_1e99408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435" cy="687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Муршида\Desktop\сабантуй моршидэ апага\IMG-20201006-WA0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439" y="2244636"/>
            <a:ext cx="4273319" cy="320498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1269" name="Picture 5" descr="C:\Users\Муршида\Desktop\сабантуй моршидэ апага\IMG-20201006-WA00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59" y="2244636"/>
            <a:ext cx="4224469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2339752" y="1124744"/>
            <a:ext cx="44983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t-RU" sz="3200" b="1" dirty="0" smtClean="0">
                <a:solidFill>
                  <a:srgbClr val="FF0000"/>
                </a:solidFill>
              </a:rPr>
              <a:t>Үзәк китапханәгә сәяхәт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3981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200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C:\Users\Муршида\Desktop\сабантуй моршидэ апага\IMG-20201006-WA0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77" y="2020924"/>
            <a:ext cx="4388488" cy="32913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Муршида\Desktop\сабантуй моршидэ апага\IMG-20201006-WA0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444" y="1602378"/>
            <a:ext cx="3096344" cy="41284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31640" y="1079158"/>
            <a:ext cx="62345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t-RU" sz="2800" b="1" dirty="0" smtClean="0">
                <a:solidFill>
                  <a:srgbClr val="FF0000"/>
                </a:solidFill>
              </a:rPr>
              <a:t>Туган тел турында тематик занятиеләр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0263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08707"/>
            <a:ext cx="4230619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829" y="1944711"/>
            <a:ext cx="4131026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19672" y="1003924"/>
            <a:ext cx="53872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t-RU" sz="3600" b="1" dirty="0" smtClean="0">
                <a:solidFill>
                  <a:srgbClr val="FF0000"/>
                </a:solidFill>
              </a:rPr>
              <a:t>“Туган як” музеена сәяхәт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9879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404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052736"/>
            <a:ext cx="88204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t-RU" sz="3200" b="1" dirty="0">
                <a:solidFill>
                  <a:srgbClr val="FF0000"/>
                </a:solidFill>
              </a:rPr>
              <a:t>Эш тәҗрибәсен тарату</a:t>
            </a:r>
            <a:endParaRPr lang="ru-RU" sz="3200" dirty="0">
              <a:solidFill>
                <a:srgbClr val="FF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9344480"/>
              </p:ext>
            </p:extLst>
          </p:nvPr>
        </p:nvGraphicFramePr>
        <p:xfrm>
          <a:off x="1403648" y="1916832"/>
          <a:ext cx="6840760" cy="3252976"/>
        </p:xfrm>
        <a:graphic>
          <a:graphicData uri="http://schemas.openxmlformats.org/drawingml/2006/table">
            <a:tbl>
              <a:tblPr firstRow="1" firstCol="1" bandRow="1"/>
              <a:tblGrid>
                <a:gridCol w="1008112"/>
                <a:gridCol w="3456384"/>
                <a:gridCol w="1512168"/>
                <a:gridCol w="864096"/>
              </a:tblGrid>
              <a:tr h="5707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Уку елы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Тема</a:t>
                      </a:r>
                      <a:endParaRPr lang="ru-RU" sz="1600" b="1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Катнашучылар</a:t>
                      </a:r>
                      <a:endParaRPr lang="ru-RU" sz="1600" b="1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600" b="1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Тарату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600" b="1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2017-2018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600" b="1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“Балаларның танып-белүчәнлекләрен үстерүдә бакча һәм ата-аналарның бердәм эшчәнлеге”, РМО утырышы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600" b="1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Тәрбиячеләр 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600" b="1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район</a:t>
                      </a:r>
                      <a:endParaRPr lang="ru-RU" sz="1600" b="1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600" b="1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2017-2018</a:t>
                      </a:r>
                      <a:endParaRPr lang="ru-RU" sz="1600" b="1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600" b="1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“Ел тәрбиячесе -2018” –Республика бәйгесенең муниципаль этабы </a:t>
                      </a:r>
                      <a:endParaRPr lang="ru-RU" sz="1600" b="1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600" b="1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Тәрбиячеләр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600" b="1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район</a:t>
                      </a:r>
                      <a:endParaRPr lang="ru-RU" sz="1600" b="1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600" b="1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2018-2019</a:t>
                      </a:r>
                      <a:endParaRPr lang="ru-RU" sz="1600" b="1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600" b="1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“Табигатьне саклаган – үз яшәвен аклаган” – региональ семинар</a:t>
                      </a:r>
                      <a:endParaRPr lang="ru-RU" sz="1600" b="1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600" b="1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Тәрбиячеләр 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600" b="1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регион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600" b="1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2019-2020</a:t>
                      </a:r>
                      <a:endParaRPr lang="ru-RU" sz="1600" b="1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600" b="1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“Квест-уеннар аша балалрга экологик тәрбия бирү”, РМО утырышы</a:t>
                      </a:r>
                      <a:endParaRPr lang="ru-RU" sz="1600" b="1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600" b="1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Мөдирләр </a:t>
                      </a:r>
                      <a:endParaRPr lang="ru-RU" sz="1600" b="1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600" b="1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район</a:t>
                      </a:r>
                      <a:endParaRPr lang="ru-RU" sz="1600" b="1" dirty="0">
                        <a:solidFill>
                          <a:srgbClr val="C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41221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471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C:\Documents and Settings\User\Рабочий стол\лэйсэн фотолар\проектор\SAM_0812.JPG"/>
          <p:cNvPicPr/>
          <p:nvPr/>
        </p:nvPicPr>
        <p:blipFill>
          <a:blip r:embed="rId3" cstate="print"/>
          <a:srcRect b="18644"/>
          <a:stretch>
            <a:fillRect/>
          </a:stretch>
        </p:blipFill>
        <p:spPr bwMode="auto">
          <a:xfrm>
            <a:off x="1300064" y="116631"/>
            <a:ext cx="5184576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H:\Изображение 238.jpg"/>
          <p:cNvPicPr/>
          <p:nvPr/>
        </p:nvPicPr>
        <p:blipFill>
          <a:blip r:embed="rId4" cstate="print"/>
          <a:srcRect l="36007" t="49508" r="26549" b="13327"/>
          <a:stretch>
            <a:fillRect/>
          </a:stretch>
        </p:blipFill>
        <p:spPr bwMode="auto">
          <a:xfrm rot="10800000">
            <a:off x="2855460" y="548680"/>
            <a:ext cx="144016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:\Изображение 238.jpg"/>
          <p:cNvPicPr/>
          <p:nvPr/>
        </p:nvPicPr>
        <p:blipFill>
          <a:blip r:embed="rId4" cstate="print"/>
          <a:srcRect l="9603" t="86985" r="69496" b="-187"/>
          <a:stretch>
            <a:fillRect/>
          </a:stretch>
        </p:blipFill>
        <p:spPr bwMode="auto">
          <a:xfrm rot="10800000">
            <a:off x="6643257" y="116632"/>
            <a:ext cx="2448271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нутый угол 5"/>
          <p:cNvSpPr/>
          <p:nvPr/>
        </p:nvSpPr>
        <p:spPr>
          <a:xfrm>
            <a:off x="2107260" y="3403392"/>
            <a:ext cx="4824536" cy="1800200"/>
          </a:xfrm>
          <a:prstGeom prst="foldedCorner">
            <a:avLst>
              <a:gd name="adj" fmla="val 2236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t-RU" sz="2400" b="1" dirty="0" smtClean="0">
                <a:solidFill>
                  <a:srgbClr val="FF0000"/>
                </a:solidFill>
                <a:latin typeface="Times New Roman" pitchFamily="18" charset="0"/>
              </a:rPr>
              <a:t>Туган телгә өйрәтү буенча УМК  яңа проектлар тудыруга, кызыклы шөгыл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</a:rPr>
              <a:t>ь</a:t>
            </a:r>
            <a:r>
              <a:rPr lang="tt-RU" sz="2400" b="1" dirty="0" smtClean="0">
                <a:solidFill>
                  <a:srgbClr val="FF0000"/>
                </a:solidFill>
                <a:latin typeface="Times New Roman" pitchFamily="18" charset="0"/>
              </a:rPr>
              <a:t>ләр уздыруга этәргеч булып тора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67" y="1976372"/>
            <a:ext cx="1838258" cy="2450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 descr="C:\Users\Лейсан\Desktop\SAM_2754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4" t="13341" r="2840" b="425"/>
          <a:stretch/>
        </p:blipFill>
        <p:spPr bwMode="auto">
          <a:xfrm rot="5400000">
            <a:off x="6913702" y="2566834"/>
            <a:ext cx="2344189" cy="169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Лейсан\Desktop\SAM_2752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 t="7008"/>
          <a:stretch/>
        </p:blipFill>
        <p:spPr bwMode="auto">
          <a:xfrm rot="5400000">
            <a:off x="132387" y="4194574"/>
            <a:ext cx="2417218" cy="1756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Лейсан\Desktop\SAM_2755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1" b="7230"/>
          <a:stretch/>
        </p:blipFill>
        <p:spPr bwMode="auto">
          <a:xfrm rot="5400000">
            <a:off x="6532785" y="4420543"/>
            <a:ext cx="2239865" cy="16969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20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93"/>
    </mc:Choice>
    <mc:Fallback xmlns="">
      <p:transition spd="slow" advTm="30193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2" y="-28374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1052736"/>
            <a:ext cx="78488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>
                <a:solidFill>
                  <a:srgbClr val="006600"/>
                </a:solidFill>
              </a:rPr>
              <a:t>Без – </a:t>
            </a:r>
            <a:r>
              <a:rPr lang="ru-RU" sz="3600" b="1" dirty="0" err="1">
                <a:solidFill>
                  <a:srgbClr val="006600"/>
                </a:solidFill>
              </a:rPr>
              <a:t>татарлар</a:t>
            </a:r>
            <a:r>
              <a:rPr lang="ru-RU" sz="3600" b="1" dirty="0">
                <a:solidFill>
                  <a:srgbClr val="006600"/>
                </a:solidFill>
              </a:rPr>
              <a:t>, </a:t>
            </a:r>
            <a:r>
              <a:rPr lang="ru-RU" sz="3600" b="1" dirty="0" err="1">
                <a:solidFill>
                  <a:srgbClr val="006600"/>
                </a:solidFill>
              </a:rPr>
              <a:t>телебез</a:t>
            </a:r>
            <a:r>
              <a:rPr lang="ru-RU" sz="3600" b="1" dirty="0">
                <a:solidFill>
                  <a:srgbClr val="006600"/>
                </a:solidFill>
              </a:rPr>
              <a:t> – татар теле, </a:t>
            </a:r>
            <a:r>
              <a:rPr lang="ru-RU" sz="3600" b="1" dirty="0" err="1">
                <a:solidFill>
                  <a:srgbClr val="006600"/>
                </a:solidFill>
              </a:rPr>
              <a:t>мөстәкыйль</a:t>
            </a:r>
            <a:r>
              <a:rPr lang="ru-RU" sz="3600" b="1" dirty="0">
                <a:solidFill>
                  <a:srgbClr val="006600"/>
                </a:solidFill>
              </a:rPr>
              <a:t> </a:t>
            </a:r>
            <a:r>
              <a:rPr lang="ru-RU" sz="3600" b="1" dirty="0" err="1">
                <a:solidFill>
                  <a:srgbClr val="006600"/>
                </a:solidFill>
              </a:rPr>
              <a:t>һәм</a:t>
            </a:r>
            <a:r>
              <a:rPr lang="ru-RU" sz="3600" b="1" dirty="0">
                <a:solidFill>
                  <a:srgbClr val="006600"/>
                </a:solidFill>
              </a:rPr>
              <a:t> </a:t>
            </a:r>
            <a:r>
              <a:rPr lang="ru-RU" sz="3600" b="1" dirty="0" err="1">
                <a:solidFill>
                  <a:srgbClr val="006600"/>
                </a:solidFill>
              </a:rPr>
              <a:t>төзек</a:t>
            </a:r>
            <a:r>
              <a:rPr lang="ru-RU" sz="3600" b="1" dirty="0">
                <a:solidFill>
                  <a:srgbClr val="006600"/>
                </a:solidFill>
              </a:rPr>
              <a:t> </a:t>
            </a:r>
            <a:r>
              <a:rPr lang="ru-RU" sz="3600" b="1" dirty="0" err="1">
                <a:solidFill>
                  <a:srgbClr val="006600"/>
                </a:solidFill>
              </a:rPr>
              <a:t>кагыйдәле</a:t>
            </a:r>
            <a:r>
              <a:rPr lang="ru-RU" sz="3600" b="1" dirty="0">
                <a:solidFill>
                  <a:srgbClr val="006600"/>
                </a:solidFill>
              </a:rPr>
              <a:t> </a:t>
            </a:r>
            <a:r>
              <a:rPr lang="ru-RU" sz="3600" b="1" dirty="0" err="1">
                <a:solidFill>
                  <a:srgbClr val="006600"/>
                </a:solidFill>
              </a:rPr>
              <a:t>камил</a:t>
            </a:r>
            <a:r>
              <a:rPr lang="ru-RU" sz="3600" b="1" dirty="0">
                <a:solidFill>
                  <a:srgbClr val="006600"/>
                </a:solidFill>
              </a:rPr>
              <a:t> тел </a:t>
            </a:r>
            <a:r>
              <a:rPr lang="ru-RU" sz="3600" b="1" dirty="0" err="1" smtClean="0">
                <a:solidFill>
                  <a:srgbClr val="006600"/>
                </a:solidFill>
              </a:rPr>
              <a:t>ул</a:t>
            </a:r>
            <a:r>
              <a:rPr lang="ru-RU" sz="3200" b="1" dirty="0">
                <a:solidFill>
                  <a:srgbClr val="006600"/>
                </a:solidFill>
              </a:rPr>
              <a:t> 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>(К. </a:t>
            </a:r>
            <a:r>
              <a:rPr lang="ru-RU" sz="2400" b="1" i="1" dirty="0" err="1">
                <a:solidFill>
                  <a:schemeClr val="accent3">
                    <a:lumMod val="50000"/>
                  </a:schemeClr>
                </a:solidFill>
              </a:rPr>
              <a:t>Насыйри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5" name="Picture 4" descr="C:\Users\Муршида\Desktop\сабантуй моршидэ апага\IMG-20201006-WA0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08920"/>
            <a:ext cx="4765688" cy="357426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156520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7" y="-417717"/>
            <a:ext cx="9141728" cy="734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tt-RU" b="1" dirty="0" smtClean="0">
                <a:solidFill>
                  <a:srgbClr val="0000FF"/>
                </a:solidFill>
              </a:rPr>
              <a:t/>
            </a:r>
            <a:br>
              <a:rPr lang="tt-RU" b="1" dirty="0" smtClean="0">
                <a:solidFill>
                  <a:srgbClr val="0000FF"/>
                </a:solidFill>
              </a:rPr>
            </a:br>
            <a:r>
              <a:rPr lang="tt-RU" sz="2700" b="1" dirty="0" smtClean="0">
                <a:solidFill>
                  <a:srgbClr val="FF0000"/>
                </a:solidFill>
              </a:rPr>
              <a:t>Туган телгә өйрәтү буенча әти-әниләр белән эшчәнлек</a:t>
            </a:r>
            <a:endParaRPr lang="ru-RU" sz="2700" b="1" dirty="0" smtClean="0">
              <a:solidFill>
                <a:srgbClr val="FF0000"/>
              </a:solidFill>
            </a:endParaRPr>
          </a:p>
        </p:txBody>
      </p:sp>
      <p:sp>
        <p:nvSpPr>
          <p:cNvPr id="34819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t-RU" dirty="0" smtClean="0"/>
          </a:p>
          <a:p>
            <a:endParaRPr lang="ru-RU" dirty="0" smtClean="0"/>
          </a:p>
        </p:txBody>
      </p:sp>
      <p:grpSp>
        <p:nvGrpSpPr>
          <p:cNvPr id="34820" name="Группа 7"/>
          <p:cNvGrpSpPr>
            <a:grpSpLocks/>
          </p:cNvGrpSpPr>
          <p:nvPr/>
        </p:nvGrpSpPr>
        <p:grpSpPr bwMode="auto">
          <a:xfrm>
            <a:off x="1099005" y="1243595"/>
            <a:ext cx="6553200" cy="5175250"/>
            <a:chOff x="2540812" y="1704742"/>
            <a:chExt cx="3226219" cy="3099418"/>
          </a:xfrm>
        </p:grpSpPr>
        <p:sp>
          <p:nvSpPr>
            <p:cNvPr id="9" name="Полилиния 8"/>
            <p:cNvSpPr/>
            <p:nvPr/>
          </p:nvSpPr>
          <p:spPr>
            <a:xfrm>
              <a:off x="2628214" y="3244379"/>
              <a:ext cx="1177137" cy="1103876"/>
            </a:xfrm>
            <a:custGeom>
              <a:avLst/>
              <a:gdLst>
                <a:gd name="connsiteX0" fmla="*/ 0 w 1149705"/>
                <a:gd name="connsiteY0" fmla="*/ 493612 h 987223"/>
                <a:gd name="connsiteX1" fmla="*/ 246806 w 1149705"/>
                <a:gd name="connsiteY1" fmla="*/ 0 h 987223"/>
                <a:gd name="connsiteX2" fmla="*/ 902899 w 1149705"/>
                <a:gd name="connsiteY2" fmla="*/ 0 h 987223"/>
                <a:gd name="connsiteX3" fmla="*/ 1149705 w 1149705"/>
                <a:gd name="connsiteY3" fmla="*/ 493612 h 987223"/>
                <a:gd name="connsiteX4" fmla="*/ 902899 w 1149705"/>
                <a:gd name="connsiteY4" fmla="*/ 987223 h 987223"/>
                <a:gd name="connsiteX5" fmla="*/ 246806 w 1149705"/>
                <a:gd name="connsiteY5" fmla="*/ 987223 h 987223"/>
                <a:gd name="connsiteX6" fmla="*/ 0 w 1149705"/>
                <a:gd name="connsiteY6" fmla="*/ 493612 h 987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9705" h="987223">
                  <a:moveTo>
                    <a:pt x="0" y="493612"/>
                  </a:moveTo>
                  <a:lnTo>
                    <a:pt x="246806" y="0"/>
                  </a:lnTo>
                  <a:lnTo>
                    <a:pt x="902899" y="0"/>
                  </a:lnTo>
                  <a:lnTo>
                    <a:pt x="1149705" y="493612"/>
                  </a:lnTo>
                  <a:lnTo>
                    <a:pt x="902899" y="987223"/>
                  </a:lnTo>
                  <a:lnTo>
                    <a:pt x="246806" y="987223"/>
                  </a:lnTo>
                  <a:lnTo>
                    <a:pt x="0" y="493612"/>
                  </a:lnTo>
                  <a:close/>
                </a:path>
              </a:pathLst>
            </a:custGeom>
            <a:solidFill>
              <a:srgbClr val="92D05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78077" tIns="178311" rIns="178077" bIns="178311"/>
            <a:lstStyle>
              <a:lvl1pPr defTabSz="8890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171450" indent="-171450" defTabSz="8890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8890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8890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8890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889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889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889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889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lnSpc>
                  <a:spcPct val="90000"/>
                </a:lnSpc>
                <a:spcAft>
                  <a:spcPct val="35000"/>
                </a:spcAft>
                <a:defRPr/>
              </a:pPr>
              <a:endParaRPr lang="tt-RU" sz="2400" b="1" dirty="0" smtClean="0">
                <a:solidFill>
                  <a:srgbClr val="C00000"/>
                </a:solidFill>
                <a:latin typeface="Calibri" pitchFamily="34" charset="0"/>
              </a:endParaRPr>
            </a:p>
            <a:p>
              <a:pPr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tt-RU" sz="2400" b="1" dirty="0" smtClean="0">
                  <a:solidFill>
                    <a:srgbClr val="C00000"/>
                  </a:solidFill>
                  <a:latin typeface="Calibri" pitchFamily="34" charset="0"/>
                </a:rPr>
                <a:t>    АК</a:t>
              </a:r>
              <a:r>
                <a:rPr lang="ru-RU" sz="2400" b="1" dirty="0" smtClean="0">
                  <a:solidFill>
                    <a:srgbClr val="C00000"/>
                  </a:solidFill>
                  <a:latin typeface="Calibri" pitchFamily="34" charset="0"/>
                </a:rPr>
                <a:t>Ц</a:t>
              </a:r>
              <a:r>
                <a:rPr lang="tt-RU" sz="2400" b="1" dirty="0" smtClean="0">
                  <a:solidFill>
                    <a:srgbClr val="C00000"/>
                  </a:solidFill>
                  <a:latin typeface="Calibri" pitchFamily="34" charset="0"/>
                </a:rPr>
                <a:t>ИЯЛӘР</a:t>
              </a:r>
              <a:endParaRPr lang="ru-RU" sz="2400" b="1" dirty="0" smtClean="0">
                <a:solidFill>
                  <a:srgbClr val="C00000"/>
                </a:solidFill>
                <a:latin typeface="Calibri" pitchFamily="34" charset="0"/>
              </a:endParaRPr>
            </a:p>
            <a:p>
              <a:pPr lvl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endParaRPr lang="ru-RU" sz="1600" dirty="0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4482426" y="3276999"/>
              <a:ext cx="1284605" cy="1193357"/>
            </a:xfrm>
            <a:custGeom>
              <a:avLst/>
              <a:gdLst>
                <a:gd name="connsiteX0" fmla="*/ 0 w 1149705"/>
                <a:gd name="connsiteY0" fmla="*/ 493612 h 987223"/>
                <a:gd name="connsiteX1" fmla="*/ 246806 w 1149705"/>
                <a:gd name="connsiteY1" fmla="*/ 0 h 987223"/>
                <a:gd name="connsiteX2" fmla="*/ 902899 w 1149705"/>
                <a:gd name="connsiteY2" fmla="*/ 0 h 987223"/>
                <a:gd name="connsiteX3" fmla="*/ 1149705 w 1149705"/>
                <a:gd name="connsiteY3" fmla="*/ 493612 h 987223"/>
                <a:gd name="connsiteX4" fmla="*/ 902899 w 1149705"/>
                <a:gd name="connsiteY4" fmla="*/ 987223 h 987223"/>
                <a:gd name="connsiteX5" fmla="*/ 246806 w 1149705"/>
                <a:gd name="connsiteY5" fmla="*/ 987223 h 987223"/>
                <a:gd name="connsiteX6" fmla="*/ 0 w 1149705"/>
                <a:gd name="connsiteY6" fmla="*/ 493612 h 987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9705" h="987223">
                  <a:moveTo>
                    <a:pt x="0" y="493612"/>
                  </a:moveTo>
                  <a:lnTo>
                    <a:pt x="246806" y="0"/>
                  </a:lnTo>
                  <a:lnTo>
                    <a:pt x="902899" y="0"/>
                  </a:lnTo>
                  <a:lnTo>
                    <a:pt x="1149705" y="493612"/>
                  </a:lnTo>
                  <a:lnTo>
                    <a:pt x="902899" y="987223"/>
                  </a:lnTo>
                  <a:lnTo>
                    <a:pt x="246806" y="987223"/>
                  </a:lnTo>
                  <a:lnTo>
                    <a:pt x="0" y="493612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78077" tIns="168151" rIns="178077" bIns="168151" spcCol="1270" anchor="ctr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tt-RU" sz="28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Балалар бакчасының сайты</a:t>
              </a:r>
              <a:endPara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2540812" y="2170606"/>
              <a:ext cx="1220611" cy="1089927"/>
            </a:xfrm>
            <a:custGeom>
              <a:avLst/>
              <a:gdLst>
                <a:gd name="connsiteX0" fmla="*/ 0 w 1149705"/>
                <a:gd name="connsiteY0" fmla="*/ 493612 h 987223"/>
                <a:gd name="connsiteX1" fmla="*/ 246806 w 1149705"/>
                <a:gd name="connsiteY1" fmla="*/ 0 h 987223"/>
                <a:gd name="connsiteX2" fmla="*/ 902899 w 1149705"/>
                <a:gd name="connsiteY2" fmla="*/ 0 h 987223"/>
                <a:gd name="connsiteX3" fmla="*/ 1149705 w 1149705"/>
                <a:gd name="connsiteY3" fmla="*/ 493612 h 987223"/>
                <a:gd name="connsiteX4" fmla="*/ 902899 w 1149705"/>
                <a:gd name="connsiteY4" fmla="*/ 987223 h 987223"/>
                <a:gd name="connsiteX5" fmla="*/ 246806 w 1149705"/>
                <a:gd name="connsiteY5" fmla="*/ 987223 h 987223"/>
                <a:gd name="connsiteX6" fmla="*/ 0 w 1149705"/>
                <a:gd name="connsiteY6" fmla="*/ 493612 h 987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9705" h="987223">
                  <a:moveTo>
                    <a:pt x="0" y="493612"/>
                  </a:moveTo>
                  <a:lnTo>
                    <a:pt x="246806" y="0"/>
                  </a:lnTo>
                  <a:lnTo>
                    <a:pt x="902899" y="0"/>
                  </a:lnTo>
                  <a:lnTo>
                    <a:pt x="1149705" y="493612"/>
                  </a:lnTo>
                  <a:lnTo>
                    <a:pt x="902899" y="987223"/>
                  </a:lnTo>
                  <a:lnTo>
                    <a:pt x="246806" y="987223"/>
                  </a:lnTo>
                  <a:lnTo>
                    <a:pt x="0" y="493612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78077" tIns="179581" rIns="178077" bIns="179581"/>
            <a:lstStyle>
              <a:lvl1pPr defTabSz="9334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171450" indent="-171450" defTabSz="9334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9334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9334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93345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9334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9334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9334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9334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lnSpc>
                  <a:spcPct val="90000"/>
                </a:lnSpc>
                <a:spcAft>
                  <a:spcPct val="35000"/>
                </a:spcAft>
                <a:defRPr/>
              </a:pPr>
              <a:endParaRPr lang="tt-RU" sz="2100" b="1" smtClean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tt-RU" sz="2100" b="1" smtClean="0">
                  <a:solidFill>
                    <a:srgbClr val="F6FBD5"/>
                  </a:solidFill>
                  <a:latin typeface="Times New Roman" pitchFamily="18" charset="0"/>
                  <a:cs typeface="Times New Roman" pitchFamily="18" charset="0"/>
                </a:rPr>
                <a:t>ИНДИВИДУА</a:t>
              </a:r>
              <a:r>
                <a:rPr lang="ru-RU" sz="2100" b="1" smtClean="0">
                  <a:solidFill>
                    <a:srgbClr val="F6FBD5"/>
                  </a:solidFill>
                  <a:latin typeface="Times New Roman" pitchFamily="18" charset="0"/>
                  <a:cs typeface="Times New Roman" pitchFamily="18" charset="0"/>
                </a:rPr>
                <a:t>ЛЬ ЭШ</a:t>
              </a:r>
            </a:p>
            <a:p>
              <a:pPr lvl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endParaRPr lang="ru-RU" sz="1600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2" name="Шестиугольник 11"/>
            <p:cNvSpPr/>
            <p:nvPr/>
          </p:nvSpPr>
          <p:spPr>
            <a:xfrm>
              <a:off x="3535070" y="2046894"/>
              <a:ext cx="134112" cy="115727"/>
            </a:xfrm>
            <a:prstGeom prst="hexagon">
              <a:avLst>
                <a:gd name="adj" fmla="val 25000"/>
                <a:gd name="vf" fmla="val 115470"/>
              </a:avLst>
            </a:prstGeom>
            <a:scene3d>
              <a:camera prst="orthographicFront"/>
              <a:lightRig rig="flat" dir="t"/>
            </a:scene3d>
            <a:sp3d extrusionH="12700" prstMaterial="plastic">
              <a:bevelT w="50800" h="50800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Полилиния 12"/>
            <p:cNvSpPr/>
            <p:nvPr/>
          </p:nvSpPr>
          <p:spPr>
            <a:xfrm>
              <a:off x="3511397" y="1704742"/>
              <a:ext cx="1216825" cy="968889"/>
            </a:xfrm>
            <a:custGeom>
              <a:avLst/>
              <a:gdLst>
                <a:gd name="connsiteX0" fmla="*/ 0 w 1315493"/>
                <a:gd name="connsiteY0" fmla="*/ 493612 h 987223"/>
                <a:gd name="connsiteX1" fmla="*/ 246806 w 1315493"/>
                <a:gd name="connsiteY1" fmla="*/ 0 h 987223"/>
                <a:gd name="connsiteX2" fmla="*/ 1068687 w 1315493"/>
                <a:gd name="connsiteY2" fmla="*/ 0 h 987223"/>
                <a:gd name="connsiteX3" fmla="*/ 1315493 w 1315493"/>
                <a:gd name="connsiteY3" fmla="*/ 493612 h 987223"/>
                <a:gd name="connsiteX4" fmla="*/ 1068687 w 1315493"/>
                <a:gd name="connsiteY4" fmla="*/ 987223 h 987223"/>
                <a:gd name="connsiteX5" fmla="*/ 246806 w 1315493"/>
                <a:gd name="connsiteY5" fmla="*/ 987223 h 987223"/>
                <a:gd name="connsiteX6" fmla="*/ 0 w 1315493"/>
                <a:gd name="connsiteY6" fmla="*/ 493612 h 987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5493" h="987223">
                  <a:moveTo>
                    <a:pt x="0" y="493612"/>
                  </a:moveTo>
                  <a:lnTo>
                    <a:pt x="246806" y="0"/>
                  </a:lnTo>
                  <a:lnTo>
                    <a:pt x="1068687" y="0"/>
                  </a:lnTo>
                  <a:lnTo>
                    <a:pt x="1315493" y="493612"/>
                  </a:lnTo>
                  <a:lnTo>
                    <a:pt x="1068687" y="987223"/>
                  </a:lnTo>
                  <a:lnTo>
                    <a:pt x="246806" y="987223"/>
                  </a:lnTo>
                  <a:lnTo>
                    <a:pt x="0" y="493612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5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91893" tIns="159248" rIns="191893" bIns="159248" spcCol="1270" anchor="ctr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КОНСУЛЬ</a:t>
              </a:r>
              <a:r>
                <a:rPr lang="tt-RU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ТПУНКТ</a:t>
              </a:r>
            </a:p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tt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“Яшь әниләр”</a:t>
              </a:r>
            </a:p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tt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мәктәбе</a:t>
              </a:r>
              <a:endParaRPr lang="ru-RU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4542126" y="2189186"/>
              <a:ext cx="1224905" cy="1087812"/>
            </a:xfrm>
            <a:custGeom>
              <a:avLst/>
              <a:gdLst>
                <a:gd name="connsiteX0" fmla="*/ 0 w 1352950"/>
                <a:gd name="connsiteY0" fmla="*/ 586504 h 1173008"/>
                <a:gd name="connsiteX1" fmla="*/ 293252 w 1352950"/>
                <a:gd name="connsiteY1" fmla="*/ 0 h 1173008"/>
                <a:gd name="connsiteX2" fmla="*/ 1059698 w 1352950"/>
                <a:gd name="connsiteY2" fmla="*/ 0 h 1173008"/>
                <a:gd name="connsiteX3" fmla="*/ 1352950 w 1352950"/>
                <a:gd name="connsiteY3" fmla="*/ 586504 h 1173008"/>
                <a:gd name="connsiteX4" fmla="*/ 1059698 w 1352950"/>
                <a:gd name="connsiteY4" fmla="*/ 1173008 h 1173008"/>
                <a:gd name="connsiteX5" fmla="*/ 293252 w 1352950"/>
                <a:gd name="connsiteY5" fmla="*/ 1173008 h 1173008"/>
                <a:gd name="connsiteX6" fmla="*/ 0 w 1352950"/>
                <a:gd name="connsiteY6" fmla="*/ 586504 h 117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2950" h="1173008">
                  <a:moveTo>
                    <a:pt x="0" y="586504"/>
                  </a:moveTo>
                  <a:lnTo>
                    <a:pt x="293252" y="0"/>
                  </a:lnTo>
                  <a:lnTo>
                    <a:pt x="1059698" y="0"/>
                  </a:lnTo>
                  <a:lnTo>
                    <a:pt x="1352950" y="586504"/>
                  </a:lnTo>
                  <a:lnTo>
                    <a:pt x="1059698" y="1173008"/>
                  </a:lnTo>
                  <a:lnTo>
                    <a:pt x="293252" y="1173008"/>
                  </a:lnTo>
                  <a:lnTo>
                    <a:pt x="0" y="586504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6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210496" tIns="197741" rIns="210496" bIns="197741" spcCol="1270" anchor="ctr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tt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ҖЫЕЛЫШЛАР</a:t>
              </a:r>
              <a:endPara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3492536" y="2692238"/>
              <a:ext cx="1235687" cy="1138500"/>
            </a:xfrm>
            <a:custGeom>
              <a:avLst/>
              <a:gdLst>
                <a:gd name="connsiteX0" fmla="*/ 0 w 1149705"/>
                <a:gd name="connsiteY0" fmla="*/ 493612 h 987223"/>
                <a:gd name="connsiteX1" fmla="*/ 246806 w 1149705"/>
                <a:gd name="connsiteY1" fmla="*/ 0 h 987223"/>
                <a:gd name="connsiteX2" fmla="*/ 902899 w 1149705"/>
                <a:gd name="connsiteY2" fmla="*/ 0 h 987223"/>
                <a:gd name="connsiteX3" fmla="*/ 1149705 w 1149705"/>
                <a:gd name="connsiteY3" fmla="*/ 493612 h 987223"/>
                <a:gd name="connsiteX4" fmla="*/ 902899 w 1149705"/>
                <a:gd name="connsiteY4" fmla="*/ 987223 h 987223"/>
                <a:gd name="connsiteX5" fmla="*/ 246806 w 1149705"/>
                <a:gd name="connsiteY5" fmla="*/ 987223 h 987223"/>
                <a:gd name="connsiteX6" fmla="*/ 0 w 1149705"/>
                <a:gd name="connsiteY6" fmla="*/ 493612 h 987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9705" h="987223">
                  <a:moveTo>
                    <a:pt x="0" y="493612"/>
                  </a:moveTo>
                  <a:lnTo>
                    <a:pt x="246806" y="0"/>
                  </a:lnTo>
                  <a:lnTo>
                    <a:pt x="902899" y="0"/>
                  </a:lnTo>
                  <a:lnTo>
                    <a:pt x="1149705" y="493612"/>
                  </a:lnTo>
                  <a:lnTo>
                    <a:pt x="902899" y="987223"/>
                  </a:lnTo>
                  <a:lnTo>
                    <a:pt x="246806" y="987223"/>
                  </a:lnTo>
                  <a:lnTo>
                    <a:pt x="0" y="493612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78077" tIns="168151" rIns="178077" bIns="168151" spcCol="1270" anchor="ctr"/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tt-RU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Әти-әниләр белән эш формалары</a:t>
              </a:r>
              <a:endPara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3511397" y="3860208"/>
              <a:ext cx="1149705" cy="943952"/>
            </a:xfrm>
            <a:custGeom>
              <a:avLst/>
              <a:gdLst>
                <a:gd name="connsiteX0" fmla="*/ 0 w 1149705"/>
                <a:gd name="connsiteY0" fmla="*/ 493612 h 987223"/>
                <a:gd name="connsiteX1" fmla="*/ 246806 w 1149705"/>
                <a:gd name="connsiteY1" fmla="*/ 0 h 987223"/>
                <a:gd name="connsiteX2" fmla="*/ 902899 w 1149705"/>
                <a:gd name="connsiteY2" fmla="*/ 0 h 987223"/>
                <a:gd name="connsiteX3" fmla="*/ 1149705 w 1149705"/>
                <a:gd name="connsiteY3" fmla="*/ 493612 h 987223"/>
                <a:gd name="connsiteX4" fmla="*/ 902899 w 1149705"/>
                <a:gd name="connsiteY4" fmla="*/ 987223 h 987223"/>
                <a:gd name="connsiteX5" fmla="*/ 246806 w 1149705"/>
                <a:gd name="connsiteY5" fmla="*/ 987223 h 987223"/>
                <a:gd name="connsiteX6" fmla="*/ 0 w 1149705"/>
                <a:gd name="connsiteY6" fmla="*/ 493612 h 987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9705" h="987223">
                  <a:moveTo>
                    <a:pt x="0" y="493612"/>
                  </a:moveTo>
                  <a:lnTo>
                    <a:pt x="246806" y="0"/>
                  </a:lnTo>
                  <a:lnTo>
                    <a:pt x="902899" y="0"/>
                  </a:lnTo>
                  <a:lnTo>
                    <a:pt x="1149705" y="493612"/>
                  </a:lnTo>
                  <a:lnTo>
                    <a:pt x="902899" y="987223"/>
                  </a:lnTo>
                  <a:lnTo>
                    <a:pt x="246806" y="987223"/>
                  </a:lnTo>
                  <a:lnTo>
                    <a:pt x="0" y="493612"/>
                  </a:lnTo>
                  <a:close/>
                </a:path>
              </a:pathLst>
            </a:custGeom>
            <a:solidFill>
              <a:srgbClr val="FFFF00"/>
            </a:solidFill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3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78077" tIns="178311" rIns="178077" bIns="178311"/>
            <a:lstStyle>
              <a:lvl1pPr defTabSz="8890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171450" indent="-171450" defTabSz="8890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8890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8890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88900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889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889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889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889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lnSpc>
                  <a:spcPct val="90000"/>
                </a:lnSpc>
                <a:spcAft>
                  <a:spcPct val="35000"/>
                </a:spcAft>
                <a:defRPr/>
              </a:pPr>
              <a:endParaRPr lang="tt-RU" sz="2000" b="1" dirty="0" smtClean="0">
                <a:solidFill>
                  <a:srgbClr val="C00000"/>
                </a:solidFill>
                <a:latin typeface="Calibri" pitchFamily="34" charset="0"/>
              </a:endParaRPr>
            </a:p>
            <a:p>
              <a:pPr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tt-RU" sz="2400" b="1" dirty="0" smtClean="0">
                  <a:solidFill>
                    <a:srgbClr val="C00000"/>
                  </a:solidFill>
                  <a:latin typeface="Calibri" pitchFamily="34" charset="0"/>
                </a:rPr>
                <a:t>КОНКУРСЛАР</a:t>
              </a:r>
              <a:endParaRPr lang="ru-RU" sz="2400" b="1" dirty="0" smtClean="0">
                <a:solidFill>
                  <a:srgbClr val="C00000"/>
                </a:solidFill>
                <a:latin typeface="Calibri" pitchFamily="34" charset="0"/>
              </a:endParaRPr>
            </a:p>
            <a:p>
              <a:pPr lvl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endParaRPr lang="ru-RU" sz="1600" dirty="0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pic>
        <p:nvPicPr>
          <p:cNvPr id="17" name="Рисунок 16" descr="C:\Documents and Settings\User\Рабочий стол\лэйсэн фотолар\100PHOTO\SAM_0480.JPG"/>
          <p:cNvPicPr/>
          <p:nvPr/>
        </p:nvPicPr>
        <p:blipFill>
          <a:blip r:embed="rId3" cstate="print"/>
          <a:srcRect l="20764" t="4858"/>
          <a:stretch>
            <a:fillRect/>
          </a:stretch>
        </p:blipFill>
        <p:spPr bwMode="auto">
          <a:xfrm>
            <a:off x="-252536" y="1001940"/>
            <a:ext cx="2724594" cy="16349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381067"/>
            <a:ext cx="3092774" cy="1803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C:\Users\Муршида\Desktop\Новая папка\Гаилэ бэйрэме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43" b="3057"/>
          <a:stretch/>
        </p:blipFill>
        <p:spPr bwMode="auto">
          <a:xfrm>
            <a:off x="5940152" y="1082781"/>
            <a:ext cx="3281675" cy="17401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4727" y="5095815"/>
            <a:ext cx="2934121" cy="2348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241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66" y="1988840"/>
            <a:ext cx="4706937" cy="353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6492419"/>
              </p:ext>
            </p:extLst>
          </p:nvPr>
        </p:nvGraphicFramePr>
        <p:xfrm>
          <a:off x="5004048" y="2276872"/>
          <a:ext cx="3870960" cy="2700502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308431"/>
                <a:gridCol w="1308431"/>
                <a:gridCol w="694966"/>
                <a:gridCol w="559132"/>
              </a:tblGrid>
              <a:tr h="259357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 dirty="0">
                          <a:solidFill>
                            <a:srgbClr val="FF0000"/>
                          </a:solidFill>
                          <a:effectLst/>
                        </a:rPr>
                        <a:t>Барлыгы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420" marR="58420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FF0000"/>
                          </a:solidFill>
                          <a:effectLst/>
                        </a:rPr>
                        <a:t>13 педагог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420" marR="58420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896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 dirty="0">
                          <a:solidFill>
                            <a:srgbClr val="FF0000"/>
                          </a:solidFill>
                          <a:effectLst/>
                        </a:rPr>
                        <a:t>Белеме буенча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420" marR="5842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югары</a:t>
                      </a:r>
                      <a:endParaRPr lang="ru-RU" sz="11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420" marR="5842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12</a:t>
                      </a:r>
                      <a:endParaRPr lang="ru-RU" sz="11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92%</a:t>
                      </a:r>
                      <a:endParaRPr lang="ru-RU" sz="11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289659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 dirty="0">
                          <a:solidFill>
                            <a:srgbClr val="FF0000"/>
                          </a:solidFill>
                          <a:effectLst/>
                        </a:rPr>
                        <a:t>Милләте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420" marR="5842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татар</a:t>
                      </a:r>
                      <a:endParaRPr lang="ru-RU" sz="11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420" marR="5842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13</a:t>
                      </a:r>
                      <a:endParaRPr lang="ru-RU" sz="11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100%</a:t>
                      </a:r>
                      <a:endParaRPr lang="ru-RU" sz="11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2896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 dirty="0">
                          <a:solidFill>
                            <a:srgbClr val="FF0000"/>
                          </a:solidFill>
                          <a:effectLst/>
                        </a:rPr>
                        <a:t>Башка милләт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420" marR="5842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ru-RU" sz="11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-</a:t>
                      </a:r>
                      <a:endParaRPr lang="ru-RU" sz="11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289659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 dirty="0">
                          <a:solidFill>
                            <a:srgbClr val="FF0000"/>
                          </a:solidFill>
                          <a:effectLst/>
                        </a:rPr>
                        <a:t>Татарча иркен аралаша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420" marR="58420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13</a:t>
                      </a:r>
                      <a:endParaRPr lang="ru-RU" sz="11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100%</a:t>
                      </a:r>
                      <a:endParaRPr lang="ru-RU" sz="11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282003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Категория буенча</a:t>
                      </a:r>
                      <a:endParaRPr lang="ru-RU" sz="11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420" marR="58420" marT="9525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</a:rPr>
                        <a:t>I</a:t>
                      </a:r>
                      <a:r>
                        <a:rPr lang="tt-RU" sz="1400" b="1" dirty="0">
                          <a:solidFill>
                            <a:srgbClr val="FF0000"/>
                          </a:solidFill>
                          <a:effectLst/>
                        </a:rPr>
                        <a:t> категорияле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420" marR="5842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endParaRPr lang="ru-RU" sz="11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64%</a:t>
                      </a:r>
                      <a:endParaRPr lang="ru-RU" sz="11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4881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 dirty="0">
                          <a:solidFill>
                            <a:srgbClr val="FF0000"/>
                          </a:solidFill>
                          <a:effectLst/>
                        </a:rPr>
                        <a:t>югары категорияле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420" marR="5842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 dirty="0">
                          <a:solidFill>
                            <a:srgbClr val="FF0000"/>
                          </a:solidFill>
                          <a:effectLst/>
                        </a:rPr>
                        <a:t>32%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  <a:tr h="493186">
                <a:tc>
                  <a:txBody>
                    <a:bodyPr/>
                    <a:lstStyle/>
                    <a:p>
                      <a:endParaRPr lang="ru-RU" sz="1100" b="1">
                        <a:solidFill>
                          <a:srgbClr val="FF0000"/>
                        </a:solidFill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58420" marR="58420" marT="9525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 dirty="0">
                          <a:solidFill>
                            <a:srgbClr val="FF0000"/>
                          </a:solidFill>
                          <a:effectLst/>
                        </a:rPr>
                        <a:t>Барлык категорияле 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420" marR="5842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solidFill>
                            <a:srgbClr val="FF0000"/>
                          </a:solidFill>
                          <a:effectLst/>
                        </a:rPr>
                        <a:t>11</a:t>
                      </a:r>
                      <a:endParaRPr lang="ru-RU" sz="11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 dirty="0" smtClean="0">
                          <a:solidFill>
                            <a:srgbClr val="FF0000"/>
                          </a:solidFill>
                          <a:effectLst/>
                        </a:rPr>
                        <a:t>96%</a:t>
                      </a:r>
                      <a:endParaRPr lang="ru-RU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9525" marB="0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627785" y="1052736"/>
            <a:ext cx="50405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t-RU" sz="4400" b="1" dirty="0" smtClean="0">
                <a:solidFill>
                  <a:srgbClr val="FF0000"/>
                </a:solidFill>
              </a:rPr>
              <a:t>Безнең педаголар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05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7" name="Прямоугольник 4096"/>
          <p:cNvSpPr/>
          <p:nvPr/>
        </p:nvSpPr>
        <p:spPr>
          <a:xfrm>
            <a:off x="2286000" y="-772150"/>
            <a:ext cx="4572000" cy="84023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	</a:t>
            </a:r>
          </a:p>
          <a:p>
            <a:r>
              <a:rPr lang="ru-RU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                                                                 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graphicFrame>
        <p:nvGraphicFramePr>
          <p:cNvPr id="4127" name="Объект 41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8624880"/>
              </p:ext>
            </p:extLst>
          </p:nvPr>
        </p:nvGraphicFramePr>
        <p:xfrm>
          <a:off x="179512" y="1139414"/>
          <a:ext cx="8712968" cy="5148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1" name="Документ" r:id="rId4" imgW="9928052" imgH="6685441" progId="Word.Document.12">
                  <p:embed/>
                </p:oleObj>
              </mc:Choice>
              <mc:Fallback>
                <p:oleObj name="Документ" r:id="rId4" imgW="9928052" imgH="668544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9512" y="1139414"/>
                        <a:ext cx="8712968" cy="51483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" descr="C:\Users\Муршида\Desktop\Рамкаларга\IMG-20201007-WA00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124744"/>
            <a:ext cx="2483768" cy="186282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5" descr="C:\Users\Муршида\Desktop\Рамкаларга\IMG-20201007-WA00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0" y="1048486"/>
            <a:ext cx="2546275" cy="19097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935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Муршида\Desktop\hello_html_1e9940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863" y="-99392"/>
            <a:ext cx="9143999" cy="710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Горизонтальный свиток 4"/>
          <p:cNvSpPr/>
          <p:nvPr/>
        </p:nvSpPr>
        <p:spPr>
          <a:xfrm>
            <a:off x="19844" y="692696"/>
            <a:ext cx="7144444" cy="6408712"/>
          </a:xfrm>
          <a:prstGeom prst="horizontalScroll">
            <a:avLst>
              <a:gd name="adj" fmla="val 1321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400" b="1" i="1" dirty="0" smtClean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</a:t>
            </a:r>
            <a:r>
              <a:rPr lang="ru-RU" b="1" i="1" dirty="0" err="1" smtClean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Авазларны</a:t>
            </a:r>
            <a:r>
              <a:rPr lang="ru-RU" b="1" i="1" dirty="0" smtClean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ишетә</a:t>
            </a:r>
            <a:r>
              <a:rPr lang="ru-RU" b="1" i="1" dirty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 һәм </a:t>
            </a:r>
            <a:r>
              <a:rPr lang="ru-RU" b="1" i="1" dirty="0" err="1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аера</a:t>
            </a:r>
            <a:r>
              <a:rPr lang="ru-RU" b="1" i="1" dirty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белергә</a:t>
            </a:r>
            <a:r>
              <a:rPr lang="ru-RU" b="1" i="1" dirty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, шулай ук </a:t>
            </a:r>
            <a:r>
              <a:rPr lang="ru-RU" b="1" i="1" dirty="0" err="1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дөрес</a:t>
            </a:r>
            <a:r>
              <a:rPr lang="ru-RU" b="1" i="1" dirty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итеп</a:t>
            </a:r>
            <a:r>
              <a:rPr lang="ru-RU" b="1" i="1" dirty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әйтергә</a:t>
            </a:r>
            <a:r>
              <a:rPr lang="ru-RU" b="1" i="1" dirty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өйрәтү</a:t>
            </a:r>
            <a:r>
              <a:rPr lang="ru-RU" b="1" i="1" dirty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.</a:t>
            </a:r>
          </a:p>
          <a:p>
            <a:r>
              <a:rPr lang="ru-RU" b="1" i="1" dirty="0" smtClean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</a:t>
            </a:r>
            <a:r>
              <a:rPr lang="ru-RU" b="1" i="1" dirty="0" err="1" smtClean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Авазларны</a:t>
            </a:r>
            <a:r>
              <a:rPr lang="ru-RU" b="1" i="1" dirty="0" smtClean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дөрес</a:t>
            </a:r>
            <a:r>
              <a:rPr lang="ru-RU" b="1" i="1" dirty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әйтү</a:t>
            </a:r>
            <a:r>
              <a:rPr lang="ru-RU" b="1" i="1" dirty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культурасы</a:t>
            </a:r>
            <a:r>
              <a:rPr lang="ru-RU" b="1" i="1" dirty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тәрбияләү</a:t>
            </a:r>
            <a:r>
              <a:rPr lang="ru-RU" b="1" i="1" dirty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.</a:t>
            </a:r>
          </a:p>
          <a:p>
            <a:r>
              <a:rPr lang="ru-RU" b="1" i="1" dirty="0" smtClean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</a:t>
            </a:r>
            <a:r>
              <a:rPr lang="ru-RU" b="1" i="1" dirty="0" err="1" smtClean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Сүз</a:t>
            </a:r>
            <a:r>
              <a:rPr lang="ru-RU" b="1" i="1" dirty="0" smtClean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байлыгын</a:t>
            </a:r>
            <a:r>
              <a:rPr lang="ru-RU" b="1" i="1" dirty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үстерү</a:t>
            </a:r>
            <a:r>
              <a:rPr lang="ru-RU" b="1" i="1" dirty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, </a:t>
            </a:r>
            <a:r>
              <a:rPr lang="ru-RU" b="1" i="1" dirty="0" err="1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активлаштыру</a:t>
            </a:r>
            <a:r>
              <a:rPr lang="ru-RU" b="1" i="1" dirty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.</a:t>
            </a:r>
          </a:p>
          <a:p>
            <a:r>
              <a:rPr lang="ru-RU" b="1" i="1" dirty="0" smtClean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Грамматик </a:t>
            </a:r>
            <a:r>
              <a:rPr lang="ru-RU" b="1" i="1" dirty="0" err="1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күнекмәләр</a:t>
            </a:r>
            <a:r>
              <a:rPr lang="ru-RU" b="1" i="1" dirty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формалаштыру</a:t>
            </a:r>
            <a:r>
              <a:rPr lang="ru-RU" b="1" i="1" dirty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.</a:t>
            </a:r>
          </a:p>
          <a:p>
            <a:r>
              <a:rPr lang="ru-RU" b="1" i="1" dirty="0" smtClean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</a:t>
            </a:r>
            <a:r>
              <a:rPr lang="ru-RU" b="1" i="1" dirty="0" err="1" smtClean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Җөмләлрне</a:t>
            </a:r>
            <a:r>
              <a:rPr lang="ru-RU" b="1" i="1" dirty="0" smtClean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дөрес</a:t>
            </a:r>
            <a:r>
              <a:rPr lang="ru-RU" b="1" i="1" dirty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төзергә</a:t>
            </a:r>
            <a:r>
              <a:rPr lang="ru-RU" b="1" i="1" dirty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 һәм </a:t>
            </a:r>
            <a:r>
              <a:rPr lang="ru-RU" b="1" i="1" dirty="0" err="1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бәйләнешле</a:t>
            </a:r>
            <a:r>
              <a:rPr lang="ru-RU" b="1" i="1" dirty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итеп</a:t>
            </a:r>
            <a:r>
              <a:rPr lang="ru-RU" b="1" i="1" dirty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сөйләргә</a:t>
            </a:r>
            <a:r>
              <a:rPr lang="ru-RU" b="1" i="1" dirty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өйрәтү</a:t>
            </a:r>
            <a:r>
              <a:rPr lang="ru-RU" b="1" i="1" dirty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.</a:t>
            </a:r>
          </a:p>
          <a:p>
            <a:r>
              <a:rPr lang="ru-RU" b="1" i="1" dirty="0" smtClean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</a:t>
            </a:r>
            <a:r>
              <a:rPr lang="ru-RU" b="1" i="1" dirty="0" err="1" smtClean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Балалар</a:t>
            </a:r>
            <a:r>
              <a:rPr lang="ru-RU" b="1" i="1" dirty="0" smtClean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әдәбиятының</a:t>
            </a:r>
            <a:r>
              <a:rPr lang="ru-RU" b="1" i="1" dirty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иң</a:t>
            </a:r>
            <a:r>
              <a:rPr lang="ru-RU" b="1" i="1" dirty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матур</a:t>
            </a:r>
            <a:r>
              <a:rPr lang="ru-RU" b="1" i="1" dirty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үрнәкләре</a:t>
            </a:r>
            <a:r>
              <a:rPr lang="ru-RU" b="1" i="1" dirty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 белән </a:t>
            </a:r>
            <a:r>
              <a:rPr lang="ru-RU" b="1" i="1" dirty="0" err="1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даими</a:t>
            </a:r>
            <a:r>
              <a:rPr lang="ru-RU" b="1" i="1" dirty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таныштырып</a:t>
            </a:r>
            <a:r>
              <a:rPr lang="ru-RU" b="1" i="1" dirty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 бару.</a:t>
            </a:r>
          </a:p>
          <a:p>
            <a:r>
              <a:rPr lang="ru-RU" b="1" i="1" dirty="0" smtClean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</a:t>
            </a:r>
            <a:r>
              <a:rPr lang="ru-RU" b="1" i="1" dirty="0" err="1" smtClean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Зур</a:t>
            </a:r>
            <a:r>
              <a:rPr lang="ru-RU" b="1" i="1" dirty="0" smtClean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 </a:t>
            </a:r>
            <a:r>
              <a:rPr lang="ru-RU" b="1" i="1" dirty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булмаган </a:t>
            </a:r>
            <a:r>
              <a:rPr lang="ru-RU" b="1" i="1" dirty="0" err="1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шигырьләрне</a:t>
            </a:r>
            <a:r>
              <a:rPr lang="ru-RU" b="1" i="1" dirty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яттан</a:t>
            </a:r>
            <a:r>
              <a:rPr lang="ru-RU" b="1" i="1" dirty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өйрәтү</a:t>
            </a:r>
            <a:r>
              <a:rPr lang="ru-RU" b="1" i="1" dirty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.</a:t>
            </a:r>
          </a:p>
          <a:p>
            <a:r>
              <a:rPr lang="ru-RU" b="1" i="1" dirty="0" smtClean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Кара-</a:t>
            </a:r>
            <a:r>
              <a:rPr lang="ru-RU" b="1" i="1" dirty="0" err="1" smtClean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каршы</a:t>
            </a:r>
            <a:r>
              <a:rPr lang="ru-RU" b="1" i="1" dirty="0" smtClean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сөйләшү</a:t>
            </a:r>
            <a:r>
              <a:rPr lang="ru-RU" b="1" i="1" dirty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күнекмәләре</a:t>
            </a:r>
            <a:r>
              <a:rPr lang="ru-RU" b="1" i="1" dirty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 бирү, </a:t>
            </a:r>
            <a:r>
              <a:rPr lang="ru-RU" b="1" i="1" dirty="0" err="1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диалогик</a:t>
            </a:r>
            <a:r>
              <a:rPr lang="ru-RU" b="1" i="1" dirty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  </a:t>
            </a:r>
            <a:r>
              <a:rPr lang="ru-RU" b="1" i="1" dirty="0" err="1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сөйләмнәрен</a:t>
            </a:r>
            <a:r>
              <a:rPr lang="ru-RU" b="1" i="1" dirty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үстерү</a:t>
            </a:r>
            <a:r>
              <a:rPr lang="ru-RU" b="1" i="1" dirty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.</a:t>
            </a:r>
          </a:p>
          <a:p>
            <a:r>
              <a:rPr lang="ru-RU" b="1" i="1" dirty="0" smtClean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</a:t>
            </a:r>
            <a:r>
              <a:rPr lang="ru-RU" b="1" i="1" dirty="0" err="1" smtClean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Монологик</a:t>
            </a:r>
            <a:r>
              <a:rPr lang="ru-RU" b="1" i="1" dirty="0" smtClean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сөйләмнәрен</a:t>
            </a:r>
            <a:r>
              <a:rPr lang="ru-RU" b="1" i="1" dirty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үстерү</a:t>
            </a:r>
            <a:r>
              <a:rPr lang="ru-RU" b="1" i="1" dirty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.</a:t>
            </a:r>
          </a:p>
          <a:p>
            <a:r>
              <a:rPr lang="ru-RU" b="1" i="1" dirty="0" smtClean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</a:t>
            </a:r>
            <a:r>
              <a:rPr lang="ru-RU" b="1" i="1" dirty="0" err="1" smtClean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Табышмаклар</a:t>
            </a:r>
            <a:r>
              <a:rPr lang="ru-RU" b="1" i="1" dirty="0" smtClean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әйтешергә</a:t>
            </a:r>
            <a:r>
              <a:rPr lang="ru-RU" b="1" i="1" dirty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, </a:t>
            </a:r>
            <a:r>
              <a:rPr lang="ru-RU" b="1" i="1" dirty="0" err="1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үзләренә</a:t>
            </a:r>
            <a:r>
              <a:rPr lang="ru-RU" b="1" i="1" dirty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 таныш булган </a:t>
            </a:r>
            <a:r>
              <a:rPr lang="ru-RU" b="1" i="1" dirty="0" err="1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мәкаль</a:t>
            </a:r>
            <a:r>
              <a:rPr lang="ru-RU" b="1" i="1" dirty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 һәм </a:t>
            </a:r>
            <a:r>
              <a:rPr lang="ru-RU" b="1" i="1" dirty="0" err="1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әйтемнәрне</a:t>
            </a:r>
            <a:r>
              <a:rPr lang="ru-RU" b="1" i="1" dirty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сөйләмдә</a:t>
            </a:r>
            <a:r>
              <a:rPr lang="ru-RU" b="1" i="1" dirty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куллана</a:t>
            </a:r>
            <a:r>
              <a:rPr lang="ru-RU" b="1" i="1" dirty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белергә</a:t>
            </a:r>
            <a:r>
              <a:rPr lang="ru-RU" b="1" i="1" dirty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 </a:t>
            </a:r>
            <a:r>
              <a:rPr lang="ru-RU" b="1" i="1" dirty="0" err="1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өйрәтү</a:t>
            </a:r>
            <a:r>
              <a:rPr lang="ru-RU" b="1" i="1" dirty="0">
                <a:solidFill>
                  <a:srgbClr val="C00000"/>
                </a:solidFill>
                <a:latin typeface="Microsoft JhengHei UI" pitchFamily="34" charset="-120"/>
                <a:ea typeface="Microsoft JhengHei UI" pitchFamily="34" charset="-120"/>
              </a:rPr>
              <a:t>. </a:t>
            </a:r>
          </a:p>
        </p:txBody>
      </p:sp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109538" y="188913"/>
            <a:ext cx="8964612" cy="1151855"/>
          </a:xfrm>
          <a:prstGeom prst="snip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+mj-ea"/>
                <a:cs typeface="+mj-cs"/>
              </a:rPr>
              <a:t>Туган </a:t>
            </a:r>
            <a:r>
              <a:rPr lang="ru-RU" sz="4000" b="1" kern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+mj-ea"/>
                <a:cs typeface="+mj-cs"/>
              </a:rPr>
              <a:t>телне</a:t>
            </a:r>
            <a:r>
              <a:rPr lang="ru-RU" sz="40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+mj-ea"/>
                <a:cs typeface="+mj-cs"/>
              </a:rPr>
              <a:t> </a:t>
            </a:r>
            <a:r>
              <a:rPr lang="ru-RU" sz="4000" b="1" kern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+mj-ea"/>
                <a:cs typeface="+mj-cs"/>
              </a:rPr>
              <a:t>өйрәт</a:t>
            </a:r>
            <a:r>
              <a:rPr lang="tt-RU" sz="40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+mj-ea"/>
                <a:cs typeface="+mj-cs"/>
              </a:rPr>
              <a:t>ү бурычлары</a:t>
            </a:r>
            <a:r>
              <a:rPr lang="ru-RU" sz="40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/>
                <a:ea typeface="+mj-ea"/>
                <a:cs typeface="+mj-cs"/>
              </a:rPr>
              <a:t> </a:t>
            </a:r>
            <a:endParaRPr lang="ru-RU" dirty="0"/>
          </a:p>
        </p:txBody>
      </p:sp>
      <p:pic>
        <p:nvPicPr>
          <p:cNvPr id="8" name="Picture 4" descr="C:\Users\Муршида\Desktop\Рамкаларга\IMG-20201007-WA0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628800"/>
            <a:ext cx="2132460" cy="284921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924" y="4569329"/>
            <a:ext cx="2638226" cy="18192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08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3084">
        <p:checker/>
      </p:transition>
    </mc:Choice>
    <mc:Fallback xmlns="">
      <p:transition spd="slow" advTm="33084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Муршида\Desktop\hello_html_1e994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38" y="-9855"/>
            <a:ext cx="9143999" cy="694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Муршида\Desktop\Рамкаларга\IMG-20201008-WA0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5" y="2780928"/>
            <a:ext cx="3030898" cy="22731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664" y="1196752"/>
            <a:ext cx="71214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t-RU" sz="2800" b="1" dirty="0" smtClean="0">
                <a:solidFill>
                  <a:srgbClr val="FF0000"/>
                </a:solidFill>
              </a:rPr>
              <a:t>Группаларда сөйләм үстерү почмаклары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76328" y="5804329"/>
            <a:ext cx="1045533" cy="1053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268" y="4047061"/>
            <a:ext cx="3918621" cy="22726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84784"/>
            <a:ext cx="3972418" cy="29777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Муршида\Desktop\почмаклар\IMG-20201009-WA002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7" y="2948155"/>
            <a:ext cx="3053493" cy="2290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621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Муршида\Desktop\hello_html_1e994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570"/>
            <a:ext cx="9143999" cy="694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1086366"/>
            <a:ext cx="7920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t-RU" sz="2800" b="1" i="1" dirty="0">
                <a:solidFill>
                  <a:srgbClr val="FF0000"/>
                </a:solidFill>
              </a:rPr>
              <a:t>Туган телгә өйрәтү буенча бакчада эшләүче</a:t>
            </a:r>
            <a:endParaRPr lang="ru-RU" sz="2800" dirty="0">
              <a:solidFill>
                <a:srgbClr val="FF0000"/>
              </a:solidFill>
            </a:endParaRPr>
          </a:p>
          <a:p>
            <a:pPr algn="ctr"/>
            <a:r>
              <a:rPr lang="tt-RU" sz="3600" b="1" i="1" dirty="0">
                <a:solidFill>
                  <a:srgbClr val="FF0000"/>
                </a:solidFill>
              </a:rPr>
              <a:t>ТҮГӘРӘКЛӘР</a:t>
            </a:r>
            <a:endParaRPr lang="ru-RU" sz="3600" dirty="0">
              <a:solidFill>
                <a:srgbClr val="FF000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184799"/>
              </p:ext>
            </p:extLst>
          </p:nvPr>
        </p:nvGraphicFramePr>
        <p:xfrm>
          <a:off x="611560" y="2060848"/>
          <a:ext cx="7848872" cy="35052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920875"/>
                <a:gridCol w="1703705"/>
                <a:gridCol w="2712124"/>
                <a:gridCol w="1512168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000" b="1" i="1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Түгәрәк исеме</a:t>
                      </a:r>
                      <a:endParaRPr lang="ru-RU" sz="20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000" b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Җитәкчесе</a:t>
                      </a:r>
                      <a:endParaRPr lang="ru-RU" sz="20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000" b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Шөгыл</a:t>
                      </a:r>
                      <a:r>
                        <a:rPr lang="ru-RU" sz="2000" b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ь</a:t>
                      </a:r>
                      <a:r>
                        <a:rPr lang="tt-RU" sz="2000" b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төре</a:t>
                      </a:r>
                      <a:endParaRPr lang="ru-RU" sz="20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20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Группа </a:t>
                      </a:r>
                      <a:endParaRPr lang="ru-RU" sz="20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“</a:t>
                      </a:r>
                      <a:r>
                        <a:rPr lang="ru-RU" sz="1400" b="1" i="1" dirty="0" err="1">
                          <a:solidFill>
                            <a:srgbClr val="C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Бөрлегән</a:t>
                      </a:r>
                      <a:r>
                        <a:rPr lang="ru-RU" sz="1400" b="1" i="1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”</a:t>
                      </a: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Бакирова Л.Р.</a:t>
                      </a:r>
                      <a:endParaRPr lang="ru-RU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FangSong"/>
                          <a:cs typeface="Times New Roman"/>
                        </a:rPr>
                        <a:t>Вокал</a:t>
                      </a:r>
                      <a:endParaRPr lang="ru-RU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Зурлар</a:t>
                      </a:r>
                      <a:endParaRPr lang="ru-RU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Мәкт.әз</a:t>
                      </a:r>
                      <a:endParaRPr lang="ru-RU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 i="1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“Тамчыкай</a:t>
                      </a:r>
                      <a:r>
                        <a:rPr lang="tt-RU" sz="1400" b="1" i="1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”</a:t>
                      </a: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Ибрагимова А.Р.</a:t>
                      </a:r>
                      <a:endParaRPr lang="ru-RU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Meiryo UI"/>
                          <a:cs typeface="Times New Roman"/>
                        </a:rPr>
                        <a:t>Әкиятләр сәхнәләштерү</a:t>
                      </a:r>
                      <a:endParaRPr lang="ru-RU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Мәкт.әз.</a:t>
                      </a:r>
                      <a:endParaRPr lang="ru-RU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 i="1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“Лего дөньясы”</a:t>
                      </a: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Лотфуллина Л.Г.</a:t>
                      </a:r>
                      <a:endParaRPr lang="ru-RU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Лего уеннары аша танып-белүчәнлекләрен үстерү</a:t>
                      </a:r>
                      <a:endParaRPr lang="ru-RU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Зурлар</a:t>
                      </a:r>
                      <a:endParaRPr lang="ru-RU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 i="1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“Тылсымлы куллар</a:t>
                      </a:r>
                      <a:r>
                        <a:rPr lang="tt-RU" sz="1400" b="1" i="1" dirty="0" smtClean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”</a:t>
                      </a: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Хабибуллина А.М.</a:t>
                      </a:r>
                      <a:endParaRPr lang="ru-RU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Оригами</a:t>
                      </a:r>
                      <a:endParaRPr lang="ru-RU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Уртанчылар А</a:t>
                      </a:r>
                      <a:endParaRPr lang="ru-RU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 i="1">
                          <a:solidFill>
                            <a:srgbClr val="C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“Уйный-уйный үсәбез”</a:t>
                      </a:r>
                      <a:endParaRPr lang="ru-RU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 i="1">
                          <a:solidFill>
                            <a:srgbClr val="C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Гибадуллина Р.М.</a:t>
                      </a:r>
                      <a:endParaRPr lang="ru-RU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Meiryo UI"/>
                          <a:cs typeface="Times New Roman"/>
                        </a:rPr>
                        <a:t>Лего уеннары аша балаларның сөйләм телләрен үстерү</a:t>
                      </a:r>
                      <a:endParaRPr lang="ru-RU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кечкенәләр </a:t>
                      </a:r>
                      <a:endParaRPr lang="ru-RU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 i="1">
                          <a:solidFill>
                            <a:srgbClr val="C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“Балаларга театр”</a:t>
                      </a:r>
                      <a:endParaRPr lang="ru-RU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Мингазова Г.Ә.</a:t>
                      </a:r>
                      <a:endParaRPr lang="ru-RU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Meiryo UI"/>
                          <a:cs typeface="Times New Roman"/>
                        </a:rPr>
                        <a:t>Әкиятләр сәхнәләштерү</a:t>
                      </a:r>
                      <a:endParaRPr lang="ru-RU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Уртанчылар Б</a:t>
                      </a:r>
                      <a:endParaRPr lang="ru-RU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 i="1">
                          <a:solidFill>
                            <a:srgbClr val="C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“Чишмәләр чыңы”</a:t>
                      </a:r>
                      <a:endParaRPr lang="ru-RU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Галимарданова Г.Р.</a:t>
                      </a:r>
                      <a:endParaRPr lang="ru-RU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Meiryo UI"/>
                          <a:cs typeface="Times New Roman"/>
                        </a:rPr>
                        <a:t>Лего уеннары аша балаларның сәнгатьле сөйләмнәрен үстерү</a:t>
                      </a:r>
                      <a:endParaRPr lang="ru-RU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Уртанчылар Б </a:t>
                      </a:r>
                      <a:endParaRPr lang="ru-RU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 i="1">
                          <a:solidFill>
                            <a:srgbClr val="C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“Без булачак инженерлар”</a:t>
                      </a:r>
                      <a:endParaRPr lang="ru-RU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Сабирова Р.Р.</a:t>
                      </a:r>
                      <a:endParaRPr lang="ru-RU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Лего уеннары аша балаларга әхлак тәрбиясе бирү</a:t>
                      </a: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 кечкенәләр</a:t>
                      </a:r>
                      <a:endParaRPr lang="ru-RU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 i="1">
                          <a:solidFill>
                            <a:srgbClr val="C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“Нәни төзүчеләр”</a:t>
                      </a:r>
                      <a:endParaRPr lang="ru-RU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Вахитова М.А.</a:t>
                      </a:r>
                      <a:endParaRPr lang="ru-RU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Meiryo UI"/>
                          <a:cs typeface="Times New Roman"/>
                        </a:rPr>
                        <a:t>Лего уеннары аша балаларның кул-бармак мотрикасын үстерү</a:t>
                      </a:r>
                      <a:endParaRPr lang="ru-RU" sz="1200" b="1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t-RU" sz="1400" b="1" dirty="0">
                          <a:solidFill>
                            <a:srgbClr val="C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 кечкенәләр</a:t>
                      </a:r>
                      <a:endParaRPr lang="ru-RU" sz="1200" b="1" dirty="0">
                        <a:solidFill>
                          <a:srgbClr val="C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7752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Муршида\Desktop\hello_html_1e994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8" y="-102409"/>
            <a:ext cx="9143999" cy="694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Муршида\Desktop\IMG-20191126-WA0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02508"/>
            <a:ext cx="4263169" cy="3197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48106" y="554903"/>
            <a:ext cx="7318414" cy="218521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t-RU" sz="48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Бакчада уздырыла торган </a:t>
            </a:r>
          </a:p>
          <a:p>
            <a:pPr algn="ctr"/>
            <a:r>
              <a:rPr lang="tt-RU" sz="48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милли бәйрәмнәр</a:t>
            </a:r>
            <a:endParaRPr lang="ru-RU" sz="4800" b="1" dirty="0" smtClean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4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Каз</a:t>
            </a:r>
            <a:r>
              <a:rPr lang="ru-RU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tt-RU" sz="4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өмәсе</a:t>
            </a:r>
            <a:endParaRPr lang="ru-RU" sz="4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14" y="2636912"/>
            <a:ext cx="4350629" cy="32629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716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9|3.5|3|2.1|3.6|2.7|3.2|2.4|2.6|2.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1064</TotalTime>
  <Words>1737</Words>
  <Application>Microsoft Office PowerPoint</Application>
  <PresentationFormat>Экран (4:3)</PresentationFormat>
  <Paragraphs>468</Paragraphs>
  <Slides>30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Тема Office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Туган телгә өйрәтүдә стем (STEM) технологиясе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Туган телгә өйрәтү буенча әти-әниләр белән эшчәнлек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Муршида</dc:creator>
  <cp:lastModifiedBy>Муршида</cp:lastModifiedBy>
  <cp:revision>96</cp:revision>
  <dcterms:created xsi:type="dcterms:W3CDTF">2020-10-05T09:08:42Z</dcterms:created>
  <dcterms:modified xsi:type="dcterms:W3CDTF">2020-10-09T13:23:58Z</dcterms:modified>
</cp:coreProperties>
</file>